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65" r:id="rId4"/>
    <p:sldId id="258" r:id="rId5"/>
    <p:sldId id="259" r:id="rId6"/>
    <p:sldId id="261" r:id="rId7"/>
    <p:sldId id="260" r:id="rId8"/>
    <p:sldId id="262" r:id="rId9"/>
    <p:sldId id="264" r:id="rId10"/>
    <p:sldId id="263" r:id="rId11"/>
    <p:sldId id="266" r:id="rId12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6754" autoAdjust="0"/>
  </p:normalViewPr>
  <p:slideViewPr>
    <p:cSldViewPr snapToGrid="0">
      <p:cViewPr varScale="1">
        <p:scale>
          <a:sx n="80" d="100"/>
          <a:sy n="80" d="100"/>
        </p:scale>
        <p:origin x="120" y="70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en-GB" noProof="0" dirty="0"/>
              <a:t>Click here to insert title.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 dirty="0"/>
              <a:t>Click here to insert subtitle.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B229B6B9-1460-4014-8B8A-5645913D2CD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s, text –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1EDD87E7-64E6-409D-AAA9-0E1E8D196C9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EF87016A-F642-47AA-AF46-3487FC4250F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se slide with image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Define footer – presentation title / department</a:t>
            </a:r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 err="1"/>
              <a:t>Click</a:t>
            </a:r>
            <a:r>
              <a:rPr lang="cs-CZ" dirty="0"/>
              <a:t> on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icon</a:t>
            </a:r>
            <a:r>
              <a:rPr lang="cs-CZ" dirty="0"/>
              <a:t> to insert image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4C251B53-6C8B-4F0B-8824-504A47FFDC9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5419" cy="597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LAW slide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F8393F8C-A31C-4CAB-9887-50F0DCCDFB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0" y="2019299"/>
            <a:ext cx="4106255" cy="2833317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r>
              <a:rPr lang="en-US" dirty="0"/>
              <a:t>Define footer – presentation title / department</a:t>
            </a:r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4028" y="2285079"/>
            <a:ext cx="8890088" cy="2304838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BE125B44-EA9F-40DC-9421-87D42174D6B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en-US" dirty="0"/>
              <a:t>Define footer – presentation title / department</a:t>
            </a:r>
          </a:p>
        </p:txBody>
      </p:sp>
      <p:sp>
        <p:nvSpPr>
          <p:cNvPr id="4" name="Zástupný symbol pro číslo snímku 2">
            <a:extLst>
              <a:ext uri="{FF2B5EF4-FFF2-40B4-BE49-F238E27FC236}">
                <a16:creationId xmlns:a16="http://schemas.microsoft.com/office/drawing/2014/main" id="{0835EBE0-0CC4-4619-A835-594CA361B9C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– inverse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here to insert title.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here to insert subtitle.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0048F454-420A-4E72-98B5-76C7E9DB3EE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5992" cy="1059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6293BF41-B706-49E8-B7FA-8060D47E6DC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 hasCustomPrompt="1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E11F5410-42DE-48DA-B323-AA83D383137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137" y="1695074"/>
            <a:ext cx="5218413" cy="3896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 hasCustomPrompt="1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 baseline="0"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948A4555-0F9C-4A22-8625-3652A80B551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000DC3A2-14E1-473A-B25E-6F394845178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text without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dirty="0"/>
              <a:t>Second level</a:t>
            </a:r>
            <a:endParaRPr lang="cs-CZ" dirty="0"/>
          </a:p>
          <a:p>
            <a:pPr lvl="2"/>
            <a:r>
              <a:rPr lang="en-GB" dirty="0"/>
              <a:t>Third level</a:t>
            </a:r>
            <a:endParaRPr lang="cs-CZ" dirty="0"/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C4B6ECE6-3CAB-406D-8792-674A6CA543C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out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BCC37AB8-74B6-442A-8014-2FF0C0F3FFC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0" dirty="0"/>
              <a:t>Click here insert text.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4" r:id="rId12"/>
    <p:sldLayoutId id="2147483692" r:id="rId13"/>
    <p:sldLayoutId id="2147483693" r:id="rId14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2256858" y="6228000"/>
            <a:ext cx="7920000" cy="252000"/>
          </a:xfrm>
        </p:spPr>
        <p:txBody>
          <a:bodyPr/>
          <a:lstStyle/>
          <a:p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should we be governed?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/>
              <a:t>Social contract and the problem of state legitimacy from Hobbes until today.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203609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 smtClean="0"/>
              <a:t>Define footer – presentation title / department</a:t>
            </a:r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Modern</a:t>
            </a:r>
            <a:r>
              <a:rPr lang="cs-CZ" dirty="0" smtClean="0"/>
              <a:t> </a:t>
            </a:r>
            <a:r>
              <a:rPr lang="cs-CZ" dirty="0" err="1" smtClean="0"/>
              <a:t>constitutions</a:t>
            </a:r>
            <a:r>
              <a:rPr lang="cs-CZ" dirty="0" smtClean="0"/>
              <a:t> and </a:t>
            </a:r>
            <a:r>
              <a:rPr lang="cs-CZ" dirty="0" err="1" smtClean="0"/>
              <a:t>legitimacy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 smtClean="0"/>
              <a:t>Modern constitutions, in a way, express their own conditions for legitimacy. Many of them are shared – consider the concept of </a:t>
            </a:r>
            <a:r>
              <a:rPr lang="en-US" sz="2600" i="1" dirty="0" smtClean="0"/>
              <a:t>liberal democracy</a:t>
            </a:r>
            <a:r>
              <a:rPr lang="en-US" sz="2600" dirty="0" smtClean="0"/>
              <a:t> (democracy, rule of law, fundamental rights etc.).</a:t>
            </a:r>
          </a:p>
          <a:p>
            <a:r>
              <a:rPr lang="en-US" sz="2600" dirty="0" smtClean="0"/>
              <a:t>The problem</a:t>
            </a:r>
            <a:r>
              <a:rPr lang="cs-CZ" sz="2600" dirty="0" smtClean="0"/>
              <a:t> </a:t>
            </a:r>
            <a:r>
              <a:rPr lang="cs-CZ" sz="2600" dirty="0" err="1" smtClean="0"/>
              <a:t>remains</a:t>
            </a:r>
            <a:r>
              <a:rPr lang="cs-CZ" sz="2600" dirty="0" smtClean="0"/>
              <a:t>, </a:t>
            </a:r>
            <a:r>
              <a:rPr lang="cs-CZ" sz="2600" dirty="0" err="1" smtClean="0"/>
              <a:t>that</a:t>
            </a:r>
            <a:r>
              <a:rPr lang="cs-CZ" sz="2600" dirty="0" smtClean="0"/>
              <a:t> </a:t>
            </a:r>
            <a:r>
              <a:rPr lang="cs-CZ" sz="2600" dirty="0" err="1" smtClean="0"/>
              <a:t>is</a:t>
            </a:r>
            <a:r>
              <a:rPr lang="cs-CZ" sz="2600" dirty="0" smtClean="0"/>
              <a:t> </a:t>
            </a:r>
            <a:r>
              <a:rPr lang="cs-CZ" sz="2600" dirty="0" err="1" smtClean="0"/>
              <a:t>almost</a:t>
            </a:r>
            <a:r>
              <a:rPr lang="cs-CZ" sz="2600" dirty="0" smtClean="0"/>
              <a:t> </a:t>
            </a:r>
            <a:r>
              <a:rPr lang="cs-CZ" sz="2600" dirty="0" err="1" smtClean="0"/>
              <a:t>impossible</a:t>
            </a:r>
            <a:r>
              <a:rPr lang="cs-CZ" sz="2600" dirty="0" smtClean="0"/>
              <a:t> to </a:t>
            </a:r>
            <a:r>
              <a:rPr lang="cs-CZ" sz="2600" dirty="0" err="1" smtClean="0"/>
              <a:t>create</a:t>
            </a:r>
            <a:r>
              <a:rPr lang="cs-CZ" sz="2600" dirty="0" smtClean="0"/>
              <a:t> a </a:t>
            </a:r>
            <a:r>
              <a:rPr lang="cs-CZ" sz="2600" dirty="0" err="1" smtClean="0"/>
              <a:t>generally</a:t>
            </a:r>
            <a:r>
              <a:rPr lang="cs-CZ" sz="2600" dirty="0" smtClean="0"/>
              <a:t> </a:t>
            </a:r>
            <a:r>
              <a:rPr lang="cs-CZ" sz="2600" dirty="0" err="1" smtClean="0"/>
              <a:t>accepted</a:t>
            </a:r>
            <a:r>
              <a:rPr lang="cs-CZ" sz="2600" dirty="0" smtClean="0"/>
              <a:t>, </a:t>
            </a:r>
            <a:r>
              <a:rPr lang="cs-CZ" sz="2600" dirty="0" err="1" smtClean="0"/>
              <a:t>generally</a:t>
            </a:r>
            <a:r>
              <a:rPr lang="cs-CZ" sz="2600" dirty="0" smtClean="0"/>
              <a:t> </a:t>
            </a:r>
            <a:r>
              <a:rPr lang="cs-CZ" sz="2600" dirty="0" err="1" smtClean="0"/>
              <a:t>applicable</a:t>
            </a:r>
            <a:r>
              <a:rPr lang="cs-CZ" sz="2600" dirty="0" smtClean="0"/>
              <a:t> </a:t>
            </a:r>
            <a:r>
              <a:rPr lang="cs-CZ" sz="2600" dirty="0" err="1" smtClean="0"/>
              <a:t>theory</a:t>
            </a:r>
            <a:r>
              <a:rPr lang="cs-CZ" sz="2600" dirty="0" smtClean="0"/>
              <a:t> (</a:t>
            </a:r>
            <a:r>
              <a:rPr lang="cs-CZ" sz="2600" dirty="0" err="1" smtClean="0"/>
              <a:t>the</a:t>
            </a:r>
            <a:r>
              <a:rPr lang="cs-CZ" sz="2600" dirty="0" smtClean="0"/>
              <a:t> </a:t>
            </a:r>
            <a:r>
              <a:rPr lang="cs-CZ" sz="2600" dirty="0" err="1" smtClean="0"/>
              <a:t>multitude</a:t>
            </a:r>
            <a:r>
              <a:rPr lang="cs-CZ" sz="2600" dirty="0" smtClean="0"/>
              <a:t> </a:t>
            </a:r>
            <a:r>
              <a:rPr lang="cs-CZ" sz="2600" dirty="0" err="1" smtClean="0"/>
              <a:t>of</a:t>
            </a:r>
            <a:r>
              <a:rPr lang="cs-CZ" sz="2600" dirty="0" smtClean="0"/>
              <a:t> </a:t>
            </a:r>
            <a:r>
              <a:rPr lang="cs-CZ" sz="2600" dirty="0" err="1" smtClean="0"/>
              <a:t>approaches</a:t>
            </a:r>
            <a:r>
              <a:rPr lang="cs-CZ" sz="2600" dirty="0" smtClean="0"/>
              <a:t> </a:t>
            </a:r>
            <a:r>
              <a:rPr lang="cs-CZ" sz="2600" dirty="0" err="1" smtClean="0"/>
              <a:t>will</a:t>
            </a:r>
            <a:r>
              <a:rPr lang="cs-CZ" sz="2600" dirty="0" smtClean="0"/>
              <a:t> </a:t>
            </a:r>
            <a:r>
              <a:rPr lang="cs-CZ" sz="2600" dirty="0" err="1" smtClean="0"/>
              <a:t>arguably</a:t>
            </a:r>
            <a:r>
              <a:rPr lang="cs-CZ" sz="2600" dirty="0" smtClean="0"/>
              <a:t> </a:t>
            </a:r>
            <a:r>
              <a:rPr lang="cs-CZ" sz="2600" dirty="0" err="1" smtClean="0"/>
              <a:t>always</a:t>
            </a:r>
            <a:r>
              <a:rPr lang="cs-CZ" sz="2600" dirty="0" smtClean="0"/>
              <a:t> </a:t>
            </a:r>
            <a:r>
              <a:rPr lang="cs-CZ" sz="2600" dirty="0" err="1" smtClean="0"/>
              <a:t>be</a:t>
            </a:r>
            <a:r>
              <a:rPr lang="cs-CZ" sz="2600" dirty="0" smtClean="0"/>
              <a:t> </a:t>
            </a:r>
            <a:r>
              <a:rPr lang="cs-CZ" sz="2600" dirty="0" err="1" smtClean="0"/>
              <a:t>there</a:t>
            </a:r>
            <a:r>
              <a:rPr lang="cs-CZ" sz="2600" dirty="0" smtClean="0"/>
              <a:t>).</a:t>
            </a:r>
            <a:endParaRPr lang="cs-CZ" sz="2600" dirty="0"/>
          </a:p>
        </p:txBody>
      </p:sp>
    </p:spTree>
    <p:extLst>
      <p:ext uri="{BB962C8B-B14F-4D97-AF65-F5344CB8AC3E}">
        <p14:creationId xmlns:p14="http://schemas.microsoft.com/office/powerpoint/2010/main" val="22831515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 smtClean="0"/>
              <a:t>Define footer – presentation title / department</a:t>
            </a:r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International </a:t>
            </a:r>
            <a:r>
              <a:rPr lang="cs-CZ" dirty="0" err="1" smtClean="0"/>
              <a:t>community</a:t>
            </a:r>
            <a:r>
              <a:rPr lang="cs-CZ" dirty="0" smtClean="0"/>
              <a:t> and </a:t>
            </a:r>
            <a:r>
              <a:rPr lang="cs-CZ" dirty="0" err="1" smtClean="0"/>
              <a:t>state</a:t>
            </a:r>
            <a:r>
              <a:rPr lang="cs-CZ" dirty="0" smtClean="0"/>
              <a:t> </a:t>
            </a:r>
            <a:r>
              <a:rPr lang="cs-CZ" dirty="0" err="1" smtClean="0"/>
              <a:t>legitimacy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What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importance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recognition</a:t>
            </a:r>
            <a:r>
              <a:rPr lang="cs-CZ" dirty="0" smtClean="0"/>
              <a:t>?</a:t>
            </a:r>
          </a:p>
          <a:p>
            <a:r>
              <a:rPr lang="cs-CZ" dirty="0" err="1" smtClean="0"/>
              <a:t>The</a:t>
            </a:r>
            <a:r>
              <a:rPr lang="cs-CZ" dirty="0" smtClean="0"/>
              <a:t> idea </a:t>
            </a:r>
            <a:r>
              <a:rPr lang="cs-CZ" dirty="0" err="1" smtClean="0"/>
              <a:t>of</a:t>
            </a:r>
            <a:r>
              <a:rPr lang="cs-CZ" dirty="0" smtClean="0"/>
              <a:t> „</a:t>
            </a:r>
            <a:r>
              <a:rPr lang="cs-CZ" dirty="0" err="1" smtClean="0"/>
              <a:t>minimal</a:t>
            </a:r>
            <a:r>
              <a:rPr lang="cs-CZ" dirty="0" smtClean="0"/>
              <a:t> </a:t>
            </a:r>
            <a:r>
              <a:rPr lang="cs-CZ" dirty="0" err="1" smtClean="0"/>
              <a:t>standards</a:t>
            </a:r>
            <a:r>
              <a:rPr lang="cs-CZ" dirty="0" smtClean="0"/>
              <a:t> </a:t>
            </a:r>
            <a:r>
              <a:rPr lang="cs-CZ" dirty="0" err="1" smtClean="0"/>
              <a:t>that</a:t>
            </a:r>
            <a:r>
              <a:rPr lang="cs-CZ" dirty="0" smtClean="0"/>
              <a:t> </a:t>
            </a:r>
            <a:r>
              <a:rPr lang="cs-CZ" dirty="0" err="1" smtClean="0"/>
              <a:t>justify</a:t>
            </a:r>
            <a:r>
              <a:rPr lang="cs-CZ" dirty="0" smtClean="0"/>
              <a:t> non-</a:t>
            </a:r>
            <a:r>
              <a:rPr lang="cs-CZ" dirty="0" err="1" smtClean="0"/>
              <a:t>intervention</a:t>
            </a:r>
            <a:r>
              <a:rPr lang="cs-CZ" dirty="0" smtClean="0"/>
              <a:t> (</a:t>
            </a:r>
            <a:r>
              <a:rPr lang="cs-CZ" dirty="0" err="1" smtClean="0"/>
              <a:t>Rawls</a:t>
            </a:r>
            <a:r>
              <a:rPr lang="cs-CZ" dirty="0" smtClean="0"/>
              <a:t>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471008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noProof="0" dirty="0" err="1" smtClean="0"/>
              <a:t>Legitimacy</a:t>
            </a:r>
            <a:r>
              <a:rPr lang="cs-CZ" noProof="0" dirty="0" smtClean="0"/>
              <a:t> </a:t>
            </a:r>
            <a:r>
              <a:rPr lang="en-GB" noProof="0" dirty="0" smtClean="0"/>
              <a:t>– </a:t>
            </a:r>
            <a:r>
              <a:rPr lang="cs-CZ" noProof="0" dirty="0" smtClean="0"/>
              <a:t>Ladislav Vyhnánek</a:t>
            </a:r>
            <a:r>
              <a:rPr lang="en-GB" noProof="0" dirty="0" smtClean="0"/>
              <a:t> / </a:t>
            </a:r>
            <a:r>
              <a:rPr lang="cs-CZ" noProof="0" dirty="0" smtClean="0"/>
              <a:t>D</a:t>
            </a:r>
            <a:r>
              <a:rPr lang="en-GB" noProof="0" dirty="0" err="1" smtClean="0"/>
              <a:t>epartment</a:t>
            </a:r>
            <a:r>
              <a:rPr lang="cs-CZ" noProof="0" dirty="0" smtClean="0"/>
              <a:t> </a:t>
            </a:r>
            <a:r>
              <a:rPr lang="cs-CZ" noProof="0" dirty="0" err="1" smtClean="0"/>
              <a:t>of</a:t>
            </a:r>
            <a:r>
              <a:rPr lang="cs-CZ" noProof="0" dirty="0" smtClean="0"/>
              <a:t> </a:t>
            </a:r>
            <a:r>
              <a:rPr lang="cs-CZ" noProof="0" dirty="0" err="1" smtClean="0"/>
              <a:t>Constitutional</a:t>
            </a:r>
            <a:r>
              <a:rPr lang="cs-CZ" noProof="0" dirty="0" smtClean="0"/>
              <a:t> </a:t>
            </a:r>
            <a:r>
              <a:rPr lang="cs-CZ" noProof="0" dirty="0" err="1" smtClean="0"/>
              <a:t>Law</a:t>
            </a:r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What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legitimacy</a:t>
            </a:r>
            <a:r>
              <a:rPr lang="cs-CZ" dirty="0" smtClean="0"/>
              <a:t>? Basic </a:t>
            </a:r>
            <a:r>
              <a:rPr lang="cs-CZ" dirty="0" err="1" smtClean="0"/>
              <a:t>problems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66000" y="1692001"/>
            <a:ext cx="10807200" cy="4360455"/>
          </a:xfrm>
        </p:spPr>
        <p:txBody>
          <a:bodyPr/>
          <a:lstStyle/>
          <a:p>
            <a:r>
              <a:rPr lang="cs-CZ" sz="2400" dirty="0"/>
              <a:t>http://existentialcomics.com/comic/211</a:t>
            </a:r>
          </a:p>
          <a:p>
            <a:r>
              <a:rPr lang="cs-CZ" sz="2400" dirty="0" smtClean="0"/>
              <a:t>Normative vs. </a:t>
            </a:r>
            <a:r>
              <a:rPr lang="cs-CZ" sz="2400" dirty="0" err="1" smtClean="0"/>
              <a:t>descriptive</a:t>
            </a:r>
            <a:r>
              <a:rPr lang="cs-CZ" sz="2400" dirty="0" smtClean="0"/>
              <a:t> </a:t>
            </a:r>
            <a:r>
              <a:rPr lang="cs-CZ" sz="2400" dirty="0" err="1" smtClean="0"/>
              <a:t>concepts</a:t>
            </a:r>
            <a:r>
              <a:rPr lang="cs-CZ" sz="2400" dirty="0" smtClean="0"/>
              <a:t>.</a:t>
            </a:r>
          </a:p>
          <a:p>
            <a:r>
              <a:rPr lang="cs-CZ" sz="2400" dirty="0" err="1" smtClean="0"/>
              <a:t>Why</a:t>
            </a:r>
            <a:r>
              <a:rPr lang="cs-CZ" sz="2400" dirty="0" smtClean="0"/>
              <a:t> do </a:t>
            </a:r>
            <a:r>
              <a:rPr lang="cs-CZ" sz="2400" dirty="0" err="1" smtClean="0"/>
              <a:t>we</a:t>
            </a:r>
            <a:r>
              <a:rPr lang="cs-CZ" sz="2400" dirty="0" smtClean="0"/>
              <a:t> </a:t>
            </a:r>
            <a:r>
              <a:rPr lang="cs-CZ" sz="2400" dirty="0" err="1" smtClean="0"/>
              <a:t>need</a:t>
            </a:r>
            <a:r>
              <a:rPr lang="cs-CZ" sz="2400" dirty="0" smtClean="0"/>
              <a:t> </a:t>
            </a:r>
            <a:r>
              <a:rPr lang="cs-CZ" sz="2400" dirty="0" err="1" smtClean="0"/>
              <a:t>legitimacy</a:t>
            </a:r>
            <a:r>
              <a:rPr lang="cs-CZ" sz="2400" dirty="0" smtClean="0"/>
              <a:t>? </a:t>
            </a:r>
            <a:r>
              <a:rPr lang="cs-CZ" sz="2400" dirty="0" err="1" smtClean="0"/>
              <a:t>Right</a:t>
            </a:r>
            <a:r>
              <a:rPr lang="cs-CZ" sz="2400" dirty="0" smtClean="0"/>
              <a:t> to rule, </a:t>
            </a:r>
            <a:r>
              <a:rPr lang="cs-CZ" sz="2400" dirty="0" err="1" smtClean="0"/>
              <a:t>justification</a:t>
            </a:r>
            <a:r>
              <a:rPr lang="cs-CZ" sz="2400" dirty="0" smtClean="0"/>
              <a:t> </a:t>
            </a:r>
            <a:r>
              <a:rPr lang="cs-CZ" sz="2400" dirty="0" err="1" smtClean="0"/>
              <a:t>of</a:t>
            </a:r>
            <a:r>
              <a:rPr lang="cs-CZ" sz="2400" dirty="0" smtClean="0"/>
              <a:t> </a:t>
            </a:r>
            <a:r>
              <a:rPr lang="cs-CZ" sz="2400" dirty="0" err="1" smtClean="0"/>
              <a:t>political</a:t>
            </a:r>
            <a:r>
              <a:rPr lang="cs-CZ" sz="2400" dirty="0" smtClean="0"/>
              <a:t> </a:t>
            </a:r>
            <a:r>
              <a:rPr lang="cs-CZ" sz="2400" dirty="0" err="1" smtClean="0"/>
              <a:t>power</a:t>
            </a:r>
            <a:r>
              <a:rPr lang="cs-CZ" sz="2400" dirty="0" smtClean="0"/>
              <a:t>? </a:t>
            </a:r>
            <a:r>
              <a:rPr lang="cs-CZ" sz="2400" dirty="0" err="1" smtClean="0"/>
              <a:t>What</a:t>
            </a:r>
            <a:r>
              <a:rPr lang="cs-CZ" sz="2400" dirty="0" smtClean="0"/>
              <a:t> </a:t>
            </a:r>
            <a:r>
              <a:rPr lang="cs-CZ" sz="2400" dirty="0" err="1" smtClean="0"/>
              <a:t>happens</a:t>
            </a:r>
            <a:r>
              <a:rPr lang="cs-CZ" sz="2400" dirty="0" smtClean="0"/>
              <a:t>, </a:t>
            </a:r>
            <a:r>
              <a:rPr lang="cs-CZ" sz="2400" dirty="0" err="1" smtClean="0"/>
              <a:t>if</a:t>
            </a:r>
            <a:r>
              <a:rPr lang="cs-CZ" sz="2400" dirty="0" smtClean="0"/>
              <a:t> </a:t>
            </a:r>
            <a:r>
              <a:rPr lang="cs-CZ" sz="2400" dirty="0" err="1" smtClean="0"/>
              <a:t>the</a:t>
            </a:r>
            <a:r>
              <a:rPr lang="cs-CZ" sz="2400" dirty="0" smtClean="0"/>
              <a:t> </a:t>
            </a:r>
            <a:r>
              <a:rPr lang="cs-CZ" sz="2400" dirty="0" err="1" smtClean="0"/>
              <a:t>state</a:t>
            </a:r>
            <a:r>
              <a:rPr lang="cs-CZ" sz="2400" dirty="0" smtClean="0"/>
              <a:t> </a:t>
            </a:r>
            <a:r>
              <a:rPr lang="cs-CZ" sz="2400" dirty="0" err="1" smtClean="0"/>
              <a:t>lacks</a:t>
            </a:r>
            <a:r>
              <a:rPr lang="cs-CZ" sz="2400" dirty="0" smtClean="0"/>
              <a:t> </a:t>
            </a:r>
            <a:r>
              <a:rPr lang="cs-CZ" sz="2400" dirty="0" err="1" smtClean="0"/>
              <a:t>legitimacy</a:t>
            </a:r>
            <a:r>
              <a:rPr lang="cs-CZ" sz="2400" dirty="0" smtClean="0"/>
              <a:t>? </a:t>
            </a:r>
          </a:p>
          <a:p>
            <a:r>
              <a:rPr lang="cs-CZ" sz="2400" dirty="0" err="1" smtClean="0"/>
              <a:t>It</a:t>
            </a:r>
            <a:r>
              <a:rPr lang="cs-CZ" sz="2400" dirty="0" smtClean="0"/>
              <a:t> </a:t>
            </a:r>
            <a:r>
              <a:rPr lang="cs-CZ" sz="2400" dirty="0" err="1" smtClean="0"/>
              <a:t>is</a:t>
            </a:r>
            <a:r>
              <a:rPr lang="cs-CZ" sz="2400" dirty="0" smtClean="0"/>
              <a:t> </a:t>
            </a:r>
            <a:r>
              <a:rPr lang="cs-CZ" sz="2400" dirty="0" err="1" smtClean="0"/>
              <a:t>important</a:t>
            </a:r>
            <a:r>
              <a:rPr lang="cs-CZ" sz="2400" dirty="0" smtClean="0"/>
              <a:t> to </a:t>
            </a:r>
            <a:r>
              <a:rPr lang="cs-CZ" sz="2400" dirty="0" err="1" smtClean="0"/>
              <a:t>distinguish</a:t>
            </a:r>
            <a:r>
              <a:rPr lang="cs-CZ" sz="2400" dirty="0" smtClean="0"/>
              <a:t> </a:t>
            </a:r>
            <a:r>
              <a:rPr lang="cs-CZ" sz="2400" dirty="0" err="1" smtClean="0"/>
              <a:t>between</a:t>
            </a:r>
            <a:r>
              <a:rPr lang="cs-CZ" sz="2400" dirty="0" smtClean="0"/>
              <a:t> </a:t>
            </a:r>
            <a:r>
              <a:rPr lang="cs-CZ" sz="2400" i="1" dirty="0" err="1" smtClean="0"/>
              <a:t>power</a:t>
            </a:r>
            <a:r>
              <a:rPr lang="cs-CZ" sz="2400" dirty="0" smtClean="0"/>
              <a:t> and </a:t>
            </a:r>
            <a:r>
              <a:rPr lang="cs-CZ" sz="2400" i="1" dirty="0" err="1" smtClean="0"/>
              <a:t>authority</a:t>
            </a:r>
            <a:r>
              <a:rPr lang="cs-CZ" sz="2400" i="1" dirty="0" smtClean="0"/>
              <a:t>. </a:t>
            </a:r>
            <a:r>
              <a:rPr lang="cs-CZ" sz="2400" dirty="0" err="1" smtClean="0"/>
              <a:t>Only</a:t>
            </a:r>
            <a:r>
              <a:rPr lang="cs-CZ" sz="2400" dirty="0" smtClean="0"/>
              <a:t> </a:t>
            </a:r>
            <a:r>
              <a:rPr lang="cs-CZ" sz="2400" dirty="0" err="1" smtClean="0"/>
              <a:t>the</a:t>
            </a:r>
            <a:r>
              <a:rPr lang="cs-CZ" sz="2400" dirty="0" smtClean="0"/>
              <a:t> </a:t>
            </a:r>
            <a:r>
              <a:rPr lang="cs-CZ" sz="2400" dirty="0" err="1" smtClean="0"/>
              <a:t>latter</a:t>
            </a:r>
            <a:r>
              <a:rPr lang="cs-CZ" sz="2400" dirty="0" smtClean="0"/>
              <a:t> </a:t>
            </a:r>
            <a:r>
              <a:rPr lang="cs-CZ" sz="2400" dirty="0" err="1" smtClean="0"/>
              <a:t>is</a:t>
            </a:r>
            <a:r>
              <a:rPr lang="cs-CZ" sz="2400" dirty="0" smtClean="0"/>
              <a:t> </a:t>
            </a:r>
            <a:r>
              <a:rPr lang="cs-CZ" sz="2400" dirty="0" err="1" smtClean="0"/>
              <a:t>connected</a:t>
            </a:r>
            <a:r>
              <a:rPr lang="cs-CZ" sz="2400" dirty="0" smtClean="0"/>
              <a:t> to </a:t>
            </a:r>
            <a:r>
              <a:rPr lang="cs-CZ" sz="2400" dirty="0" err="1" smtClean="0"/>
              <a:t>legitimacy</a:t>
            </a:r>
            <a:r>
              <a:rPr lang="cs-CZ" sz="2400" dirty="0" smtClean="0"/>
              <a:t>.</a:t>
            </a:r>
          </a:p>
          <a:p>
            <a:r>
              <a:rPr lang="cs-CZ" sz="2400" dirty="0" err="1" smtClean="0"/>
              <a:t>Does</a:t>
            </a:r>
            <a:r>
              <a:rPr lang="cs-CZ" sz="2400" dirty="0" smtClean="0"/>
              <a:t> </a:t>
            </a:r>
            <a:r>
              <a:rPr lang="cs-CZ" sz="2400" dirty="0" err="1" smtClean="0"/>
              <a:t>legitimate</a:t>
            </a:r>
            <a:r>
              <a:rPr lang="cs-CZ" sz="2400" dirty="0" smtClean="0"/>
              <a:t> </a:t>
            </a:r>
            <a:r>
              <a:rPr lang="cs-CZ" sz="2400" dirty="0" err="1" smtClean="0"/>
              <a:t>authority</a:t>
            </a:r>
            <a:r>
              <a:rPr lang="cs-CZ" sz="2400" dirty="0" smtClean="0"/>
              <a:t> </a:t>
            </a:r>
            <a:r>
              <a:rPr lang="cs-CZ" sz="2400" dirty="0" err="1" smtClean="0"/>
              <a:t>imply</a:t>
            </a:r>
            <a:r>
              <a:rPr lang="cs-CZ" sz="2400" dirty="0" smtClean="0"/>
              <a:t> </a:t>
            </a:r>
            <a:r>
              <a:rPr lang="cs-CZ" sz="2400" dirty="0" err="1" smtClean="0"/>
              <a:t>obligations</a:t>
            </a:r>
            <a:r>
              <a:rPr lang="cs-CZ" sz="2400" dirty="0" smtClean="0"/>
              <a:t>?</a:t>
            </a:r>
          </a:p>
          <a:p>
            <a:r>
              <a:rPr lang="cs-CZ" sz="2400" dirty="0" err="1" smtClean="0"/>
              <a:t>Connected</a:t>
            </a:r>
            <a:r>
              <a:rPr lang="cs-CZ" sz="2400" dirty="0" smtClean="0"/>
              <a:t> </a:t>
            </a:r>
            <a:r>
              <a:rPr lang="cs-CZ" sz="2400" dirty="0" smtClean="0"/>
              <a:t>to </a:t>
            </a:r>
            <a:r>
              <a:rPr lang="cs-CZ" sz="2400" dirty="0" err="1" smtClean="0"/>
              <a:t>other</a:t>
            </a:r>
            <a:r>
              <a:rPr lang="cs-CZ" sz="2400" dirty="0" smtClean="0"/>
              <a:t> </a:t>
            </a:r>
            <a:r>
              <a:rPr lang="cs-CZ" sz="2400" dirty="0" err="1" smtClean="0"/>
              <a:t>concepts</a:t>
            </a:r>
            <a:r>
              <a:rPr lang="cs-CZ" sz="2400" dirty="0" smtClean="0"/>
              <a:t> </a:t>
            </a:r>
            <a:r>
              <a:rPr lang="cs-CZ" sz="2400" dirty="0" smtClean="0"/>
              <a:t>(e. g. </a:t>
            </a:r>
            <a:r>
              <a:rPr lang="cs-CZ" sz="2400" i="1" dirty="0" smtClean="0"/>
              <a:t>justice</a:t>
            </a:r>
            <a:r>
              <a:rPr lang="cs-CZ" sz="2400" i="1" dirty="0" smtClean="0"/>
              <a:t>, </a:t>
            </a:r>
            <a:r>
              <a:rPr lang="cs-CZ" sz="2400" i="1" dirty="0" err="1" smtClean="0"/>
              <a:t>power</a:t>
            </a:r>
            <a:r>
              <a:rPr lang="cs-CZ" sz="2400" i="1" dirty="0"/>
              <a:t>,</a:t>
            </a:r>
            <a:r>
              <a:rPr lang="cs-CZ" sz="2400" i="1" dirty="0" smtClean="0"/>
              <a:t> </a:t>
            </a:r>
            <a:r>
              <a:rPr lang="cs-CZ" sz="2400" i="1" dirty="0" err="1" smtClean="0"/>
              <a:t>coercion</a:t>
            </a:r>
            <a:r>
              <a:rPr lang="cs-CZ" sz="2400" i="1" dirty="0" smtClean="0"/>
              <a:t>, </a:t>
            </a:r>
            <a:r>
              <a:rPr lang="cs-CZ" sz="2400" dirty="0" smtClean="0"/>
              <a:t>but</a:t>
            </a:r>
            <a:r>
              <a:rPr lang="cs-CZ" sz="2400" i="1" dirty="0" smtClean="0"/>
              <a:t> </a:t>
            </a:r>
            <a:r>
              <a:rPr lang="cs-CZ" sz="2400" dirty="0" err="1" smtClean="0"/>
              <a:t>also</a:t>
            </a:r>
            <a:r>
              <a:rPr lang="cs-CZ" sz="2400" dirty="0" smtClean="0"/>
              <a:t> support). </a:t>
            </a:r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41341837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 smtClean="0"/>
              <a:t>Define footer – presentation title / department</a:t>
            </a:r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Basic </a:t>
            </a:r>
            <a:r>
              <a:rPr lang="cs-CZ" dirty="0" err="1" smtClean="0"/>
              <a:t>problems</a:t>
            </a:r>
            <a:r>
              <a:rPr lang="cs-CZ" dirty="0" smtClean="0"/>
              <a:t> - </a:t>
            </a:r>
            <a:r>
              <a:rPr lang="cs-CZ" dirty="0" err="1" smtClean="0"/>
              <a:t>continuation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err="1" smtClean="0"/>
              <a:t>Is</a:t>
            </a:r>
            <a:r>
              <a:rPr lang="cs-CZ" sz="2400" dirty="0" smtClean="0"/>
              <a:t> </a:t>
            </a:r>
            <a:r>
              <a:rPr lang="cs-CZ" sz="2400" dirty="0" err="1" smtClean="0"/>
              <a:t>there</a:t>
            </a:r>
            <a:r>
              <a:rPr lang="cs-CZ" sz="2400" dirty="0" smtClean="0"/>
              <a:t> a </a:t>
            </a:r>
            <a:r>
              <a:rPr lang="cs-CZ" sz="2400" dirty="0" err="1" smtClean="0"/>
              <a:t>difference</a:t>
            </a:r>
            <a:r>
              <a:rPr lang="cs-CZ" sz="2400" dirty="0" smtClean="0"/>
              <a:t> </a:t>
            </a:r>
            <a:r>
              <a:rPr lang="cs-CZ" sz="2400" dirty="0" err="1" smtClean="0"/>
              <a:t>between</a:t>
            </a:r>
            <a:r>
              <a:rPr lang="cs-CZ" sz="2400" dirty="0" smtClean="0"/>
              <a:t> </a:t>
            </a:r>
            <a:r>
              <a:rPr lang="cs-CZ" sz="2400" dirty="0" err="1" smtClean="0"/>
              <a:t>justifying</a:t>
            </a:r>
            <a:r>
              <a:rPr lang="cs-CZ" sz="2400" dirty="0" smtClean="0"/>
              <a:t> </a:t>
            </a:r>
            <a:r>
              <a:rPr lang="cs-CZ" sz="2400" dirty="0" err="1" smtClean="0"/>
              <a:t>states</a:t>
            </a:r>
            <a:r>
              <a:rPr lang="cs-CZ" sz="2400" dirty="0" smtClean="0"/>
              <a:t> in </a:t>
            </a:r>
            <a:r>
              <a:rPr lang="cs-CZ" sz="2400" dirty="0" err="1" smtClean="0"/>
              <a:t>general</a:t>
            </a:r>
            <a:r>
              <a:rPr lang="cs-CZ" sz="2400" dirty="0" smtClean="0"/>
              <a:t> and a </a:t>
            </a:r>
            <a:r>
              <a:rPr lang="cs-CZ" sz="2400" dirty="0" err="1" smtClean="0"/>
              <a:t>political</a:t>
            </a:r>
            <a:r>
              <a:rPr lang="cs-CZ" sz="2400" dirty="0" smtClean="0"/>
              <a:t> </a:t>
            </a:r>
            <a:r>
              <a:rPr lang="cs-CZ" sz="2400" dirty="0" err="1" smtClean="0"/>
              <a:t>legitimacy</a:t>
            </a:r>
            <a:r>
              <a:rPr lang="cs-CZ" sz="2400" dirty="0" smtClean="0"/>
              <a:t> </a:t>
            </a:r>
            <a:r>
              <a:rPr lang="cs-CZ" sz="2400" dirty="0" err="1" smtClean="0"/>
              <a:t>of</a:t>
            </a:r>
            <a:r>
              <a:rPr lang="cs-CZ" sz="2400" dirty="0" smtClean="0"/>
              <a:t> a </a:t>
            </a:r>
            <a:r>
              <a:rPr lang="cs-CZ" sz="2400" dirty="0" err="1" smtClean="0"/>
              <a:t>certain</a:t>
            </a:r>
            <a:r>
              <a:rPr lang="cs-CZ" sz="2400" dirty="0" smtClean="0"/>
              <a:t> </a:t>
            </a:r>
            <a:r>
              <a:rPr lang="cs-CZ" sz="2400" dirty="0" err="1" smtClean="0"/>
              <a:t>state</a:t>
            </a:r>
            <a:r>
              <a:rPr lang="cs-CZ" sz="2400" dirty="0" smtClean="0"/>
              <a:t> in </a:t>
            </a:r>
            <a:r>
              <a:rPr lang="cs-CZ" sz="2400" dirty="0" err="1" smtClean="0"/>
              <a:t>particular</a:t>
            </a:r>
            <a:r>
              <a:rPr lang="cs-CZ" sz="2400" dirty="0" smtClean="0"/>
              <a:t>?</a:t>
            </a:r>
          </a:p>
          <a:p>
            <a:r>
              <a:rPr lang="cs-CZ" sz="2400" dirty="0" err="1" smtClean="0"/>
              <a:t>Anarchist</a:t>
            </a:r>
            <a:r>
              <a:rPr lang="cs-CZ" sz="2400" dirty="0" smtClean="0"/>
              <a:t> argument. H</a:t>
            </a:r>
            <a:r>
              <a:rPr lang="en-US" sz="2400" dirty="0" smtClean="0"/>
              <a:t>ow </a:t>
            </a:r>
            <a:r>
              <a:rPr lang="en-US" sz="2400" dirty="0"/>
              <a:t>can autonomous individuals be under a </a:t>
            </a:r>
            <a:r>
              <a:rPr lang="en-US" sz="2400" dirty="0" smtClean="0"/>
              <a:t>general</a:t>
            </a:r>
            <a:r>
              <a:rPr lang="cs-CZ" sz="2400" dirty="0" smtClean="0"/>
              <a:t> </a:t>
            </a:r>
            <a:r>
              <a:rPr lang="en-US" sz="2400" dirty="0" smtClean="0"/>
              <a:t>obligation </a:t>
            </a:r>
            <a:r>
              <a:rPr lang="en-US" sz="2400" dirty="0"/>
              <a:t>to subject their will to the will of someone else</a:t>
            </a:r>
            <a:r>
              <a:rPr lang="en-US" sz="2400" dirty="0" smtClean="0"/>
              <a:t>? </a:t>
            </a:r>
            <a:r>
              <a:rPr lang="en-US" sz="2400" b="1" u="sng" dirty="0"/>
              <a:t>Wolff</a:t>
            </a:r>
            <a:r>
              <a:rPr lang="en-US" sz="2400" dirty="0"/>
              <a:t> </a:t>
            </a:r>
            <a:r>
              <a:rPr lang="en-US" sz="2400" dirty="0" smtClean="0"/>
              <a:t>argues </a:t>
            </a:r>
            <a:r>
              <a:rPr lang="en-US" sz="2400" dirty="0"/>
              <a:t>that because there cannot be such a general obligation to obey the state, states are necessarily </a:t>
            </a:r>
            <a:r>
              <a:rPr lang="en-US" sz="2400" dirty="0" smtClean="0"/>
              <a:t>illegitimate</a:t>
            </a:r>
            <a:r>
              <a:rPr lang="cs-CZ" sz="2400" dirty="0" smtClean="0"/>
              <a:t>.</a:t>
            </a:r>
          </a:p>
          <a:p>
            <a:r>
              <a:rPr lang="cs-CZ" sz="2400" dirty="0" err="1"/>
              <a:t>There</a:t>
            </a:r>
            <a:r>
              <a:rPr lang="cs-CZ" sz="2400" dirty="0"/>
              <a:t> </a:t>
            </a:r>
            <a:r>
              <a:rPr lang="cs-CZ" sz="2400" dirty="0" err="1"/>
              <a:t>is</a:t>
            </a:r>
            <a:r>
              <a:rPr lang="cs-CZ" sz="2400" dirty="0"/>
              <a:t> a lot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disagreement</a:t>
            </a:r>
            <a:r>
              <a:rPr lang="cs-CZ" sz="2400" dirty="0"/>
              <a:t> and </a:t>
            </a:r>
            <a:r>
              <a:rPr lang="cs-CZ" sz="2400" dirty="0" err="1"/>
              <a:t>legitimacy</a:t>
            </a:r>
            <a:r>
              <a:rPr lang="cs-CZ" sz="2400" dirty="0"/>
              <a:t> </a:t>
            </a:r>
            <a:r>
              <a:rPr lang="cs-CZ" sz="2400" dirty="0" err="1"/>
              <a:t>is</a:t>
            </a:r>
            <a:r>
              <a:rPr lang="cs-CZ" sz="2400" dirty="0"/>
              <a:t> </a:t>
            </a:r>
            <a:r>
              <a:rPr lang="cs-CZ" sz="2400" dirty="0" err="1"/>
              <a:t>still</a:t>
            </a:r>
            <a:r>
              <a:rPr lang="cs-CZ" sz="2400" dirty="0"/>
              <a:t> a very </a:t>
            </a:r>
            <a:r>
              <a:rPr lang="cs-CZ" sz="2400" dirty="0" err="1"/>
              <a:t>contested</a:t>
            </a:r>
            <a:r>
              <a:rPr lang="cs-CZ" sz="2400" dirty="0"/>
              <a:t> </a:t>
            </a:r>
            <a:r>
              <a:rPr lang="cs-CZ" sz="2400" dirty="0" err="1"/>
              <a:t>concept</a:t>
            </a:r>
            <a:r>
              <a:rPr lang="cs-CZ" sz="2400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993186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 smtClean="0"/>
              <a:t>Define footer – presentation title / department</a:t>
            </a:r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Descriptive</a:t>
            </a:r>
            <a:r>
              <a:rPr lang="cs-CZ" dirty="0" smtClean="0"/>
              <a:t> </a:t>
            </a:r>
            <a:r>
              <a:rPr lang="cs-CZ" dirty="0" err="1" smtClean="0"/>
              <a:t>concepts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err="1" smtClean="0"/>
              <a:t>An</a:t>
            </a:r>
            <a:r>
              <a:rPr lang="cs-CZ" sz="2400" dirty="0" smtClean="0"/>
              <a:t> </a:t>
            </a:r>
            <a:r>
              <a:rPr lang="cs-CZ" sz="2400" dirty="0" err="1" smtClean="0"/>
              <a:t>influential</a:t>
            </a:r>
            <a:r>
              <a:rPr lang="cs-CZ" sz="2400" dirty="0" smtClean="0"/>
              <a:t> </a:t>
            </a:r>
            <a:r>
              <a:rPr lang="cs-CZ" sz="2400" dirty="0" err="1" smtClean="0"/>
              <a:t>account</a:t>
            </a:r>
            <a:r>
              <a:rPr lang="cs-CZ" sz="2400" dirty="0" smtClean="0"/>
              <a:t> by </a:t>
            </a:r>
            <a:r>
              <a:rPr lang="cs-CZ" sz="2400" b="1" u="sng" dirty="0" smtClean="0"/>
              <a:t>Weber</a:t>
            </a:r>
            <a:r>
              <a:rPr lang="cs-CZ" sz="2400" dirty="0" smtClean="0"/>
              <a:t>: „</a:t>
            </a:r>
            <a:r>
              <a:rPr lang="en-US" sz="2400" i="1" dirty="0" smtClean="0"/>
              <a:t> </a:t>
            </a:r>
            <a:r>
              <a:rPr lang="cs-CZ" sz="2400" dirty="0" smtClean="0"/>
              <a:t>“</a:t>
            </a:r>
            <a:r>
              <a:rPr lang="en-US" sz="2400" i="1" dirty="0"/>
              <a:t>the basis of every system of authority, and correspondingly of every kind of willingness to obey, is a </a:t>
            </a:r>
            <a:r>
              <a:rPr lang="en-US" sz="2400" i="1" dirty="0" smtClean="0"/>
              <a:t>belief</a:t>
            </a:r>
            <a:r>
              <a:rPr lang="cs-CZ" sz="2400" i="1" dirty="0" smtClean="0"/>
              <a:t>“.</a:t>
            </a:r>
          </a:p>
          <a:p>
            <a:r>
              <a:rPr lang="cs-CZ" sz="2400" dirty="0" err="1" smtClean="0"/>
              <a:t>Does</a:t>
            </a:r>
            <a:r>
              <a:rPr lang="cs-CZ" sz="2400" dirty="0" smtClean="0"/>
              <a:t> not use a normative </a:t>
            </a:r>
            <a:r>
              <a:rPr lang="cs-CZ" sz="2400" dirty="0" err="1" smtClean="0"/>
              <a:t>benchmark</a:t>
            </a:r>
            <a:r>
              <a:rPr lang="cs-CZ" sz="2400" dirty="0" smtClean="0"/>
              <a:t> (</a:t>
            </a:r>
            <a:r>
              <a:rPr lang="cs-CZ" sz="2400" dirty="0" err="1" smtClean="0"/>
              <a:t>does</a:t>
            </a:r>
            <a:r>
              <a:rPr lang="cs-CZ" sz="2400" dirty="0" smtClean="0"/>
              <a:t> not </a:t>
            </a:r>
            <a:r>
              <a:rPr lang="cs-CZ" sz="2400" dirty="0" err="1" smtClean="0"/>
              <a:t>depend</a:t>
            </a:r>
            <a:r>
              <a:rPr lang="cs-CZ" sz="2400" dirty="0" smtClean="0"/>
              <a:t> on a </a:t>
            </a:r>
            <a:r>
              <a:rPr lang="cs-CZ" sz="2400" dirty="0" err="1" smtClean="0"/>
              <a:t>certain</a:t>
            </a:r>
            <a:r>
              <a:rPr lang="cs-CZ" sz="2400" dirty="0" smtClean="0"/>
              <a:t> </a:t>
            </a:r>
            <a:r>
              <a:rPr lang="cs-CZ" sz="2400" dirty="0" err="1" smtClean="0"/>
              <a:t>procedure</a:t>
            </a:r>
            <a:r>
              <a:rPr lang="cs-CZ" sz="2400" dirty="0" smtClean="0"/>
              <a:t> </a:t>
            </a:r>
            <a:r>
              <a:rPr lang="cs-CZ" sz="2400" dirty="0" err="1" smtClean="0"/>
              <a:t>being</a:t>
            </a:r>
            <a:r>
              <a:rPr lang="cs-CZ" sz="2400" dirty="0" smtClean="0"/>
              <a:t> </a:t>
            </a:r>
            <a:r>
              <a:rPr lang="cs-CZ" sz="2400" dirty="0" err="1" smtClean="0"/>
              <a:t>used</a:t>
            </a:r>
            <a:r>
              <a:rPr lang="cs-CZ" sz="2400" dirty="0" smtClean="0"/>
              <a:t> to </a:t>
            </a:r>
            <a:r>
              <a:rPr lang="cs-CZ" sz="2400" dirty="0" err="1" smtClean="0"/>
              <a:t>establish</a:t>
            </a:r>
            <a:r>
              <a:rPr lang="cs-CZ" sz="2400" dirty="0" smtClean="0"/>
              <a:t> </a:t>
            </a:r>
            <a:r>
              <a:rPr lang="cs-CZ" sz="2400" dirty="0" err="1" smtClean="0"/>
              <a:t>legitimacy</a:t>
            </a:r>
            <a:r>
              <a:rPr lang="cs-CZ" sz="2400" dirty="0" smtClean="0"/>
              <a:t> </a:t>
            </a:r>
            <a:r>
              <a:rPr lang="cs-CZ" sz="2400" dirty="0" err="1" smtClean="0"/>
              <a:t>or</a:t>
            </a:r>
            <a:r>
              <a:rPr lang="cs-CZ" sz="2400" dirty="0" smtClean="0"/>
              <a:t> on </a:t>
            </a:r>
            <a:r>
              <a:rPr lang="cs-CZ" sz="2400" dirty="0" err="1" smtClean="0"/>
              <a:t>respect</a:t>
            </a:r>
            <a:r>
              <a:rPr lang="cs-CZ" sz="2400" dirty="0" smtClean="0"/>
              <a:t> to a </a:t>
            </a:r>
            <a:r>
              <a:rPr lang="cs-CZ" sz="2400" dirty="0" err="1" smtClean="0"/>
              <a:t>certain</a:t>
            </a:r>
            <a:r>
              <a:rPr lang="cs-CZ" sz="2400" dirty="0" smtClean="0"/>
              <a:t> </a:t>
            </a:r>
            <a:r>
              <a:rPr lang="cs-CZ" sz="2400" dirty="0" err="1" smtClean="0"/>
              <a:t>substantive</a:t>
            </a:r>
            <a:r>
              <a:rPr lang="cs-CZ" sz="2400" dirty="0" smtClean="0"/>
              <a:t> </a:t>
            </a:r>
            <a:r>
              <a:rPr lang="cs-CZ" sz="2400" dirty="0" err="1" smtClean="0"/>
              <a:t>value</a:t>
            </a:r>
            <a:r>
              <a:rPr lang="cs-CZ" sz="2400" dirty="0" smtClean="0"/>
              <a:t>.</a:t>
            </a:r>
          </a:p>
          <a:p>
            <a:r>
              <a:rPr lang="cs-CZ" sz="2400" dirty="0" err="1" smtClean="0"/>
              <a:t>Sources</a:t>
            </a:r>
            <a:r>
              <a:rPr lang="cs-CZ" sz="2400" dirty="0" smtClean="0"/>
              <a:t>: </a:t>
            </a:r>
            <a:r>
              <a:rPr lang="cs-CZ" sz="2400" i="1" dirty="0" err="1" smtClean="0"/>
              <a:t>tradition</a:t>
            </a:r>
            <a:r>
              <a:rPr lang="cs-CZ" sz="2400" dirty="0" smtClean="0"/>
              <a:t>, </a:t>
            </a:r>
            <a:r>
              <a:rPr lang="cs-CZ" sz="2400" i="1" dirty="0" smtClean="0"/>
              <a:t>charisma</a:t>
            </a:r>
            <a:r>
              <a:rPr lang="cs-CZ" sz="2400" dirty="0" smtClean="0"/>
              <a:t> </a:t>
            </a:r>
            <a:r>
              <a:rPr lang="cs-CZ" sz="2400" dirty="0" err="1" smtClean="0"/>
              <a:t>or</a:t>
            </a:r>
            <a:r>
              <a:rPr lang="cs-CZ" sz="2400" dirty="0" smtClean="0"/>
              <a:t> </a:t>
            </a:r>
            <a:r>
              <a:rPr lang="cs-CZ" sz="2400" i="1" dirty="0" smtClean="0"/>
              <a:t>legality</a:t>
            </a:r>
            <a:r>
              <a:rPr lang="cs-CZ" sz="2400" dirty="0" smtClean="0"/>
              <a:t>.</a:t>
            </a:r>
          </a:p>
          <a:p>
            <a:r>
              <a:rPr lang="cs-CZ" sz="2400" dirty="0" err="1" smtClean="0"/>
              <a:t>Even</a:t>
            </a:r>
            <a:r>
              <a:rPr lang="cs-CZ" sz="2400" dirty="0" smtClean="0"/>
              <a:t> </a:t>
            </a:r>
            <a:r>
              <a:rPr lang="cs-CZ" sz="2400" dirty="0" err="1" smtClean="0"/>
              <a:t>under</a:t>
            </a:r>
            <a:r>
              <a:rPr lang="cs-CZ" sz="2400" dirty="0" smtClean="0"/>
              <a:t> </a:t>
            </a:r>
            <a:r>
              <a:rPr lang="cs-CZ" sz="2400" dirty="0" err="1" smtClean="0"/>
              <a:t>descriptive</a:t>
            </a:r>
            <a:r>
              <a:rPr lang="cs-CZ" sz="2400" dirty="0" smtClean="0"/>
              <a:t> </a:t>
            </a:r>
            <a:r>
              <a:rPr lang="cs-CZ" sz="2400" dirty="0" err="1" smtClean="0"/>
              <a:t>conceptions</a:t>
            </a:r>
            <a:r>
              <a:rPr lang="cs-CZ" sz="2400" dirty="0" smtClean="0"/>
              <a:t>: </a:t>
            </a:r>
            <a:r>
              <a:rPr lang="cs-CZ" sz="2400" dirty="0" err="1" smtClean="0"/>
              <a:t>How</a:t>
            </a:r>
            <a:r>
              <a:rPr lang="cs-CZ" sz="2400" dirty="0" smtClean="0"/>
              <a:t> to </a:t>
            </a:r>
            <a:r>
              <a:rPr lang="cs-CZ" sz="2400" dirty="0" err="1" smtClean="0"/>
              <a:t>determine</a:t>
            </a:r>
            <a:r>
              <a:rPr lang="cs-CZ" sz="2400" dirty="0" smtClean="0"/>
              <a:t> „</a:t>
            </a:r>
            <a:r>
              <a:rPr lang="cs-CZ" sz="2400" dirty="0" err="1" smtClean="0"/>
              <a:t>true</a:t>
            </a:r>
            <a:r>
              <a:rPr lang="cs-CZ" sz="2400" dirty="0" smtClean="0"/>
              <a:t>“ </a:t>
            </a:r>
            <a:r>
              <a:rPr lang="cs-CZ" sz="2400" dirty="0" err="1" smtClean="0"/>
              <a:t>beliefs</a:t>
            </a:r>
            <a:r>
              <a:rPr lang="cs-CZ" sz="2400" dirty="0" smtClean="0"/>
              <a:t> </a:t>
            </a:r>
            <a:r>
              <a:rPr lang="cs-CZ" sz="2400" dirty="0" err="1" smtClean="0"/>
              <a:t>or</a:t>
            </a:r>
            <a:r>
              <a:rPr lang="cs-CZ" sz="2400" dirty="0" smtClean="0"/>
              <a:t> support, </a:t>
            </a:r>
            <a:r>
              <a:rPr lang="cs-CZ" sz="2400" dirty="0" err="1" smtClean="0"/>
              <a:t>while</a:t>
            </a:r>
            <a:r>
              <a:rPr lang="cs-CZ" sz="2400" dirty="0" smtClean="0"/>
              <a:t> </a:t>
            </a:r>
            <a:r>
              <a:rPr lang="cs-CZ" sz="2400" dirty="0" err="1" smtClean="0"/>
              <a:t>maintaining</a:t>
            </a:r>
            <a:r>
              <a:rPr lang="cs-CZ" sz="2400" dirty="0" smtClean="0"/>
              <a:t> </a:t>
            </a:r>
            <a:r>
              <a:rPr lang="cs-CZ" sz="2400" dirty="0" err="1" smtClean="0"/>
              <a:t>the</a:t>
            </a:r>
            <a:r>
              <a:rPr lang="cs-CZ" sz="2400" dirty="0" smtClean="0"/>
              <a:t> </a:t>
            </a:r>
            <a:r>
              <a:rPr lang="cs-CZ" sz="2400" dirty="0" err="1" smtClean="0"/>
              <a:t>power</a:t>
            </a:r>
            <a:r>
              <a:rPr lang="cs-CZ" sz="2400" dirty="0" smtClean="0"/>
              <a:t>/</a:t>
            </a:r>
            <a:r>
              <a:rPr lang="cs-CZ" sz="2400" dirty="0" err="1" smtClean="0"/>
              <a:t>authority</a:t>
            </a:r>
            <a:r>
              <a:rPr lang="cs-CZ" sz="2400" dirty="0" smtClean="0"/>
              <a:t> </a:t>
            </a:r>
            <a:r>
              <a:rPr lang="cs-CZ" sz="2400" dirty="0" err="1" smtClean="0"/>
              <a:t>distinction</a:t>
            </a:r>
            <a:r>
              <a:rPr lang="cs-CZ" sz="2400" dirty="0" smtClean="0"/>
              <a:t>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1008532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 smtClean="0"/>
              <a:t>Define footer – presentation title / department</a:t>
            </a:r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Normative </a:t>
            </a:r>
            <a:r>
              <a:rPr lang="cs-CZ" dirty="0" err="1" smtClean="0"/>
              <a:t>concepts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Requires</a:t>
            </a:r>
            <a:r>
              <a:rPr lang="cs-CZ" dirty="0" smtClean="0"/>
              <a:t> a </a:t>
            </a:r>
            <a:r>
              <a:rPr lang="cs-CZ" dirty="0" err="1" smtClean="0"/>
              <a:t>benchmark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justification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authority</a:t>
            </a:r>
            <a:r>
              <a:rPr lang="cs-CZ" dirty="0" smtClean="0"/>
              <a:t> as „</a:t>
            </a:r>
            <a:r>
              <a:rPr lang="cs-CZ" dirty="0" err="1" smtClean="0"/>
              <a:t>legitimate</a:t>
            </a:r>
            <a:r>
              <a:rPr lang="cs-CZ" dirty="0" smtClean="0"/>
              <a:t>“</a:t>
            </a:r>
          </a:p>
          <a:p>
            <a:r>
              <a:rPr lang="cs-CZ" dirty="0" err="1" smtClean="0"/>
              <a:t>What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benchmark</a:t>
            </a:r>
            <a:r>
              <a:rPr lang="cs-CZ" dirty="0" smtClean="0"/>
              <a:t>?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it</a:t>
            </a:r>
            <a:r>
              <a:rPr lang="cs-CZ" dirty="0" smtClean="0"/>
              <a:t> </a:t>
            </a:r>
            <a:r>
              <a:rPr lang="cs-CZ" i="1" dirty="0" err="1" smtClean="0"/>
              <a:t>consent</a:t>
            </a:r>
            <a:r>
              <a:rPr lang="cs-CZ" dirty="0" smtClean="0"/>
              <a:t> (</a:t>
            </a:r>
            <a:r>
              <a:rPr lang="cs-CZ" dirty="0" err="1" smtClean="0"/>
              <a:t>social</a:t>
            </a:r>
            <a:r>
              <a:rPr lang="cs-CZ" dirty="0" smtClean="0"/>
              <a:t> </a:t>
            </a:r>
            <a:r>
              <a:rPr lang="cs-CZ" dirty="0" err="1" smtClean="0"/>
              <a:t>contract</a:t>
            </a:r>
            <a:r>
              <a:rPr lang="cs-CZ" dirty="0" smtClean="0"/>
              <a:t> </a:t>
            </a:r>
            <a:r>
              <a:rPr lang="cs-CZ" dirty="0" err="1" smtClean="0"/>
              <a:t>theories</a:t>
            </a:r>
            <a:r>
              <a:rPr lang="cs-CZ" dirty="0" smtClean="0"/>
              <a:t>), </a:t>
            </a:r>
            <a:r>
              <a:rPr lang="cs-CZ" dirty="0" err="1" smtClean="0"/>
              <a:t>beneficial</a:t>
            </a:r>
            <a:r>
              <a:rPr lang="cs-CZ" dirty="0" smtClean="0"/>
              <a:t> </a:t>
            </a:r>
            <a:r>
              <a:rPr lang="cs-CZ" dirty="0" err="1" smtClean="0"/>
              <a:t>consequences</a:t>
            </a:r>
            <a:r>
              <a:rPr lang="cs-CZ" dirty="0" smtClean="0"/>
              <a:t> (</a:t>
            </a:r>
            <a:r>
              <a:rPr lang="cs-CZ" dirty="0" err="1" smtClean="0"/>
              <a:t>order</a:t>
            </a:r>
            <a:r>
              <a:rPr lang="cs-CZ" dirty="0" smtClean="0"/>
              <a:t>, </a:t>
            </a:r>
            <a:r>
              <a:rPr lang="cs-CZ" dirty="0" err="1" smtClean="0"/>
              <a:t>protection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human</a:t>
            </a:r>
            <a:r>
              <a:rPr lang="cs-CZ" dirty="0" smtClean="0"/>
              <a:t> </a:t>
            </a:r>
            <a:r>
              <a:rPr lang="cs-CZ" dirty="0" err="1" smtClean="0"/>
              <a:t>rights</a:t>
            </a:r>
            <a:r>
              <a:rPr lang="cs-CZ" dirty="0"/>
              <a:t> </a:t>
            </a:r>
            <a:r>
              <a:rPr lang="cs-CZ" dirty="0" smtClean="0"/>
              <a:t>ro </a:t>
            </a:r>
            <a:r>
              <a:rPr lang="cs-CZ" dirty="0" err="1" smtClean="0"/>
              <a:t>simply</a:t>
            </a:r>
            <a:r>
              <a:rPr lang="cs-CZ" dirty="0" smtClean="0"/>
              <a:t> </a:t>
            </a:r>
            <a:r>
              <a:rPr lang="cs-CZ" dirty="0" err="1" smtClean="0"/>
              <a:t>development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civilization</a:t>
            </a:r>
            <a:r>
              <a:rPr lang="cs-CZ" dirty="0" smtClean="0"/>
              <a:t>), </a:t>
            </a:r>
            <a:r>
              <a:rPr lang="cs-CZ" i="1" dirty="0" err="1" smtClean="0"/>
              <a:t>democratic</a:t>
            </a:r>
            <a:r>
              <a:rPr lang="cs-CZ" i="1" dirty="0" smtClean="0"/>
              <a:t> </a:t>
            </a:r>
            <a:r>
              <a:rPr lang="cs-CZ" i="1" dirty="0" err="1" smtClean="0"/>
              <a:t>nature</a:t>
            </a:r>
            <a:r>
              <a:rPr lang="cs-CZ" i="1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system</a:t>
            </a:r>
            <a:r>
              <a:rPr lang="cs-CZ" dirty="0" smtClean="0"/>
              <a:t> </a:t>
            </a:r>
            <a:r>
              <a:rPr lang="cs-CZ" i="1" dirty="0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democratic</a:t>
            </a:r>
            <a:r>
              <a:rPr lang="cs-CZ" dirty="0" smtClean="0"/>
              <a:t> </a:t>
            </a:r>
            <a:r>
              <a:rPr lang="cs-CZ" i="1" dirty="0" err="1" smtClean="0"/>
              <a:t>procedure</a:t>
            </a:r>
            <a:r>
              <a:rPr lang="cs-CZ" dirty="0" smtClean="0"/>
              <a:t>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925661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 smtClean="0"/>
              <a:t>Define footer – presentation title / department</a:t>
            </a:r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Beneficial</a:t>
            </a:r>
            <a:r>
              <a:rPr lang="cs-CZ" dirty="0" smtClean="0"/>
              <a:t> </a:t>
            </a:r>
            <a:r>
              <a:rPr lang="cs-CZ" dirty="0" err="1" smtClean="0"/>
              <a:t>consequences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b="1" u="sng" dirty="0" err="1" smtClean="0"/>
              <a:t>Bentham</a:t>
            </a:r>
            <a:r>
              <a:rPr lang="cs-CZ" sz="2400" dirty="0" smtClean="0"/>
              <a:t>: </a:t>
            </a:r>
            <a:r>
              <a:rPr lang="cs-CZ" sz="2400" dirty="0" err="1"/>
              <a:t>L</a:t>
            </a:r>
            <a:r>
              <a:rPr lang="cs-CZ" sz="2400" dirty="0" err="1" smtClean="0"/>
              <a:t>egitimacy</a:t>
            </a:r>
            <a:r>
              <a:rPr lang="cs-CZ" sz="2400" dirty="0" smtClean="0"/>
              <a:t> </a:t>
            </a:r>
            <a:r>
              <a:rPr lang="cs-CZ" sz="2400" dirty="0" err="1" smtClean="0"/>
              <a:t>depends</a:t>
            </a:r>
            <a:r>
              <a:rPr lang="cs-CZ" sz="2400" dirty="0" smtClean="0"/>
              <a:t> on </a:t>
            </a:r>
            <a:r>
              <a:rPr lang="cs-CZ" sz="2400" dirty="0" err="1" smtClean="0"/>
              <a:t>whether</a:t>
            </a:r>
            <a:r>
              <a:rPr lang="cs-CZ" sz="2400" dirty="0" smtClean="0"/>
              <a:t> </a:t>
            </a:r>
            <a:r>
              <a:rPr lang="cs-CZ" sz="2400" dirty="0" err="1" smtClean="0"/>
              <a:t>state</a:t>
            </a:r>
            <a:r>
              <a:rPr lang="cs-CZ" sz="2400" dirty="0" smtClean="0"/>
              <a:t> and </a:t>
            </a:r>
            <a:r>
              <a:rPr lang="cs-CZ" sz="2400" dirty="0" err="1" smtClean="0"/>
              <a:t>its</a:t>
            </a:r>
            <a:r>
              <a:rPr lang="cs-CZ" sz="2400" dirty="0" smtClean="0"/>
              <a:t> </a:t>
            </a:r>
            <a:r>
              <a:rPr lang="cs-CZ" sz="2400" dirty="0" err="1" smtClean="0"/>
              <a:t>laws</a:t>
            </a:r>
            <a:r>
              <a:rPr lang="cs-CZ" sz="2400" dirty="0" smtClean="0"/>
              <a:t> </a:t>
            </a:r>
            <a:r>
              <a:rPr lang="cs-CZ" sz="2400" dirty="0" err="1" smtClean="0"/>
              <a:t>contribute</a:t>
            </a:r>
            <a:r>
              <a:rPr lang="cs-CZ" sz="2400" dirty="0" smtClean="0"/>
              <a:t> to </a:t>
            </a:r>
            <a:r>
              <a:rPr lang="cs-CZ" sz="2400" dirty="0" err="1" smtClean="0"/>
              <a:t>happines</a:t>
            </a:r>
            <a:r>
              <a:rPr lang="cs-CZ" sz="2400" dirty="0" smtClean="0"/>
              <a:t> </a:t>
            </a:r>
            <a:r>
              <a:rPr lang="cs-CZ" sz="2400" dirty="0" err="1" smtClean="0"/>
              <a:t>of</a:t>
            </a:r>
            <a:r>
              <a:rPr lang="cs-CZ" sz="2400" dirty="0" smtClean="0"/>
              <a:t> </a:t>
            </a:r>
            <a:r>
              <a:rPr lang="cs-CZ" sz="2400" dirty="0" err="1" smtClean="0"/>
              <a:t>citizens</a:t>
            </a:r>
            <a:r>
              <a:rPr lang="cs-CZ" sz="2400" dirty="0" smtClean="0"/>
              <a:t>.</a:t>
            </a:r>
          </a:p>
          <a:p>
            <a:r>
              <a:rPr lang="cs-CZ" sz="2400" b="1" u="sng" dirty="0" err="1" smtClean="0"/>
              <a:t>Mill</a:t>
            </a:r>
            <a:r>
              <a:rPr lang="cs-CZ" sz="2400" dirty="0" smtClean="0"/>
              <a:t> and </a:t>
            </a:r>
            <a:r>
              <a:rPr lang="cs-CZ" sz="2400" dirty="0" err="1" smtClean="0"/>
              <a:t>other</a:t>
            </a:r>
            <a:r>
              <a:rPr lang="cs-CZ" sz="2400" dirty="0" smtClean="0"/>
              <a:t> </a:t>
            </a:r>
            <a:r>
              <a:rPr lang="cs-CZ" sz="2400" dirty="0" err="1" smtClean="0"/>
              <a:t>liberals</a:t>
            </a:r>
            <a:r>
              <a:rPr lang="cs-CZ" sz="2400" dirty="0" smtClean="0"/>
              <a:t>: </a:t>
            </a:r>
            <a:r>
              <a:rPr lang="cs-CZ" sz="2400" dirty="0" err="1" smtClean="0"/>
              <a:t>Protection</a:t>
            </a:r>
            <a:r>
              <a:rPr lang="cs-CZ" sz="2400" dirty="0" smtClean="0"/>
              <a:t> </a:t>
            </a:r>
            <a:r>
              <a:rPr lang="cs-CZ" sz="2400" dirty="0" err="1" smtClean="0"/>
              <a:t>of</a:t>
            </a:r>
            <a:r>
              <a:rPr lang="cs-CZ" sz="2400" dirty="0" smtClean="0"/>
              <a:t> </a:t>
            </a:r>
            <a:r>
              <a:rPr lang="cs-CZ" sz="2400" dirty="0" err="1" smtClean="0"/>
              <a:t>liberty</a:t>
            </a:r>
            <a:r>
              <a:rPr lang="cs-CZ" sz="2400" dirty="0"/>
              <a:t> </a:t>
            </a:r>
            <a:r>
              <a:rPr lang="cs-CZ" sz="2400" dirty="0" smtClean="0"/>
              <a:t>and </a:t>
            </a:r>
            <a:r>
              <a:rPr lang="cs-CZ" sz="2400" dirty="0" err="1" smtClean="0"/>
              <a:t>political</a:t>
            </a:r>
            <a:r>
              <a:rPr lang="cs-CZ" sz="2400" dirty="0" smtClean="0"/>
              <a:t> </a:t>
            </a:r>
            <a:r>
              <a:rPr lang="cs-CZ" sz="2400" dirty="0" err="1" smtClean="0"/>
              <a:t>participation</a:t>
            </a:r>
            <a:endParaRPr lang="cs-CZ" sz="2400" dirty="0" smtClean="0"/>
          </a:p>
          <a:p>
            <a:r>
              <a:rPr lang="cs-CZ" sz="2400" dirty="0" err="1" smtClean="0"/>
              <a:t>Problem</a:t>
            </a:r>
            <a:r>
              <a:rPr lang="cs-CZ" sz="2400" dirty="0" smtClean="0"/>
              <a:t> </a:t>
            </a:r>
            <a:r>
              <a:rPr lang="cs-CZ" sz="2400" dirty="0" err="1" smtClean="0"/>
              <a:t>of</a:t>
            </a:r>
            <a:r>
              <a:rPr lang="cs-CZ" sz="2400" dirty="0" smtClean="0"/>
              <a:t> „</a:t>
            </a:r>
            <a:r>
              <a:rPr lang="cs-CZ" sz="2400" i="1" dirty="0" err="1" smtClean="0"/>
              <a:t>objective</a:t>
            </a:r>
            <a:r>
              <a:rPr lang="cs-CZ" sz="2400" i="1" dirty="0" smtClean="0"/>
              <a:t> </a:t>
            </a:r>
            <a:r>
              <a:rPr lang="cs-CZ" sz="2400" i="1" dirty="0" err="1" smtClean="0"/>
              <a:t>values</a:t>
            </a:r>
            <a:r>
              <a:rPr lang="cs-CZ" sz="2400" dirty="0" smtClean="0"/>
              <a:t>“</a:t>
            </a:r>
            <a:r>
              <a:rPr lang="en-US" sz="2400" dirty="0" smtClean="0"/>
              <a:t>; do they exist</a:t>
            </a:r>
            <a:r>
              <a:rPr lang="cs-CZ" sz="2400" dirty="0" smtClean="0"/>
              <a:t>? </a:t>
            </a:r>
            <a:r>
              <a:rPr lang="cs-CZ" sz="2400" dirty="0" err="1" smtClean="0"/>
              <a:t>If</a:t>
            </a:r>
            <a:r>
              <a:rPr lang="cs-CZ" sz="2400" dirty="0" smtClean="0"/>
              <a:t> not, </a:t>
            </a:r>
            <a:r>
              <a:rPr lang="cs-CZ" sz="2400" dirty="0" err="1" smtClean="0"/>
              <a:t>does</a:t>
            </a:r>
            <a:r>
              <a:rPr lang="cs-CZ" sz="2400" dirty="0" smtClean="0"/>
              <a:t> </a:t>
            </a:r>
            <a:r>
              <a:rPr lang="cs-CZ" sz="2400" dirty="0" err="1" smtClean="0"/>
              <a:t>it</a:t>
            </a:r>
            <a:r>
              <a:rPr lang="cs-CZ" sz="2400" dirty="0" smtClean="0"/>
              <a:t> </a:t>
            </a:r>
            <a:r>
              <a:rPr lang="cs-CZ" sz="2400" dirty="0" err="1" smtClean="0"/>
              <a:t>hinder</a:t>
            </a:r>
            <a:r>
              <a:rPr lang="cs-CZ" sz="2400" dirty="0" smtClean="0"/>
              <a:t> </a:t>
            </a:r>
            <a:r>
              <a:rPr lang="cs-CZ" sz="2400" dirty="0" err="1" smtClean="0"/>
              <a:t>articulation</a:t>
            </a:r>
            <a:r>
              <a:rPr lang="cs-CZ" sz="2400" dirty="0" smtClean="0"/>
              <a:t> </a:t>
            </a:r>
            <a:r>
              <a:rPr lang="cs-CZ" sz="2400" dirty="0" err="1" smtClean="0"/>
              <a:t>of</a:t>
            </a:r>
            <a:r>
              <a:rPr lang="cs-CZ" sz="2400" dirty="0" smtClean="0"/>
              <a:t> </a:t>
            </a:r>
            <a:r>
              <a:rPr lang="cs-CZ" sz="2400" dirty="0" err="1" smtClean="0"/>
              <a:t>general</a:t>
            </a:r>
            <a:r>
              <a:rPr lang="cs-CZ" sz="2400" dirty="0" smtClean="0"/>
              <a:t> </a:t>
            </a:r>
            <a:r>
              <a:rPr lang="cs-CZ" sz="2400" dirty="0" err="1" smtClean="0"/>
              <a:t>conditions</a:t>
            </a:r>
            <a:r>
              <a:rPr lang="cs-CZ" sz="2400" dirty="0" smtClean="0"/>
              <a:t> </a:t>
            </a:r>
            <a:r>
              <a:rPr lang="cs-CZ" sz="2400" dirty="0" err="1" smtClean="0"/>
              <a:t>of</a:t>
            </a:r>
            <a:r>
              <a:rPr lang="cs-CZ" sz="2400" dirty="0" smtClean="0"/>
              <a:t> </a:t>
            </a:r>
            <a:r>
              <a:rPr lang="cs-CZ" sz="2400" dirty="0" err="1" smtClean="0"/>
              <a:t>legitimacy</a:t>
            </a:r>
            <a:r>
              <a:rPr lang="cs-CZ" sz="2400" dirty="0" smtClean="0"/>
              <a:t> in </a:t>
            </a:r>
            <a:r>
              <a:rPr lang="cs-CZ" sz="2400" dirty="0" err="1" smtClean="0"/>
              <a:t>substantive</a:t>
            </a:r>
            <a:r>
              <a:rPr lang="cs-CZ" sz="2400" dirty="0" smtClean="0"/>
              <a:t> </a:t>
            </a:r>
            <a:r>
              <a:rPr lang="cs-CZ" sz="2400" dirty="0" err="1" smtClean="0"/>
              <a:t>terms</a:t>
            </a:r>
            <a:r>
              <a:rPr lang="cs-CZ" sz="2400" dirty="0" smtClean="0"/>
              <a:t>? And </a:t>
            </a:r>
            <a:r>
              <a:rPr lang="cs-CZ" sz="2400" dirty="0" err="1" smtClean="0"/>
              <a:t>what</a:t>
            </a:r>
            <a:r>
              <a:rPr lang="cs-CZ" sz="2400" dirty="0" smtClean="0"/>
              <a:t> </a:t>
            </a:r>
            <a:r>
              <a:rPr lang="cs-CZ" sz="2400" dirty="0" err="1" smtClean="0"/>
              <a:t>about</a:t>
            </a:r>
            <a:r>
              <a:rPr lang="cs-CZ" sz="2400" dirty="0" smtClean="0"/>
              <a:t> </a:t>
            </a:r>
            <a:r>
              <a:rPr lang="cs-CZ" sz="2400" dirty="0" err="1" smtClean="0"/>
              <a:t>the</a:t>
            </a:r>
            <a:r>
              <a:rPr lang="cs-CZ" sz="2400" dirty="0" smtClean="0"/>
              <a:t> „</a:t>
            </a:r>
            <a:r>
              <a:rPr lang="cs-CZ" sz="2400" dirty="0" err="1" smtClean="0"/>
              <a:t>losers</a:t>
            </a:r>
            <a:r>
              <a:rPr lang="cs-CZ" sz="2400" dirty="0" smtClean="0"/>
              <a:t>“?</a:t>
            </a:r>
          </a:p>
          <a:p>
            <a:r>
              <a:rPr lang="cs-CZ" sz="2400" dirty="0" smtClean="0"/>
              <a:t>But </a:t>
            </a:r>
            <a:r>
              <a:rPr lang="cs-CZ" sz="2400" dirty="0" err="1" smtClean="0"/>
              <a:t>still</a:t>
            </a:r>
            <a:r>
              <a:rPr lang="cs-CZ" sz="2400" dirty="0" smtClean="0"/>
              <a:t> – support </a:t>
            </a:r>
            <a:r>
              <a:rPr lang="cs-CZ" sz="2400" dirty="0" err="1" smtClean="0"/>
              <a:t>of</a:t>
            </a:r>
            <a:r>
              <a:rPr lang="cs-CZ" sz="2400" dirty="0" smtClean="0"/>
              <a:t> </a:t>
            </a:r>
            <a:r>
              <a:rPr lang="cs-CZ" sz="2400" dirty="0" err="1" smtClean="0"/>
              <a:t>the</a:t>
            </a:r>
            <a:r>
              <a:rPr lang="cs-CZ" sz="2400" dirty="0" smtClean="0"/>
              <a:t> </a:t>
            </a:r>
            <a:r>
              <a:rPr lang="cs-CZ" sz="2400" dirty="0" err="1" smtClean="0"/>
              <a:t>population</a:t>
            </a:r>
            <a:r>
              <a:rPr lang="cs-CZ" sz="2400" dirty="0" smtClean="0"/>
              <a:t> </a:t>
            </a:r>
            <a:r>
              <a:rPr lang="cs-CZ" sz="2400" dirty="0" err="1" smtClean="0"/>
              <a:t>is</a:t>
            </a:r>
            <a:r>
              <a:rPr lang="cs-CZ" sz="2400" dirty="0" smtClean="0"/>
              <a:t> </a:t>
            </a:r>
            <a:r>
              <a:rPr lang="cs-CZ" sz="2400" dirty="0" err="1" smtClean="0"/>
              <a:t>often</a:t>
            </a:r>
            <a:r>
              <a:rPr lang="cs-CZ" sz="2400" dirty="0" smtClean="0"/>
              <a:t> </a:t>
            </a:r>
            <a:r>
              <a:rPr lang="cs-CZ" sz="2400" dirty="0" err="1" smtClean="0"/>
              <a:t>based</a:t>
            </a:r>
            <a:r>
              <a:rPr lang="cs-CZ" sz="2400" dirty="0" smtClean="0"/>
              <a:t>, </a:t>
            </a:r>
            <a:r>
              <a:rPr lang="cs-CZ" sz="2400" dirty="0" err="1" smtClean="0"/>
              <a:t>at</a:t>
            </a:r>
            <a:r>
              <a:rPr lang="cs-CZ" sz="2400" dirty="0" smtClean="0"/>
              <a:t> least </a:t>
            </a:r>
            <a:r>
              <a:rPr lang="cs-CZ" sz="2400" dirty="0" err="1" smtClean="0"/>
              <a:t>partly</a:t>
            </a:r>
            <a:r>
              <a:rPr lang="cs-CZ" sz="2400" dirty="0" smtClean="0"/>
              <a:t>, on „</a:t>
            </a:r>
            <a:r>
              <a:rPr lang="cs-CZ" sz="2400" dirty="0" err="1" smtClean="0"/>
              <a:t>substantive</a:t>
            </a:r>
            <a:r>
              <a:rPr lang="cs-CZ" sz="2400" dirty="0" smtClean="0"/>
              <a:t> </a:t>
            </a:r>
            <a:r>
              <a:rPr lang="cs-CZ" sz="2400" dirty="0" err="1" smtClean="0"/>
              <a:t>goods</a:t>
            </a:r>
            <a:r>
              <a:rPr lang="cs-CZ" sz="2400" dirty="0" smtClean="0"/>
              <a:t>“ </a:t>
            </a:r>
            <a:r>
              <a:rPr lang="cs-CZ" sz="2400" dirty="0" err="1" smtClean="0"/>
              <a:t>that</a:t>
            </a:r>
            <a:r>
              <a:rPr lang="cs-CZ" sz="2400" dirty="0" smtClean="0"/>
              <a:t> are </a:t>
            </a:r>
            <a:r>
              <a:rPr lang="cs-CZ" sz="2400" dirty="0" err="1" smtClean="0"/>
              <a:t>delivered</a:t>
            </a:r>
            <a:r>
              <a:rPr lang="cs-CZ" sz="2400" dirty="0" smtClean="0"/>
              <a:t> to </a:t>
            </a:r>
            <a:r>
              <a:rPr lang="cs-CZ" sz="2400" dirty="0" err="1" smtClean="0"/>
              <a:t>the</a:t>
            </a:r>
            <a:r>
              <a:rPr lang="cs-CZ" sz="2400" dirty="0" smtClean="0"/>
              <a:t> </a:t>
            </a:r>
            <a:r>
              <a:rPr lang="cs-CZ" sz="2400" dirty="0" err="1" smtClean="0"/>
              <a:t>people</a:t>
            </a:r>
            <a:r>
              <a:rPr lang="cs-CZ" sz="2400" dirty="0" smtClean="0"/>
              <a:t>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0698208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 smtClean="0"/>
              <a:t>Define footer – presentation title / department</a:t>
            </a:r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Social</a:t>
            </a:r>
            <a:r>
              <a:rPr lang="cs-CZ" dirty="0" smtClean="0"/>
              <a:t> </a:t>
            </a:r>
            <a:r>
              <a:rPr lang="cs-CZ" dirty="0" err="1" smtClean="0"/>
              <a:t>contract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Real </a:t>
            </a:r>
            <a:r>
              <a:rPr lang="cs-CZ" sz="2400" dirty="0" err="1" smtClean="0"/>
              <a:t>or</a:t>
            </a:r>
            <a:r>
              <a:rPr lang="cs-CZ" sz="2400" dirty="0" smtClean="0"/>
              <a:t> </a:t>
            </a:r>
            <a:r>
              <a:rPr lang="cs-CZ" sz="2400" dirty="0" err="1" smtClean="0"/>
              <a:t>hypothetical</a:t>
            </a:r>
            <a:r>
              <a:rPr lang="cs-CZ" sz="2400" dirty="0" smtClean="0"/>
              <a:t>?</a:t>
            </a:r>
          </a:p>
          <a:p>
            <a:r>
              <a:rPr lang="cs-CZ" sz="2400" b="1" u="sng" dirty="0" smtClean="0"/>
              <a:t>Kant</a:t>
            </a:r>
            <a:r>
              <a:rPr lang="cs-CZ" sz="2400" dirty="0" smtClean="0"/>
              <a:t>: </a:t>
            </a:r>
            <a:r>
              <a:rPr lang="cs-CZ" sz="2400" dirty="0" err="1" smtClean="0"/>
              <a:t>It</a:t>
            </a:r>
            <a:r>
              <a:rPr lang="cs-CZ" sz="2400" dirty="0" smtClean="0"/>
              <a:t> </a:t>
            </a:r>
            <a:r>
              <a:rPr lang="cs-CZ" sz="2400" dirty="0" err="1" smtClean="0"/>
              <a:t>is</a:t>
            </a:r>
            <a:r>
              <a:rPr lang="cs-CZ" sz="2400" dirty="0" smtClean="0"/>
              <a:t> a </a:t>
            </a:r>
            <a:r>
              <a:rPr lang="cs-CZ" sz="2400" dirty="0" err="1" smtClean="0"/>
              <a:t>thought</a:t>
            </a:r>
            <a:r>
              <a:rPr lang="cs-CZ" sz="2400" dirty="0" smtClean="0"/>
              <a:t> experiment – </a:t>
            </a:r>
            <a:r>
              <a:rPr lang="cs-CZ" sz="2400" dirty="0" err="1" smtClean="0"/>
              <a:t>connected</a:t>
            </a:r>
            <a:r>
              <a:rPr lang="cs-CZ" sz="2400" dirty="0" smtClean="0"/>
              <a:t> to public </a:t>
            </a:r>
            <a:r>
              <a:rPr lang="cs-CZ" sz="2400" dirty="0" err="1" smtClean="0"/>
              <a:t>reason</a:t>
            </a:r>
            <a:r>
              <a:rPr lang="cs-CZ" sz="2400" dirty="0" smtClean="0"/>
              <a:t> – </a:t>
            </a:r>
            <a:r>
              <a:rPr lang="cs-CZ" sz="2400" dirty="0" err="1" smtClean="0"/>
              <a:t>the</a:t>
            </a:r>
            <a:r>
              <a:rPr lang="cs-CZ" sz="2400" dirty="0" smtClean="0"/>
              <a:t> </a:t>
            </a:r>
            <a:r>
              <a:rPr lang="cs-CZ" sz="2400" dirty="0" err="1" smtClean="0"/>
              <a:t>criterion</a:t>
            </a:r>
            <a:r>
              <a:rPr lang="cs-CZ" sz="2400" dirty="0" smtClean="0"/>
              <a:t> </a:t>
            </a:r>
            <a:r>
              <a:rPr lang="cs-CZ" sz="2400" dirty="0" err="1" smtClean="0"/>
              <a:t>is</a:t>
            </a:r>
            <a:r>
              <a:rPr lang="cs-CZ" sz="2400" dirty="0" smtClean="0"/>
              <a:t>, </a:t>
            </a:r>
            <a:r>
              <a:rPr lang="cs-CZ" sz="2400" dirty="0" err="1" smtClean="0"/>
              <a:t>whether</a:t>
            </a:r>
            <a:r>
              <a:rPr lang="cs-CZ" sz="2400" dirty="0" smtClean="0"/>
              <a:t> </a:t>
            </a:r>
            <a:r>
              <a:rPr lang="cs-CZ" sz="2400" dirty="0" err="1" smtClean="0"/>
              <a:t>individuals</a:t>
            </a:r>
            <a:r>
              <a:rPr lang="cs-CZ" sz="2400" dirty="0" smtClean="0"/>
              <a:t> </a:t>
            </a:r>
            <a:r>
              <a:rPr lang="cs-CZ" sz="2400" i="1" dirty="0" err="1" smtClean="0"/>
              <a:t>could</a:t>
            </a:r>
            <a:r>
              <a:rPr lang="cs-CZ" sz="2400" i="1" dirty="0" smtClean="0"/>
              <a:t> </a:t>
            </a:r>
            <a:r>
              <a:rPr lang="cs-CZ" sz="2400" i="1" dirty="0" err="1" smtClean="0"/>
              <a:t>have</a:t>
            </a:r>
            <a:r>
              <a:rPr lang="cs-CZ" sz="2400" i="1" dirty="0" smtClean="0"/>
              <a:t> </a:t>
            </a:r>
            <a:r>
              <a:rPr lang="cs-CZ" sz="2400" i="1" dirty="0" err="1" smtClean="0"/>
              <a:t>consented</a:t>
            </a:r>
            <a:r>
              <a:rPr lang="cs-CZ" sz="2400" i="1" dirty="0" smtClean="0"/>
              <a:t> to </a:t>
            </a:r>
            <a:r>
              <a:rPr lang="cs-CZ" sz="2400" i="1" dirty="0" err="1" smtClean="0"/>
              <a:t>it</a:t>
            </a:r>
            <a:r>
              <a:rPr lang="cs-CZ" sz="2400" i="1" dirty="0" smtClean="0"/>
              <a:t> </a:t>
            </a:r>
            <a:r>
              <a:rPr lang="cs-CZ" sz="2400" dirty="0" smtClean="0"/>
              <a:t>(</a:t>
            </a:r>
            <a:r>
              <a:rPr lang="cs-CZ" sz="2400" dirty="0" err="1" smtClean="0"/>
              <a:t>see</a:t>
            </a:r>
            <a:r>
              <a:rPr lang="cs-CZ" sz="2400" dirty="0" smtClean="0"/>
              <a:t> </a:t>
            </a:r>
            <a:r>
              <a:rPr lang="cs-CZ" sz="2400" dirty="0" err="1" smtClean="0"/>
              <a:t>the</a:t>
            </a:r>
            <a:r>
              <a:rPr lang="cs-CZ" sz="2400" dirty="0" smtClean="0"/>
              <a:t> </a:t>
            </a:r>
            <a:r>
              <a:rPr lang="cs-CZ" sz="2400" dirty="0" err="1" smtClean="0"/>
              <a:t>Rawlsian</a:t>
            </a:r>
            <a:r>
              <a:rPr lang="cs-CZ" sz="2400" dirty="0" smtClean="0"/>
              <a:t> </a:t>
            </a:r>
            <a:r>
              <a:rPr lang="cs-CZ" sz="2400" dirty="0" err="1" smtClean="0"/>
              <a:t>connotations</a:t>
            </a:r>
            <a:r>
              <a:rPr lang="cs-CZ" sz="2400" dirty="0" smtClean="0"/>
              <a:t>).</a:t>
            </a:r>
            <a:endParaRPr lang="cs-CZ" sz="2400" i="1" dirty="0" smtClean="0"/>
          </a:p>
          <a:p>
            <a:r>
              <a:rPr lang="cs-CZ" sz="2400" dirty="0" err="1" smtClean="0"/>
              <a:t>Criticism</a:t>
            </a:r>
            <a:r>
              <a:rPr lang="cs-CZ" sz="2400" dirty="0" smtClean="0"/>
              <a:t>: Just a myth, a </a:t>
            </a:r>
            <a:r>
              <a:rPr lang="cs-CZ" sz="2400" dirty="0" err="1" smtClean="0"/>
              <a:t>hypothetical</a:t>
            </a:r>
            <a:r>
              <a:rPr lang="cs-CZ" sz="2400" dirty="0" smtClean="0"/>
              <a:t> </a:t>
            </a:r>
            <a:r>
              <a:rPr lang="cs-CZ" sz="2400" dirty="0" err="1" smtClean="0"/>
              <a:t>scenario</a:t>
            </a:r>
            <a:r>
              <a:rPr lang="cs-CZ" sz="2400" dirty="0" smtClean="0"/>
              <a:t>? Real </a:t>
            </a:r>
            <a:r>
              <a:rPr lang="cs-CZ" sz="2400" dirty="0" err="1" smtClean="0"/>
              <a:t>states</a:t>
            </a:r>
            <a:r>
              <a:rPr lang="cs-CZ" sz="2400" dirty="0" smtClean="0"/>
              <a:t> </a:t>
            </a:r>
            <a:r>
              <a:rPr lang="cs-CZ" sz="2400" dirty="0" err="1" smtClean="0"/>
              <a:t>were</a:t>
            </a:r>
            <a:r>
              <a:rPr lang="cs-CZ" sz="2400" dirty="0" smtClean="0"/>
              <a:t> </a:t>
            </a:r>
            <a:r>
              <a:rPr lang="cs-CZ" sz="2400" dirty="0" err="1" smtClean="0"/>
              <a:t>founded</a:t>
            </a:r>
            <a:r>
              <a:rPr lang="cs-CZ" sz="2400" dirty="0" smtClean="0"/>
              <a:t> by </a:t>
            </a:r>
            <a:r>
              <a:rPr lang="cs-CZ" sz="2400" dirty="0" err="1" smtClean="0"/>
              <a:t>acts</a:t>
            </a:r>
            <a:r>
              <a:rPr lang="cs-CZ" sz="2400" dirty="0" smtClean="0"/>
              <a:t> </a:t>
            </a:r>
            <a:r>
              <a:rPr lang="cs-CZ" sz="2400" dirty="0" err="1" smtClean="0"/>
              <a:t>of</a:t>
            </a:r>
            <a:r>
              <a:rPr lang="cs-CZ" sz="2400" dirty="0" smtClean="0"/>
              <a:t> </a:t>
            </a:r>
            <a:r>
              <a:rPr lang="cs-CZ" sz="2400" dirty="0" err="1" smtClean="0"/>
              <a:t>violence</a:t>
            </a:r>
            <a:r>
              <a:rPr lang="cs-CZ" sz="2400" dirty="0" smtClean="0"/>
              <a:t> (but Kant, </a:t>
            </a:r>
            <a:r>
              <a:rPr lang="cs-CZ" sz="2400" dirty="0" err="1" smtClean="0"/>
              <a:t>above</a:t>
            </a:r>
            <a:r>
              <a:rPr lang="cs-CZ" sz="2400" dirty="0" smtClean="0"/>
              <a:t> </a:t>
            </a:r>
            <a:r>
              <a:rPr lang="cs-CZ" sz="2400" dirty="0" err="1" smtClean="0"/>
              <a:t>tries</a:t>
            </a:r>
            <a:r>
              <a:rPr lang="cs-CZ" sz="2400" dirty="0" smtClean="0"/>
              <a:t> to </a:t>
            </a:r>
            <a:r>
              <a:rPr lang="cs-CZ" sz="2400" dirty="0" err="1" smtClean="0"/>
              <a:t>refute</a:t>
            </a:r>
            <a:r>
              <a:rPr lang="cs-CZ" sz="2400" dirty="0" smtClean="0"/>
              <a:t> </a:t>
            </a:r>
            <a:r>
              <a:rPr lang="cs-CZ" sz="2400" dirty="0" err="1" smtClean="0"/>
              <a:t>it</a:t>
            </a:r>
            <a:r>
              <a:rPr lang="cs-CZ" sz="2400" dirty="0" smtClean="0"/>
              <a:t>). </a:t>
            </a:r>
            <a:r>
              <a:rPr lang="cs-CZ" sz="2400" dirty="0" err="1" smtClean="0"/>
              <a:t>Americans</a:t>
            </a:r>
            <a:r>
              <a:rPr lang="cs-CZ" sz="2400" dirty="0" smtClean="0"/>
              <a:t> </a:t>
            </a:r>
            <a:r>
              <a:rPr lang="cs-CZ" sz="2400" dirty="0" err="1" smtClean="0"/>
              <a:t>tend</a:t>
            </a:r>
            <a:r>
              <a:rPr lang="cs-CZ" sz="2400" dirty="0" smtClean="0"/>
              <a:t> to stress </a:t>
            </a:r>
            <a:r>
              <a:rPr lang="cs-CZ" sz="2400" dirty="0" err="1" smtClean="0"/>
              <a:t>the</a:t>
            </a:r>
            <a:r>
              <a:rPr lang="cs-CZ" sz="2400" dirty="0" smtClean="0"/>
              <a:t> „</a:t>
            </a:r>
            <a:r>
              <a:rPr lang="cs-CZ" sz="2400" dirty="0" err="1" smtClean="0"/>
              <a:t>real</a:t>
            </a:r>
            <a:r>
              <a:rPr lang="cs-CZ" sz="2400" dirty="0" smtClean="0"/>
              <a:t> </a:t>
            </a:r>
            <a:r>
              <a:rPr lang="cs-CZ" sz="2400" dirty="0" err="1" smtClean="0"/>
              <a:t>nature</a:t>
            </a:r>
            <a:r>
              <a:rPr lang="cs-CZ" sz="2400" dirty="0" smtClean="0"/>
              <a:t>“ </a:t>
            </a:r>
            <a:r>
              <a:rPr lang="cs-CZ" sz="2400" dirty="0" err="1" smtClean="0"/>
              <a:t>of</a:t>
            </a:r>
            <a:r>
              <a:rPr lang="cs-CZ" sz="2400" dirty="0" smtClean="0"/>
              <a:t> </a:t>
            </a:r>
            <a:r>
              <a:rPr lang="cs-CZ" sz="2400" dirty="0" err="1" smtClean="0"/>
              <a:t>their</a:t>
            </a:r>
            <a:r>
              <a:rPr lang="cs-CZ" sz="2400" dirty="0" smtClean="0"/>
              <a:t> </a:t>
            </a:r>
            <a:r>
              <a:rPr lang="cs-CZ" sz="2400" dirty="0" err="1" smtClean="0"/>
              <a:t>constitution</a:t>
            </a:r>
            <a:r>
              <a:rPr lang="cs-CZ" sz="2400" dirty="0" smtClean="0"/>
              <a:t>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9776220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 smtClean="0"/>
              <a:t>Define footer – presentation title / department</a:t>
            </a:r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Democratic</a:t>
            </a:r>
            <a:r>
              <a:rPr lang="cs-CZ" dirty="0" smtClean="0"/>
              <a:t> </a:t>
            </a:r>
            <a:r>
              <a:rPr lang="cs-CZ" dirty="0" err="1" smtClean="0"/>
              <a:t>justification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Important</a:t>
            </a:r>
            <a:r>
              <a:rPr lang="cs-CZ" dirty="0" smtClean="0"/>
              <a:t> </a:t>
            </a:r>
            <a:r>
              <a:rPr lang="cs-CZ" dirty="0" err="1" smtClean="0"/>
              <a:t>innovation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social</a:t>
            </a:r>
            <a:r>
              <a:rPr lang="cs-CZ" dirty="0" smtClean="0"/>
              <a:t> </a:t>
            </a:r>
            <a:r>
              <a:rPr lang="cs-CZ" dirty="0" err="1" smtClean="0"/>
              <a:t>contract</a:t>
            </a:r>
            <a:r>
              <a:rPr lang="cs-CZ" dirty="0" smtClean="0"/>
              <a:t> </a:t>
            </a:r>
            <a:r>
              <a:rPr lang="cs-CZ" dirty="0" err="1" smtClean="0"/>
              <a:t>theories</a:t>
            </a:r>
            <a:r>
              <a:rPr lang="cs-CZ" dirty="0" smtClean="0"/>
              <a:t>.</a:t>
            </a:r>
          </a:p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distinction</a:t>
            </a:r>
            <a:r>
              <a:rPr lang="cs-CZ" dirty="0" smtClean="0"/>
              <a:t> </a:t>
            </a:r>
            <a:r>
              <a:rPr lang="cs-CZ" dirty="0" err="1" smtClean="0"/>
              <a:t>between</a:t>
            </a:r>
            <a:r>
              <a:rPr lang="cs-CZ" dirty="0" smtClean="0"/>
              <a:t> „</a:t>
            </a:r>
            <a:r>
              <a:rPr lang="cs-CZ" dirty="0" err="1" smtClean="0"/>
              <a:t>binders</a:t>
            </a:r>
            <a:r>
              <a:rPr lang="cs-CZ" dirty="0" smtClean="0"/>
              <a:t>“ and „</a:t>
            </a:r>
            <a:r>
              <a:rPr lang="cs-CZ" dirty="0" err="1" smtClean="0"/>
              <a:t>bound</a:t>
            </a:r>
            <a:r>
              <a:rPr lang="cs-CZ" dirty="0" smtClean="0"/>
              <a:t>“ </a:t>
            </a:r>
            <a:r>
              <a:rPr lang="cs-CZ" dirty="0" err="1" smtClean="0"/>
              <a:t>disappears</a:t>
            </a:r>
            <a:r>
              <a:rPr lang="cs-CZ" dirty="0" smtClean="0"/>
              <a:t>.</a:t>
            </a:r>
          </a:p>
          <a:p>
            <a:r>
              <a:rPr lang="cs-CZ" dirty="0" err="1" smtClean="0"/>
              <a:t>Still</a:t>
            </a:r>
            <a:r>
              <a:rPr lang="cs-CZ" dirty="0" smtClean="0"/>
              <a:t>,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theories</a:t>
            </a:r>
            <a:r>
              <a:rPr lang="cs-CZ" dirty="0" smtClean="0"/>
              <a:t> </a:t>
            </a:r>
            <a:r>
              <a:rPr lang="cs-CZ" dirty="0" err="1" smtClean="0"/>
              <a:t>oscillate</a:t>
            </a:r>
            <a:r>
              <a:rPr lang="cs-CZ" dirty="0" smtClean="0"/>
              <a:t> </a:t>
            </a:r>
            <a:r>
              <a:rPr lang="cs-CZ" dirty="0" err="1" smtClean="0"/>
              <a:t>between</a:t>
            </a:r>
            <a:r>
              <a:rPr lang="cs-CZ" dirty="0" smtClean="0"/>
              <a:t> „</a:t>
            </a:r>
            <a:r>
              <a:rPr lang="cs-CZ" dirty="0" err="1" smtClean="0"/>
              <a:t>pure</a:t>
            </a:r>
            <a:r>
              <a:rPr lang="cs-CZ" dirty="0" smtClean="0"/>
              <a:t> </a:t>
            </a:r>
            <a:r>
              <a:rPr lang="cs-CZ" dirty="0" err="1" smtClean="0"/>
              <a:t>proceduralist</a:t>
            </a:r>
            <a:r>
              <a:rPr lang="cs-CZ" dirty="0" smtClean="0"/>
              <a:t>“ and </a:t>
            </a:r>
            <a:r>
              <a:rPr lang="cs-CZ" dirty="0" err="1" smtClean="0"/>
              <a:t>other</a:t>
            </a:r>
            <a:r>
              <a:rPr lang="cs-CZ" dirty="0" smtClean="0"/>
              <a:t> </a:t>
            </a:r>
            <a:r>
              <a:rPr lang="cs-CZ" dirty="0" err="1" smtClean="0"/>
              <a:t>conceptions</a:t>
            </a:r>
            <a:r>
              <a:rPr lang="cs-CZ" dirty="0" smtClean="0"/>
              <a:t> (</a:t>
            </a:r>
            <a:r>
              <a:rPr lang="cs-CZ" dirty="0" err="1" smtClean="0"/>
              <a:t>that</a:t>
            </a:r>
            <a:r>
              <a:rPr lang="cs-CZ" dirty="0" smtClean="0"/>
              <a:t> </a:t>
            </a:r>
            <a:r>
              <a:rPr lang="cs-CZ" dirty="0" err="1" smtClean="0"/>
              <a:t>also</a:t>
            </a:r>
            <a:r>
              <a:rPr lang="cs-CZ" dirty="0" smtClean="0"/>
              <a:t> stress </a:t>
            </a:r>
            <a:r>
              <a:rPr lang="cs-CZ" dirty="0" err="1" smtClean="0"/>
              <a:t>the</a:t>
            </a:r>
            <a:r>
              <a:rPr lang="cs-CZ" dirty="0" smtClean="0"/>
              <a:t> „</a:t>
            </a:r>
            <a:r>
              <a:rPr lang="cs-CZ" dirty="0" err="1" smtClean="0"/>
              <a:t>good</a:t>
            </a:r>
            <a:r>
              <a:rPr lang="cs-CZ" dirty="0" smtClean="0"/>
              <a:t> </a:t>
            </a:r>
            <a:r>
              <a:rPr lang="cs-CZ" dirty="0" err="1" smtClean="0"/>
              <a:t>outcomes</a:t>
            </a:r>
            <a:r>
              <a:rPr lang="cs-CZ" dirty="0" smtClean="0"/>
              <a:t>/</a:t>
            </a:r>
            <a:r>
              <a:rPr lang="cs-CZ" dirty="0" err="1" smtClean="0"/>
              <a:t>substantive</a:t>
            </a:r>
            <a:r>
              <a:rPr lang="cs-CZ" dirty="0" smtClean="0"/>
              <a:t> </a:t>
            </a:r>
            <a:r>
              <a:rPr lang="cs-CZ" dirty="0" err="1" smtClean="0"/>
              <a:t>goods</a:t>
            </a:r>
            <a:r>
              <a:rPr lang="cs-CZ" smtClean="0"/>
              <a:t>“).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308430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 smtClean="0"/>
              <a:t>Define footer – presentation title / department</a:t>
            </a:r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Legitimacy</a:t>
            </a:r>
            <a:r>
              <a:rPr lang="cs-CZ" dirty="0" smtClean="0"/>
              <a:t> and </a:t>
            </a:r>
            <a:r>
              <a:rPr lang="cs-CZ" dirty="0" err="1" smtClean="0"/>
              <a:t>democracy</a:t>
            </a:r>
            <a:r>
              <a:rPr lang="cs-CZ" dirty="0" smtClean="0"/>
              <a:t>. Open vs. </a:t>
            </a:r>
            <a:r>
              <a:rPr lang="cs-CZ" dirty="0" err="1" smtClean="0"/>
              <a:t>closed</a:t>
            </a:r>
            <a:r>
              <a:rPr lang="cs-CZ" dirty="0" smtClean="0"/>
              <a:t> </a:t>
            </a:r>
            <a:r>
              <a:rPr lang="cs-CZ" dirty="0" err="1" smtClean="0"/>
              <a:t>societies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 </a:t>
            </a:r>
            <a:r>
              <a:rPr lang="cs-CZ" i="1" dirty="0" err="1" smtClean="0"/>
              <a:t>Responsiveness</a:t>
            </a:r>
            <a:r>
              <a:rPr lang="cs-CZ" dirty="0" smtClean="0"/>
              <a:t> </a:t>
            </a:r>
            <a:r>
              <a:rPr lang="cs-CZ" dirty="0" err="1" smtClean="0"/>
              <a:t>that</a:t>
            </a:r>
            <a:r>
              <a:rPr lang="cs-CZ" dirty="0" smtClean="0"/>
              <a:t> </a:t>
            </a:r>
            <a:r>
              <a:rPr lang="cs-CZ" dirty="0" err="1" smtClean="0"/>
              <a:t>promotes</a:t>
            </a:r>
            <a:r>
              <a:rPr lang="cs-CZ" dirty="0" smtClean="0"/>
              <a:t> </a:t>
            </a:r>
            <a:r>
              <a:rPr lang="cs-CZ" dirty="0" smtClean="0"/>
              <a:t>stability as </a:t>
            </a:r>
            <a:r>
              <a:rPr lang="cs-CZ" dirty="0" err="1" smtClean="0"/>
              <a:t>an</a:t>
            </a:r>
            <a:r>
              <a:rPr lang="cs-CZ" dirty="0" smtClean="0"/>
              <a:t> </a:t>
            </a:r>
            <a:r>
              <a:rPr lang="cs-CZ" dirty="0" smtClean="0"/>
              <a:t>„</a:t>
            </a:r>
            <a:r>
              <a:rPr lang="cs-CZ" dirty="0" err="1" smtClean="0"/>
              <a:t>empirical</a:t>
            </a:r>
            <a:r>
              <a:rPr lang="cs-CZ" dirty="0"/>
              <a:t>“ </a:t>
            </a:r>
            <a:r>
              <a:rPr lang="cs-CZ" dirty="0" err="1"/>
              <a:t>advantages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 smtClean="0"/>
              <a:t>democracy</a:t>
            </a:r>
            <a:r>
              <a:rPr lang="cs-CZ" dirty="0" smtClean="0"/>
              <a:t> (</a:t>
            </a:r>
            <a:r>
              <a:rPr lang="cs-CZ" dirty="0" err="1" smtClean="0"/>
              <a:t>democratic</a:t>
            </a:r>
            <a:r>
              <a:rPr lang="cs-CZ" dirty="0" smtClean="0"/>
              <a:t> </a:t>
            </a:r>
            <a:r>
              <a:rPr lang="cs-CZ" dirty="0" err="1" smtClean="0"/>
              <a:t>instrumentalism</a:t>
            </a:r>
            <a:r>
              <a:rPr lang="cs-CZ" dirty="0" smtClean="0"/>
              <a:t>).</a:t>
            </a:r>
          </a:p>
          <a:p>
            <a:r>
              <a:rPr lang="cs-CZ" dirty="0" smtClean="0"/>
              <a:t>In </a:t>
            </a:r>
            <a:r>
              <a:rPr lang="cs-CZ" dirty="0" err="1" smtClean="0"/>
              <a:t>other</a:t>
            </a:r>
            <a:r>
              <a:rPr lang="cs-CZ" dirty="0" smtClean="0"/>
              <a:t> </a:t>
            </a:r>
            <a:r>
              <a:rPr lang="cs-CZ" dirty="0" err="1" smtClean="0"/>
              <a:t>words</a:t>
            </a:r>
            <a:r>
              <a:rPr lang="cs-CZ" dirty="0" smtClean="0"/>
              <a:t> – </a:t>
            </a:r>
            <a:r>
              <a:rPr lang="cs-CZ" dirty="0" err="1" smtClean="0"/>
              <a:t>finding</a:t>
            </a:r>
            <a:r>
              <a:rPr lang="cs-CZ" dirty="0" smtClean="0"/>
              <a:t> </a:t>
            </a:r>
            <a:r>
              <a:rPr lang="cs-CZ" dirty="0" err="1" smtClean="0"/>
              <a:t>out</a:t>
            </a:r>
            <a:r>
              <a:rPr lang="cs-CZ" dirty="0" smtClean="0"/>
              <a:t> </a:t>
            </a:r>
            <a:r>
              <a:rPr lang="cs-CZ" dirty="0" err="1" smtClean="0"/>
              <a:t>about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real</a:t>
            </a:r>
            <a:r>
              <a:rPr lang="cs-CZ" dirty="0" smtClean="0"/>
              <a:t> </a:t>
            </a:r>
            <a:r>
              <a:rPr lang="cs-CZ" dirty="0" err="1" smtClean="0"/>
              <a:t>levels</a:t>
            </a:r>
            <a:r>
              <a:rPr lang="cs-CZ" dirty="0" smtClean="0"/>
              <a:t> </a:t>
            </a:r>
            <a:r>
              <a:rPr lang="cs-CZ" dirty="0" err="1" smtClean="0"/>
              <a:t>diffuse</a:t>
            </a:r>
            <a:r>
              <a:rPr lang="cs-CZ" dirty="0" smtClean="0"/>
              <a:t> and </a:t>
            </a:r>
            <a:r>
              <a:rPr lang="cs-CZ" dirty="0" err="1" smtClean="0"/>
              <a:t>specific</a:t>
            </a:r>
            <a:r>
              <a:rPr lang="cs-CZ" dirty="0" smtClean="0"/>
              <a:t> support </a:t>
            </a:r>
            <a:r>
              <a:rPr lang="cs-CZ" dirty="0" err="1" smtClean="0"/>
              <a:t>can</a:t>
            </a:r>
            <a:r>
              <a:rPr lang="cs-CZ" dirty="0" smtClean="0"/>
              <a:t> </a:t>
            </a:r>
            <a:r>
              <a:rPr lang="cs-CZ" dirty="0" err="1" smtClean="0"/>
              <a:t>be</a:t>
            </a:r>
            <a:r>
              <a:rPr lang="cs-CZ" dirty="0" smtClean="0"/>
              <a:t> </a:t>
            </a:r>
            <a:r>
              <a:rPr lang="cs-CZ" dirty="0" err="1" smtClean="0"/>
              <a:t>beneficial</a:t>
            </a:r>
            <a:r>
              <a:rPr lang="cs-CZ" dirty="0" smtClean="0"/>
              <a:t>.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400045701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_MU_EN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LAW-EN.potx" id="{0C0DC805-1389-42E8-B0E9-37E70B4CDACB}" vid="{C467CF55-C5A9-4A6A-8FED-214A2E97D31C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prezentace-law-en</Template>
  <TotalTime>222</TotalTime>
  <Words>759</Words>
  <Application>Microsoft Office PowerPoint</Application>
  <PresentationFormat>Širokoúhlá obrazovka</PresentationFormat>
  <Paragraphs>64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Arial</vt:lpstr>
      <vt:lpstr>Tahoma</vt:lpstr>
      <vt:lpstr>Wingdings</vt:lpstr>
      <vt:lpstr>Presentation_MU_EN</vt:lpstr>
      <vt:lpstr>Why should we be governed?</vt:lpstr>
      <vt:lpstr>What is legitimacy? Basic problems.</vt:lpstr>
      <vt:lpstr>Basic problems - continuation</vt:lpstr>
      <vt:lpstr>Descriptive concepts</vt:lpstr>
      <vt:lpstr>Normative concepts</vt:lpstr>
      <vt:lpstr>Beneficial consequences</vt:lpstr>
      <vt:lpstr>Social contract</vt:lpstr>
      <vt:lpstr>Democratic justification</vt:lpstr>
      <vt:lpstr>Legitimacy and democracy. Open vs. closed societies.</vt:lpstr>
      <vt:lpstr>Modern constitutions and legitimacy</vt:lpstr>
      <vt:lpstr>International community and state legitimacy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should we be governed?</dc:title>
  <dc:creator>Vyhnanek Ladislav</dc:creator>
  <cp:lastModifiedBy>Ladislav Vyhnánek</cp:lastModifiedBy>
  <cp:revision>17</cp:revision>
  <cp:lastPrinted>1601-01-01T00:00:00Z</cp:lastPrinted>
  <dcterms:created xsi:type="dcterms:W3CDTF">2019-03-06T12:38:07Z</dcterms:created>
  <dcterms:modified xsi:type="dcterms:W3CDTF">2019-03-06T16:51:51Z</dcterms:modified>
</cp:coreProperties>
</file>