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26"/>
  </p:handoutMasterIdLst>
  <p:sldIdLst>
    <p:sldId id="256" r:id="rId2"/>
    <p:sldId id="273" r:id="rId3"/>
    <p:sldId id="293" r:id="rId4"/>
    <p:sldId id="294" r:id="rId5"/>
    <p:sldId id="295" r:id="rId6"/>
    <p:sldId id="287" r:id="rId7"/>
    <p:sldId id="292" r:id="rId8"/>
    <p:sldId id="297" r:id="rId9"/>
    <p:sldId id="296" r:id="rId10"/>
    <p:sldId id="288" r:id="rId11"/>
    <p:sldId id="289" r:id="rId12"/>
    <p:sldId id="274" r:id="rId13"/>
    <p:sldId id="291" r:id="rId14"/>
    <p:sldId id="275" r:id="rId15"/>
    <p:sldId id="276" r:id="rId16"/>
    <p:sldId id="278" r:id="rId17"/>
    <p:sldId id="279" r:id="rId18"/>
    <p:sldId id="280" r:id="rId19"/>
    <p:sldId id="281" r:id="rId20"/>
    <p:sldId id="282" r:id="rId21"/>
    <p:sldId id="283" r:id="rId22"/>
    <p:sldId id="284" r:id="rId23"/>
    <p:sldId id="285" r:id="rId24"/>
    <p:sldId id="261" r:id="rId25"/>
  </p:sldIdLst>
  <p:sldSz cx="12192000" cy="6858000"/>
  <p:notesSz cx="9872663"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82"/>
    <p:restoredTop sz="94760"/>
  </p:normalViewPr>
  <p:slideViewPr>
    <p:cSldViewPr snapToGrid="0" snapToObjects="1">
      <p:cViewPr varScale="1">
        <p:scale>
          <a:sx n="79" d="100"/>
          <a:sy n="79" d="100"/>
        </p:scale>
        <p:origin x="114" y="60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4278154" cy="34409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5592226" y="0"/>
            <a:ext cx="4278154" cy="344091"/>
          </a:xfrm>
          <a:prstGeom prst="rect">
            <a:avLst/>
          </a:prstGeom>
        </p:spPr>
        <p:txBody>
          <a:bodyPr vert="horz" lIns="91440" tIns="45720" rIns="91440" bIns="45720" rtlCol="0"/>
          <a:lstStyle>
            <a:lvl1pPr algn="r">
              <a:defRPr sz="1200"/>
            </a:lvl1pPr>
          </a:lstStyle>
          <a:p>
            <a:fld id="{24BB9A58-931B-4ED2-A3AE-6410EB25FC2B}" type="datetimeFigureOut">
              <a:rPr lang="cs-CZ" smtClean="0"/>
              <a:pPr/>
              <a:t>26.04.2019</a:t>
            </a:fld>
            <a:endParaRPr lang="cs-CZ"/>
          </a:p>
        </p:txBody>
      </p:sp>
      <p:sp>
        <p:nvSpPr>
          <p:cNvPr id="4" name="Zástupný symbol pro zápatí 3"/>
          <p:cNvSpPr>
            <a:spLocks noGrp="1"/>
          </p:cNvSpPr>
          <p:nvPr>
            <p:ph type="ftr" sz="quarter" idx="2"/>
          </p:nvPr>
        </p:nvSpPr>
        <p:spPr>
          <a:xfrm>
            <a:off x="1" y="6513910"/>
            <a:ext cx="4278154" cy="344091"/>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5592226" y="6513910"/>
            <a:ext cx="4278154" cy="344091"/>
          </a:xfrm>
          <a:prstGeom prst="rect">
            <a:avLst/>
          </a:prstGeom>
        </p:spPr>
        <p:txBody>
          <a:bodyPr vert="horz" lIns="91440" tIns="45720" rIns="91440" bIns="45720" rtlCol="0" anchor="b"/>
          <a:lstStyle>
            <a:lvl1pPr algn="r">
              <a:defRPr sz="1200"/>
            </a:lvl1pPr>
          </a:lstStyle>
          <a:p>
            <a:fld id="{96027AC4-0729-45D4-A21E-D7EB3CF8C664}" type="slidenum">
              <a:rPr lang="cs-CZ" smtClean="0"/>
              <a:pPr/>
              <a:t>‹#›</a:t>
            </a:fld>
            <a:endParaRPr lang="cs-CZ"/>
          </a:p>
        </p:txBody>
      </p:sp>
    </p:spTree>
    <p:extLst>
      <p:ext uri="{BB962C8B-B14F-4D97-AF65-F5344CB8AC3E}">
        <p14:creationId xmlns:p14="http://schemas.microsoft.com/office/powerpoint/2010/main" val="52810524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cs-CZ" smtClean="0"/>
              <a:t>Kliknutím lze upravit styl.</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4/26/2019</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Přetáhněte obrázek na zástupný symbol nebo klikněte na ikonu pro přidání.</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4/26/2019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titulek">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4/26/2019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titulkem">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Po kliknutí můžete upravovat styly textu v předloze.</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4/26/2019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4/26/2019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cs-CZ" smtClean="0"/>
              <a:t>Po kliknutí můžete upravovat styly textu v předloze.</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4/26/2019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cs-CZ" smtClean="0"/>
              <a:t>Kliknutím lze upravit styl.</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cs-CZ" smtClean="0"/>
              <a:t>Po kliknutí můžete upravovat styly textu v předloze.</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4/26/2019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nchor="ct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4/26/2019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Po kliknutí můžete upravovat styly textu v předloze.</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Po kliknutí můžete upravovat styly textu v předloze.</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cs-CZ" smtClean="0"/>
              <a:t>Kliknutím lze upravit styl.</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4/26/2019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cs-CZ" smtClean="0"/>
              <a:t>Kliknutím lze upravit styl.</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Přetáhněte obrázek na zástupný symbol nebo klikněte na ikonu pro přidání.</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4/26/2019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4/26/2019</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554224" y="667512"/>
            <a:ext cx="9354312" cy="2173224"/>
          </a:xfrm>
        </p:spPr>
        <p:txBody>
          <a:bodyPr>
            <a:normAutofit fontScale="90000"/>
          </a:bodyPr>
          <a:lstStyle/>
          <a:p>
            <a:pPr algn="l"/>
            <a:r>
              <a:rPr lang="cs-CZ" dirty="0" smtClean="0"/>
              <a:t>Krizový management ve veřejném sektoru</a:t>
            </a:r>
            <a:br>
              <a:rPr lang="cs-CZ" dirty="0" smtClean="0"/>
            </a:br>
            <a:r>
              <a:rPr lang="cs-CZ" sz="4400" dirty="0" smtClean="0"/>
              <a:t>vybrané kroky k řešení tzv. „dluhové krize“</a:t>
            </a:r>
            <a:endParaRPr lang="cs-CZ" sz="4400" dirty="0"/>
          </a:p>
        </p:txBody>
      </p:sp>
      <p:sp>
        <p:nvSpPr>
          <p:cNvPr id="3" name="Podnadpis 2"/>
          <p:cNvSpPr>
            <a:spLocks noGrp="1"/>
          </p:cNvSpPr>
          <p:nvPr>
            <p:ph type="subTitle" idx="1"/>
          </p:nvPr>
        </p:nvSpPr>
        <p:spPr>
          <a:xfrm>
            <a:off x="4515377" y="4047762"/>
            <a:ext cx="6987645" cy="1388534"/>
          </a:xfrm>
        </p:spPr>
        <p:txBody>
          <a:bodyPr/>
          <a:lstStyle/>
          <a:p>
            <a:r>
              <a:rPr lang="cs-CZ" dirty="0" smtClean="0"/>
              <a:t>Management veřejné správy</a:t>
            </a:r>
          </a:p>
          <a:p>
            <a:r>
              <a:rPr lang="cs-CZ" dirty="0" smtClean="0"/>
              <a:t>přednáška</a:t>
            </a:r>
            <a:endParaRPr lang="cs-CZ" dirty="0"/>
          </a:p>
        </p:txBody>
      </p:sp>
    </p:spTree>
    <p:extLst>
      <p:ext uri="{BB962C8B-B14F-4D97-AF65-F5344CB8AC3E}">
        <p14:creationId xmlns:p14="http://schemas.microsoft.com/office/powerpoint/2010/main" val="62552289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64301"/>
            <a:ext cx="10018713" cy="1168936"/>
          </a:xfrm>
        </p:spPr>
        <p:txBody>
          <a:bodyPr/>
          <a:lstStyle/>
          <a:p>
            <a:pPr algn="l"/>
            <a:r>
              <a:rPr lang="cs-CZ" b="1" dirty="0" smtClean="0"/>
              <a:t>Základní pojmy</a:t>
            </a:r>
            <a:endParaRPr lang="cs-CZ"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200" dirty="0"/>
          </a:p>
          <a:p>
            <a:endParaRPr lang="cs-CZ" altLang="cs-CZ" dirty="0"/>
          </a:p>
        </p:txBody>
      </p:sp>
      <p:sp>
        <p:nvSpPr>
          <p:cNvPr id="7" name="Zástupný symbol pro obsah 2"/>
          <p:cNvSpPr txBox="1">
            <a:spLocks/>
          </p:cNvSpPr>
          <p:nvPr/>
        </p:nvSpPr>
        <p:spPr>
          <a:xfrm>
            <a:off x="1636711" y="1770536"/>
            <a:ext cx="10236634" cy="4115914"/>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r>
              <a:rPr lang="cs-CZ" b="1" dirty="0" smtClean="0"/>
              <a:t>Evropská centrální banka </a:t>
            </a:r>
            <a:r>
              <a:rPr lang="cs-CZ" dirty="0" smtClean="0"/>
              <a:t>– oficiální orgán EU, sídlo ve Frankfurtu, </a:t>
            </a:r>
            <a:r>
              <a:rPr lang="cs-CZ" dirty="0" err="1" smtClean="0"/>
              <a:t>měnověpolitická</a:t>
            </a:r>
            <a:r>
              <a:rPr lang="cs-CZ" dirty="0" smtClean="0"/>
              <a:t> rozhodnutí</a:t>
            </a:r>
          </a:p>
          <a:p>
            <a:pPr>
              <a:defRPr/>
            </a:pPr>
            <a:endParaRPr lang="cs-CZ" sz="2400" dirty="0" smtClean="0"/>
          </a:p>
          <a:p>
            <a:pPr>
              <a:defRPr/>
            </a:pPr>
            <a:r>
              <a:rPr lang="cs-CZ" b="1" dirty="0" smtClean="0"/>
              <a:t>Evropský systém centrálních bank</a:t>
            </a:r>
            <a:r>
              <a:rPr lang="cs-CZ" dirty="0" smtClean="0"/>
              <a:t> (ESCB) – skládá se z ECB a centrální bank všech států EU; </a:t>
            </a:r>
            <a:r>
              <a:rPr lang="cs-CZ" i="1" dirty="0" smtClean="0"/>
              <a:t>„vymezuje a provádí měnovou politiku EU“ </a:t>
            </a:r>
            <a:r>
              <a:rPr lang="cs-CZ" dirty="0" smtClean="0"/>
              <a:t>(v zásadě pouze </a:t>
            </a:r>
            <a:r>
              <a:rPr lang="cs-CZ" dirty="0" err="1" smtClean="0"/>
              <a:t>eurozóny</a:t>
            </a:r>
            <a:r>
              <a:rPr lang="cs-CZ" dirty="0" smtClean="0"/>
              <a:t>)</a:t>
            </a:r>
          </a:p>
          <a:p>
            <a:pPr>
              <a:defRPr/>
            </a:pPr>
            <a:endParaRPr lang="cs-CZ" sz="2400" dirty="0" smtClean="0"/>
          </a:p>
          <a:p>
            <a:pPr>
              <a:defRPr/>
            </a:pPr>
            <a:r>
              <a:rPr lang="cs-CZ" b="1" dirty="0" err="1" smtClean="0"/>
              <a:t>Eurosystém</a:t>
            </a:r>
            <a:r>
              <a:rPr lang="cs-CZ" dirty="0" smtClean="0"/>
              <a:t> – ECB a centrální banky zemí </a:t>
            </a:r>
            <a:r>
              <a:rPr lang="cs-CZ" dirty="0" err="1" smtClean="0"/>
              <a:t>eurozóny</a:t>
            </a:r>
            <a:endParaRPr lang="cs-CZ" dirty="0" smtClean="0"/>
          </a:p>
          <a:p>
            <a:pPr>
              <a:defRPr/>
            </a:pPr>
            <a:endParaRPr lang="cs-CZ" sz="2400" dirty="0" smtClean="0"/>
          </a:p>
          <a:p>
            <a:pPr>
              <a:defRPr/>
            </a:pPr>
            <a:endParaRPr lang="cs-CZ" sz="2400" dirty="0"/>
          </a:p>
          <a:p>
            <a:pPr lvl="2">
              <a:defRPr/>
            </a:pPr>
            <a:endParaRPr lang="cs-CZ" altLang="cs-CZ" sz="2400" dirty="0" smtClean="0"/>
          </a:p>
          <a:p>
            <a:endParaRPr lang="cs-CZ" altLang="cs-CZ" dirty="0"/>
          </a:p>
        </p:txBody>
      </p:sp>
    </p:spTree>
    <p:extLst>
      <p:ext uri="{BB962C8B-B14F-4D97-AF65-F5344CB8AC3E}">
        <p14:creationId xmlns:p14="http://schemas.microsoft.com/office/powerpoint/2010/main" val="162680992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64301"/>
            <a:ext cx="10018713" cy="1168936"/>
          </a:xfrm>
        </p:spPr>
        <p:txBody>
          <a:bodyPr/>
          <a:lstStyle/>
          <a:p>
            <a:pPr algn="l"/>
            <a:r>
              <a:rPr lang="cs-CZ" b="1" dirty="0" smtClean="0"/>
              <a:t>Cíle měnové politiky „</a:t>
            </a:r>
            <a:r>
              <a:rPr lang="cs-CZ" b="1" dirty="0" err="1" smtClean="0"/>
              <a:t>eurozóny</a:t>
            </a:r>
            <a:r>
              <a:rPr lang="cs-CZ" b="1" dirty="0" smtClean="0"/>
              <a:t>“</a:t>
            </a:r>
            <a:endParaRPr lang="cs-CZ"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200" dirty="0"/>
          </a:p>
          <a:p>
            <a:endParaRPr lang="cs-CZ" altLang="cs-CZ" dirty="0"/>
          </a:p>
        </p:txBody>
      </p:sp>
      <p:sp>
        <p:nvSpPr>
          <p:cNvPr id="7" name="Zástupný symbol pro obsah 2"/>
          <p:cNvSpPr txBox="1">
            <a:spLocks/>
          </p:cNvSpPr>
          <p:nvPr/>
        </p:nvSpPr>
        <p:spPr>
          <a:xfrm>
            <a:off x="1636711" y="1770536"/>
            <a:ext cx="10236634" cy="4115914"/>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r>
              <a:rPr lang="cs-CZ" dirty="0" smtClean="0"/>
              <a:t>Primární cíl: </a:t>
            </a:r>
            <a:r>
              <a:rPr lang="cs-CZ" b="1" dirty="0" smtClean="0"/>
              <a:t>udržování cenové stability</a:t>
            </a:r>
          </a:p>
          <a:p>
            <a:pPr>
              <a:defRPr/>
            </a:pPr>
            <a:r>
              <a:rPr lang="cs-CZ" dirty="0" smtClean="0"/>
              <a:t>úkol podporovat obecné hospodářské politiky v EU se záměrem přispět k dosažení cílů EU</a:t>
            </a:r>
          </a:p>
          <a:p>
            <a:pPr>
              <a:defRPr/>
            </a:pPr>
            <a:r>
              <a:rPr lang="cs-CZ" dirty="0" smtClean="0"/>
              <a:t>cíl vyjádřen ve vztahu ke všem národním bankám členských států EU, tj. i těch, které nespolutvoří </a:t>
            </a:r>
            <a:r>
              <a:rPr lang="cs-CZ" dirty="0" err="1" smtClean="0"/>
              <a:t>Eurosystém</a:t>
            </a:r>
            <a:r>
              <a:rPr lang="cs-CZ" dirty="0" smtClean="0"/>
              <a:t> </a:t>
            </a:r>
          </a:p>
          <a:p>
            <a:pPr>
              <a:defRPr/>
            </a:pPr>
            <a:endParaRPr lang="cs-CZ" sz="2400" dirty="0" smtClean="0"/>
          </a:p>
          <a:p>
            <a:pPr>
              <a:defRPr/>
            </a:pPr>
            <a:endParaRPr lang="cs-CZ" sz="2400" dirty="0"/>
          </a:p>
          <a:p>
            <a:pPr lvl="2">
              <a:defRPr/>
            </a:pPr>
            <a:endParaRPr lang="cs-CZ" altLang="cs-CZ" sz="2400" dirty="0" smtClean="0"/>
          </a:p>
          <a:p>
            <a:endParaRPr lang="cs-CZ" altLang="cs-CZ" dirty="0"/>
          </a:p>
        </p:txBody>
      </p:sp>
    </p:spTree>
    <p:extLst>
      <p:ext uri="{BB962C8B-B14F-4D97-AF65-F5344CB8AC3E}">
        <p14:creationId xmlns:p14="http://schemas.microsoft.com/office/powerpoint/2010/main" val="162680992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02232" y="364301"/>
            <a:ext cx="10018713" cy="1168936"/>
          </a:xfrm>
        </p:spPr>
        <p:txBody>
          <a:bodyPr/>
          <a:lstStyle/>
          <a:p>
            <a:pPr algn="l"/>
            <a:r>
              <a:rPr lang="cs-CZ" b="1" dirty="0" smtClean="0"/>
              <a:t>I. Kroky v rámci měnové politiky</a:t>
            </a:r>
            <a:endParaRPr lang="en-JM"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200" dirty="0"/>
          </a:p>
          <a:p>
            <a:endParaRPr lang="cs-CZ" altLang="cs-CZ" dirty="0"/>
          </a:p>
        </p:txBody>
      </p:sp>
      <p:sp>
        <p:nvSpPr>
          <p:cNvPr id="7" name="Zástupný symbol pro obsah 2"/>
          <p:cNvSpPr txBox="1">
            <a:spLocks/>
          </p:cNvSpPr>
          <p:nvPr/>
        </p:nvSpPr>
        <p:spPr>
          <a:xfrm>
            <a:off x="1636711" y="1770536"/>
            <a:ext cx="10236634" cy="4687414"/>
          </a:xfrm>
          <a:prstGeom prst="rect">
            <a:avLst/>
          </a:prstGeom>
        </p:spPr>
        <p:txBody>
          <a:bodyPr vert="horz" lIns="91440" tIns="45720" rIns="91440" bIns="45720" rtlCol="0" anchor="t">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r>
              <a:rPr lang="cs-CZ" sz="2800" dirty="0" smtClean="0"/>
              <a:t>Snižování klíčových sazeb</a:t>
            </a:r>
            <a:endParaRPr lang="en-JM" sz="2800" dirty="0" smtClean="0"/>
          </a:p>
          <a:p>
            <a:pPr>
              <a:defRPr/>
            </a:pPr>
            <a:r>
              <a:rPr lang="cs-CZ" sz="2800" dirty="0" smtClean="0"/>
              <a:t>rozšiřování škály použitelných </a:t>
            </a:r>
            <a:r>
              <a:rPr lang="cs-CZ" sz="2800" dirty="0" err="1" smtClean="0"/>
              <a:t>kolaterálů</a:t>
            </a:r>
            <a:endParaRPr lang="en-JM" sz="2800" dirty="0" smtClean="0"/>
          </a:p>
          <a:p>
            <a:pPr>
              <a:defRPr/>
            </a:pPr>
            <a:r>
              <a:rPr lang="cs-CZ" sz="2800" dirty="0" smtClean="0"/>
              <a:t>Negativní sazba (deposit </a:t>
            </a:r>
            <a:r>
              <a:rPr lang="cs-CZ" sz="2800" dirty="0" err="1" smtClean="0"/>
              <a:t>facility</a:t>
            </a:r>
            <a:r>
              <a:rPr lang="cs-CZ" sz="2800" dirty="0" smtClean="0"/>
              <a:t>)</a:t>
            </a:r>
            <a:endParaRPr lang="en-JM" sz="2800" dirty="0" smtClean="0"/>
          </a:p>
          <a:p>
            <a:pPr>
              <a:defRPr/>
            </a:pPr>
            <a:endParaRPr lang="en-JM" sz="2800" dirty="0" smtClean="0"/>
          </a:p>
          <a:p>
            <a:pPr>
              <a:defRPr/>
            </a:pPr>
            <a:r>
              <a:rPr lang="cs-CZ" sz="2800" dirty="0" smtClean="0"/>
              <a:t>Přímé nákupy na finančních trzích</a:t>
            </a:r>
            <a:endParaRPr lang="en-JM" sz="2800" dirty="0" smtClean="0"/>
          </a:p>
          <a:p>
            <a:pPr>
              <a:defRPr/>
            </a:pPr>
            <a:r>
              <a:rPr lang="cs-CZ" sz="2800" dirty="0" smtClean="0"/>
              <a:t>Nákupy dluhopisů veřejného sektoru</a:t>
            </a:r>
            <a:endParaRPr lang="en-JM" sz="2800" dirty="0" smtClean="0"/>
          </a:p>
          <a:p>
            <a:pPr>
              <a:defRPr/>
            </a:pPr>
            <a:endParaRPr lang="en-JM" sz="2800" dirty="0" smtClean="0"/>
          </a:p>
          <a:p>
            <a:pPr>
              <a:defRPr/>
            </a:pPr>
            <a:endParaRPr lang="en-JM" sz="2800" dirty="0" smtClean="0"/>
          </a:p>
          <a:p>
            <a:pPr>
              <a:defRPr/>
            </a:pPr>
            <a:endParaRPr lang="en-JM" sz="2800" dirty="0" smtClean="0"/>
          </a:p>
          <a:p>
            <a:pPr lvl="2">
              <a:defRPr/>
            </a:pPr>
            <a:endParaRPr lang="en-JM" altLang="cs-CZ" sz="2800" dirty="0" smtClean="0"/>
          </a:p>
          <a:p>
            <a:endParaRPr lang="en-JM" altLang="cs-CZ" sz="2800" dirty="0"/>
          </a:p>
        </p:txBody>
      </p:sp>
    </p:spTree>
    <p:extLst>
      <p:ext uri="{BB962C8B-B14F-4D97-AF65-F5344CB8AC3E}">
        <p14:creationId xmlns:p14="http://schemas.microsoft.com/office/powerpoint/2010/main" val="162680992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64301"/>
            <a:ext cx="10018713" cy="1168936"/>
          </a:xfrm>
        </p:spPr>
        <p:txBody>
          <a:bodyPr/>
          <a:lstStyle/>
          <a:p>
            <a:pPr algn="l"/>
            <a:r>
              <a:rPr lang="cs-CZ" b="1" dirty="0" smtClean="0"/>
              <a:t>Měnově politické nástroje</a:t>
            </a:r>
            <a:endParaRPr lang="cs-CZ"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800" dirty="0"/>
          </a:p>
          <a:p>
            <a:endParaRPr lang="cs-CZ" altLang="cs-CZ" sz="2800" dirty="0"/>
          </a:p>
        </p:txBody>
      </p:sp>
      <p:sp>
        <p:nvSpPr>
          <p:cNvPr id="7" name="Zástupný symbol pro obsah 2"/>
          <p:cNvSpPr txBox="1">
            <a:spLocks/>
          </p:cNvSpPr>
          <p:nvPr/>
        </p:nvSpPr>
        <p:spPr>
          <a:xfrm>
            <a:off x="1636711" y="1316736"/>
            <a:ext cx="10236634" cy="5217414"/>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endParaRPr lang="cs-CZ" b="1" dirty="0" smtClean="0"/>
          </a:p>
          <a:p>
            <a:pPr>
              <a:defRPr/>
            </a:pPr>
            <a:r>
              <a:rPr lang="cs-CZ" b="1" dirty="0" smtClean="0"/>
              <a:t>Nestandardní nástroje</a:t>
            </a:r>
            <a:r>
              <a:rPr lang="cs-CZ" dirty="0" smtClean="0"/>
              <a:t>:</a:t>
            </a:r>
          </a:p>
          <a:p>
            <a:pPr>
              <a:defRPr/>
            </a:pPr>
            <a:r>
              <a:rPr lang="cs-CZ" dirty="0" smtClean="0"/>
              <a:t>Lze sem řadit deposit </a:t>
            </a:r>
            <a:r>
              <a:rPr lang="cs-CZ" dirty="0" err="1" smtClean="0"/>
              <a:t>facility</a:t>
            </a:r>
            <a:r>
              <a:rPr lang="cs-CZ" dirty="0" smtClean="0"/>
              <a:t> v záporných hodnotách?</a:t>
            </a:r>
          </a:p>
          <a:p>
            <a:pPr>
              <a:defRPr/>
            </a:pPr>
            <a:endParaRPr lang="cs-CZ" dirty="0" smtClean="0"/>
          </a:p>
          <a:p>
            <a:pPr>
              <a:defRPr/>
            </a:pPr>
            <a:endParaRPr lang="cs-CZ" dirty="0" smtClean="0"/>
          </a:p>
          <a:p>
            <a:pPr>
              <a:defRPr/>
            </a:pPr>
            <a:r>
              <a:rPr lang="cs-CZ" dirty="0" smtClean="0"/>
              <a:t>Různé programy přímých nákupů cenných papírů, např.:</a:t>
            </a:r>
          </a:p>
          <a:p>
            <a:pPr>
              <a:defRPr/>
            </a:pPr>
            <a:r>
              <a:rPr lang="cs-CZ" i="1" dirty="0" err="1" smtClean="0"/>
              <a:t>Securities</a:t>
            </a:r>
            <a:r>
              <a:rPr lang="cs-CZ" i="1" dirty="0" smtClean="0"/>
              <a:t> </a:t>
            </a:r>
            <a:r>
              <a:rPr lang="cs-CZ" i="1" dirty="0" err="1" smtClean="0"/>
              <a:t>markets</a:t>
            </a:r>
            <a:r>
              <a:rPr lang="cs-CZ" i="1" dirty="0" smtClean="0"/>
              <a:t> </a:t>
            </a:r>
            <a:r>
              <a:rPr lang="cs-CZ" i="1" dirty="0" err="1" smtClean="0"/>
              <a:t>programme</a:t>
            </a:r>
            <a:r>
              <a:rPr lang="cs-CZ" i="1" dirty="0" smtClean="0"/>
              <a:t> (SMP, 2010-2012)</a:t>
            </a:r>
          </a:p>
          <a:p>
            <a:pPr>
              <a:defRPr/>
            </a:pPr>
            <a:r>
              <a:rPr lang="cs-CZ" i="1" dirty="0" err="1" smtClean="0"/>
              <a:t>Outright</a:t>
            </a:r>
            <a:r>
              <a:rPr lang="cs-CZ" i="1" dirty="0" smtClean="0"/>
              <a:t> </a:t>
            </a:r>
            <a:r>
              <a:rPr lang="cs-CZ" i="1" dirty="0" err="1" smtClean="0"/>
              <a:t>monetary</a:t>
            </a:r>
            <a:r>
              <a:rPr lang="cs-CZ" i="1" dirty="0" smtClean="0"/>
              <a:t> </a:t>
            </a:r>
            <a:r>
              <a:rPr lang="cs-CZ" i="1" dirty="0" err="1" smtClean="0"/>
              <a:t>transactions</a:t>
            </a:r>
            <a:r>
              <a:rPr lang="cs-CZ" i="1" dirty="0" smtClean="0"/>
              <a:t> (OMT, vyhlášení 2012)</a:t>
            </a:r>
          </a:p>
          <a:p>
            <a:pPr>
              <a:defRPr/>
            </a:pPr>
            <a:r>
              <a:rPr lang="cs-CZ" sz="2400" i="1" dirty="0" smtClean="0"/>
              <a:t>Public </a:t>
            </a:r>
            <a:r>
              <a:rPr lang="cs-CZ" sz="2400" i="1" dirty="0" err="1" smtClean="0"/>
              <a:t>sector</a:t>
            </a:r>
            <a:r>
              <a:rPr lang="cs-CZ" sz="2400" i="1" dirty="0" smtClean="0"/>
              <a:t> </a:t>
            </a:r>
            <a:r>
              <a:rPr lang="cs-CZ" sz="2400" i="1" dirty="0" err="1" smtClean="0"/>
              <a:t>purchase</a:t>
            </a:r>
            <a:r>
              <a:rPr lang="cs-CZ" sz="2400" i="1" dirty="0" smtClean="0"/>
              <a:t> </a:t>
            </a:r>
            <a:r>
              <a:rPr lang="cs-CZ" sz="2400" i="1" dirty="0" err="1" smtClean="0"/>
              <a:t>programme</a:t>
            </a:r>
            <a:r>
              <a:rPr lang="cs-CZ" sz="2400" i="1" dirty="0" smtClean="0"/>
              <a:t> (PSPP, 2015)</a:t>
            </a:r>
          </a:p>
          <a:p>
            <a:pPr>
              <a:defRPr/>
            </a:pPr>
            <a:endParaRPr lang="cs-CZ" dirty="0" smtClean="0"/>
          </a:p>
          <a:p>
            <a:pPr lvl="2">
              <a:defRPr/>
            </a:pPr>
            <a:endParaRPr lang="cs-CZ" altLang="cs-CZ" sz="2400" dirty="0" smtClean="0"/>
          </a:p>
          <a:p>
            <a:endParaRPr lang="cs-CZ" altLang="cs-CZ" dirty="0"/>
          </a:p>
        </p:txBody>
      </p:sp>
    </p:spTree>
    <p:extLst>
      <p:ext uri="{BB962C8B-B14F-4D97-AF65-F5344CB8AC3E}">
        <p14:creationId xmlns:p14="http://schemas.microsoft.com/office/powerpoint/2010/main" val="162680992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64301"/>
            <a:ext cx="10018713" cy="1168936"/>
          </a:xfrm>
        </p:spPr>
        <p:txBody>
          <a:bodyPr/>
          <a:lstStyle/>
          <a:p>
            <a:pPr algn="l"/>
            <a:r>
              <a:rPr lang="cs-CZ" b="1" dirty="0" smtClean="0"/>
              <a:t>Zákaz měnového financování</a:t>
            </a:r>
            <a:endParaRPr lang="cs-CZ"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800" dirty="0"/>
          </a:p>
          <a:p>
            <a:endParaRPr lang="cs-CZ" altLang="cs-CZ" sz="2800" dirty="0"/>
          </a:p>
        </p:txBody>
      </p:sp>
      <p:sp>
        <p:nvSpPr>
          <p:cNvPr id="7" name="Zástupný symbol pro obsah 2"/>
          <p:cNvSpPr txBox="1">
            <a:spLocks/>
          </p:cNvSpPr>
          <p:nvPr/>
        </p:nvSpPr>
        <p:spPr>
          <a:xfrm>
            <a:off x="1636711" y="1770536"/>
            <a:ext cx="10236634" cy="4763614"/>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r>
              <a:rPr lang="cs-CZ" sz="2800" b="1" dirty="0" smtClean="0"/>
              <a:t>Čl. 123 SFEU</a:t>
            </a:r>
            <a:r>
              <a:rPr lang="cs-CZ" sz="2800" dirty="0" smtClean="0"/>
              <a:t>:</a:t>
            </a:r>
          </a:p>
          <a:p>
            <a:pPr>
              <a:defRPr/>
            </a:pPr>
            <a:r>
              <a:rPr lang="cs-CZ" sz="2800" i="1" dirty="0" smtClean="0"/>
              <a:t>Evropské centrální bance nebo centrálním bankám členských států (dále jen "národní centrální banky") se zakazuje poskytovat možnost přečerpání zůstatku bankovních účtů nebo jakýkoli jiný typ úvěru orgánům, institucím nebo jiným subjektům Unie, ústředním vládám, regionálním nebo místním orgánům nebo jiným veřejnoprávním orgánům, jiným veřejnoprávním subjektům nebo veřejným podnikům členských států; rovněž je zakázán přímý nákup jejich dluhových nástrojů Evropskou centrální bankou nebo národními centrálními bankami.</a:t>
            </a:r>
          </a:p>
          <a:p>
            <a:endParaRPr lang="cs-CZ" altLang="cs-CZ" dirty="0"/>
          </a:p>
        </p:txBody>
      </p:sp>
    </p:spTree>
    <p:extLst>
      <p:ext uri="{BB962C8B-B14F-4D97-AF65-F5344CB8AC3E}">
        <p14:creationId xmlns:p14="http://schemas.microsoft.com/office/powerpoint/2010/main" val="162680992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64301"/>
            <a:ext cx="10018713" cy="1168936"/>
          </a:xfrm>
        </p:spPr>
        <p:txBody>
          <a:bodyPr/>
          <a:lstStyle/>
          <a:p>
            <a:pPr algn="l"/>
            <a:r>
              <a:rPr lang="cs-CZ" b="1" dirty="0" smtClean="0"/>
              <a:t>Soudní přezkum</a:t>
            </a:r>
            <a:endParaRPr lang="cs-CZ"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800" dirty="0"/>
          </a:p>
          <a:p>
            <a:endParaRPr lang="cs-CZ" altLang="cs-CZ" sz="2800" dirty="0"/>
          </a:p>
        </p:txBody>
      </p:sp>
      <p:sp>
        <p:nvSpPr>
          <p:cNvPr id="7" name="Zástupný symbol pro obsah 2"/>
          <p:cNvSpPr txBox="1">
            <a:spLocks/>
          </p:cNvSpPr>
          <p:nvPr/>
        </p:nvSpPr>
        <p:spPr>
          <a:xfrm>
            <a:off x="1636711" y="1770536"/>
            <a:ext cx="10236634" cy="4763614"/>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r>
              <a:rPr lang="cs-CZ" sz="2800" dirty="0" smtClean="0"/>
              <a:t>Např. </a:t>
            </a:r>
            <a:r>
              <a:rPr lang="cs-CZ" sz="2800" dirty="0" err="1" smtClean="0"/>
              <a:t>Gauweiler</a:t>
            </a:r>
            <a:r>
              <a:rPr lang="cs-CZ" sz="2800" dirty="0" smtClean="0"/>
              <a:t> (CJEU, C-62/14)</a:t>
            </a:r>
          </a:p>
          <a:p>
            <a:pPr>
              <a:defRPr/>
            </a:pPr>
            <a:r>
              <a:rPr lang="cs-CZ" sz="2800" dirty="0" smtClean="0"/>
              <a:t>Stanovil přísné podmínky pro nákupy veřejných dluhopisů</a:t>
            </a:r>
          </a:p>
          <a:p>
            <a:pPr>
              <a:defRPr/>
            </a:pPr>
            <a:endParaRPr lang="cs-CZ" sz="2800" dirty="0" smtClean="0"/>
          </a:p>
          <a:p>
            <a:pPr>
              <a:defRPr/>
            </a:pPr>
            <a:r>
              <a:rPr lang="cs-CZ" sz="2800" dirty="0" smtClean="0"/>
              <a:t>Nový soudní spor - Weiss, srpen 2017</a:t>
            </a:r>
          </a:p>
          <a:p>
            <a:pPr>
              <a:defRPr/>
            </a:pPr>
            <a:r>
              <a:rPr lang="cs-CZ" sz="2800" dirty="0" smtClean="0"/>
              <a:t>Rozsudek v prosinci 2018</a:t>
            </a:r>
          </a:p>
          <a:p>
            <a:pPr>
              <a:defRPr/>
            </a:pPr>
            <a:r>
              <a:rPr lang="cs-CZ" sz="2800" dirty="0" smtClean="0"/>
              <a:t>Měnová politika </a:t>
            </a:r>
            <a:r>
              <a:rPr lang="cs-CZ" sz="2800" dirty="0" err="1" smtClean="0"/>
              <a:t>eurozóny</a:t>
            </a:r>
            <a:r>
              <a:rPr lang="cs-CZ" sz="2800" dirty="0" smtClean="0"/>
              <a:t> v souladu s právem EU</a:t>
            </a:r>
          </a:p>
          <a:p>
            <a:pPr>
              <a:defRPr/>
            </a:pPr>
            <a:endParaRPr lang="cs-CZ" sz="2800" dirty="0" smtClean="0"/>
          </a:p>
          <a:p>
            <a:pPr>
              <a:defRPr/>
            </a:pPr>
            <a:endParaRPr lang="cs-CZ" sz="2800" dirty="0" smtClean="0"/>
          </a:p>
          <a:p>
            <a:pPr>
              <a:defRPr/>
            </a:pPr>
            <a:endParaRPr lang="cs-CZ" sz="2800" dirty="0" smtClean="0"/>
          </a:p>
          <a:p>
            <a:pPr>
              <a:defRPr/>
            </a:pPr>
            <a:endParaRPr lang="cs-CZ" sz="2800" dirty="0"/>
          </a:p>
          <a:p>
            <a:pPr lvl="2">
              <a:defRPr/>
            </a:pPr>
            <a:endParaRPr lang="cs-CZ" altLang="cs-CZ" sz="2800" dirty="0" smtClean="0"/>
          </a:p>
          <a:p>
            <a:endParaRPr lang="cs-CZ" altLang="cs-CZ" sz="2800" dirty="0"/>
          </a:p>
        </p:txBody>
      </p:sp>
    </p:spTree>
    <p:extLst>
      <p:ext uri="{BB962C8B-B14F-4D97-AF65-F5344CB8AC3E}">
        <p14:creationId xmlns:p14="http://schemas.microsoft.com/office/powerpoint/2010/main" val="162680992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64301"/>
            <a:ext cx="10018713" cy="1168936"/>
          </a:xfrm>
        </p:spPr>
        <p:txBody>
          <a:bodyPr>
            <a:normAutofit/>
          </a:bodyPr>
          <a:lstStyle/>
          <a:p>
            <a:pPr algn="l"/>
            <a:r>
              <a:rPr lang="cs-CZ" b="1" dirty="0" smtClean="0"/>
              <a:t>II. Zřizování fondů finanční asistence</a:t>
            </a:r>
            <a:endParaRPr lang="cs-CZ"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800" dirty="0"/>
          </a:p>
          <a:p>
            <a:endParaRPr lang="cs-CZ" altLang="cs-CZ" sz="2800" dirty="0"/>
          </a:p>
        </p:txBody>
      </p:sp>
      <p:sp>
        <p:nvSpPr>
          <p:cNvPr id="7" name="Zástupný symbol pro obsah 2"/>
          <p:cNvSpPr txBox="1">
            <a:spLocks/>
          </p:cNvSpPr>
          <p:nvPr/>
        </p:nvSpPr>
        <p:spPr>
          <a:xfrm>
            <a:off x="1636711" y="1770536"/>
            <a:ext cx="10236634" cy="4763614"/>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endParaRPr lang="cs-CZ" sz="2400" dirty="0" smtClean="0"/>
          </a:p>
          <a:p>
            <a:pPr>
              <a:defRPr/>
            </a:pPr>
            <a:endParaRPr lang="cs-CZ" sz="2400" dirty="0"/>
          </a:p>
          <a:p>
            <a:pPr lvl="2">
              <a:defRPr/>
            </a:pPr>
            <a:endParaRPr lang="cs-CZ" altLang="cs-CZ" sz="2400" dirty="0" smtClean="0"/>
          </a:p>
          <a:p>
            <a:endParaRPr lang="cs-CZ" altLang="cs-CZ" dirty="0"/>
          </a:p>
        </p:txBody>
      </p:sp>
    </p:spTree>
    <p:extLst>
      <p:ext uri="{BB962C8B-B14F-4D97-AF65-F5344CB8AC3E}">
        <p14:creationId xmlns:p14="http://schemas.microsoft.com/office/powerpoint/2010/main" val="162680992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25027"/>
            <a:ext cx="10018713" cy="1332530"/>
          </a:xfrm>
        </p:spPr>
        <p:txBody>
          <a:bodyPr/>
          <a:lstStyle/>
          <a:p>
            <a:pPr algn="l"/>
            <a:r>
              <a:rPr lang="cs-CZ" b="1" dirty="0" smtClean="0"/>
              <a:t>EFSM – Evropský mechanismus finanční stabilizace</a:t>
            </a:r>
            <a:endParaRPr lang="cs-CZ" b="1" dirty="0"/>
          </a:p>
        </p:txBody>
      </p:sp>
      <p:sp>
        <p:nvSpPr>
          <p:cNvPr id="3" name="Zástupný symbol pro obsah 2"/>
          <p:cNvSpPr>
            <a:spLocks noGrp="1"/>
          </p:cNvSpPr>
          <p:nvPr>
            <p:ph idx="1"/>
          </p:nvPr>
        </p:nvSpPr>
        <p:spPr>
          <a:xfrm>
            <a:off x="1484311" y="1947672"/>
            <a:ext cx="10018713" cy="5200443"/>
          </a:xfrm>
        </p:spPr>
        <p:txBody>
          <a:bodyPr anchor="t">
            <a:normAutofit/>
          </a:bodyPr>
          <a:lstStyle/>
          <a:p>
            <a:r>
              <a:rPr lang="cs-CZ" sz="2800" dirty="0" err="1" smtClean="0"/>
              <a:t>European</a:t>
            </a:r>
            <a:r>
              <a:rPr lang="cs-CZ" sz="2800" dirty="0" smtClean="0"/>
              <a:t> </a:t>
            </a:r>
            <a:r>
              <a:rPr lang="cs-CZ" sz="2800" dirty="0" err="1" smtClean="0"/>
              <a:t>financial</a:t>
            </a:r>
            <a:r>
              <a:rPr lang="cs-CZ" sz="2800" dirty="0" smtClean="0"/>
              <a:t> </a:t>
            </a:r>
            <a:r>
              <a:rPr lang="cs-CZ" sz="2800" dirty="0" err="1" smtClean="0"/>
              <a:t>stabilisation</a:t>
            </a:r>
            <a:r>
              <a:rPr lang="cs-CZ" sz="2800" dirty="0" smtClean="0"/>
              <a:t> </a:t>
            </a:r>
            <a:r>
              <a:rPr lang="cs-CZ" sz="2800" dirty="0" err="1" smtClean="0"/>
              <a:t>mechanism</a:t>
            </a:r>
            <a:endParaRPr lang="cs-CZ" sz="2800" dirty="0" smtClean="0"/>
          </a:p>
          <a:p>
            <a:r>
              <a:rPr lang="cs-CZ" sz="2800" dirty="0" smtClean="0"/>
              <a:t>Dočasný fond zřízený v rámci právního rámce EU, 2010</a:t>
            </a:r>
          </a:p>
          <a:p>
            <a:endParaRPr lang="cs-CZ" sz="2800" dirty="0" smtClean="0"/>
          </a:p>
          <a:p>
            <a:r>
              <a:rPr lang="cs-CZ" sz="2800" dirty="0" smtClean="0"/>
              <a:t>Nařízení rady (EU) ze dne 11. května 2010, o zavedení Evropského mechanismu finanční stabilizace</a:t>
            </a:r>
          </a:p>
          <a:p>
            <a:endParaRPr lang="cs-CZ" sz="2800" dirty="0" smtClean="0"/>
          </a:p>
          <a:p>
            <a:endParaRPr lang="cs-CZ" sz="2800" u="sng" dirty="0"/>
          </a:p>
        </p:txBody>
      </p:sp>
    </p:spTree>
    <p:extLst>
      <p:ext uri="{BB962C8B-B14F-4D97-AF65-F5344CB8AC3E}">
        <p14:creationId xmlns:p14="http://schemas.microsoft.com/office/powerpoint/2010/main" val="20305113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25027"/>
            <a:ext cx="10018713" cy="1332530"/>
          </a:xfrm>
        </p:spPr>
        <p:txBody>
          <a:bodyPr/>
          <a:lstStyle/>
          <a:p>
            <a:pPr algn="l"/>
            <a:r>
              <a:rPr lang="cs-CZ" b="1" dirty="0" smtClean="0"/>
              <a:t>EFSM – Evropský mechanismus finanční stabilizace</a:t>
            </a:r>
            <a:endParaRPr lang="cs-CZ" b="1" dirty="0"/>
          </a:p>
        </p:txBody>
      </p:sp>
      <p:sp>
        <p:nvSpPr>
          <p:cNvPr id="3" name="Zástupný symbol pro obsah 2"/>
          <p:cNvSpPr>
            <a:spLocks noGrp="1"/>
          </p:cNvSpPr>
          <p:nvPr>
            <p:ph idx="1"/>
          </p:nvPr>
        </p:nvSpPr>
        <p:spPr>
          <a:xfrm>
            <a:off x="1484311" y="1929384"/>
            <a:ext cx="10018713" cy="5200443"/>
          </a:xfrm>
        </p:spPr>
        <p:txBody>
          <a:bodyPr anchor="t">
            <a:normAutofit/>
          </a:bodyPr>
          <a:lstStyle/>
          <a:p>
            <a:r>
              <a:rPr lang="cs-CZ" sz="2800" dirty="0" smtClean="0"/>
              <a:t>EK oprávněna k emisi dluhopisů, ze získaných zdrojů asistence</a:t>
            </a:r>
          </a:p>
          <a:p>
            <a:endParaRPr lang="cs-CZ" sz="2800" dirty="0" smtClean="0"/>
          </a:p>
          <a:p>
            <a:r>
              <a:rPr lang="cs-CZ" sz="2800" dirty="0" smtClean="0"/>
              <a:t>Ručení rozpočtem EU</a:t>
            </a:r>
          </a:p>
          <a:p>
            <a:r>
              <a:rPr lang="cs-CZ" sz="2800" dirty="0" smtClean="0"/>
              <a:t>Fakticky byl aktivován pro Irsko a Portugalsko s částkou 46,8 miliardy EUR (22,5 miliardy EUR pro Irsko a 24,3 miliardy EUR pro Portugalsko), která byla vyplácena po dobu 3 let (2011-2014). V červenci 2015 byl EFSM využit na překlenovací úvěr Řecku ve výši 7,16 miliardy EUR</a:t>
            </a:r>
          </a:p>
          <a:p>
            <a:endParaRPr lang="cs-CZ" sz="2800" u="sng" dirty="0"/>
          </a:p>
        </p:txBody>
      </p:sp>
    </p:spTree>
    <p:extLst>
      <p:ext uri="{BB962C8B-B14F-4D97-AF65-F5344CB8AC3E}">
        <p14:creationId xmlns:p14="http://schemas.microsoft.com/office/powerpoint/2010/main" val="20305113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25027"/>
            <a:ext cx="10018713" cy="1332530"/>
          </a:xfrm>
        </p:spPr>
        <p:txBody>
          <a:bodyPr/>
          <a:lstStyle/>
          <a:p>
            <a:pPr algn="l"/>
            <a:r>
              <a:rPr lang="cs-CZ" b="1" dirty="0" smtClean="0"/>
              <a:t>EFSF – Evropský nástroj finanční stability</a:t>
            </a:r>
            <a:endParaRPr lang="cs-CZ" b="1" dirty="0"/>
          </a:p>
        </p:txBody>
      </p:sp>
      <p:sp>
        <p:nvSpPr>
          <p:cNvPr id="3" name="Zástupný symbol pro obsah 2"/>
          <p:cNvSpPr>
            <a:spLocks noGrp="1"/>
          </p:cNvSpPr>
          <p:nvPr>
            <p:ph idx="1"/>
          </p:nvPr>
        </p:nvSpPr>
        <p:spPr>
          <a:xfrm>
            <a:off x="1484311" y="1657557"/>
            <a:ext cx="10018713" cy="4862115"/>
          </a:xfrm>
        </p:spPr>
        <p:txBody>
          <a:bodyPr anchor="t">
            <a:normAutofit/>
          </a:bodyPr>
          <a:lstStyle/>
          <a:p>
            <a:r>
              <a:rPr lang="cs-CZ" sz="2800" dirty="0" err="1" smtClean="0"/>
              <a:t>European</a:t>
            </a:r>
            <a:r>
              <a:rPr lang="cs-CZ" sz="2800" dirty="0" smtClean="0"/>
              <a:t> </a:t>
            </a:r>
            <a:r>
              <a:rPr lang="cs-CZ" sz="2800" dirty="0" err="1" smtClean="0"/>
              <a:t>financial</a:t>
            </a:r>
            <a:r>
              <a:rPr lang="cs-CZ" sz="2800" dirty="0" smtClean="0"/>
              <a:t> stability </a:t>
            </a:r>
            <a:r>
              <a:rPr lang="cs-CZ" sz="2800" dirty="0" err="1" smtClean="0"/>
              <a:t>facility</a:t>
            </a:r>
            <a:endParaRPr lang="cs-CZ" sz="2800" dirty="0" smtClean="0"/>
          </a:p>
          <a:p>
            <a:r>
              <a:rPr lang="cs-CZ" sz="2800" dirty="0" smtClean="0"/>
              <a:t>Dočasný fond zřízený mimo právní rámec EU, 2010</a:t>
            </a:r>
          </a:p>
          <a:p>
            <a:r>
              <a:rPr lang="cs-CZ" sz="2800" dirty="0" smtClean="0"/>
              <a:t>společnost (</a:t>
            </a:r>
            <a:r>
              <a:rPr lang="cs-CZ" sz="2800" i="1" dirty="0" err="1" smtClean="0"/>
              <a:t>société</a:t>
            </a:r>
            <a:r>
              <a:rPr lang="cs-CZ" sz="2800" i="1" dirty="0" smtClean="0"/>
              <a:t> anonyme</a:t>
            </a:r>
            <a:r>
              <a:rPr lang="cs-CZ" sz="2800" dirty="0" smtClean="0"/>
              <a:t>) se sídlem v Lucembursku</a:t>
            </a:r>
          </a:p>
          <a:p>
            <a:endParaRPr lang="cs-CZ" sz="2800" dirty="0" smtClean="0"/>
          </a:p>
          <a:p>
            <a:endParaRPr lang="cs-CZ" sz="2800" dirty="0" smtClean="0"/>
          </a:p>
          <a:p>
            <a:r>
              <a:rPr lang="cs-CZ" sz="2800" dirty="0" smtClean="0"/>
              <a:t>mezi EFSF a členskými státy </a:t>
            </a:r>
            <a:r>
              <a:rPr lang="cs-CZ" sz="2800" dirty="0" err="1" smtClean="0"/>
              <a:t>eurozóny</a:t>
            </a:r>
            <a:r>
              <a:rPr lang="cs-CZ" sz="2800" dirty="0" smtClean="0"/>
              <a:t> byla následně uzavřena mezinárodní smlouva o podmínkách jeho využití</a:t>
            </a:r>
          </a:p>
          <a:p>
            <a:endParaRPr lang="cs-CZ" sz="2800" dirty="0" smtClean="0"/>
          </a:p>
          <a:p>
            <a:endParaRPr lang="cs-CZ" sz="2800" dirty="0" smtClean="0"/>
          </a:p>
          <a:p>
            <a:endParaRPr lang="cs-CZ" sz="2800" u="sng" dirty="0"/>
          </a:p>
        </p:txBody>
      </p:sp>
      <p:pic>
        <p:nvPicPr>
          <p:cNvPr id="4" name="Obrázek 3" descr="bez názvu.png"/>
          <p:cNvPicPr>
            <a:picLocks noChangeAspect="1"/>
          </p:cNvPicPr>
          <p:nvPr/>
        </p:nvPicPr>
        <p:blipFill>
          <a:blip r:embed="rId2"/>
          <a:stretch>
            <a:fillRect/>
          </a:stretch>
        </p:blipFill>
        <p:spPr>
          <a:xfrm>
            <a:off x="8215755" y="1337309"/>
            <a:ext cx="3737613" cy="1019349"/>
          </a:xfrm>
          <a:prstGeom prst="rect">
            <a:avLst/>
          </a:prstGeom>
        </p:spPr>
      </p:pic>
    </p:spTree>
    <p:extLst>
      <p:ext uri="{BB962C8B-B14F-4D97-AF65-F5344CB8AC3E}">
        <p14:creationId xmlns:p14="http://schemas.microsoft.com/office/powerpoint/2010/main" val="20305113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02232" y="364301"/>
            <a:ext cx="10171113" cy="1168936"/>
          </a:xfrm>
        </p:spPr>
        <p:txBody>
          <a:bodyPr>
            <a:normAutofit fontScale="90000"/>
          </a:bodyPr>
          <a:lstStyle/>
          <a:p>
            <a:pPr algn="l"/>
            <a:r>
              <a:rPr lang="cs-CZ" b="1" dirty="0" smtClean="0"/>
              <a:t>Dnešní téma –</a:t>
            </a:r>
            <a:br>
              <a:rPr lang="cs-CZ" b="1" dirty="0" smtClean="0"/>
            </a:br>
            <a:r>
              <a:rPr lang="cs-CZ" b="1" dirty="0" smtClean="0"/>
              <a:t>Protikrizové intervence na finančních trzích v EU</a:t>
            </a:r>
            <a:endParaRPr lang="en-JM"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200" dirty="0"/>
          </a:p>
          <a:p>
            <a:endParaRPr lang="cs-CZ" altLang="cs-CZ" dirty="0"/>
          </a:p>
        </p:txBody>
      </p:sp>
      <p:sp>
        <p:nvSpPr>
          <p:cNvPr id="7" name="Zástupný symbol pro obsah 2"/>
          <p:cNvSpPr txBox="1">
            <a:spLocks/>
          </p:cNvSpPr>
          <p:nvPr/>
        </p:nvSpPr>
        <p:spPr>
          <a:xfrm>
            <a:off x="1392871" y="1770536"/>
            <a:ext cx="10236634" cy="4687414"/>
          </a:xfrm>
          <a:prstGeom prst="rect">
            <a:avLst/>
          </a:prstGeom>
        </p:spPr>
        <p:txBody>
          <a:bodyPr vert="horz" lIns="91440" tIns="45720" rIns="91440" bIns="45720" rtlCol="0" anchor="t">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r>
              <a:rPr lang="cs-CZ" sz="2800" dirty="0" smtClean="0"/>
              <a:t>Obrázek na úvod: veřejný dluh k HDP</a:t>
            </a:r>
          </a:p>
          <a:p>
            <a:pPr>
              <a:defRPr/>
            </a:pPr>
            <a:r>
              <a:rPr lang="cs-CZ" sz="2800" dirty="0" smtClean="0"/>
              <a:t>O jaký stát se jedná?</a:t>
            </a:r>
            <a:endParaRPr lang="en-JM" sz="2800" dirty="0" smtClean="0"/>
          </a:p>
          <a:p>
            <a:pPr>
              <a:defRPr/>
            </a:pPr>
            <a:endParaRPr lang="en-JM" sz="2800" dirty="0" smtClean="0"/>
          </a:p>
          <a:p>
            <a:pPr>
              <a:defRPr/>
            </a:pPr>
            <a:endParaRPr lang="en-JM" sz="2800" b="1" dirty="0" smtClean="0"/>
          </a:p>
          <a:p>
            <a:pPr>
              <a:defRPr/>
            </a:pPr>
            <a:endParaRPr lang="en-JM" sz="2800" dirty="0" smtClean="0"/>
          </a:p>
          <a:p>
            <a:pPr>
              <a:defRPr/>
            </a:pPr>
            <a:endParaRPr lang="en-JM" sz="2800" dirty="0" smtClean="0"/>
          </a:p>
          <a:p>
            <a:pPr>
              <a:defRPr/>
            </a:pPr>
            <a:endParaRPr lang="en-JM" sz="2800" dirty="0" smtClean="0"/>
          </a:p>
          <a:p>
            <a:pPr>
              <a:defRPr/>
            </a:pPr>
            <a:endParaRPr lang="en-JM" sz="2800" dirty="0" smtClean="0"/>
          </a:p>
          <a:p>
            <a:pPr lvl="2">
              <a:defRPr/>
            </a:pPr>
            <a:endParaRPr lang="en-JM" altLang="cs-CZ" sz="2800" dirty="0" smtClean="0"/>
          </a:p>
          <a:p>
            <a:endParaRPr lang="en-JM" altLang="cs-CZ" sz="2800" dirty="0"/>
          </a:p>
        </p:txBody>
      </p:sp>
      <p:pic>
        <p:nvPicPr>
          <p:cNvPr id="5" name="Obrázek 4" descr="bez názvu.png"/>
          <p:cNvPicPr>
            <a:picLocks noChangeAspect="1"/>
          </p:cNvPicPr>
          <p:nvPr/>
        </p:nvPicPr>
        <p:blipFill>
          <a:blip r:embed="rId2"/>
          <a:stretch>
            <a:fillRect/>
          </a:stretch>
        </p:blipFill>
        <p:spPr>
          <a:xfrm>
            <a:off x="3808476" y="2868168"/>
            <a:ext cx="8239192" cy="3837432"/>
          </a:xfrm>
          <a:prstGeom prst="rect">
            <a:avLst/>
          </a:prstGeom>
        </p:spPr>
      </p:pic>
    </p:spTree>
    <p:extLst>
      <p:ext uri="{BB962C8B-B14F-4D97-AF65-F5344CB8AC3E}">
        <p14:creationId xmlns:p14="http://schemas.microsoft.com/office/powerpoint/2010/main" val="162680992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25027"/>
            <a:ext cx="10018713" cy="1332530"/>
          </a:xfrm>
        </p:spPr>
        <p:txBody>
          <a:bodyPr/>
          <a:lstStyle/>
          <a:p>
            <a:pPr algn="l"/>
            <a:r>
              <a:rPr lang="cs-CZ" b="1" dirty="0" smtClean="0"/>
              <a:t>EFSF – Evropský nástroj finanční stability</a:t>
            </a:r>
            <a:endParaRPr lang="cs-CZ" b="1" dirty="0"/>
          </a:p>
        </p:txBody>
      </p:sp>
      <p:sp>
        <p:nvSpPr>
          <p:cNvPr id="3" name="Zástupný symbol pro obsah 2"/>
          <p:cNvSpPr>
            <a:spLocks noGrp="1"/>
          </p:cNvSpPr>
          <p:nvPr>
            <p:ph idx="1"/>
          </p:nvPr>
        </p:nvSpPr>
        <p:spPr>
          <a:xfrm>
            <a:off x="1484311" y="1657557"/>
            <a:ext cx="10018713" cy="4862115"/>
          </a:xfrm>
        </p:spPr>
        <p:txBody>
          <a:bodyPr anchor="t">
            <a:normAutofit/>
          </a:bodyPr>
          <a:lstStyle/>
          <a:p>
            <a:r>
              <a:rPr lang="cs-CZ" sz="2800" dirty="0" smtClean="0"/>
              <a:t>Měl hrát hlavní roli při řešení tehdejší makroekonomické situace</a:t>
            </a:r>
          </a:p>
          <a:p>
            <a:endParaRPr lang="cs-CZ" sz="2800" dirty="0" smtClean="0"/>
          </a:p>
          <a:p>
            <a:r>
              <a:rPr lang="cs-CZ" sz="2800" dirty="0" smtClean="0"/>
              <a:t>Emise dluhopisů a za získané zdroje nákupy státních dluhopisů</a:t>
            </a:r>
          </a:p>
          <a:p>
            <a:endParaRPr lang="cs-CZ" sz="2800" dirty="0" smtClean="0"/>
          </a:p>
          <a:p>
            <a:r>
              <a:rPr lang="cs-CZ" sz="2800" dirty="0" smtClean="0"/>
              <a:t>Není dáno ručení EU, ale dluhopisy EFSF považovány za bezpečné (z pohledu požadavků kapitálové přiměřenosti)</a:t>
            </a:r>
          </a:p>
          <a:p>
            <a:r>
              <a:rPr lang="cs-CZ" sz="2800" dirty="0" smtClean="0"/>
              <a:t>Nápravný program pro Irsko (17,7 mld. EUR), Portugalsko (26 mld. EUR) a Řecko (145 mld. EUR)</a:t>
            </a:r>
          </a:p>
          <a:p>
            <a:endParaRPr lang="cs-CZ" sz="2800" dirty="0" smtClean="0"/>
          </a:p>
          <a:p>
            <a:endParaRPr lang="cs-CZ" sz="2800" dirty="0" smtClean="0"/>
          </a:p>
          <a:p>
            <a:endParaRPr lang="cs-CZ" sz="2800" u="sng" dirty="0"/>
          </a:p>
        </p:txBody>
      </p:sp>
    </p:spTree>
    <p:extLst>
      <p:ext uri="{BB962C8B-B14F-4D97-AF65-F5344CB8AC3E}">
        <p14:creationId xmlns:p14="http://schemas.microsoft.com/office/powerpoint/2010/main" val="20305113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25027"/>
            <a:ext cx="10018713" cy="1332530"/>
          </a:xfrm>
        </p:spPr>
        <p:txBody>
          <a:bodyPr/>
          <a:lstStyle/>
          <a:p>
            <a:pPr algn="l"/>
            <a:r>
              <a:rPr lang="cs-CZ" b="1" dirty="0" smtClean="0"/>
              <a:t>ESM – Evropský stabilizační mechanismus</a:t>
            </a:r>
            <a:endParaRPr lang="cs-CZ" b="1" dirty="0"/>
          </a:p>
        </p:txBody>
      </p:sp>
      <p:sp>
        <p:nvSpPr>
          <p:cNvPr id="3" name="Zástupný symbol pro obsah 2"/>
          <p:cNvSpPr>
            <a:spLocks noGrp="1"/>
          </p:cNvSpPr>
          <p:nvPr>
            <p:ph idx="1"/>
          </p:nvPr>
        </p:nvSpPr>
        <p:spPr>
          <a:xfrm>
            <a:off x="1484311" y="1657557"/>
            <a:ext cx="10018713" cy="4862115"/>
          </a:xfrm>
        </p:spPr>
        <p:txBody>
          <a:bodyPr anchor="t">
            <a:normAutofit/>
          </a:bodyPr>
          <a:lstStyle/>
          <a:p>
            <a:r>
              <a:rPr lang="cs-CZ" sz="2800" dirty="0" err="1" smtClean="0"/>
              <a:t>European</a:t>
            </a:r>
            <a:r>
              <a:rPr lang="cs-CZ" sz="2800" dirty="0" smtClean="0"/>
              <a:t> Stability </a:t>
            </a:r>
            <a:r>
              <a:rPr lang="cs-CZ" sz="2800" dirty="0" err="1" smtClean="0"/>
              <a:t>Mechanism</a:t>
            </a:r>
            <a:endParaRPr lang="cs-CZ" sz="2800" dirty="0" smtClean="0"/>
          </a:p>
          <a:p>
            <a:endParaRPr lang="cs-CZ" sz="2800" dirty="0" smtClean="0"/>
          </a:p>
          <a:p>
            <a:r>
              <a:rPr lang="cs-CZ" sz="2800" dirty="0" smtClean="0"/>
              <a:t>„Trvalý“ asistenční fond</a:t>
            </a:r>
          </a:p>
          <a:p>
            <a:endParaRPr lang="cs-CZ" sz="2800" dirty="0" smtClean="0"/>
          </a:p>
          <a:p>
            <a:r>
              <a:rPr lang="cs-CZ" sz="2800" dirty="0" smtClean="0"/>
              <a:t>Zřízený mimo právní rámec EU, mezivládní smlouva</a:t>
            </a:r>
          </a:p>
          <a:p>
            <a:endParaRPr lang="cs-CZ" sz="2800" dirty="0" smtClean="0"/>
          </a:p>
          <a:p>
            <a:r>
              <a:rPr lang="cs-CZ" sz="2800" dirty="0" smtClean="0"/>
              <a:t>Finální verze mezivládní Smlouvy o zřízení ESM byla podepsána v únoru 2012. V říjnu 2012 byl ESM slavnostně inaugurován</a:t>
            </a:r>
          </a:p>
          <a:p>
            <a:endParaRPr lang="cs-CZ" sz="2800" dirty="0" smtClean="0"/>
          </a:p>
          <a:p>
            <a:endParaRPr lang="cs-CZ" sz="2800" dirty="0" smtClean="0"/>
          </a:p>
          <a:p>
            <a:endParaRPr lang="cs-CZ" sz="2800" u="sng" dirty="0"/>
          </a:p>
        </p:txBody>
      </p:sp>
    </p:spTree>
    <p:extLst>
      <p:ext uri="{BB962C8B-B14F-4D97-AF65-F5344CB8AC3E}">
        <p14:creationId xmlns:p14="http://schemas.microsoft.com/office/powerpoint/2010/main" val="20305113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25027"/>
            <a:ext cx="10018713" cy="1332530"/>
          </a:xfrm>
        </p:spPr>
        <p:txBody>
          <a:bodyPr/>
          <a:lstStyle/>
          <a:p>
            <a:pPr algn="l"/>
            <a:r>
              <a:rPr lang="cs-CZ" b="1" dirty="0" smtClean="0"/>
              <a:t>ESM – Evropský stabilizační mechanismus</a:t>
            </a:r>
            <a:endParaRPr lang="cs-CZ" b="1" dirty="0"/>
          </a:p>
        </p:txBody>
      </p:sp>
      <p:sp>
        <p:nvSpPr>
          <p:cNvPr id="3" name="Zástupný symbol pro obsah 2"/>
          <p:cNvSpPr>
            <a:spLocks noGrp="1"/>
          </p:cNvSpPr>
          <p:nvPr>
            <p:ph idx="1"/>
          </p:nvPr>
        </p:nvSpPr>
        <p:spPr>
          <a:xfrm>
            <a:off x="1484311" y="1657557"/>
            <a:ext cx="10018713" cy="4862115"/>
          </a:xfrm>
        </p:spPr>
        <p:txBody>
          <a:bodyPr anchor="t">
            <a:normAutofit/>
          </a:bodyPr>
          <a:lstStyle/>
          <a:p>
            <a:r>
              <a:rPr lang="cs-CZ" sz="2800" dirty="0" smtClean="0"/>
              <a:t>Státní garance za emitované dluhopisy</a:t>
            </a:r>
          </a:p>
          <a:p>
            <a:r>
              <a:rPr lang="cs-CZ" sz="2800" dirty="0" smtClean="0"/>
              <a:t>Půjčky státům, intervence na primárním a sekundárním trhu s vládními dluhopisy, zapojování se do programů preventivní pomoci; rekapitalizace finančních institucí</a:t>
            </a:r>
          </a:p>
          <a:p>
            <a:endParaRPr lang="cs-CZ" sz="2800" dirty="0" smtClean="0"/>
          </a:p>
          <a:p>
            <a:r>
              <a:rPr lang="cs-CZ" sz="2800" dirty="0" smtClean="0"/>
              <a:t>V čele Klaus </a:t>
            </a:r>
            <a:r>
              <a:rPr lang="cs-CZ" sz="2800" dirty="0" err="1" smtClean="0"/>
              <a:t>Regling</a:t>
            </a:r>
            <a:endParaRPr lang="cs-CZ" sz="2800" dirty="0" smtClean="0"/>
          </a:p>
          <a:p>
            <a:endParaRPr lang="cs-CZ" sz="2800" dirty="0" smtClean="0"/>
          </a:p>
          <a:p>
            <a:endParaRPr lang="cs-CZ" sz="2800" dirty="0" smtClean="0"/>
          </a:p>
          <a:p>
            <a:endParaRPr lang="cs-CZ" sz="2800" u="sng" dirty="0"/>
          </a:p>
        </p:txBody>
      </p:sp>
      <p:pic>
        <p:nvPicPr>
          <p:cNvPr id="4" name="Obrázek 3" descr="klaus_6211_175x175.png"/>
          <p:cNvPicPr>
            <a:picLocks noChangeAspect="1"/>
          </p:cNvPicPr>
          <p:nvPr/>
        </p:nvPicPr>
        <p:blipFill>
          <a:blip r:embed="rId2"/>
          <a:stretch>
            <a:fillRect/>
          </a:stretch>
        </p:blipFill>
        <p:spPr>
          <a:xfrm>
            <a:off x="5096350" y="4221574"/>
            <a:ext cx="2069497" cy="2069497"/>
          </a:xfrm>
          <a:prstGeom prst="rect">
            <a:avLst/>
          </a:prstGeom>
        </p:spPr>
      </p:pic>
    </p:spTree>
    <p:extLst>
      <p:ext uri="{BB962C8B-B14F-4D97-AF65-F5344CB8AC3E}">
        <p14:creationId xmlns:p14="http://schemas.microsoft.com/office/powerpoint/2010/main" val="20305113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25027"/>
            <a:ext cx="10018713" cy="1332530"/>
          </a:xfrm>
        </p:spPr>
        <p:txBody>
          <a:bodyPr/>
          <a:lstStyle/>
          <a:p>
            <a:pPr algn="l"/>
            <a:r>
              <a:rPr lang="cs-CZ" b="1" dirty="0" smtClean="0"/>
              <a:t>EMF – Evropský měnový fond </a:t>
            </a:r>
            <a:endParaRPr lang="cs-CZ" b="1" dirty="0"/>
          </a:p>
        </p:txBody>
      </p:sp>
      <p:sp>
        <p:nvSpPr>
          <p:cNvPr id="3" name="Zástupný symbol pro obsah 2"/>
          <p:cNvSpPr>
            <a:spLocks noGrp="1"/>
          </p:cNvSpPr>
          <p:nvPr>
            <p:ph idx="1"/>
          </p:nvPr>
        </p:nvSpPr>
        <p:spPr>
          <a:xfrm>
            <a:off x="1484311" y="1657557"/>
            <a:ext cx="10018713" cy="4862115"/>
          </a:xfrm>
        </p:spPr>
        <p:txBody>
          <a:bodyPr anchor="t">
            <a:normAutofit fontScale="92500"/>
          </a:bodyPr>
          <a:lstStyle/>
          <a:p>
            <a:r>
              <a:rPr lang="cs-CZ" sz="2800" dirty="0" err="1" smtClean="0"/>
              <a:t>European</a:t>
            </a:r>
            <a:r>
              <a:rPr lang="cs-CZ" sz="2800" dirty="0" smtClean="0"/>
              <a:t> </a:t>
            </a:r>
            <a:r>
              <a:rPr lang="cs-CZ" sz="2800" dirty="0" err="1" smtClean="0"/>
              <a:t>Monetary</a:t>
            </a:r>
            <a:r>
              <a:rPr lang="cs-CZ" sz="2800" dirty="0" smtClean="0"/>
              <a:t> </a:t>
            </a:r>
            <a:r>
              <a:rPr lang="cs-CZ" sz="2800" dirty="0" err="1" smtClean="0"/>
              <a:t>Fund</a:t>
            </a:r>
            <a:endParaRPr lang="cs-CZ" sz="2800" dirty="0" smtClean="0"/>
          </a:p>
          <a:p>
            <a:r>
              <a:rPr lang="cs-CZ" sz="2800" dirty="0" smtClean="0"/>
              <a:t>Návrh nařízení o zřízení EMF</a:t>
            </a:r>
          </a:p>
          <a:p>
            <a:r>
              <a:rPr lang="cs-CZ" sz="2800" dirty="0" smtClean="0"/>
              <a:t>Chystá se na rok 2019</a:t>
            </a:r>
          </a:p>
          <a:p>
            <a:r>
              <a:rPr lang="cs-CZ" sz="2800" dirty="0" smtClean="0"/>
              <a:t>Má nahradit ESM</a:t>
            </a:r>
          </a:p>
          <a:p>
            <a:r>
              <a:rPr lang="cs-CZ" sz="2800" dirty="0" smtClean="0"/>
              <a:t>Bude součástí právního rámce EU</a:t>
            </a:r>
          </a:p>
          <a:p>
            <a:r>
              <a:rPr lang="cs-CZ" sz="2800" dirty="0" smtClean="0"/>
              <a:t>Úvěrová kapacita EMF by měla být nejméně 500 miliard EUR</a:t>
            </a:r>
          </a:p>
          <a:p>
            <a:r>
              <a:rPr lang="cs-CZ" sz="2800" dirty="0" smtClean="0"/>
              <a:t>Jedinými upisovateli schváleného základního kapitálu EMF by měly být členské státy, jejichž měnou je euro, přičemž tento kapitál by měl činit 704 798,7 milionu EUR, které budou rozděleny rovným dílem</a:t>
            </a:r>
          </a:p>
          <a:p>
            <a:endParaRPr lang="cs-CZ" sz="2800" dirty="0" smtClean="0"/>
          </a:p>
          <a:p>
            <a:endParaRPr lang="cs-CZ" sz="2800" dirty="0" smtClean="0"/>
          </a:p>
          <a:p>
            <a:endParaRPr lang="cs-CZ" sz="2800" u="sng" dirty="0"/>
          </a:p>
        </p:txBody>
      </p:sp>
    </p:spTree>
    <p:extLst>
      <p:ext uri="{BB962C8B-B14F-4D97-AF65-F5344CB8AC3E}">
        <p14:creationId xmlns:p14="http://schemas.microsoft.com/office/powerpoint/2010/main" val="20305113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8" name="Zástupný symbol pro obsah 7"/>
          <p:cNvSpPr>
            <a:spLocks noGrp="1"/>
          </p:cNvSpPr>
          <p:nvPr>
            <p:ph idx="1"/>
          </p:nvPr>
        </p:nvSpPr>
        <p:spPr/>
        <p:txBody>
          <a:bodyPr>
            <a:normAutofit/>
          </a:bodyPr>
          <a:lstStyle/>
          <a:p>
            <a:pPr algn="r">
              <a:buNone/>
            </a:pPr>
            <a:endParaRPr lang="cs-CZ" dirty="0" smtClean="0"/>
          </a:p>
          <a:p>
            <a:pPr algn="ctr">
              <a:buNone/>
            </a:pPr>
            <a:r>
              <a:rPr lang="cs-CZ" dirty="0" smtClean="0"/>
              <a:t>Děkuji za pozornost</a:t>
            </a:r>
            <a:endParaRPr lang="cs-CZ" dirty="0"/>
          </a:p>
          <a:p>
            <a:pPr algn="r">
              <a:buNone/>
            </a:pPr>
            <a:endParaRPr lang="cs-CZ" dirty="0" smtClean="0"/>
          </a:p>
          <a:p>
            <a:pPr algn="r">
              <a:buNone/>
            </a:pPr>
            <a:endParaRPr lang="cs-CZ" dirty="0" smtClean="0"/>
          </a:p>
          <a:p>
            <a:pPr algn="r">
              <a:buNone/>
            </a:pPr>
            <a:r>
              <a:rPr lang="cs-CZ" dirty="0" smtClean="0"/>
              <a:t>JUDr. Johan Schweigl, Ph.D.</a:t>
            </a:r>
          </a:p>
          <a:p>
            <a:pPr marL="0" indent="0" algn="r">
              <a:buNone/>
            </a:pPr>
            <a:r>
              <a:rPr lang="cs-CZ" sz="1800" i="1" dirty="0" smtClean="0"/>
              <a:t>Johan.Schweigl@law.muni.cz</a:t>
            </a:r>
            <a:endParaRPr lang="cs-CZ" sz="1800" i="1" dirty="0"/>
          </a:p>
        </p:txBody>
      </p:sp>
    </p:spTree>
    <p:extLst>
      <p:ext uri="{BB962C8B-B14F-4D97-AF65-F5344CB8AC3E}">
        <p14:creationId xmlns:p14="http://schemas.microsoft.com/office/powerpoint/2010/main" val="51484781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77983"/>
            <a:ext cx="10018713" cy="1332530"/>
          </a:xfrm>
        </p:spPr>
        <p:txBody>
          <a:bodyPr/>
          <a:lstStyle/>
          <a:p>
            <a:pPr algn="l"/>
            <a:r>
              <a:rPr lang="cs-CZ" b="1" dirty="0" smtClean="0"/>
              <a:t>Integrace v oblasti měnové</a:t>
            </a:r>
            <a:endParaRPr lang="cs-CZ" b="1" dirty="0"/>
          </a:p>
        </p:txBody>
      </p:sp>
      <p:sp>
        <p:nvSpPr>
          <p:cNvPr id="3" name="Zástupný symbol pro obsah 2"/>
          <p:cNvSpPr>
            <a:spLocks noGrp="1"/>
          </p:cNvSpPr>
          <p:nvPr>
            <p:ph idx="1"/>
          </p:nvPr>
        </p:nvSpPr>
        <p:spPr>
          <a:xfrm>
            <a:off x="1208613" y="1659118"/>
            <a:ext cx="8749203" cy="4703975"/>
          </a:xfrm>
        </p:spPr>
        <p:txBody>
          <a:bodyPr anchor="t">
            <a:normAutofit fontScale="92500" lnSpcReduction="10000"/>
          </a:bodyPr>
          <a:lstStyle/>
          <a:p>
            <a:r>
              <a:rPr lang="cs-CZ" sz="2800" dirty="0" smtClean="0"/>
              <a:t>1969 - v Haagu konal vrcholný summit představitelů EHS</a:t>
            </a:r>
          </a:p>
          <a:p>
            <a:r>
              <a:rPr lang="cs-CZ" sz="2800" dirty="0" smtClean="0"/>
              <a:t>Výsledkem setkání bylo stanovení cíle - vytvoření měnové unie</a:t>
            </a:r>
          </a:p>
          <a:p>
            <a:r>
              <a:rPr lang="cs-CZ" sz="2800" dirty="0" smtClean="0"/>
              <a:t>Neshoda, jak cíle dosáhnout, různé státy měly různé představy</a:t>
            </a:r>
          </a:p>
          <a:p>
            <a:r>
              <a:rPr lang="cs-CZ" sz="2800" dirty="0" smtClean="0"/>
              <a:t>nakonec byl pověřen </a:t>
            </a:r>
            <a:r>
              <a:rPr lang="cs-CZ" sz="2800" b="1" dirty="0" err="1" smtClean="0"/>
              <a:t>Pierre</a:t>
            </a:r>
            <a:r>
              <a:rPr lang="cs-CZ" sz="2800" b="1" dirty="0" smtClean="0"/>
              <a:t> Werner</a:t>
            </a:r>
            <a:r>
              <a:rPr lang="cs-CZ" sz="2800" dirty="0" smtClean="0"/>
              <a:t>, ministerský předseda Lucemburska, který vypracoval zprávu o tom, jak cíle dosáhnout  </a:t>
            </a:r>
          </a:p>
          <a:p>
            <a:r>
              <a:rPr lang="cs-CZ" sz="2800" dirty="0" smtClean="0"/>
              <a:t>Tzv. „</a:t>
            </a:r>
            <a:r>
              <a:rPr lang="cs-CZ" sz="2800" dirty="0" err="1" smtClean="0"/>
              <a:t>wernerův</a:t>
            </a:r>
            <a:r>
              <a:rPr lang="cs-CZ" sz="2800" dirty="0" smtClean="0"/>
              <a:t> plán“</a:t>
            </a:r>
          </a:p>
          <a:p>
            <a:r>
              <a:rPr lang="cs-CZ" sz="2800" dirty="0" smtClean="0"/>
              <a:t> ovšem stále odpor některých států – zejm. USA a Francie</a:t>
            </a:r>
            <a:endParaRPr lang="cs-CZ" sz="2800" dirty="0"/>
          </a:p>
        </p:txBody>
      </p:sp>
      <p:pic>
        <p:nvPicPr>
          <p:cNvPr id="4" name="Obrázek 3" descr="220px-Pierre_Werner_204g.jpg"/>
          <p:cNvPicPr>
            <a:picLocks noChangeAspect="1"/>
          </p:cNvPicPr>
          <p:nvPr/>
        </p:nvPicPr>
        <p:blipFill>
          <a:blip r:embed="rId2"/>
          <a:stretch>
            <a:fillRect/>
          </a:stretch>
        </p:blipFill>
        <p:spPr>
          <a:xfrm>
            <a:off x="9528049" y="304171"/>
            <a:ext cx="2424668" cy="3361472"/>
          </a:xfrm>
          <a:prstGeom prst="rect">
            <a:avLst/>
          </a:prstGeom>
        </p:spPr>
      </p:pic>
    </p:spTree>
    <p:extLst>
      <p:ext uri="{BB962C8B-B14F-4D97-AF65-F5344CB8AC3E}">
        <p14:creationId xmlns:p14="http://schemas.microsoft.com/office/powerpoint/2010/main" val="20305113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77983"/>
            <a:ext cx="10018713" cy="1332530"/>
          </a:xfrm>
        </p:spPr>
        <p:txBody>
          <a:bodyPr/>
          <a:lstStyle/>
          <a:p>
            <a:pPr algn="l"/>
            <a:r>
              <a:rPr lang="cs-CZ" b="1" dirty="0" smtClean="0"/>
              <a:t>Integrace v oblasti měnové II</a:t>
            </a:r>
            <a:endParaRPr lang="cs-CZ" b="1" dirty="0"/>
          </a:p>
        </p:txBody>
      </p:sp>
      <p:sp>
        <p:nvSpPr>
          <p:cNvPr id="3" name="Zástupný symbol pro obsah 2"/>
          <p:cNvSpPr>
            <a:spLocks noGrp="1"/>
          </p:cNvSpPr>
          <p:nvPr>
            <p:ph idx="1"/>
          </p:nvPr>
        </p:nvSpPr>
        <p:spPr>
          <a:xfrm>
            <a:off x="1484311" y="1810513"/>
            <a:ext cx="9874988" cy="4251488"/>
          </a:xfrm>
        </p:spPr>
        <p:txBody>
          <a:bodyPr anchor="t">
            <a:normAutofit lnSpcReduction="10000"/>
          </a:bodyPr>
          <a:lstStyle/>
          <a:p>
            <a:r>
              <a:rPr lang="cs-CZ" sz="2800" dirty="0" smtClean="0"/>
              <a:t>v letech 79-99 existoval tzv. </a:t>
            </a:r>
            <a:r>
              <a:rPr lang="cs-CZ" sz="2800" b="1" dirty="0" smtClean="0"/>
              <a:t>Evropský měnový systém </a:t>
            </a:r>
            <a:r>
              <a:rPr lang="cs-CZ" sz="2800" dirty="0" smtClean="0"/>
              <a:t>(</a:t>
            </a:r>
            <a:r>
              <a:rPr lang="cs-CZ" sz="2800" dirty="0" err="1" smtClean="0"/>
              <a:t>European</a:t>
            </a:r>
            <a:r>
              <a:rPr lang="cs-CZ" sz="2800" dirty="0" smtClean="0"/>
              <a:t> </a:t>
            </a:r>
            <a:r>
              <a:rPr lang="cs-CZ" sz="2800" dirty="0" err="1" smtClean="0"/>
              <a:t>monetary</a:t>
            </a:r>
            <a:r>
              <a:rPr lang="cs-CZ" sz="2800" dirty="0" smtClean="0"/>
              <a:t> </a:t>
            </a:r>
            <a:r>
              <a:rPr lang="cs-CZ" sz="2800" dirty="0" err="1" smtClean="0"/>
              <a:t>system</a:t>
            </a:r>
            <a:r>
              <a:rPr lang="cs-CZ" sz="2800" dirty="0" smtClean="0"/>
              <a:t>, EMS)</a:t>
            </a:r>
          </a:p>
          <a:p>
            <a:r>
              <a:rPr lang="cs-CZ" sz="2800" dirty="0" smtClean="0"/>
              <a:t>cílem bylo mj. udržení stabilních kurzů mezi měnami</a:t>
            </a:r>
          </a:p>
          <a:p>
            <a:r>
              <a:rPr lang="cs-CZ" sz="2800" dirty="0" smtClean="0"/>
              <a:t>souvisel s koncem </a:t>
            </a:r>
            <a:r>
              <a:rPr lang="cs-CZ" sz="2800" dirty="0" err="1" smtClean="0"/>
              <a:t>bretonwoodského</a:t>
            </a:r>
            <a:r>
              <a:rPr lang="cs-CZ" sz="2800" dirty="0" smtClean="0"/>
              <a:t> systému</a:t>
            </a:r>
          </a:p>
          <a:p>
            <a:r>
              <a:rPr lang="cs-CZ" sz="2800" dirty="0" smtClean="0"/>
              <a:t>směnné kurzy neměly pohybovat o více než 2,25%</a:t>
            </a:r>
          </a:p>
          <a:p>
            <a:r>
              <a:rPr lang="cs-CZ" sz="2800" dirty="0" smtClean="0"/>
              <a:t>zřízena tzv. ECU (European </a:t>
            </a:r>
            <a:r>
              <a:rPr lang="cs-CZ" sz="2800" dirty="0" err="1" smtClean="0"/>
              <a:t>Currency</a:t>
            </a:r>
            <a:r>
              <a:rPr lang="cs-CZ" sz="2800" dirty="0" smtClean="0"/>
              <a:t> Unit) – účetní jednotka, vážený průmět EMS měn</a:t>
            </a:r>
          </a:p>
          <a:p>
            <a:r>
              <a:rPr lang="cs-CZ" sz="2800" dirty="0" smtClean="0"/>
              <a:t>vázanost participujících měn k ECU</a:t>
            </a:r>
            <a:endParaRPr lang="cs-CZ" sz="2800" dirty="0"/>
          </a:p>
        </p:txBody>
      </p:sp>
    </p:spTree>
    <p:extLst>
      <p:ext uri="{BB962C8B-B14F-4D97-AF65-F5344CB8AC3E}">
        <p14:creationId xmlns:p14="http://schemas.microsoft.com/office/powerpoint/2010/main" val="20305113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77983"/>
            <a:ext cx="10018713" cy="1332530"/>
          </a:xfrm>
        </p:spPr>
        <p:txBody>
          <a:bodyPr/>
          <a:lstStyle/>
          <a:p>
            <a:pPr algn="l"/>
            <a:r>
              <a:rPr lang="cs-CZ" b="1" dirty="0" smtClean="0"/>
              <a:t>Integrace v oblasti měnové III</a:t>
            </a:r>
            <a:endParaRPr lang="cs-CZ" b="1" dirty="0"/>
          </a:p>
        </p:txBody>
      </p:sp>
      <p:sp>
        <p:nvSpPr>
          <p:cNvPr id="3" name="Zástupný symbol pro obsah 2"/>
          <p:cNvSpPr>
            <a:spLocks noGrp="1"/>
          </p:cNvSpPr>
          <p:nvPr>
            <p:ph idx="1"/>
          </p:nvPr>
        </p:nvSpPr>
        <p:spPr>
          <a:xfrm>
            <a:off x="1208613" y="1810512"/>
            <a:ext cx="10565465" cy="4590287"/>
          </a:xfrm>
        </p:spPr>
        <p:txBody>
          <a:bodyPr anchor="t">
            <a:normAutofit fontScale="92500"/>
          </a:bodyPr>
          <a:lstStyle/>
          <a:p>
            <a:r>
              <a:rPr lang="cs-CZ" sz="2800" dirty="0" smtClean="0"/>
              <a:t>EMS rozpracován v </a:t>
            </a:r>
            <a:r>
              <a:rPr lang="cs-CZ" sz="2800" b="1" dirty="0" smtClean="0"/>
              <a:t>Maastrichtské smlouvě</a:t>
            </a:r>
            <a:r>
              <a:rPr lang="cs-CZ" sz="2800" dirty="0" smtClean="0"/>
              <a:t>, která již obsahovala myšlenku vytvoření hospodářské a měnové unie – ve třech fázích:</a:t>
            </a:r>
          </a:p>
          <a:p>
            <a:pPr marL="514350" lvl="0" indent="-514350">
              <a:buFont typeface="+mj-lt"/>
              <a:buAutoNum type="arabicPeriod"/>
            </a:pPr>
            <a:r>
              <a:rPr lang="cs-CZ" sz="2800" dirty="0" smtClean="0"/>
              <a:t>zcela </a:t>
            </a:r>
            <a:r>
              <a:rPr lang="cs-CZ" sz="2800" b="1" dirty="0" smtClean="0"/>
              <a:t>volný pohyb kapitálu </a:t>
            </a:r>
            <a:r>
              <a:rPr lang="cs-CZ" sz="2800" dirty="0" smtClean="0"/>
              <a:t>(bez devizových kontrol) + Zvýšení strukturních fondů n podporu odstraňování nerovností mezi jednotlivými státy + dohled nad hospodářskými politikami jednolitých států</a:t>
            </a:r>
          </a:p>
          <a:p>
            <a:pPr marL="514350" lvl="0" indent="-514350">
              <a:buFont typeface="+mj-lt"/>
              <a:buAutoNum type="arabicPeriod"/>
            </a:pPr>
            <a:r>
              <a:rPr lang="cs-CZ" sz="2800" dirty="0" smtClean="0"/>
              <a:t> Od roku 1994 – zřízení </a:t>
            </a:r>
            <a:r>
              <a:rPr lang="cs-CZ" sz="2800" b="1" dirty="0" smtClean="0"/>
              <a:t>Evropského měnového institutu </a:t>
            </a:r>
            <a:r>
              <a:rPr lang="cs-CZ" sz="2800" dirty="0" smtClean="0"/>
              <a:t>ve Frankfurtu (EMI), zavedení pravidel pro snížení národních deficitů</a:t>
            </a:r>
          </a:p>
          <a:p>
            <a:pPr marL="514350" lvl="0" indent="-514350">
              <a:buFont typeface="+mj-lt"/>
              <a:buAutoNum type="arabicPeriod"/>
            </a:pPr>
            <a:r>
              <a:rPr lang="cs-CZ" sz="2800" dirty="0" smtClean="0"/>
              <a:t>Od roku 1999 (2002) – </a:t>
            </a:r>
            <a:r>
              <a:rPr lang="cs-CZ" sz="2800" b="1" dirty="0" smtClean="0"/>
              <a:t>euro jako společná měna </a:t>
            </a:r>
            <a:r>
              <a:rPr lang="cs-CZ" sz="2800" dirty="0" smtClean="0"/>
              <a:t>12 zemí (Belgie, Finsko, Francie, Irsko, Itálie, Lucembursko, Německo, Nizozemsko, Portugalsko, Rakousko, Řecko, Španělsko) – funkci EMI převzala </a:t>
            </a:r>
            <a:r>
              <a:rPr lang="cs-CZ" sz="2800" b="1" dirty="0" smtClean="0"/>
              <a:t>ECB</a:t>
            </a:r>
            <a:endParaRPr lang="cs-CZ" sz="2800" b="1" dirty="0"/>
          </a:p>
        </p:txBody>
      </p:sp>
    </p:spTree>
    <p:extLst>
      <p:ext uri="{BB962C8B-B14F-4D97-AF65-F5344CB8AC3E}">
        <p14:creationId xmlns:p14="http://schemas.microsoft.com/office/powerpoint/2010/main" val="20305113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77983"/>
            <a:ext cx="10018713" cy="1332530"/>
          </a:xfrm>
        </p:spPr>
        <p:txBody>
          <a:bodyPr/>
          <a:lstStyle/>
          <a:p>
            <a:pPr algn="l"/>
            <a:r>
              <a:rPr lang="cs-CZ" b="1" dirty="0" smtClean="0"/>
              <a:t>Euro – měna </a:t>
            </a:r>
            <a:r>
              <a:rPr lang="cs-CZ" b="1" dirty="0" err="1" smtClean="0"/>
              <a:t>eurozóny</a:t>
            </a:r>
            <a:endParaRPr lang="cs-CZ" b="1" dirty="0"/>
          </a:p>
        </p:txBody>
      </p:sp>
      <p:sp>
        <p:nvSpPr>
          <p:cNvPr id="3" name="Zástupný symbol pro obsah 2"/>
          <p:cNvSpPr>
            <a:spLocks noGrp="1"/>
          </p:cNvSpPr>
          <p:nvPr>
            <p:ph idx="1"/>
          </p:nvPr>
        </p:nvSpPr>
        <p:spPr>
          <a:xfrm>
            <a:off x="1208613" y="1810512"/>
            <a:ext cx="10565465" cy="4590287"/>
          </a:xfrm>
        </p:spPr>
        <p:txBody>
          <a:bodyPr anchor="t">
            <a:normAutofit/>
          </a:bodyPr>
          <a:lstStyle/>
          <a:p>
            <a:r>
              <a:rPr lang="cs-CZ" sz="2800" dirty="0" smtClean="0"/>
              <a:t>Od roku 1999 - pevná fixace kurzu národních měn</a:t>
            </a:r>
          </a:p>
          <a:p>
            <a:r>
              <a:rPr lang="cs-CZ" sz="2800" dirty="0" smtClean="0"/>
              <a:t>Od roku 2002 – bankovky a mince</a:t>
            </a:r>
          </a:p>
          <a:p>
            <a:r>
              <a:rPr lang="cs-CZ" sz="2800" dirty="0" smtClean="0"/>
              <a:t>V roce 2002 cca 14 miliard kusů bankovek a 52 miliard kusů mincí</a:t>
            </a:r>
          </a:p>
          <a:p>
            <a:endParaRPr lang="cs-CZ" sz="2800" dirty="0" smtClean="0"/>
          </a:p>
          <a:p>
            <a:r>
              <a:rPr lang="cs-CZ" sz="2800" dirty="0" smtClean="0"/>
              <a:t>V současné době měna 19 zemí</a:t>
            </a:r>
          </a:p>
          <a:p>
            <a:r>
              <a:rPr lang="cs-CZ" sz="2800" dirty="0" smtClean="0"/>
              <a:t>Mimo to:</a:t>
            </a:r>
          </a:p>
          <a:p>
            <a:pPr lvl="1"/>
            <a:r>
              <a:rPr lang="cs-CZ" dirty="0" smtClean="0"/>
              <a:t>Bulharské leva je pevně navázáno na kurz eura</a:t>
            </a:r>
          </a:p>
          <a:p>
            <a:pPr lvl="1"/>
            <a:r>
              <a:rPr lang="cs-CZ" dirty="0" smtClean="0"/>
              <a:t>chorvatská centrální banka cílí stabilní kurz kuny vůči euru</a:t>
            </a:r>
            <a:endParaRPr lang="cs-CZ" dirty="0"/>
          </a:p>
        </p:txBody>
      </p:sp>
      <p:pic>
        <p:nvPicPr>
          <p:cNvPr id="4" name="Obrázek 3" descr="o_1c4sev1146jjmv0q1v1td41bjla.jpg"/>
          <p:cNvPicPr>
            <a:picLocks noChangeAspect="1"/>
          </p:cNvPicPr>
          <p:nvPr/>
        </p:nvPicPr>
        <p:blipFill>
          <a:blip r:embed="rId2"/>
          <a:stretch>
            <a:fillRect/>
          </a:stretch>
        </p:blipFill>
        <p:spPr>
          <a:xfrm>
            <a:off x="8314048" y="3787179"/>
            <a:ext cx="3657993" cy="2436786"/>
          </a:xfrm>
          <a:prstGeom prst="rect">
            <a:avLst/>
          </a:prstGeom>
        </p:spPr>
      </p:pic>
    </p:spTree>
    <p:extLst>
      <p:ext uri="{BB962C8B-B14F-4D97-AF65-F5344CB8AC3E}">
        <p14:creationId xmlns:p14="http://schemas.microsoft.com/office/powerpoint/2010/main" val="20305113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02232" y="364301"/>
            <a:ext cx="10171113" cy="1168936"/>
          </a:xfrm>
        </p:spPr>
        <p:txBody>
          <a:bodyPr>
            <a:normAutofit/>
          </a:bodyPr>
          <a:lstStyle/>
          <a:p>
            <a:pPr algn="l"/>
            <a:r>
              <a:rPr lang="cs-CZ" b="1" dirty="0" smtClean="0"/>
              <a:t>Maastrichtská konvergenční kritéria I</a:t>
            </a:r>
            <a:endParaRPr lang="en-JM"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200" dirty="0"/>
          </a:p>
          <a:p>
            <a:endParaRPr lang="cs-CZ" altLang="cs-CZ" dirty="0"/>
          </a:p>
        </p:txBody>
      </p:sp>
      <p:sp>
        <p:nvSpPr>
          <p:cNvPr id="7" name="Zástupný symbol pro obsah 2"/>
          <p:cNvSpPr txBox="1">
            <a:spLocks/>
          </p:cNvSpPr>
          <p:nvPr/>
        </p:nvSpPr>
        <p:spPr>
          <a:xfrm>
            <a:off x="1392871" y="1770536"/>
            <a:ext cx="10236634" cy="4687414"/>
          </a:xfrm>
          <a:prstGeom prst="rect">
            <a:avLst/>
          </a:prstGeom>
        </p:spPr>
        <p:txBody>
          <a:bodyPr vert="horz" lIns="91440" tIns="45720" rIns="91440" bIns="45720" rtlCol="0" anchor="t">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r>
              <a:rPr lang="cs-CZ" sz="2800" dirty="0" smtClean="0"/>
              <a:t>„Krize </a:t>
            </a:r>
            <a:r>
              <a:rPr lang="cs-CZ" sz="2800" dirty="0" err="1" smtClean="0"/>
              <a:t>eurozóny</a:t>
            </a:r>
            <a:r>
              <a:rPr lang="cs-CZ" sz="2800" dirty="0" smtClean="0"/>
              <a:t>“ řešena na více oblastech</a:t>
            </a:r>
            <a:endParaRPr lang="en-JM" sz="2800" dirty="0" smtClean="0"/>
          </a:p>
          <a:p>
            <a:pPr>
              <a:defRPr/>
            </a:pPr>
            <a:r>
              <a:rPr lang="cs-CZ" sz="2800" dirty="0" smtClean="0"/>
              <a:t>Účelem </a:t>
            </a:r>
            <a:r>
              <a:rPr lang="cs-CZ" sz="2800" b="1" dirty="0" smtClean="0"/>
              <a:t>konvergenčních kritérií</a:t>
            </a:r>
            <a:r>
              <a:rPr lang="cs-CZ" sz="2800" dirty="0" smtClean="0"/>
              <a:t> je zajistit, že členský stát je na přijetí eura připraven a že jeho vstup do </a:t>
            </a:r>
            <a:r>
              <a:rPr lang="cs-CZ" sz="2800" dirty="0" err="1" smtClean="0"/>
              <a:t>eurozóny</a:t>
            </a:r>
            <a:r>
              <a:rPr lang="cs-CZ" sz="2800" dirty="0" smtClean="0"/>
              <a:t> nepředstavuje ekonomické riziko, ať už pro tento stát samotný nebo pro celou </a:t>
            </a:r>
            <a:r>
              <a:rPr lang="cs-CZ" sz="2800" dirty="0" err="1" smtClean="0"/>
              <a:t>eurozónu</a:t>
            </a:r>
            <a:r>
              <a:rPr lang="cs-CZ" sz="2800" dirty="0" smtClean="0"/>
              <a:t>.</a:t>
            </a:r>
          </a:p>
          <a:p>
            <a:pPr>
              <a:defRPr/>
            </a:pPr>
            <a:r>
              <a:rPr lang="cs-CZ" sz="2800" dirty="0" smtClean="0"/>
              <a:t>Konvergenční kritéria jsou stanovena v čl. 140 odst. 1 Smlouvy o fungování Evropské unie.</a:t>
            </a:r>
            <a:endParaRPr lang="en-JM" sz="2800" dirty="0" smtClean="0"/>
          </a:p>
          <a:p>
            <a:pPr>
              <a:defRPr/>
            </a:pPr>
            <a:endParaRPr lang="en-JM" sz="2800" dirty="0" smtClean="0"/>
          </a:p>
          <a:p>
            <a:pPr>
              <a:defRPr/>
            </a:pPr>
            <a:endParaRPr lang="en-JM" sz="2800" dirty="0" smtClean="0"/>
          </a:p>
          <a:p>
            <a:pPr>
              <a:defRPr/>
            </a:pPr>
            <a:endParaRPr lang="en-JM" sz="2800" dirty="0" smtClean="0"/>
          </a:p>
          <a:p>
            <a:pPr lvl="2">
              <a:defRPr/>
            </a:pPr>
            <a:endParaRPr lang="en-JM" altLang="cs-CZ" sz="2800" dirty="0" smtClean="0"/>
          </a:p>
          <a:p>
            <a:endParaRPr lang="en-JM" altLang="cs-CZ" sz="2800" dirty="0"/>
          </a:p>
        </p:txBody>
      </p:sp>
    </p:spTree>
    <p:extLst>
      <p:ext uri="{BB962C8B-B14F-4D97-AF65-F5344CB8AC3E}">
        <p14:creationId xmlns:p14="http://schemas.microsoft.com/office/powerpoint/2010/main" val="162680992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02232" y="364301"/>
            <a:ext cx="10171113" cy="1168936"/>
          </a:xfrm>
        </p:spPr>
        <p:txBody>
          <a:bodyPr>
            <a:normAutofit/>
          </a:bodyPr>
          <a:lstStyle/>
          <a:p>
            <a:pPr algn="l"/>
            <a:r>
              <a:rPr lang="cs-CZ" b="1" dirty="0" smtClean="0"/>
              <a:t>Maastrichtská konvergenční kritéria II</a:t>
            </a:r>
            <a:endParaRPr lang="en-JM"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200" dirty="0"/>
          </a:p>
          <a:p>
            <a:endParaRPr lang="cs-CZ" altLang="cs-CZ" dirty="0"/>
          </a:p>
        </p:txBody>
      </p:sp>
      <p:sp>
        <p:nvSpPr>
          <p:cNvPr id="7" name="Zástupný symbol pro obsah 2"/>
          <p:cNvSpPr txBox="1">
            <a:spLocks/>
          </p:cNvSpPr>
          <p:nvPr/>
        </p:nvSpPr>
        <p:spPr>
          <a:xfrm>
            <a:off x="1392871" y="1770536"/>
            <a:ext cx="10236634" cy="4687414"/>
          </a:xfrm>
          <a:prstGeom prst="rect">
            <a:avLst/>
          </a:prstGeom>
        </p:spPr>
        <p:txBody>
          <a:bodyPr vert="horz" lIns="91440" tIns="45720" rIns="91440" bIns="45720" rtlCol="0" anchor="t">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r>
              <a:rPr lang="cs-CZ" sz="2800" dirty="0" smtClean="0"/>
              <a:t>4 kritéria hospodářské konvergence</a:t>
            </a:r>
          </a:p>
          <a:p>
            <a:r>
              <a:rPr lang="cs-CZ" sz="2800" b="1" dirty="0" smtClean="0"/>
              <a:t>1. Cenová stabilita</a:t>
            </a:r>
          </a:p>
          <a:p>
            <a:r>
              <a:rPr lang="cs-CZ" sz="2800" b="1" dirty="0" smtClean="0"/>
              <a:t>2. Zdravé a udržitelné veřejné finance  </a:t>
            </a:r>
          </a:p>
          <a:p>
            <a:pPr lvl="1"/>
            <a:r>
              <a:rPr lang="cs-CZ" dirty="0" smtClean="0"/>
              <a:t>Schodek veřejných financí nesmí být vyšší než 3 % HDP. Veřejný dluh nesmí přesahovat 60 % HDP.</a:t>
            </a:r>
          </a:p>
          <a:p>
            <a:r>
              <a:rPr lang="cs-CZ" sz="2800" b="1" dirty="0" smtClean="0"/>
              <a:t>3. Stabilita směnného kurzu   </a:t>
            </a:r>
          </a:p>
          <a:p>
            <a:r>
              <a:rPr lang="cs-CZ" sz="2800" b="1" dirty="0" smtClean="0"/>
              <a:t>4. Dlouhodobé úrokové sazby   </a:t>
            </a:r>
          </a:p>
          <a:p>
            <a:pPr>
              <a:buNone/>
            </a:pPr>
            <a:endParaRPr lang="cs-CZ" sz="2800" dirty="0" smtClean="0"/>
          </a:p>
          <a:p>
            <a:pPr>
              <a:defRPr/>
            </a:pPr>
            <a:endParaRPr lang="en-JM" sz="2800" dirty="0" smtClean="0"/>
          </a:p>
          <a:p>
            <a:pPr>
              <a:defRPr/>
            </a:pPr>
            <a:endParaRPr lang="en-JM" sz="2800" dirty="0" smtClean="0"/>
          </a:p>
          <a:p>
            <a:pPr>
              <a:defRPr/>
            </a:pPr>
            <a:endParaRPr lang="en-JM" sz="2800" dirty="0" smtClean="0"/>
          </a:p>
          <a:p>
            <a:pPr lvl="2">
              <a:defRPr/>
            </a:pPr>
            <a:endParaRPr lang="en-JM" altLang="cs-CZ" sz="2800" dirty="0" smtClean="0"/>
          </a:p>
          <a:p>
            <a:endParaRPr lang="en-JM" altLang="cs-CZ" sz="2800" dirty="0"/>
          </a:p>
        </p:txBody>
      </p:sp>
    </p:spTree>
    <p:extLst>
      <p:ext uri="{BB962C8B-B14F-4D97-AF65-F5344CB8AC3E}">
        <p14:creationId xmlns:p14="http://schemas.microsoft.com/office/powerpoint/2010/main" val="162680992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02232" y="364301"/>
            <a:ext cx="10171113" cy="1168936"/>
          </a:xfrm>
        </p:spPr>
        <p:txBody>
          <a:bodyPr>
            <a:normAutofit fontScale="90000"/>
          </a:bodyPr>
          <a:lstStyle/>
          <a:p>
            <a:pPr algn="l"/>
            <a:r>
              <a:rPr lang="cs-CZ" b="1" dirty="0" smtClean="0"/>
              <a:t>Protikrizové intervence na finančních trzích v EU</a:t>
            </a:r>
            <a:endParaRPr lang="en-JM"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200" dirty="0"/>
          </a:p>
          <a:p>
            <a:endParaRPr lang="cs-CZ" altLang="cs-CZ" dirty="0"/>
          </a:p>
        </p:txBody>
      </p:sp>
      <p:sp>
        <p:nvSpPr>
          <p:cNvPr id="7" name="Zástupný symbol pro obsah 2"/>
          <p:cNvSpPr txBox="1">
            <a:spLocks/>
          </p:cNvSpPr>
          <p:nvPr/>
        </p:nvSpPr>
        <p:spPr>
          <a:xfrm>
            <a:off x="1392871" y="1770536"/>
            <a:ext cx="10236634" cy="4687414"/>
          </a:xfrm>
          <a:prstGeom prst="rect">
            <a:avLst/>
          </a:prstGeom>
        </p:spPr>
        <p:txBody>
          <a:bodyPr vert="horz" lIns="91440" tIns="45720" rIns="91440" bIns="45720" rtlCol="0" anchor="t">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r>
              <a:rPr lang="cs-CZ" sz="2800" dirty="0" smtClean="0"/>
              <a:t>„Krize </a:t>
            </a:r>
            <a:r>
              <a:rPr lang="cs-CZ" sz="2800" dirty="0" err="1" smtClean="0"/>
              <a:t>eurozóny</a:t>
            </a:r>
            <a:r>
              <a:rPr lang="cs-CZ" sz="2800" dirty="0" smtClean="0"/>
              <a:t>“ řešena na více oblastech</a:t>
            </a:r>
            <a:endParaRPr lang="en-JM" sz="2800" dirty="0" smtClean="0"/>
          </a:p>
          <a:p>
            <a:pPr>
              <a:defRPr/>
            </a:pPr>
            <a:endParaRPr lang="en-JM" sz="2800" dirty="0" smtClean="0"/>
          </a:p>
          <a:p>
            <a:pPr>
              <a:defRPr/>
            </a:pPr>
            <a:r>
              <a:rPr lang="cs-CZ" sz="2800" dirty="0" smtClean="0"/>
              <a:t>Některé z problémů</a:t>
            </a:r>
            <a:r>
              <a:rPr lang="en-JM" sz="2800" dirty="0" smtClean="0"/>
              <a:t>:</a:t>
            </a:r>
          </a:p>
          <a:p>
            <a:pPr>
              <a:defRPr/>
            </a:pPr>
            <a:r>
              <a:rPr lang="cs-CZ" sz="2800" dirty="0" smtClean="0"/>
              <a:t>Drahé či nemožné financování pro některé státy </a:t>
            </a:r>
            <a:r>
              <a:rPr lang="cs-CZ" sz="2800" dirty="0" err="1" smtClean="0"/>
              <a:t>eurozóny</a:t>
            </a:r>
            <a:endParaRPr lang="en-JM" sz="2800" dirty="0" smtClean="0"/>
          </a:p>
          <a:p>
            <a:pPr>
              <a:defRPr/>
            </a:pPr>
            <a:r>
              <a:rPr lang="cs-CZ" sz="2800" dirty="0" smtClean="0"/>
              <a:t>Omezení využití dluhopisů zadlužených států jako kolaterál</a:t>
            </a:r>
            <a:endParaRPr lang="en-JM" sz="2800" dirty="0" smtClean="0"/>
          </a:p>
          <a:p>
            <a:pPr>
              <a:defRPr/>
            </a:pPr>
            <a:endParaRPr lang="en-JM" sz="2800" dirty="0" smtClean="0"/>
          </a:p>
          <a:p>
            <a:pPr>
              <a:buNone/>
              <a:defRPr/>
            </a:pPr>
            <a:r>
              <a:rPr lang="en-JM" sz="2800" dirty="0" smtClean="0"/>
              <a:t>		</a:t>
            </a:r>
            <a:r>
              <a:rPr lang="cs-CZ" sz="2800" b="1" dirty="0" smtClean="0"/>
              <a:t>Kroky na úrovni </a:t>
            </a:r>
            <a:r>
              <a:rPr lang="cs-CZ" sz="2800" b="1" smtClean="0"/>
              <a:t>měnové politiky  </a:t>
            </a:r>
            <a:r>
              <a:rPr lang="en-JM" sz="2800" smtClean="0"/>
              <a:t>vs</a:t>
            </a:r>
            <a:r>
              <a:rPr lang="en-JM" sz="2800" dirty="0" smtClean="0"/>
              <a:t>.    </a:t>
            </a:r>
            <a:r>
              <a:rPr lang="cs-CZ" sz="2800" b="1" dirty="0" smtClean="0"/>
              <a:t>Fondy finanční asistence</a:t>
            </a:r>
            <a:endParaRPr lang="en-JM" sz="2800" b="1" dirty="0" smtClean="0"/>
          </a:p>
          <a:p>
            <a:pPr>
              <a:defRPr/>
            </a:pPr>
            <a:endParaRPr lang="en-JM" sz="2800" dirty="0" smtClean="0"/>
          </a:p>
          <a:p>
            <a:pPr>
              <a:defRPr/>
            </a:pPr>
            <a:endParaRPr lang="en-JM" sz="2800" dirty="0" smtClean="0"/>
          </a:p>
          <a:p>
            <a:pPr>
              <a:defRPr/>
            </a:pPr>
            <a:endParaRPr lang="en-JM" sz="2800" dirty="0" smtClean="0"/>
          </a:p>
          <a:p>
            <a:pPr>
              <a:defRPr/>
            </a:pPr>
            <a:endParaRPr lang="en-JM" sz="2800" dirty="0" smtClean="0"/>
          </a:p>
          <a:p>
            <a:pPr lvl="2">
              <a:defRPr/>
            </a:pPr>
            <a:endParaRPr lang="en-JM" altLang="cs-CZ" sz="2800" dirty="0" smtClean="0"/>
          </a:p>
          <a:p>
            <a:endParaRPr lang="en-JM" altLang="cs-CZ" sz="2800" dirty="0"/>
          </a:p>
        </p:txBody>
      </p:sp>
    </p:spTree>
    <p:extLst>
      <p:ext uri="{BB962C8B-B14F-4D97-AF65-F5344CB8AC3E}">
        <p14:creationId xmlns:p14="http://schemas.microsoft.com/office/powerpoint/2010/main" val="162680992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xa">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Paralaxa</Template>
  <TotalTime>2295</TotalTime>
  <Words>895</Words>
  <Application>Microsoft Office PowerPoint</Application>
  <PresentationFormat>Širokoúhlá obrazovka</PresentationFormat>
  <Paragraphs>179</Paragraphs>
  <Slides>24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24</vt:i4>
      </vt:variant>
    </vt:vector>
  </HeadingPairs>
  <TitlesOfParts>
    <vt:vector size="29" baseType="lpstr">
      <vt:lpstr>Arial</vt:lpstr>
      <vt:lpstr>Calibri</vt:lpstr>
      <vt:lpstr>Corbel</vt:lpstr>
      <vt:lpstr>Wingdings</vt:lpstr>
      <vt:lpstr>Paralaxa</vt:lpstr>
      <vt:lpstr>Krizový management ve veřejném sektoru vybrané kroky k řešení tzv. „dluhové krize“</vt:lpstr>
      <vt:lpstr>Dnešní téma – Protikrizové intervence na finančních trzích v EU</vt:lpstr>
      <vt:lpstr>Integrace v oblasti měnové</vt:lpstr>
      <vt:lpstr>Integrace v oblasti měnové II</vt:lpstr>
      <vt:lpstr>Integrace v oblasti měnové III</vt:lpstr>
      <vt:lpstr>Euro – měna eurozóny</vt:lpstr>
      <vt:lpstr>Maastrichtská konvergenční kritéria I</vt:lpstr>
      <vt:lpstr>Maastrichtská konvergenční kritéria II</vt:lpstr>
      <vt:lpstr>Protikrizové intervence na finančních trzích v EU</vt:lpstr>
      <vt:lpstr>Základní pojmy</vt:lpstr>
      <vt:lpstr>Cíle měnové politiky „eurozóny“</vt:lpstr>
      <vt:lpstr>I. Kroky v rámci měnové politiky</vt:lpstr>
      <vt:lpstr>Měnově politické nástroje</vt:lpstr>
      <vt:lpstr>Zákaz měnového financování</vt:lpstr>
      <vt:lpstr>Soudní přezkum</vt:lpstr>
      <vt:lpstr>II. Zřizování fondů finanční asistence</vt:lpstr>
      <vt:lpstr>EFSM – Evropský mechanismus finanční stabilizace</vt:lpstr>
      <vt:lpstr>EFSM – Evropský mechanismus finanční stabilizace</vt:lpstr>
      <vt:lpstr>EFSF – Evropský nástroj finanční stability</vt:lpstr>
      <vt:lpstr>EFSF – Evropský nástroj finanční stability</vt:lpstr>
      <vt:lpstr>ESM – Evropský stabilizační mechanismus</vt:lpstr>
      <vt:lpstr>ESM – Evropský stabilizační mechanismus</vt:lpstr>
      <vt:lpstr>EMF – Evropský měnový fond </vt:lpstr>
      <vt:lpstr>Otázky?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Mediace</dc:title>
  <dc:creator>Dita Ondráčková</dc:creator>
  <cp:lastModifiedBy>Johan Schweigl</cp:lastModifiedBy>
  <cp:revision>157</cp:revision>
  <cp:lastPrinted>2018-02-28T12:26:17Z</cp:lastPrinted>
  <dcterms:created xsi:type="dcterms:W3CDTF">2016-10-17T17:38:14Z</dcterms:created>
  <dcterms:modified xsi:type="dcterms:W3CDTF">2019-04-26T06:03:12Z</dcterms:modified>
</cp:coreProperties>
</file>