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340" r:id="rId3"/>
    <p:sldId id="341" r:id="rId4"/>
    <p:sldId id="257" r:id="rId5"/>
    <p:sldId id="329" r:id="rId6"/>
    <p:sldId id="330" r:id="rId7"/>
    <p:sldId id="345" r:id="rId8"/>
    <p:sldId id="342" r:id="rId9"/>
    <p:sldId id="343" r:id="rId10"/>
    <p:sldId id="344" r:id="rId11"/>
    <p:sldId id="333" r:id="rId12"/>
    <p:sldId id="280" r:id="rId13"/>
    <p:sldId id="310" r:id="rId14"/>
    <p:sldId id="281" r:id="rId15"/>
    <p:sldId id="299" r:id="rId16"/>
    <p:sldId id="315" r:id="rId17"/>
    <p:sldId id="337" r:id="rId18"/>
    <p:sldId id="309" r:id="rId19"/>
    <p:sldId id="335" r:id="rId20"/>
    <p:sldId id="339" r:id="rId21"/>
    <p:sldId id="319" r:id="rId22"/>
    <p:sldId id="321" r:id="rId23"/>
    <p:sldId id="322" r:id="rId24"/>
    <p:sldId id="324" r:id="rId25"/>
    <p:sldId id="325" r:id="rId26"/>
    <p:sldId id="326" r:id="rId27"/>
    <p:sldId id="327" r:id="rId28"/>
    <p:sldId id="328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0" r:id="rId44"/>
    <p:sldId id="361" r:id="rId45"/>
    <p:sldId id="362" r:id="rId46"/>
    <p:sldId id="363" r:id="rId47"/>
    <p:sldId id="364" r:id="rId48"/>
    <p:sldId id="365" r:id="rId49"/>
    <p:sldId id="261" r:id="rId50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15.02.2019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1696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15.02.2019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5Gppi-O3a8" TargetMode="External"/><Relationship Id="rId4" Type="http://schemas.openxmlformats.org/officeDocument/2006/relationships/hyperlink" Target="https://www.youtube.com/watch?v=QJ4Z9iYA2F0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73236" y="314891"/>
            <a:ext cx="7429786" cy="2616199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Úvod do managementu veřejné správy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  veřejné správy – NP203Zk</a:t>
            </a:r>
            <a:br>
              <a:rPr lang="cs-CZ" sz="2400" dirty="0" smtClean="0"/>
            </a:br>
            <a:r>
              <a:rPr lang="cs-CZ" sz="2400" dirty="0" smtClean="0"/>
              <a:t>Blok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 smtClean="0"/>
              <a:t>Soukromý sektor – veřejný sektor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4582" y="2496311"/>
            <a:ext cx="10018713" cy="514197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Soukromý sektor</a:t>
            </a:r>
          </a:p>
          <a:p>
            <a:pPr lvl="1"/>
            <a:r>
              <a:rPr lang="cs-CZ" sz="2400" dirty="0" smtClean="0"/>
              <a:t>Subjekty, které primárně sledují vlastní ekonomické zájmy</a:t>
            </a:r>
          </a:p>
          <a:p>
            <a:pPr lvl="1"/>
            <a:r>
              <a:rPr lang="cs-CZ" sz="2400" dirty="0" smtClean="0"/>
              <a:t>Soukromé společnosti, jednotlivci</a:t>
            </a:r>
          </a:p>
          <a:p>
            <a:pPr lvl="1"/>
            <a:r>
              <a:rPr lang="cs-CZ" sz="2400" dirty="0" smtClean="0"/>
              <a:t>„neviditelná ruka trhu“ – A. Smith</a:t>
            </a:r>
          </a:p>
          <a:p>
            <a:pPr lvl="1"/>
            <a:endParaRPr lang="cs-CZ" sz="2400" dirty="0" smtClean="0"/>
          </a:p>
          <a:p>
            <a:r>
              <a:rPr lang="cs-CZ" dirty="0" smtClean="0"/>
              <a:t>Veřejný sektor</a:t>
            </a:r>
          </a:p>
          <a:p>
            <a:pPr lvl="1"/>
            <a:r>
              <a:rPr lang="cs-CZ" sz="2400" dirty="0" smtClean="0"/>
              <a:t>Hlavním kritériem není „zisk“, činnost ve veřejném zájmu</a:t>
            </a:r>
          </a:p>
          <a:p>
            <a:pPr lvl="1"/>
            <a:r>
              <a:rPr lang="cs-CZ" sz="2400" dirty="0" smtClean="0"/>
              <a:t>Financování z veřejných rozpočtů</a:t>
            </a:r>
          </a:p>
          <a:p>
            <a:pPr lvl="1"/>
            <a:r>
              <a:rPr lang="cs-CZ" sz="2400" dirty="0" smtClean="0"/>
              <a:t>Řízen  a spravován veřejnou správou</a:t>
            </a:r>
          </a:p>
          <a:p>
            <a:pPr lvl="1"/>
            <a:r>
              <a:rPr lang="cs-CZ" sz="2400" dirty="0" smtClean="0"/>
              <a:t>Větší či menší míra veřejné kontroly</a:t>
            </a:r>
          </a:p>
          <a:p>
            <a:pPr lvl="1"/>
            <a:endParaRPr lang="cs-CZ" sz="2400" dirty="0" smtClean="0"/>
          </a:p>
          <a:p>
            <a:pPr lvl="2"/>
            <a:endParaRPr lang="cs-CZ" sz="24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422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Role státu a veřejné finance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572767"/>
            <a:ext cx="10018713" cy="4486657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Různé stupně mezi minimálním státem (stát „noční hlídač“) a sociálním státem (</a:t>
            </a:r>
            <a:r>
              <a:rPr lang="cs-CZ" sz="2800" dirty="0" err="1" smtClean="0"/>
              <a:t>welfare</a:t>
            </a:r>
            <a:r>
              <a:rPr lang="cs-CZ" sz="2800" dirty="0" smtClean="0"/>
              <a:t> </a:t>
            </a:r>
            <a:r>
              <a:rPr lang="cs-CZ" sz="2800" dirty="0" err="1" smtClean="0"/>
              <a:t>state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S rostoucími státním výdaji (přerozdělováním) roste i potřeba státu získávat více peněžních prostředků</a:t>
            </a:r>
          </a:p>
          <a:p>
            <a:r>
              <a:rPr lang="cs-CZ" sz="2800" dirty="0" smtClean="0"/>
              <a:t>Financování schodkových rozpočtů zejména prostřednictvím emise veřejných dluhopisů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350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Veřejná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3475" y="2699359"/>
            <a:ext cx="10018713" cy="4158641"/>
          </a:xfrm>
        </p:spPr>
        <p:txBody>
          <a:bodyPr>
            <a:normAutofit lnSpcReduction="10000"/>
          </a:bodyPr>
          <a:lstStyle/>
          <a:p>
            <a:endParaRPr lang="cs-CZ" altLang="cs-CZ" sz="3200" dirty="0" smtClean="0"/>
          </a:p>
          <a:p>
            <a:r>
              <a:rPr lang="cs-CZ" altLang="cs-CZ" sz="3200" dirty="0" smtClean="0"/>
              <a:t>Klíčové znaky:</a:t>
            </a:r>
          </a:p>
          <a:p>
            <a:pPr lvl="1"/>
            <a:r>
              <a:rPr lang="cs-CZ" altLang="cs-CZ" sz="2800" dirty="0" smtClean="0"/>
              <a:t>Veřejné služby</a:t>
            </a:r>
          </a:p>
          <a:p>
            <a:pPr lvl="1"/>
            <a:r>
              <a:rPr lang="cs-CZ" altLang="cs-CZ" sz="2800" dirty="0" smtClean="0"/>
              <a:t>Veřejné záležitosti</a:t>
            </a:r>
          </a:p>
          <a:p>
            <a:pPr lvl="1"/>
            <a:r>
              <a:rPr lang="cs-CZ" altLang="cs-CZ" sz="2800" dirty="0" smtClean="0"/>
              <a:t>Veřejný zájem</a:t>
            </a:r>
          </a:p>
          <a:p>
            <a:pPr lvl="1"/>
            <a:endParaRPr lang="cs-CZ" altLang="cs-CZ" sz="2800" dirty="0"/>
          </a:p>
          <a:p>
            <a:r>
              <a:rPr lang="cs-CZ" altLang="cs-CZ" sz="3200" dirty="0" smtClean="0"/>
              <a:t>Absence „tržních principů“ v činnosti veřejné správy?</a:t>
            </a:r>
          </a:p>
          <a:p>
            <a:endParaRPr lang="cs-CZ" altLang="cs-CZ" sz="3200" dirty="0" smtClean="0"/>
          </a:p>
          <a:p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3017" y="1027039"/>
            <a:ext cx="5916040" cy="277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10664691" y="2404243"/>
            <a:ext cx="2496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Kerlinová</a:t>
            </a:r>
            <a:r>
              <a:rPr lang="cs-CZ" sz="1400" dirty="0" smtClean="0"/>
              <a:t>, A., 2015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Uspořádání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158641"/>
          </a:xfrm>
        </p:spPr>
        <p:txBody>
          <a:bodyPr>
            <a:normAutofit fontScale="92500" lnSpcReduction="10000"/>
          </a:bodyPr>
          <a:lstStyle/>
          <a:p>
            <a:endParaRPr lang="cs-CZ" altLang="cs-CZ" sz="3200" dirty="0" smtClean="0"/>
          </a:p>
          <a:p>
            <a:r>
              <a:rPr lang="cs-CZ" sz="3200" dirty="0" smtClean="0"/>
              <a:t>Tři základní systémy uspořádání: </a:t>
            </a:r>
          </a:p>
          <a:p>
            <a:r>
              <a:rPr lang="cs-CZ" sz="3200" b="1" dirty="0" err="1" smtClean="0"/>
              <a:t>Anglo</a:t>
            </a:r>
            <a:r>
              <a:rPr lang="cs-CZ" sz="3200" b="1" dirty="0" smtClean="0"/>
              <a:t>-americký systém </a:t>
            </a:r>
            <a:r>
              <a:rPr lang="cs-CZ" sz="3200" dirty="0" smtClean="0"/>
              <a:t>– na místní úrovni jen samospráva</a:t>
            </a:r>
          </a:p>
          <a:p>
            <a:r>
              <a:rPr lang="cs-CZ" sz="3200" b="1" dirty="0" smtClean="0"/>
              <a:t>Francouzský systém </a:t>
            </a:r>
            <a:r>
              <a:rPr lang="cs-CZ" sz="3200" dirty="0" smtClean="0"/>
              <a:t>– na místní úrovni odděleně samospráva i místní státní správa </a:t>
            </a:r>
          </a:p>
          <a:p>
            <a:r>
              <a:rPr lang="cs-CZ" sz="3200" b="1" dirty="0" smtClean="0"/>
              <a:t>Smíšený systém </a:t>
            </a:r>
            <a:r>
              <a:rPr lang="cs-CZ" sz="3200" dirty="0" smtClean="0"/>
              <a:t>– na místní úrovni samospráva a státní správa vykonávány společně (samostatná a přenesená působnost) - ČR</a:t>
            </a: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87715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Vyberte si jakoukoli oblast veřejné správy s níž máte zkušenost ať již jako zaměstnanci veřejné správy či jako příjemci veřejných služeb. Zkuste v několika větách shrnout Vaši zkušenost. Je pozitivní či negativní? Proč?</a:t>
            </a:r>
          </a:p>
          <a:p>
            <a:endParaRPr lang="cs-CZ" altLang="cs-CZ" sz="2800" dirty="0" smtClean="0"/>
          </a:p>
          <a:p>
            <a:endParaRPr lang="cs-CZ" altLang="cs-CZ" sz="2800" dirty="0" smtClean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dalších pojmů 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 smtClean="0"/>
              <a:t>Tzv. byrokratické řízení</a:t>
            </a:r>
          </a:p>
          <a:p>
            <a:pPr lvl="1"/>
            <a:r>
              <a:rPr lang="cs-CZ" altLang="cs-CZ" sz="2400" dirty="0" smtClean="0"/>
              <a:t>Klasický model managementu veřejné správy</a:t>
            </a:r>
          </a:p>
          <a:p>
            <a:pPr lvl="1"/>
            <a:r>
              <a:rPr lang="cs-CZ" altLang="cs-CZ" sz="2400" dirty="0" smtClean="0"/>
              <a:t>Za autora pojmu „byrokracie“ považován Max Weber (1864-1920): pevná pravidla, jasné kompetence, princip hierarchického uspořádání, odborné vyškolení, atd.</a:t>
            </a:r>
          </a:p>
          <a:p>
            <a:pPr lvl="1"/>
            <a:r>
              <a:rPr lang="cs-CZ" altLang="cs-CZ" sz="2400" dirty="0" smtClean="0"/>
              <a:t>Ve 20. letech 20. století se objevuje pojem </a:t>
            </a:r>
            <a:r>
              <a:rPr lang="cs-CZ" altLang="cs-CZ" sz="2400" i="1" dirty="0" smtClean="0"/>
              <a:t>„</a:t>
            </a:r>
            <a:r>
              <a:rPr lang="cs-CZ" altLang="cs-CZ" sz="2400" i="1" dirty="0" err="1" smtClean="0"/>
              <a:t>bureaucratic</a:t>
            </a:r>
            <a:r>
              <a:rPr lang="cs-CZ" altLang="cs-CZ" sz="2400" i="1" dirty="0" smtClean="0"/>
              <a:t> management“</a:t>
            </a:r>
          </a:p>
          <a:p>
            <a:pPr lvl="1"/>
            <a:r>
              <a:rPr lang="cs-CZ" altLang="cs-CZ" sz="2400" dirty="0" smtClean="0"/>
              <a:t>Kritika: údajný nehospodárnost, neefektivnost, pomalost</a:t>
            </a:r>
          </a:p>
          <a:p>
            <a:pPr lvl="1"/>
            <a:endParaRPr lang="cs-CZ" altLang="cs-CZ" sz="2400" dirty="0" smtClean="0"/>
          </a:p>
          <a:p>
            <a:pPr lvl="1">
              <a:buNone/>
            </a:pPr>
            <a:endParaRPr lang="cs-CZ" altLang="cs-CZ" sz="2400" dirty="0" smtClean="0"/>
          </a:p>
          <a:p>
            <a:pPr lvl="1"/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dalších pojmů 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09928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 smtClean="0"/>
              <a:t>New Public Management</a:t>
            </a:r>
          </a:p>
          <a:p>
            <a:pPr lvl="1"/>
            <a:r>
              <a:rPr lang="cs-CZ" altLang="cs-CZ" sz="2400" dirty="0" smtClean="0"/>
              <a:t>VB, Australie, 80./90. léta 20.st.</a:t>
            </a:r>
          </a:p>
          <a:p>
            <a:pPr lvl="1"/>
            <a:r>
              <a:rPr lang="cs-CZ" altLang="cs-CZ" sz="2400" dirty="0" smtClean="0"/>
              <a:t>Margaret Thatcherová,  zavádění tržních principů do veřejné správy</a:t>
            </a:r>
          </a:p>
          <a:p>
            <a:pPr lvl="1"/>
            <a:r>
              <a:rPr lang="cs-CZ" altLang="cs-CZ" sz="2400" dirty="0" smtClean="0"/>
              <a:t>Globální rozpočet (flexibilní přidělování k jednotlivým položkám)</a:t>
            </a:r>
          </a:p>
          <a:p>
            <a:pPr lvl="1"/>
            <a:r>
              <a:rPr lang="cs-CZ" altLang="cs-CZ" sz="2400" dirty="0" smtClean="0"/>
              <a:t>Snahy o:</a:t>
            </a:r>
          </a:p>
          <a:p>
            <a:pPr lvl="2"/>
            <a:r>
              <a:rPr lang="cs-CZ" altLang="cs-CZ" sz="2400" dirty="0" smtClean="0"/>
              <a:t>Decentralizaci veřejné správy</a:t>
            </a:r>
          </a:p>
          <a:p>
            <a:pPr lvl="2"/>
            <a:r>
              <a:rPr lang="cs-CZ" altLang="cs-CZ" sz="2400" dirty="0" smtClean="0"/>
              <a:t>Konkurenční prostředí</a:t>
            </a:r>
          </a:p>
          <a:p>
            <a:pPr lvl="2"/>
            <a:r>
              <a:rPr lang="cs-CZ" altLang="cs-CZ" sz="2400" dirty="0" smtClean="0"/>
              <a:t>Snižování nákladů</a:t>
            </a:r>
          </a:p>
          <a:p>
            <a:pPr lvl="2"/>
            <a:r>
              <a:rPr lang="cs-CZ" altLang="cs-CZ" sz="2400" dirty="0" smtClean="0"/>
              <a:t>Kontrola výstupů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dalších pojmů 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 smtClean="0"/>
              <a:t>New Public </a:t>
            </a:r>
            <a:r>
              <a:rPr lang="cs-CZ" altLang="cs-CZ" b="1" dirty="0" err="1" smtClean="0"/>
              <a:t>Service</a:t>
            </a:r>
            <a:endParaRPr lang="cs-CZ" altLang="cs-CZ" b="1" dirty="0" smtClean="0"/>
          </a:p>
          <a:p>
            <a:pPr lvl="1"/>
            <a:r>
              <a:rPr lang="cs-CZ" altLang="cs-CZ" sz="2400" dirty="0" smtClean="0"/>
              <a:t>USA, reakce na NPM (kritika příliš tržního prostředí)</a:t>
            </a:r>
          </a:p>
          <a:p>
            <a:pPr lvl="1"/>
            <a:r>
              <a:rPr lang="cs-CZ" altLang="cs-CZ" sz="2400" dirty="0" smtClean="0"/>
              <a:t>veřejná správa blíže občanům</a:t>
            </a:r>
          </a:p>
          <a:p>
            <a:pPr lvl="1"/>
            <a:r>
              <a:rPr lang="cs-CZ" altLang="cs-CZ" sz="2400" dirty="0" smtClean="0"/>
              <a:t>nejedná se o určité principy řízení, ale obecný koncept veřejné správy</a:t>
            </a:r>
          </a:p>
          <a:p>
            <a:pPr lvl="1"/>
            <a:r>
              <a:rPr lang="cs-CZ" altLang="cs-CZ" sz="2400" dirty="0" smtClean="0"/>
              <a:t>Tendence spíše „sloužit, než řídit“</a:t>
            </a:r>
          </a:p>
          <a:p>
            <a:pPr lvl="1">
              <a:buNone/>
            </a:pPr>
            <a:endParaRPr lang="cs-CZ" altLang="cs-CZ" sz="2400" dirty="0" smtClean="0"/>
          </a:p>
          <a:p>
            <a:pPr lvl="1"/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9509598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sz="2800" dirty="0" smtClean="0"/>
              <a:t>Zauvažujte nad tím, jak dle Vašeho názoru vnímá veřejnou správu veřejnost  a proč.</a:t>
            </a:r>
          </a:p>
          <a:p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02132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10312"/>
            <a:ext cx="10018713" cy="1752599"/>
          </a:xfrm>
        </p:spPr>
        <p:txBody>
          <a:bodyPr/>
          <a:lstStyle/>
          <a:p>
            <a:pPr algn="l"/>
            <a:r>
              <a:rPr lang="cs-CZ" b="1" dirty="0" err="1" smtClean="0"/>
              <a:t>Smart</a:t>
            </a:r>
            <a:r>
              <a:rPr lang="cs-CZ" b="1" dirty="0" smtClean="0"/>
              <a:t> </a:t>
            </a:r>
            <a:r>
              <a:rPr lang="cs-CZ" b="1" dirty="0" err="1" smtClean="0"/>
              <a:t>Administration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dirty="0" smtClean="0"/>
              <a:t>Pojem se objevuje v EU v dokumentech z let 2007 – 2013</a:t>
            </a:r>
          </a:p>
          <a:p>
            <a:r>
              <a:rPr lang="cs-CZ" altLang="cs-CZ" dirty="0" smtClean="0"/>
              <a:t>Snaha odpovídat podmínkám kontinentální Evropy</a:t>
            </a:r>
          </a:p>
          <a:p>
            <a:r>
              <a:rPr lang="cs-CZ" altLang="cs-CZ" dirty="0" smtClean="0"/>
              <a:t>Cílem efektivní fungující veřejná správa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423758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 smtClean="0"/>
              <a:t>Témata dnešního bloku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6023"/>
            <a:ext cx="10018713" cy="4657345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Oblast I – Prostředí veřejného sektoru</a:t>
            </a:r>
          </a:p>
          <a:p>
            <a:pPr lvl="1"/>
            <a:r>
              <a:rPr lang="cs-CZ" dirty="0" smtClean="0"/>
              <a:t>V této oblasti se budeme zabývat prostředím, v němž organizační jednotka funguje</a:t>
            </a:r>
          </a:p>
          <a:p>
            <a:pPr lvl="2"/>
            <a:r>
              <a:rPr lang="cs-CZ" dirty="0" smtClean="0"/>
              <a:t>Základní pojmy</a:t>
            </a:r>
          </a:p>
          <a:p>
            <a:pPr lvl="2"/>
            <a:r>
              <a:rPr lang="cs-CZ" dirty="0" smtClean="0"/>
              <a:t>Soukromý sektor vs. veřejný sektor</a:t>
            </a:r>
          </a:p>
          <a:p>
            <a:pPr lvl="2"/>
            <a:r>
              <a:rPr lang="cs-CZ" dirty="0" smtClean="0"/>
              <a:t>Trh vs. veřejný zájem</a:t>
            </a:r>
          </a:p>
          <a:p>
            <a:pPr lvl="2">
              <a:buNone/>
            </a:pPr>
            <a:endParaRPr lang="cs-CZ" dirty="0" smtClean="0"/>
          </a:p>
          <a:p>
            <a:r>
              <a:rPr lang="cs-CZ" sz="2400" dirty="0" smtClean="0"/>
              <a:t>Oblast II - Státní hospodářské politiky</a:t>
            </a:r>
          </a:p>
          <a:p>
            <a:pPr lvl="1"/>
            <a:r>
              <a:rPr lang="cs-CZ" sz="2000" dirty="0" smtClean="0"/>
              <a:t>V této oblasti se zaměříme na vybrané činnosti, kterými stát dosahuje svých cílů</a:t>
            </a:r>
          </a:p>
          <a:p>
            <a:pPr lvl="2"/>
            <a:r>
              <a:rPr lang="cs-CZ" sz="1800" dirty="0" smtClean="0"/>
              <a:t>Fiskální politika</a:t>
            </a:r>
          </a:p>
          <a:p>
            <a:pPr lvl="2"/>
            <a:r>
              <a:rPr lang="cs-CZ" dirty="0" smtClean="0"/>
              <a:t>Měnová politika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b="1" dirty="0" smtClean="0"/>
              <a:t>Směřování veřejné správy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2683" y="2190244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7. července 2016 vláda schválila </a:t>
            </a:r>
            <a:r>
              <a:rPr lang="cs-CZ" b="1" dirty="0" smtClean="0"/>
              <a:t>Metodický pokyn CHJ č. 3, kterým je Metodika veřejného nakupování: Naplňování principů 3E v praxi veřejného zadávání.</a:t>
            </a:r>
          </a:p>
          <a:p>
            <a:r>
              <a:rPr lang="cs-CZ" dirty="0" smtClean="0"/>
              <a:t>Metodický pokyn CHJ č. 3, který se zaměřuje na oblast naplňování principů hospodárnosti, efektivity a účelnosti (tj. „principy 3E“) v praxi veřejného zadávání. Jedná se o dokument doporučujícího charakteru.</a:t>
            </a:r>
          </a:p>
          <a:p>
            <a:r>
              <a:rPr lang="cs-CZ" dirty="0" smtClean="0"/>
              <a:t>Dokument představuje </a:t>
            </a:r>
            <a:r>
              <a:rPr lang="cs-CZ" b="1" dirty="0" smtClean="0"/>
              <a:t>metodickou pomůcku ve vztahu k naplňování principů 3E v procesu veřejného zadávání. </a:t>
            </a:r>
            <a:r>
              <a:rPr lang="cs-CZ" dirty="0" smtClean="0"/>
              <a:t>Rozpracovává principy upravené č. 320/2001 Sb., o finanční kontrole ve veřejné správě, ve znění pozdějších předpisů, jehož je Ministerstvo financí gestorem.</a:t>
            </a:r>
          </a:p>
          <a:p>
            <a:endParaRPr lang="cs-CZ" sz="1600" dirty="0" smtClean="0"/>
          </a:p>
          <a:p>
            <a:endParaRPr lang="cs-CZ" alt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9079992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771400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289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Povinnost zajistit </a:t>
            </a:r>
            <a:r>
              <a:rPr lang="cs-CZ" b="1" dirty="0" smtClean="0"/>
              <a:t>hospodárný, efektivní a účelný </a:t>
            </a:r>
            <a:r>
              <a:rPr lang="cs-CZ" dirty="0" smtClean="0"/>
              <a:t>výkon veřejné správy stanovuje zákon č. 320/2001 Sb., o finanční kontrole ve veřejné správě </a:t>
            </a:r>
          </a:p>
          <a:p>
            <a:r>
              <a:rPr lang="cs-CZ" dirty="0" smtClean="0"/>
              <a:t>v § 4 uvádí, že hlavními cíli finanční kontroly je prověřovat:</a:t>
            </a:r>
          </a:p>
          <a:p>
            <a:pPr>
              <a:buNone/>
            </a:pPr>
            <a:r>
              <a:rPr lang="cs-CZ" dirty="0" smtClean="0"/>
              <a:t>b. zajištění ochrany veřejných prostředků proti rizikům, nesrovnalostem nebo jiným nedostatkům způsobeným zejména porušením právních předpisů, </a:t>
            </a:r>
            <a:r>
              <a:rPr lang="cs-CZ" b="1" dirty="0" smtClean="0"/>
              <a:t>nehospodárným, neúčelným a neefektivním </a:t>
            </a:r>
            <a:r>
              <a:rPr lang="cs-CZ" dirty="0" smtClean="0"/>
              <a:t>nakládáním s veřejnými prostředky nebo trestnou činností</a:t>
            </a:r>
          </a:p>
          <a:p>
            <a:pPr>
              <a:buNone/>
            </a:pPr>
            <a:r>
              <a:rPr lang="cs-CZ" dirty="0"/>
              <a:t>d. </a:t>
            </a:r>
            <a:r>
              <a:rPr lang="cs-CZ" b="1" dirty="0"/>
              <a:t>hospodárný, efektivní a účelný výkon veřejné správy</a:t>
            </a:r>
            <a:r>
              <a:rPr lang="cs-CZ" dirty="0"/>
              <a:t>.</a:t>
            </a:r>
            <a:endParaRPr lang="cs-CZ" altLang="cs-CZ" dirty="0"/>
          </a:p>
          <a:p>
            <a:pPr>
              <a:buNone/>
            </a:pPr>
            <a:endParaRPr lang="cs-CZ" alt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II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Principy účelnosti, hospodárnosti a efektivity zakotveny rovněž v zákoně č. 166/1993 Sb., o Nejvyšším kontrolním úřadu</a:t>
            </a:r>
          </a:p>
          <a:p>
            <a:endParaRPr lang="cs-CZ" dirty="0" smtClean="0"/>
          </a:p>
          <a:p>
            <a:r>
              <a:rPr lang="cs-CZ" dirty="0" smtClean="0"/>
              <a:t>v § 4 stanovuje, že </a:t>
            </a:r>
            <a:r>
              <a:rPr lang="cs-CZ" i="1" dirty="0" smtClean="0"/>
              <a:t>„při kontrole Úřad prověřuje, zda kontrolované činnosti jsou v souladu s právními předpisy, přezkoumává jejich věcnou a formální správnost a posuzuje, zda jsou </a:t>
            </a:r>
            <a:r>
              <a:rPr lang="cs-CZ" b="1" i="1" dirty="0" smtClean="0"/>
              <a:t>účelné, hospodárné a efektivní</a:t>
            </a:r>
            <a:r>
              <a:rPr lang="cs-CZ" i="1" dirty="0" smtClean="0"/>
              <a:t>.“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III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Požadavky hospodárnosti, efektivnosti a účelnosti lze nalézt i  v zákoně č. 218/2000 Sb., o rozpočtových pravidlech a o změně některých souvisejících zákonů</a:t>
            </a:r>
          </a:p>
          <a:p>
            <a:endParaRPr lang="cs-CZ" dirty="0" smtClean="0"/>
          </a:p>
          <a:p>
            <a:r>
              <a:rPr lang="cs-CZ" dirty="0" smtClean="0"/>
              <a:t>v § 39 stanovuje, že </a:t>
            </a:r>
            <a:r>
              <a:rPr lang="cs-CZ" i="1" dirty="0" smtClean="0"/>
              <a:t>„správce kapitoly soustavně sleduje a vyhodnocuje </a:t>
            </a:r>
            <a:r>
              <a:rPr lang="cs-CZ" b="1" i="1" dirty="0" smtClean="0"/>
              <a:t>hospodárnost, efektivnost a účelnost </a:t>
            </a:r>
            <a:r>
              <a:rPr lang="cs-CZ" i="1" dirty="0" smtClean="0"/>
              <a:t>vynakládání výdajů ve své kapitole. Je-li zřizovatelem organizační složky státu nebo příspěvkové organizace nebo funkci zřizovatele vykonává, působí při jejím řízení k tomu, aby vynakládání výdajů bylo co nejhospodárnější, nejefektivnější a nejúčelnější“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IV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563624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dirty="0" smtClean="0"/>
              <a:t>Definice principů 3E je v odborné literatuře různá (často ne zcela jednoznačná)</a:t>
            </a:r>
          </a:p>
          <a:p>
            <a:r>
              <a:rPr lang="cs-CZ" dirty="0" smtClean="0"/>
              <a:t>metodika pracuje s definicí pojmů převzatou přímo z nařízení Evropského Parlamentu a Rady, kterým se stanoví finanční pravidla o souhrnném rozpočtu Unie (</a:t>
            </a:r>
            <a:r>
              <a:rPr lang="pt-BR" dirty="0" smtClean="0"/>
              <a:t>Nařízení (EU, EURATOM) č. 966/2012</a:t>
            </a:r>
            <a:r>
              <a:rPr lang="cs-CZ" dirty="0" smtClean="0"/>
              <a:t>)</a:t>
            </a:r>
          </a:p>
          <a:p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3177" y="4128064"/>
            <a:ext cx="37147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- Účelnost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615440"/>
            <a:ext cx="9223313" cy="4346156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Účelnost (</a:t>
            </a:r>
            <a:r>
              <a:rPr lang="cs-CZ" b="1" u="sng" dirty="0" err="1" smtClean="0"/>
              <a:t>Effectiveness</a:t>
            </a:r>
            <a:r>
              <a:rPr lang="cs-CZ" b="1" u="sng" dirty="0" smtClean="0"/>
              <a:t>)</a:t>
            </a:r>
          </a:p>
          <a:p>
            <a:endParaRPr lang="cs-CZ" b="1" u="sng" dirty="0" smtClean="0"/>
          </a:p>
          <a:p>
            <a:r>
              <a:rPr lang="cs-CZ" dirty="0" smtClean="0"/>
              <a:t>Účelným nakládáním s veřejnými prostředky se rozumí, že dosažené </a:t>
            </a:r>
            <a:r>
              <a:rPr lang="cs-CZ" b="1" dirty="0" smtClean="0"/>
              <a:t>výsledky odpovídají stanovené a prokázané potřebě</a:t>
            </a:r>
          </a:p>
          <a:p>
            <a:r>
              <a:rPr lang="cs-CZ" dirty="0" smtClean="0"/>
              <a:t>jedná o naplnění cílů organizace, kvůli kterým daná potřeba vznikla</a:t>
            </a:r>
          </a:p>
          <a:p>
            <a:r>
              <a:rPr lang="cs-CZ" dirty="0" smtClean="0"/>
              <a:t>účelnost se váže na to, jak užitečná (přínosná) je daná veřejná zakázka ve vztahu k dosažení požadovaných výsledků, tedy naplnění cílů organizace. </a:t>
            </a:r>
          </a:p>
          <a:p>
            <a:r>
              <a:rPr lang="cs-CZ" dirty="0" smtClean="0"/>
              <a:t>v praxi veřejného nakupování se tedy primárně jedná o to, </a:t>
            </a:r>
            <a:r>
              <a:rPr lang="cs-CZ" b="1" dirty="0" smtClean="0"/>
              <a:t>jestli je poptávána správná věc (zboží či služba)</a:t>
            </a:r>
            <a:endParaRPr lang="cs-CZ" altLang="cs-CZ" b="1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- Hospodárnost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734604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b="1" u="sng" dirty="0" smtClean="0"/>
              <a:t>Hospodárnost (</a:t>
            </a:r>
            <a:r>
              <a:rPr lang="cs-CZ" b="1" u="sng" dirty="0" err="1" smtClean="0"/>
              <a:t>Economy</a:t>
            </a:r>
            <a:r>
              <a:rPr lang="cs-CZ" b="1" u="sng" dirty="0" smtClean="0"/>
              <a:t>)</a:t>
            </a:r>
          </a:p>
          <a:p>
            <a:r>
              <a:rPr lang="cs-CZ" dirty="0" smtClean="0"/>
              <a:t>Hospodárným nakládáním s veřejnými prostředky se rozumí, že zdroje jsou k dispozici ve správnou dobu, v dostatečném množství, v přiměřené kvalitě a za co nejvýhodnější cenu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jedná se o minimalizaci nákladů na zdroje použité k dosažení plánovaných výkonů nebo výstupů nějaké činnosti při zohlednění řádné kvality takových výstupů nebo výkonů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-27725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- Efektivita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5795" y="1344168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b="1" u="sng" dirty="0" smtClean="0"/>
              <a:t>Efektivita/účinnost (</a:t>
            </a:r>
            <a:r>
              <a:rPr lang="cs-CZ" b="1" u="sng" dirty="0" err="1" smtClean="0"/>
              <a:t>Efficiency</a:t>
            </a:r>
            <a:r>
              <a:rPr lang="cs-CZ" b="1" u="sng" dirty="0" smtClean="0"/>
              <a:t>)</a:t>
            </a:r>
          </a:p>
          <a:p>
            <a:r>
              <a:rPr lang="cs-CZ" dirty="0" smtClean="0"/>
              <a:t>Efektivním nakládáním s veřejnými prostředky se rozumí, že je dosahováno co nejlepšího vztahu mezi použitými prostředky a dosaženými výsledky.</a:t>
            </a:r>
          </a:p>
          <a:p>
            <a:endParaRPr lang="cs-CZ" dirty="0" smtClean="0"/>
          </a:p>
          <a:p>
            <a:r>
              <a:rPr lang="cs-CZ" dirty="0" smtClean="0"/>
              <a:t>Jedná o maximalizaci přínosů, kterých lze vynaložením veřejných prostředků dosáhnout. Efektivita se váže na to, jak byla daná potřeba zajištěna.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– Celkový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688884"/>
            <a:ext cx="5968049" cy="4346156"/>
          </a:xfrm>
        </p:spPr>
        <p:txBody>
          <a:bodyPr anchor="t">
            <a:noAutofit/>
          </a:bodyPr>
          <a:lstStyle/>
          <a:p>
            <a:r>
              <a:rPr lang="cs-CZ" dirty="0" smtClean="0"/>
              <a:t>Dodržování principů 3E by mělo být vždy </a:t>
            </a:r>
            <a:r>
              <a:rPr lang="cs-CZ" b="1" dirty="0" smtClean="0"/>
              <a:t>posuzováno jako celek, nikoliv jako jednotlivé dílčí aspekty</a:t>
            </a:r>
            <a:r>
              <a:rPr lang="cs-CZ" dirty="0" smtClean="0"/>
              <a:t>.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Optimum je tedy dosaženo pouze při uplatnění všech tří principů současně.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4767" y="1572768"/>
            <a:ext cx="4949428" cy="356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Část druhá – Státní hospodářské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Hospodářská politika = přístup státu k vlastní ekonomice</a:t>
            </a:r>
          </a:p>
          <a:p>
            <a:r>
              <a:rPr lang="cs-CZ" altLang="cs-CZ" sz="2400" dirty="0" smtClean="0"/>
              <a:t>Proklamovaným cílem většinou maximalizace veřejného blahobytu</a:t>
            </a:r>
          </a:p>
          <a:p>
            <a:endParaRPr lang="cs-CZ" altLang="cs-CZ" sz="2400" dirty="0" smtClean="0"/>
          </a:p>
          <a:p>
            <a:r>
              <a:rPr lang="cs-CZ" altLang="cs-CZ" dirty="0" smtClean="0"/>
              <a:t>Subjekty hospodářské politiky:</a:t>
            </a:r>
          </a:p>
          <a:p>
            <a:pPr lvl="1"/>
            <a:r>
              <a:rPr lang="cs-CZ" altLang="cs-CZ" dirty="0" smtClean="0"/>
              <a:t>Zákonodárné orgány, vláda, centrální banka, atd.</a:t>
            </a:r>
            <a:endParaRPr lang="cs-CZ" altLang="cs-CZ" dirty="0"/>
          </a:p>
          <a:p>
            <a:endParaRPr lang="cs-CZ" altLang="cs-CZ" dirty="0" smtClean="0"/>
          </a:p>
          <a:p>
            <a:r>
              <a:rPr lang="cs-CZ" altLang="cs-CZ" dirty="0" smtClean="0"/>
              <a:t>Různé druhy politik:</a:t>
            </a:r>
          </a:p>
          <a:p>
            <a:pPr lvl="1"/>
            <a:r>
              <a:rPr lang="cs-CZ" altLang="cs-CZ" dirty="0" smtClean="0"/>
              <a:t>fiskální politika</a:t>
            </a:r>
          </a:p>
          <a:p>
            <a:pPr lvl="1"/>
            <a:r>
              <a:rPr lang="cs-CZ" altLang="cs-CZ" dirty="0" smtClean="0"/>
              <a:t>měnová politika</a:t>
            </a:r>
          </a:p>
          <a:p>
            <a:pPr lvl="1"/>
            <a:r>
              <a:rPr lang="cs-CZ" altLang="cs-CZ" dirty="0"/>
              <a:t>d</a:t>
            </a:r>
            <a:r>
              <a:rPr lang="cs-CZ" altLang="cs-CZ" dirty="0" smtClean="0"/>
              <a:t>alší (např. </a:t>
            </a:r>
            <a:r>
              <a:rPr lang="cs-CZ" altLang="cs-CZ" dirty="0" err="1" smtClean="0"/>
              <a:t>makroobeřeztností</a:t>
            </a:r>
            <a:r>
              <a:rPr lang="cs-CZ" altLang="cs-CZ" dirty="0" smtClean="0"/>
              <a:t> politika, důchodová politika, atd.)</a:t>
            </a:r>
            <a:endParaRPr lang="cs-CZ" altLang="cs-CZ" dirty="0"/>
          </a:p>
          <a:p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1475608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Ekonomické instituty a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440740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Ekonomické instituty vznikají často v důsledku lidského jednání</a:t>
            </a:r>
          </a:p>
          <a:p>
            <a:r>
              <a:rPr lang="cs-CZ" dirty="0" smtClean="0"/>
              <a:t>Právo je teprve následně „dohání“ svojí regulací</a:t>
            </a:r>
          </a:p>
          <a:p>
            <a:endParaRPr lang="cs-CZ" dirty="0" smtClean="0"/>
          </a:p>
          <a:p>
            <a:r>
              <a:rPr lang="cs-CZ" dirty="0" smtClean="0"/>
              <a:t>Příkladem např. účetnictví a jeho faktický vznik dávno před tím, než začalo být regulováno právními normami</a:t>
            </a:r>
          </a:p>
          <a:p>
            <a:endParaRPr lang="cs-CZ" dirty="0" smtClean="0"/>
          </a:p>
          <a:p>
            <a:r>
              <a:rPr lang="cs-CZ" dirty="0" smtClean="0"/>
              <a:t>Regulace jako mantinely pro „živé“ ekonomické vztahy</a:t>
            </a:r>
          </a:p>
          <a:p>
            <a:r>
              <a:rPr lang="cs-CZ" dirty="0" smtClean="0"/>
              <a:t>Vnímání ekonomické podstaty vztahů nutné pro chápání regulace 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4721457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Fiskální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Dílčí oblast hospodářské politiky</a:t>
            </a:r>
          </a:p>
          <a:p>
            <a:r>
              <a:rPr lang="cs-CZ" altLang="cs-CZ" sz="2400" dirty="0" smtClean="0"/>
              <a:t>Spočívá v ovliv</a:t>
            </a:r>
            <a:r>
              <a:rPr lang="cs-CZ" altLang="cs-CZ" dirty="0" smtClean="0"/>
              <a:t>ňování ekonomiky změnami na příjmové i výdajové straně státního rozpočtu (daně, cla, sociální výdaje)</a:t>
            </a:r>
          </a:p>
          <a:p>
            <a:r>
              <a:rPr lang="cs-CZ" altLang="cs-CZ" sz="2400" dirty="0" smtClean="0"/>
              <a:t>Expanzivní, neutrální, restriktivní</a:t>
            </a:r>
          </a:p>
          <a:p>
            <a:endParaRPr lang="cs-CZ" altLang="cs-CZ" dirty="0"/>
          </a:p>
          <a:p>
            <a:r>
              <a:rPr lang="cs-CZ" altLang="cs-CZ" sz="2400" dirty="0" smtClean="0"/>
              <a:t>Provádí vláda, ministerstva</a:t>
            </a:r>
          </a:p>
          <a:p>
            <a:r>
              <a:rPr lang="cs-CZ" altLang="cs-CZ" dirty="0" smtClean="0"/>
              <a:t>Do některých opatření vstupuje i zákonodárný orgán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8738382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Fiskální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endParaRPr lang="cs-CZ" altLang="cs-CZ" sz="24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21" y="1313026"/>
            <a:ext cx="5477275" cy="514821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609088" y="6476476"/>
            <a:ext cx="229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MFČR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4896" y="330550"/>
            <a:ext cx="5207067" cy="617031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6071616" y="6500860"/>
            <a:ext cx="5754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/>
              <a:t>https://www.google.com/publicdata/explore?ds=ds22a34krhq5p_#!ctype=l&amp;strail=false&amp;bcs=d&amp;nselm=h&amp;met_y=gd_pc_gdp&amp;scale_y=lin&amp;ind_y=false&amp;rdim=country_group&amp;idim=country_group:eu&amp;ifdim=country_group&amp;hl=cs&amp;dl=cs&amp;ind=false</a:t>
            </a:r>
          </a:p>
        </p:txBody>
      </p:sp>
    </p:spTree>
    <p:extLst>
      <p:ext uri="{BB962C8B-B14F-4D97-AF65-F5344CB8AC3E}">
        <p14:creationId xmlns:p14="http://schemas.microsoft.com/office/powerpoint/2010/main" val="15645228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Obecně k měnové politice – 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Penězi může být v obecné rovině vše, co je obecně přijímáno, jako prostředek směny 								(</a:t>
            </a:r>
            <a:r>
              <a:rPr lang="cs-CZ" dirty="0" err="1" smtClean="0"/>
              <a:t>Mishkin</a:t>
            </a:r>
            <a:r>
              <a:rPr lang="cs-CZ" dirty="0" smtClean="0"/>
              <a:t>, 2004)</a:t>
            </a:r>
          </a:p>
          <a:p>
            <a:endParaRPr lang="cs-CZ" dirty="0" smtClean="0"/>
          </a:p>
          <a:p>
            <a:r>
              <a:rPr lang="cs-CZ" dirty="0" smtClean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Uchovatel hodnoty</a:t>
            </a:r>
          </a:p>
          <a:p>
            <a:pPr marL="914400" lvl="1" indent="-45720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950543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Měnou „</a:t>
            </a:r>
            <a:r>
              <a:rPr lang="cs-CZ" i="1" dirty="0" smtClean="0"/>
              <a:t> „rozumíme onen druh peněz, který v jednotlivém státě ve smyslu právním za peníze platí</a:t>
            </a:r>
            <a:r>
              <a:rPr lang="cs-CZ" dirty="0" smtClean="0"/>
              <a:t>“									(</a:t>
            </a:r>
            <a:r>
              <a:rPr lang="cs-CZ" dirty="0" err="1" smtClean="0"/>
              <a:t>Bráf</a:t>
            </a:r>
            <a:r>
              <a:rPr lang="cs-CZ" dirty="0" smtClean="0"/>
              <a:t>, 1888)</a:t>
            </a:r>
          </a:p>
          <a:p>
            <a:endParaRPr lang="cs-CZ" dirty="0" smtClean="0"/>
          </a:p>
          <a:p>
            <a:r>
              <a:rPr lang="cs-CZ" dirty="0" smtClean="0"/>
              <a:t>Měna je „</a:t>
            </a:r>
            <a:r>
              <a:rPr lang="cs-CZ" i="1" dirty="0" smtClean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dirty="0" smtClean="0"/>
              <a:t>“		(</a:t>
            </a:r>
            <a:r>
              <a:rPr lang="cs-CZ" dirty="0" err="1" smtClean="0"/>
              <a:t>Grůň</a:t>
            </a:r>
            <a:r>
              <a:rPr lang="cs-CZ" dirty="0" smtClean="0"/>
              <a:t>, 1996)</a:t>
            </a:r>
          </a:p>
          <a:p>
            <a:endParaRPr lang="cs-CZ" dirty="0" smtClean="0"/>
          </a:p>
          <a:p>
            <a:r>
              <a:rPr lang="cs-CZ" dirty="0" smtClean="0"/>
              <a:t>Měna jako zákonné platidlo </a:t>
            </a:r>
            <a:r>
              <a:rPr lang="cs-CZ" i="1" dirty="0" smtClean="0"/>
              <a:t>(</a:t>
            </a:r>
            <a:r>
              <a:rPr lang="cs-CZ" i="1" dirty="0" err="1" smtClean="0"/>
              <a:t>legal</a:t>
            </a:r>
            <a:r>
              <a:rPr lang="cs-CZ" i="1" dirty="0" smtClean="0"/>
              <a:t> tender, </a:t>
            </a:r>
            <a:r>
              <a:rPr lang="cs-CZ" i="1" dirty="0" err="1" smtClean="0"/>
              <a:t>gesetzliches</a:t>
            </a:r>
            <a:r>
              <a:rPr lang="cs-CZ" i="1" dirty="0" smtClean="0"/>
              <a:t> </a:t>
            </a:r>
            <a:r>
              <a:rPr lang="cs-CZ" i="1" dirty="0" err="1" smtClean="0"/>
              <a:t>Zahlungsmittel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1454312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„</a:t>
            </a:r>
            <a:r>
              <a:rPr lang="cs-CZ" b="1" dirty="0" err="1" smtClean="0"/>
              <a:t>Kryptoměny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Nejedná se o měnu  - není zákonným platidlem</a:t>
            </a:r>
          </a:p>
          <a:p>
            <a:r>
              <a:rPr lang="cs-CZ" dirty="0" smtClean="0"/>
              <a:t>Různé druhy:</a:t>
            </a:r>
          </a:p>
          <a:p>
            <a:r>
              <a:rPr lang="cs-CZ" dirty="0" smtClean="0"/>
              <a:t>Bez emitenta</a:t>
            </a:r>
          </a:p>
          <a:p>
            <a:r>
              <a:rPr lang="cs-CZ" dirty="0" smtClean="0"/>
              <a:t>Emitované </a:t>
            </a:r>
          </a:p>
          <a:p>
            <a:pPr lvl="1"/>
            <a:r>
              <a:rPr lang="cs-CZ" dirty="0" smtClean="0"/>
              <a:t>Emitované soukromou institucí</a:t>
            </a:r>
          </a:p>
          <a:p>
            <a:pPr lvl="1"/>
            <a:r>
              <a:rPr lang="cs-CZ" dirty="0" smtClean="0"/>
              <a:t>Emitované veřejnou institucí</a:t>
            </a:r>
          </a:p>
          <a:p>
            <a:endParaRPr lang="cs-CZ" dirty="0" smtClean="0"/>
          </a:p>
          <a:p>
            <a:r>
              <a:rPr lang="cs-CZ" dirty="0" smtClean="0"/>
              <a:t>Splňují v současné době </a:t>
            </a:r>
            <a:r>
              <a:rPr lang="cs-CZ" dirty="0" err="1" smtClean="0"/>
              <a:t>kryptoměny</a:t>
            </a:r>
            <a:r>
              <a:rPr lang="cs-CZ" dirty="0" smtClean="0"/>
              <a:t> výše vymezené funkce peněz?</a:t>
            </a:r>
          </a:p>
          <a:p>
            <a:r>
              <a:rPr lang="cs-CZ" dirty="0" smtClean="0"/>
              <a:t>Jsou spíše penězi nebo „investičními“ (spekulativními) instrumenty?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0846575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Cena a hodnota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Nejsou synonyma</a:t>
            </a:r>
          </a:p>
          <a:p>
            <a:r>
              <a:rPr lang="cs-CZ" dirty="0" smtClean="0"/>
              <a:t>Cena vzniká na trhu či je uměle dána cenovým předpisem</a:t>
            </a:r>
          </a:p>
          <a:p>
            <a:endParaRPr lang="cs-CZ" dirty="0" smtClean="0"/>
          </a:p>
          <a:p>
            <a:pPr algn="just"/>
            <a:r>
              <a:rPr lang="cs-CZ" i="1" dirty="0" smtClean="0"/>
              <a:t>„ Zatímco hodnota nemovitosti (či obecně jakéhokoliv ekonomického statku) je podložena dlouhodobými vnitřními fundamenty, cena je vždy průsečíkem poptávky a nabídky v daném konkrétním čase. Může se proto změnit velmi rychle.“	</a:t>
            </a:r>
            <a:r>
              <a:rPr lang="cs-CZ" dirty="0" smtClean="0"/>
              <a:t>									(Tomšík, 2016)</a:t>
            </a:r>
          </a:p>
          <a:p>
            <a:endParaRPr lang="cs-CZ" dirty="0" smtClean="0"/>
          </a:p>
          <a:p>
            <a:r>
              <a:rPr lang="cs-CZ" dirty="0" smtClean="0"/>
              <a:t>Bubliny na trhu</a:t>
            </a:r>
          </a:p>
          <a:p>
            <a:r>
              <a:rPr lang="cs-CZ" dirty="0" err="1" smtClean="0"/>
              <a:t>Loan</a:t>
            </a:r>
            <a:r>
              <a:rPr lang="cs-CZ" dirty="0" smtClean="0"/>
              <a:t> – to - </a:t>
            </a:r>
            <a:r>
              <a:rPr lang="cs-CZ" dirty="0" err="1" smtClean="0"/>
              <a:t>value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sp>
        <p:nvSpPr>
          <p:cNvPr id="4" name="TextovéPole 3"/>
          <p:cNvSpPr txBox="1"/>
          <p:nvPr/>
        </p:nvSpPr>
        <p:spPr>
          <a:xfrm rot="16200000">
            <a:off x="10014686" y="4828032"/>
            <a:ext cx="35112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https://www.cnb.cz/cs/o_cnb/blog_cnb/prispevky/tomsik_20161212.html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30310194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91056"/>
            <a:ext cx="10018713" cy="4571998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cs-CZ" dirty="0" smtClean="0"/>
              <a:t>Cílem v součastné době péče o cenovou stabilitu</a:t>
            </a:r>
          </a:p>
          <a:p>
            <a:pPr marL="0" indent="0">
              <a:buNone/>
            </a:pPr>
            <a:r>
              <a:rPr lang="cs-CZ" dirty="0" smtClean="0"/>
              <a:t>V ČR provádí ČNB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Měnově politické režimy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Cílování měnové zásoby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Cílování</a:t>
            </a:r>
            <a:r>
              <a:rPr lang="cs-CZ" dirty="0" smtClean="0"/>
              <a:t> měnového kurzu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Cílování</a:t>
            </a:r>
            <a:r>
              <a:rPr lang="cs-CZ" dirty="0" smtClean="0"/>
              <a:t> inflace</a:t>
            </a:r>
          </a:p>
          <a:p>
            <a:r>
              <a:rPr lang="cs-CZ" dirty="0" err="1" smtClean="0"/>
              <a:t>Cílování</a:t>
            </a:r>
            <a:r>
              <a:rPr lang="cs-CZ" dirty="0" smtClean="0"/>
              <a:t> inflace se objevuje až v době plovoucích kurzů</a:t>
            </a:r>
          </a:p>
          <a:p>
            <a:r>
              <a:rPr lang="cs-CZ" dirty="0" smtClean="0"/>
              <a:t>První použití začátek 90. let 20. stol. Nový Zéland</a:t>
            </a:r>
          </a:p>
          <a:p>
            <a:r>
              <a:rPr lang="cs-CZ" dirty="0" smtClean="0"/>
              <a:t>V ČR od roku 1998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3375923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dirty="0" smtClean="0"/>
              <a:t>Cíl: </a:t>
            </a:r>
            <a:r>
              <a:rPr lang="cs-CZ" b="1" dirty="0" smtClean="0"/>
              <a:t>Cenová stabilita</a:t>
            </a:r>
          </a:p>
          <a:p>
            <a:pPr>
              <a:defRPr/>
            </a:pPr>
            <a:r>
              <a:rPr lang="cs-CZ" altLang="cs-CZ" dirty="0" smtClean="0"/>
              <a:t>ústava čl. 98 – </a:t>
            </a:r>
            <a:r>
              <a:rPr lang="cs-CZ" altLang="cs-CZ" i="1" dirty="0" smtClean="0"/>
              <a:t>„péče o cenovou stabilitu“</a:t>
            </a:r>
          </a:p>
          <a:p>
            <a:pPr>
              <a:defRPr/>
            </a:pPr>
            <a:r>
              <a:rPr lang="cs-CZ" altLang="cs-CZ" dirty="0" smtClean="0"/>
              <a:t>zák. č. 6/1993 Sb., o ČNB, § 2</a:t>
            </a:r>
          </a:p>
          <a:p>
            <a:pPr marL="0" indent="0" algn="just">
              <a:buNone/>
              <a:defRPr/>
            </a:pPr>
            <a:r>
              <a:rPr lang="cs-CZ" altLang="cs-CZ" i="1" dirty="0" smtClean="0"/>
              <a:t>„</a:t>
            </a:r>
            <a:r>
              <a:rPr lang="en-US" i="1" dirty="0" err="1" smtClean="0"/>
              <a:t>Hlavním</a:t>
            </a:r>
            <a:r>
              <a:rPr lang="en-US" i="1" dirty="0" smtClean="0"/>
              <a:t> </a:t>
            </a:r>
            <a:r>
              <a:rPr lang="en-US" i="1" dirty="0" err="1" smtClean="0"/>
              <a:t>cílem</a:t>
            </a:r>
            <a:r>
              <a:rPr lang="en-US" i="1" dirty="0" smtClean="0"/>
              <a:t>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banky</a:t>
            </a:r>
            <a:r>
              <a:rPr lang="en-US" i="1" dirty="0" smtClean="0"/>
              <a:t> je </a:t>
            </a:r>
            <a:r>
              <a:rPr lang="en-US" i="1" dirty="0" err="1" smtClean="0"/>
              <a:t>péče</a:t>
            </a:r>
            <a:r>
              <a:rPr lang="en-US" i="1" dirty="0" smtClean="0"/>
              <a:t> o </a:t>
            </a:r>
            <a:r>
              <a:rPr lang="en-US" i="1" u="sng" dirty="0" err="1" smtClean="0"/>
              <a:t>cenovou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stabilitu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dále</a:t>
            </a:r>
            <a:r>
              <a:rPr lang="en-US" i="1" dirty="0" smtClean="0"/>
              <a:t> </a:t>
            </a:r>
            <a:r>
              <a:rPr lang="en-US" i="1" dirty="0" err="1" smtClean="0"/>
              <a:t>pečuje</a:t>
            </a:r>
            <a:r>
              <a:rPr lang="en-US" i="1" dirty="0" smtClean="0"/>
              <a:t> o </a:t>
            </a:r>
            <a:r>
              <a:rPr lang="en-US" i="1" dirty="0" err="1" smtClean="0"/>
              <a:t>finanční</a:t>
            </a:r>
            <a:r>
              <a:rPr lang="en-US" i="1" dirty="0" smtClean="0"/>
              <a:t> </a:t>
            </a:r>
            <a:r>
              <a:rPr lang="en-US" i="1" dirty="0" err="1" smtClean="0"/>
              <a:t>stabilitu</a:t>
            </a:r>
            <a:r>
              <a:rPr lang="en-US" i="1" dirty="0" smtClean="0"/>
              <a:t> a o </a:t>
            </a:r>
            <a:r>
              <a:rPr lang="en-US" i="1" dirty="0" err="1" smtClean="0"/>
              <a:t>bezpečné</a:t>
            </a:r>
            <a:r>
              <a:rPr lang="en-US" i="1" dirty="0" smtClean="0"/>
              <a:t> </a:t>
            </a:r>
            <a:r>
              <a:rPr lang="en-US" i="1" dirty="0" err="1" smtClean="0"/>
              <a:t>fungování</a:t>
            </a:r>
            <a:r>
              <a:rPr lang="en-US" i="1" dirty="0" smtClean="0"/>
              <a:t> </a:t>
            </a:r>
            <a:r>
              <a:rPr lang="en-US" i="1" dirty="0" err="1" smtClean="0"/>
              <a:t>finančního</a:t>
            </a:r>
            <a:r>
              <a:rPr lang="en-US" i="1" dirty="0" smtClean="0"/>
              <a:t> </a:t>
            </a:r>
            <a:r>
              <a:rPr lang="en-US" i="1" dirty="0" err="1" smtClean="0"/>
              <a:t>systému</a:t>
            </a:r>
            <a:r>
              <a:rPr lang="en-US" i="1" dirty="0" smtClean="0"/>
              <a:t> v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republice</a:t>
            </a:r>
            <a:r>
              <a:rPr lang="en-US" i="1" dirty="0" smtClean="0"/>
              <a:t>. </a:t>
            </a:r>
            <a:r>
              <a:rPr lang="en-US" i="1" dirty="0" err="1" smtClean="0"/>
              <a:t>Pokud</a:t>
            </a:r>
            <a:r>
              <a:rPr lang="en-US" i="1" dirty="0" smtClean="0"/>
              <a:t> </a:t>
            </a:r>
            <a:r>
              <a:rPr lang="en-US" i="1" dirty="0" err="1" smtClean="0"/>
              <a:t>tím</a:t>
            </a:r>
            <a:r>
              <a:rPr lang="en-US" i="1" dirty="0" smtClean="0"/>
              <a:t> </a:t>
            </a:r>
            <a:r>
              <a:rPr lang="en-US" i="1" dirty="0" err="1" smtClean="0"/>
              <a:t>není</a:t>
            </a:r>
            <a:r>
              <a:rPr lang="en-US" i="1" dirty="0" smtClean="0"/>
              <a:t> </a:t>
            </a:r>
            <a:r>
              <a:rPr lang="en-US" i="1" dirty="0" err="1" smtClean="0"/>
              <a:t>dotčen</a:t>
            </a:r>
            <a:r>
              <a:rPr lang="en-US" i="1" dirty="0" smtClean="0"/>
              <a:t>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hlavní</a:t>
            </a:r>
            <a:r>
              <a:rPr lang="en-US" i="1" dirty="0" smtClean="0"/>
              <a:t> </a:t>
            </a:r>
            <a:r>
              <a:rPr lang="en-US" i="1" dirty="0" err="1" smtClean="0"/>
              <a:t>cíl</a:t>
            </a:r>
            <a:r>
              <a:rPr lang="en-US" i="1" dirty="0" smtClean="0"/>
              <a:t>,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podporuje</a:t>
            </a:r>
            <a:r>
              <a:rPr lang="en-US" i="1" dirty="0" smtClean="0"/>
              <a:t> </a:t>
            </a:r>
            <a:r>
              <a:rPr lang="en-US" i="1" u="sng" dirty="0" err="1" smtClean="0"/>
              <a:t>obecnou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hospodářskou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politiku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vlády</a:t>
            </a:r>
            <a:r>
              <a:rPr lang="en-US" i="1" u="sng" dirty="0" smtClean="0"/>
              <a:t> </a:t>
            </a:r>
            <a:r>
              <a:rPr lang="en-US" i="1" dirty="0" err="1" smtClean="0"/>
              <a:t>vedoucí</a:t>
            </a:r>
            <a:r>
              <a:rPr lang="en-US" i="1" dirty="0" smtClean="0"/>
              <a:t> k </a:t>
            </a:r>
            <a:r>
              <a:rPr lang="en-US" i="1" dirty="0" err="1" smtClean="0"/>
              <a:t>udržitelnému</a:t>
            </a:r>
            <a:r>
              <a:rPr lang="en-US" i="1" dirty="0" smtClean="0"/>
              <a:t> </a:t>
            </a:r>
            <a:r>
              <a:rPr lang="en-US" i="1" dirty="0" err="1" smtClean="0"/>
              <a:t>hospodářskému</a:t>
            </a:r>
            <a:r>
              <a:rPr lang="en-US" i="1" dirty="0" smtClean="0"/>
              <a:t> </a:t>
            </a:r>
            <a:r>
              <a:rPr lang="en-US" i="1" dirty="0" err="1" smtClean="0"/>
              <a:t>růstu</a:t>
            </a:r>
            <a:r>
              <a:rPr lang="en-US" i="1" dirty="0" smtClean="0"/>
              <a:t> a </a:t>
            </a:r>
            <a:r>
              <a:rPr lang="en-US" i="1" dirty="0" err="1" smtClean="0"/>
              <a:t>obecné</a:t>
            </a:r>
            <a:r>
              <a:rPr lang="en-US" i="1" dirty="0" smtClean="0"/>
              <a:t> </a:t>
            </a:r>
            <a:r>
              <a:rPr lang="en-US" i="1" dirty="0" err="1" smtClean="0"/>
              <a:t>hospodářské</a:t>
            </a:r>
            <a:r>
              <a:rPr lang="en-US" i="1" dirty="0" smtClean="0"/>
              <a:t> </a:t>
            </a:r>
            <a:r>
              <a:rPr lang="en-US" i="1" dirty="0" err="1" smtClean="0"/>
              <a:t>politiky</a:t>
            </a:r>
            <a:r>
              <a:rPr lang="en-US" i="1" dirty="0" smtClean="0"/>
              <a:t> v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unii</a:t>
            </a:r>
            <a:r>
              <a:rPr lang="en-US" i="1" dirty="0" smtClean="0"/>
              <a:t> se </a:t>
            </a:r>
            <a:r>
              <a:rPr lang="en-US" i="1" dirty="0" err="1" smtClean="0"/>
              <a:t>záměrem</a:t>
            </a:r>
            <a:r>
              <a:rPr lang="en-US" i="1" dirty="0" smtClean="0"/>
              <a:t> </a:t>
            </a:r>
            <a:r>
              <a:rPr lang="en-US" i="1" dirty="0" err="1" smtClean="0"/>
              <a:t>přispět</a:t>
            </a:r>
            <a:r>
              <a:rPr lang="en-US" i="1" dirty="0" smtClean="0"/>
              <a:t> k </a:t>
            </a:r>
            <a:r>
              <a:rPr lang="en-US" i="1" dirty="0" err="1" smtClean="0"/>
              <a:t>dosažení</a:t>
            </a:r>
            <a:r>
              <a:rPr lang="en-US" i="1" dirty="0" smtClean="0"/>
              <a:t> </a:t>
            </a:r>
            <a:r>
              <a:rPr lang="en-US" i="1" dirty="0" err="1" smtClean="0"/>
              <a:t>cílů</a:t>
            </a:r>
            <a:r>
              <a:rPr lang="en-US" i="1" dirty="0" smtClean="0"/>
              <a:t>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unie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jedná</a:t>
            </a:r>
            <a:r>
              <a:rPr lang="en-US" i="1" dirty="0" smtClean="0"/>
              <a:t> v </a:t>
            </a:r>
            <a:r>
              <a:rPr lang="en-US" i="1" dirty="0" err="1" smtClean="0"/>
              <a:t>souladu</a:t>
            </a:r>
            <a:r>
              <a:rPr lang="en-US" i="1" dirty="0" smtClean="0"/>
              <a:t> se </a:t>
            </a:r>
            <a:r>
              <a:rPr lang="en-US" i="1" dirty="0" err="1" smtClean="0"/>
              <a:t>zásadou</a:t>
            </a:r>
            <a:r>
              <a:rPr lang="en-US" i="1" dirty="0" smtClean="0"/>
              <a:t> </a:t>
            </a:r>
            <a:r>
              <a:rPr lang="en-US" i="1" dirty="0" err="1" smtClean="0"/>
              <a:t>otevřeného</a:t>
            </a:r>
            <a:r>
              <a:rPr lang="en-US" i="1" dirty="0" smtClean="0"/>
              <a:t> </a:t>
            </a:r>
            <a:r>
              <a:rPr lang="en-US" i="1" dirty="0" err="1" smtClean="0"/>
              <a:t>tržního</a:t>
            </a:r>
            <a:r>
              <a:rPr lang="en-US" i="1" dirty="0" smtClean="0"/>
              <a:t> </a:t>
            </a:r>
            <a:r>
              <a:rPr lang="en-US" i="1" dirty="0" err="1" smtClean="0"/>
              <a:t>hospodářství</a:t>
            </a:r>
            <a:r>
              <a:rPr lang="en-US" i="1" dirty="0" smtClean="0"/>
              <a:t>.</a:t>
            </a:r>
            <a:r>
              <a:rPr lang="cs-CZ" i="1" dirty="0" smtClean="0"/>
              <a:t>“</a:t>
            </a:r>
            <a:endParaRPr lang="cs-CZ" altLang="cs-CZ" i="1" dirty="0" smtClean="0"/>
          </a:p>
          <a:p>
            <a:pPr marL="0" indent="0">
              <a:buNone/>
              <a:defRPr/>
            </a:pPr>
            <a:endParaRPr lang="cs-CZ" altLang="cs-CZ" dirty="0" smtClean="0"/>
          </a:p>
          <a:p>
            <a:pPr marL="0" indent="0">
              <a:buNone/>
              <a:defRPr/>
            </a:pPr>
            <a:r>
              <a:rPr lang="cs-CZ" altLang="cs-CZ" i="1" dirty="0" smtClean="0"/>
              <a:t>„ČNB určuje měnovou politiku“</a:t>
            </a:r>
            <a:endParaRPr lang="cs-CZ" b="1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9218216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Měnově politický režim – </a:t>
            </a:r>
            <a:r>
              <a:rPr lang="cs-CZ" b="1" dirty="0" err="1" smtClean="0"/>
              <a:t>cílování</a:t>
            </a:r>
            <a:r>
              <a:rPr lang="cs-CZ" b="1" dirty="0" smtClean="0"/>
              <a:t>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ČNB si určila tzv. inflační cíl ve výši 2% (od roku 2010)</a:t>
            </a:r>
          </a:p>
          <a:p>
            <a:r>
              <a:rPr lang="cs-CZ" sz="2800" dirty="0" smtClean="0"/>
              <a:t>ČNB se snaží nepřímo ovlivnit výši inflace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				Jakým způsobem může ČNB ovlivňovat výši inflace?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1013406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Klíčové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7398"/>
            <a:ext cx="10018713" cy="4695114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Hotovost</a:t>
            </a:r>
          </a:p>
          <a:p>
            <a:r>
              <a:rPr lang="cs-CZ" dirty="0" smtClean="0"/>
              <a:t>Bezhotovostní (účetní) depozitní peníze</a:t>
            </a:r>
          </a:p>
          <a:p>
            <a:r>
              <a:rPr lang="cs-CZ" dirty="0" smtClean="0"/>
              <a:t>Rezervy</a:t>
            </a:r>
          </a:p>
          <a:p>
            <a:endParaRPr lang="cs-CZ" dirty="0" smtClean="0"/>
          </a:p>
          <a:p>
            <a:r>
              <a:rPr lang="cs-CZ" dirty="0" smtClean="0"/>
              <a:t>Povinné minimální rezervy</a:t>
            </a:r>
          </a:p>
          <a:p>
            <a:r>
              <a:rPr lang="cs-CZ" dirty="0" smtClean="0"/>
              <a:t>Mezibankovní trh</a:t>
            </a:r>
          </a:p>
          <a:p>
            <a:r>
              <a:rPr lang="cs-CZ" dirty="0" smtClean="0"/>
              <a:t>Klíčové sazby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7372731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98704"/>
            <a:ext cx="10018713" cy="1267967"/>
          </a:xfrm>
        </p:spPr>
        <p:txBody>
          <a:bodyPr/>
          <a:lstStyle/>
          <a:p>
            <a:pPr algn="l"/>
            <a:r>
              <a:rPr lang="cs-CZ" b="1" dirty="0"/>
              <a:t>Část první – </a:t>
            </a:r>
            <a:r>
              <a:rPr lang="cs-CZ" b="1" dirty="0" smtClean="0"/>
              <a:t>Prostředí veřejného sektoru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05" y="2347237"/>
            <a:ext cx="10018713" cy="4190723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 smtClean="0"/>
              <a:t>Statky</a:t>
            </a:r>
            <a:r>
              <a:rPr lang="cs-CZ" sz="2800" dirty="0" smtClean="0"/>
              <a:t> – zboží (produkty) a služby</a:t>
            </a:r>
          </a:p>
          <a:p>
            <a:r>
              <a:rPr lang="cs-CZ" sz="2800" b="1" dirty="0" smtClean="0"/>
              <a:t>Volné zdroje </a:t>
            </a:r>
            <a:r>
              <a:rPr lang="cs-CZ" sz="2800" dirty="0" smtClean="0"/>
              <a:t>– zdroje, které jsou využívány bezplatně (většinou ve veřejném vlastnictví, výjimečně v soukromém)</a:t>
            </a:r>
          </a:p>
          <a:p>
            <a:r>
              <a:rPr lang="cs-CZ" sz="2800" dirty="0" smtClean="0"/>
              <a:t>Pokud jsou „vzácné“ zájemci si navzájem konkurují</a:t>
            </a:r>
          </a:p>
          <a:p>
            <a:r>
              <a:rPr lang="cs-CZ" sz="2800" dirty="0" smtClean="0"/>
              <a:t>Soukromí vlastník „vtělí“ vzácnost do ceny</a:t>
            </a:r>
          </a:p>
          <a:p>
            <a:r>
              <a:rPr lang="cs-CZ" sz="2800" dirty="0" smtClean="0"/>
              <a:t>Pro veřejného vlastníka to může být více problematické (nepřináší-li užívání mimořádné náklady)</a:t>
            </a:r>
          </a:p>
          <a:p>
            <a:pPr lvl="1"/>
            <a:r>
              <a:rPr lang="cs-CZ" dirty="0" smtClean="0"/>
              <a:t>např. parkování na soukromém pozemku vs. obecním pozemku</a:t>
            </a:r>
          </a:p>
          <a:p>
            <a:pPr lvl="1"/>
            <a:endParaRPr lang="cs-CZ" dirty="0" smtClean="0"/>
          </a:p>
          <a:p>
            <a:r>
              <a:rPr lang="cs-CZ" sz="2800" dirty="0" smtClean="0"/>
              <a:t>Volnost zdroje obvykle vede k jeho nedostatku</a:t>
            </a:r>
          </a:p>
          <a:p>
            <a:pPr lvl="1"/>
            <a:r>
              <a:rPr lang="cs-CZ" dirty="0" smtClean="0"/>
              <a:t>parkování na obecním pozemku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cs-CZ" sz="2800" dirty="0" smtClean="0"/>
              <a:t>V moderních ekonomikách zásadně nepřímé nástroje!</a:t>
            </a: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2800" b="1" dirty="0" smtClean="0"/>
              <a:t>Standardní</a:t>
            </a:r>
          </a:p>
          <a:p>
            <a:r>
              <a:rPr lang="cs-CZ" sz="2800" dirty="0" smtClean="0"/>
              <a:t>Povinné minimální rezervy (ustupují do pozadí)</a:t>
            </a:r>
          </a:p>
          <a:p>
            <a:r>
              <a:rPr lang="cs-CZ" sz="2800" dirty="0" smtClean="0"/>
              <a:t>Operace na volném trhu</a:t>
            </a:r>
          </a:p>
          <a:p>
            <a:r>
              <a:rPr lang="cs-CZ" sz="2800" dirty="0" smtClean="0"/>
              <a:t>Automatické nástroje (depozitní a úvěrové </a:t>
            </a:r>
            <a:r>
              <a:rPr lang="cs-CZ" sz="2800" dirty="0" err="1" smtClean="0"/>
              <a:t>facility</a:t>
            </a:r>
            <a:r>
              <a:rPr lang="cs-CZ" sz="2800" dirty="0" smtClean="0"/>
              <a:t>)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3210131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Většinou tři klíčové sazby – v různých státech různé názvy</a:t>
            </a:r>
          </a:p>
          <a:p>
            <a:r>
              <a:rPr lang="cs-CZ" sz="2800" dirty="0" smtClean="0"/>
              <a:t>V ČR: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err="1" smtClean="0"/>
              <a:t>Repo</a:t>
            </a:r>
            <a:r>
              <a:rPr lang="cs-CZ" sz="2800" dirty="0" smtClean="0"/>
              <a:t>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Diskontní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Lombardní sazba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11092689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0115579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r>
              <a:rPr lang="cs-CZ" b="1" dirty="0" smtClean="0"/>
              <a:t>Stahování likvidity (rezerv)</a:t>
            </a:r>
          </a:p>
          <a:p>
            <a:r>
              <a:rPr lang="cs-CZ" dirty="0" smtClean="0"/>
              <a:t>ČNB umožňuje bankám „odložit“ přebytečné rezervy,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Diskontní sazba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8275223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Operace na volném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Dodávání vs. stahování rezervy (likvidity)</a:t>
            </a:r>
          </a:p>
          <a:p>
            <a:endParaRPr lang="cs-CZ" dirty="0" smtClean="0"/>
          </a:p>
          <a:p>
            <a:r>
              <a:rPr lang="cs-CZ" dirty="0" smtClean="0"/>
              <a:t>Dodávání – ČNB půjčuje bankovnímu sektoru nové rezervy</a:t>
            </a:r>
          </a:p>
          <a:p>
            <a:r>
              <a:rPr lang="cs-CZ" dirty="0" smtClean="0"/>
              <a:t>Stahování – ČNB stahuje („půjčuje si od bankovního sektoru“) přebytečné rezervy</a:t>
            </a:r>
          </a:p>
          <a:p>
            <a:endParaRPr lang="cs-CZ" dirty="0" smtClean="0"/>
          </a:p>
          <a:p>
            <a:r>
              <a:rPr lang="cs-CZ" dirty="0" smtClean="0"/>
              <a:t>Půjčování či stahování se děje vždy na předem stanovenou dobu (většinou 2 týdny), tj. tzv. </a:t>
            </a:r>
            <a:r>
              <a:rPr lang="cs-CZ" b="1" dirty="0" err="1" smtClean="0"/>
              <a:t>repo</a:t>
            </a:r>
            <a:r>
              <a:rPr lang="cs-CZ" b="1" dirty="0" smtClean="0"/>
              <a:t> tendry</a:t>
            </a:r>
          </a:p>
          <a:p>
            <a:r>
              <a:rPr lang="cs-CZ" dirty="0" smtClean="0"/>
              <a:t>Zajištění </a:t>
            </a:r>
            <a:r>
              <a:rPr lang="cs-CZ" b="1" dirty="0" err="1" smtClean="0"/>
              <a:t>kolaterálem</a:t>
            </a:r>
            <a:r>
              <a:rPr lang="cs-CZ" dirty="0" smtClean="0"/>
              <a:t> (cenný papír vysoké kvality, zejm. státní dluhopisy)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8711848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Aktuální výše sazeb a PMR v ČR (02/2019)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0648" y="1999051"/>
            <a:ext cx="10018713" cy="4571998"/>
          </a:xfrm>
        </p:spPr>
        <p:txBody>
          <a:bodyPr anchor="t">
            <a:normAutofit/>
          </a:bodyPr>
          <a:lstStyle/>
          <a:p>
            <a:pPr algn="ctr"/>
            <a:r>
              <a:rPr lang="cs-CZ" sz="3200" b="1" dirty="0" smtClean="0"/>
              <a:t>Základní sazby ČNB</a:t>
            </a:r>
          </a:p>
          <a:p>
            <a:pPr algn="ctr"/>
            <a:r>
              <a:rPr lang="cs-CZ" sz="3200" dirty="0" smtClean="0"/>
              <a:t>2T </a:t>
            </a:r>
            <a:r>
              <a:rPr lang="cs-CZ" sz="3200" dirty="0" err="1" smtClean="0"/>
              <a:t>Repo</a:t>
            </a:r>
            <a:r>
              <a:rPr lang="cs-CZ" sz="3200" dirty="0" smtClean="0"/>
              <a:t> sazba:1,75 %		</a:t>
            </a:r>
          </a:p>
          <a:p>
            <a:pPr algn="ctr"/>
            <a:r>
              <a:rPr lang="cs-CZ" sz="3200" dirty="0" smtClean="0"/>
              <a:t>Diskontní sazba:0,75 %		</a:t>
            </a:r>
          </a:p>
          <a:p>
            <a:pPr algn="ctr"/>
            <a:r>
              <a:rPr lang="cs-CZ" sz="3200" dirty="0" smtClean="0"/>
              <a:t>Lombardní sazba: 2,750 % 	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/>
              <a:t>PMR: 2,00 % 		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4095721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Transmisní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Řetězec ekonomických vazeb</a:t>
            </a:r>
          </a:p>
          <a:p>
            <a:pPr>
              <a:buNone/>
            </a:pPr>
            <a:r>
              <a:rPr lang="cs-CZ" dirty="0" smtClean="0"/>
              <a:t>Příklad (úrokový kanál):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</a:t>
            </a:r>
            <a:r>
              <a:rPr lang="cs-CZ" dirty="0" err="1" smtClean="0"/>
              <a:t>repo</a:t>
            </a:r>
            <a:r>
              <a:rPr lang="cs-CZ" dirty="0" smtClean="0"/>
              <a:t> sazby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sazeb u komerčních bank 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Snížení poptávky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Pokles růstu cen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0110" y="1614234"/>
            <a:ext cx="3889375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otched Right Arrow 1"/>
          <p:cNvSpPr/>
          <p:nvPr/>
        </p:nvSpPr>
        <p:spPr bwMode="auto">
          <a:xfrm rot="5400000">
            <a:off x="2916363" y="3382995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6" name="Notched Right Arrow 1"/>
          <p:cNvSpPr/>
          <p:nvPr/>
        </p:nvSpPr>
        <p:spPr bwMode="auto">
          <a:xfrm rot="5400000">
            <a:off x="2916363" y="4390994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7" name="Notched Right Arrow 1"/>
          <p:cNvSpPr/>
          <p:nvPr/>
        </p:nvSpPr>
        <p:spPr bwMode="auto">
          <a:xfrm rot="5400000">
            <a:off x="2947319" y="5302346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5476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Nestandardní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b="1" dirty="0" smtClean="0"/>
              <a:t>Devizové intervence</a:t>
            </a:r>
          </a:p>
          <a:p>
            <a:r>
              <a:rPr lang="cs-CZ" sz="2800" dirty="0" smtClean="0"/>
              <a:t>V ČR prováděny od 2013 do 2017</a:t>
            </a:r>
          </a:p>
          <a:p>
            <a:r>
              <a:rPr lang="cs-CZ" sz="2800" dirty="0" err="1" smtClean="0"/>
              <a:t>Repo</a:t>
            </a:r>
            <a:r>
              <a:rPr lang="cs-CZ" sz="2800" dirty="0" smtClean="0"/>
              <a:t> sazba a diskontní sazba na „technické nule“</a:t>
            </a:r>
          </a:p>
          <a:p>
            <a:r>
              <a:rPr lang="cs-CZ" sz="2800" dirty="0" smtClean="0"/>
              <a:t>Inflace stále příliš nízká</a:t>
            </a:r>
          </a:p>
          <a:p>
            <a:r>
              <a:rPr lang="cs-CZ" sz="2800" dirty="0" smtClean="0"/>
              <a:t>Snaha o navýšení inflace blíže k inflačnímu cíli</a:t>
            </a:r>
          </a:p>
          <a:p>
            <a:endParaRPr lang="cs-CZ" sz="2800" dirty="0" smtClean="0"/>
          </a:p>
          <a:p>
            <a:r>
              <a:rPr lang="cs-CZ" sz="2800" dirty="0" smtClean="0"/>
              <a:t>Přistoupeno k „oslabování“ koruny</a:t>
            </a:r>
          </a:p>
          <a:p>
            <a:r>
              <a:rPr lang="cs-CZ" sz="2800" dirty="0" smtClean="0"/>
              <a:t>Nákup EUR za CZK</a:t>
            </a:r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17986190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Některé další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 - v ČR nevyužívané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sz="2800" dirty="0" smtClean="0"/>
          </a:p>
          <a:p>
            <a:r>
              <a:rPr lang="cs-CZ" sz="2800" dirty="0" smtClean="0"/>
              <a:t>Kvantitativní uvolňování</a:t>
            </a:r>
          </a:p>
          <a:p>
            <a:r>
              <a:rPr lang="cs-CZ" sz="2800" dirty="0" smtClean="0"/>
              <a:t>Negativní sazby</a:t>
            </a:r>
          </a:p>
          <a:p>
            <a:endParaRPr lang="cs-CZ" sz="2800" dirty="0" smtClean="0"/>
          </a:p>
          <a:p>
            <a:r>
              <a:rPr lang="cs-CZ" sz="2800" dirty="0" smtClean="0"/>
              <a:t>V teoretické rovině uvažováno o:</a:t>
            </a:r>
          </a:p>
          <a:p>
            <a:r>
              <a:rPr lang="cs-CZ" sz="2800" dirty="0" smtClean="0"/>
              <a:t>tzv. </a:t>
            </a:r>
            <a:r>
              <a:rPr lang="cs-CZ" sz="2800" dirty="0" err="1" smtClean="0"/>
              <a:t>helicopter</a:t>
            </a:r>
            <a:r>
              <a:rPr lang="cs-CZ" sz="2800" dirty="0" smtClean="0"/>
              <a:t> drops</a:t>
            </a:r>
          </a:p>
          <a:p>
            <a:r>
              <a:rPr lang="cs-CZ" sz="2800" dirty="0" smtClean="0"/>
              <a:t>novém druhu bezhotovostních (účetních) peněz (s úročením stanoveným centrální bankou)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35704092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pojmů na úvod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920240"/>
            <a:ext cx="10018713" cy="4484993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Volné statky </a:t>
            </a:r>
            <a:r>
              <a:rPr lang="cs-CZ" sz="2800" dirty="0" smtClean="0"/>
              <a:t>– statky, za které spotřebitelé  „přímo“ neplatí; míra spotřeby není závislá na výši platby</a:t>
            </a:r>
          </a:p>
          <a:p>
            <a:r>
              <a:rPr lang="cs-CZ" sz="2800" dirty="0" smtClean="0"/>
              <a:t>rozdělování se neřídí zákony nabídky a poptávky</a:t>
            </a:r>
          </a:p>
          <a:p>
            <a:r>
              <a:rPr lang="cs-CZ" sz="2800" dirty="0" smtClean="0"/>
              <a:t>Počáteční „platba“ je konstantní, nezvyšuje se se spotřebou (utopený náklad)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apř. zdravotní péče hrazená veřejným zdravotním „pojištěním“</a:t>
            </a:r>
          </a:p>
          <a:p>
            <a:pPr lvl="1"/>
            <a:r>
              <a:rPr lang="cs-CZ" dirty="0" smtClean="0"/>
              <a:t>voda v bytech bez měřičů spotřeby vody v jednotkách</a:t>
            </a:r>
          </a:p>
          <a:p>
            <a:r>
              <a:rPr lang="cs-CZ" sz="2800" dirty="0" smtClean="0"/>
              <a:t>Plýtvání, nedostatek, zbytečné náklady poskytovatele takových služeb</a:t>
            </a:r>
            <a:endParaRPr lang="cs-CZ" sz="2800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pojmů na úvod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545336"/>
            <a:ext cx="10018713" cy="4965193"/>
          </a:xfrm>
        </p:spPr>
        <p:txBody>
          <a:bodyPr anchor="t">
            <a:noAutofit/>
          </a:bodyPr>
          <a:lstStyle/>
          <a:p>
            <a:r>
              <a:rPr lang="cs-CZ" b="1" dirty="0" smtClean="0"/>
              <a:t>Veřejné statky </a:t>
            </a:r>
            <a:r>
              <a:rPr lang="cs-CZ" dirty="0" smtClean="0"/>
              <a:t>– nejsou přímo </a:t>
            </a:r>
            <a:r>
              <a:rPr lang="cs-CZ" dirty="0" smtClean="0"/>
              <a:t>zpoplatněny</a:t>
            </a:r>
            <a:r>
              <a:rPr lang="cs-CZ" dirty="0" smtClean="0"/>
              <a:t>, z podstaty jsou  nabízeny bezplatně </a:t>
            </a:r>
          </a:p>
          <a:p>
            <a:pPr lvl="1"/>
            <a:r>
              <a:rPr lang="cs-CZ" sz="2400" dirty="0" smtClean="0"/>
              <a:t>veřejné osvětlení</a:t>
            </a:r>
          </a:p>
          <a:p>
            <a:pPr lvl="1"/>
            <a:r>
              <a:rPr lang="cs-CZ" sz="2400" dirty="0" smtClean="0"/>
              <a:t>armáda</a:t>
            </a:r>
          </a:p>
          <a:p>
            <a:r>
              <a:rPr lang="cs-CZ" dirty="0" smtClean="0"/>
              <a:t>„neplatící“ nelze vyloučit ze spotřeby (problém černých pasažérů)</a:t>
            </a:r>
          </a:p>
          <a:p>
            <a:r>
              <a:rPr lang="cs-CZ" dirty="0" smtClean="0"/>
              <a:t>O množství veřejného statku </a:t>
            </a:r>
            <a:r>
              <a:rPr lang="cs-CZ" u="sng" dirty="0" smtClean="0"/>
              <a:t>nerozhodují spotřebitelé přímo projevením svých preferencí (poptávky) na trhu, určuje je obec (stát)</a:t>
            </a:r>
          </a:p>
          <a:p>
            <a:r>
              <a:rPr lang="cs-CZ" dirty="0" smtClean="0"/>
              <a:t>Výpočet poptávky po veřejných statcích je problematický</a:t>
            </a:r>
          </a:p>
          <a:p>
            <a:r>
              <a:rPr lang="cs-CZ" dirty="0" smtClean="0"/>
              <a:t>Jsou financovány z veřejných fondů </a:t>
            </a:r>
          </a:p>
          <a:p>
            <a:r>
              <a:rPr lang="cs-CZ" dirty="0" smtClean="0"/>
              <a:t>Poskytování veřejných statků je závislé na rozhodování voličů, politiků, úředníků, apod.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193024" y="5830300"/>
            <a:ext cx="3675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HOLMAN, R. Ekonomie, 2008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94359"/>
            <a:ext cx="10018713" cy="1170433"/>
          </a:xfrm>
        </p:spPr>
        <p:txBody>
          <a:bodyPr/>
          <a:lstStyle/>
          <a:p>
            <a:pPr algn="l"/>
            <a:r>
              <a:rPr lang="cs-CZ" b="1" dirty="0" smtClean="0"/>
              <a:t>Právo veřejné – právo soukromé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553419"/>
          </a:xfrm>
        </p:spPr>
        <p:txBody>
          <a:bodyPr anchor="t">
            <a:noAutofit/>
          </a:bodyPr>
          <a:lstStyle/>
          <a:p>
            <a:r>
              <a:rPr lang="cs-CZ" altLang="cs-CZ" sz="2400" dirty="0" smtClean="0"/>
              <a:t>Dělení typické pro kontinentální systém práva</a:t>
            </a:r>
          </a:p>
          <a:p>
            <a:r>
              <a:rPr lang="cs-CZ" altLang="cs-CZ" dirty="0" smtClean="0"/>
              <a:t>Různé teorie dělení</a:t>
            </a:r>
          </a:p>
          <a:p>
            <a:r>
              <a:rPr lang="cs-CZ" altLang="cs-CZ" dirty="0" smtClean="0"/>
              <a:t>Zájmová (římské právo); zájem jednotlivce či státu</a:t>
            </a:r>
          </a:p>
          <a:p>
            <a:r>
              <a:rPr lang="cs-CZ" altLang="cs-CZ" dirty="0" smtClean="0"/>
              <a:t>Subordinační (19. stol.); vztah mezi subjekty právního vztahu, atd.</a:t>
            </a:r>
          </a:p>
          <a:p>
            <a:endParaRPr lang="cs-CZ" altLang="cs-CZ" dirty="0"/>
          </a:p>
          <a:p>
            <a:r>
              <a:rPr lang="cs-CZ" altLang="cs-CZ" sz="2400" dirty="0" smtClean="0"/>
              <a:t>Veřejné právo:</a:t>
            </a:r>
          </a:p>
          <a:p>
            <a:pPr lvl="1"/>
            <a:r>
              <a:rPr lang="cs-CZ" altLang="cs-CZ" dirty="0" smtClean="0"/>
              <a:t>Ústavní právo, trestní právo, finanční právo, správní právo …</a:t>
            </a:r>
            <a:endParaRPr lang="cs-CZ" altLang="cs-CZ" dirty="0"/>
          </a:p>
          <a:p>
            <a:r>
              <a:rPr lang="cs-CZ" altLang="cs-CZ" sz="2400" dirty="0" smtClean="0"/>
              <a:t>Soukromé právo:</a:t>
            </a:r>
          </a:p>
          <a:p>
            <a:pPr lvl="1"/>
            <a:r>
              <a:rPr lang="cs-CZ" altLang="cs-CZ" dirty="0" smtClean="0"/>
              <a:t>Občanské právo, obchodní právo, rodinné právo, pracovní právo …</a:t>
            </a:r>
          </a:p>
        </p:txBody>
      </p:sp>
    </p:spTree>
    <p:extLst>
      <p:ext uri="{BB962C8B-B14F-4D97-AF65-F5344CB8AC3E}">
        <p14:creationId xmlns:p14="http://schemas.microsoft.com/office/powerpoint/2010/main" val="13308478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Tržní mechanismus 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8707" y="1742675"/>
            <a:ext cx="4063854" cy="4741579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3200" dirty="0" smtClean="0"/>
              <a:t>Interakce mezi subjekty trhu</a:t>
            </a:r>
          </a:p>
          <a:p>
            <a:r>
              <a:rPr lang="cs-CZ" sz="3200" dirty="0" smtClean="0"/>
              <a:t>Nabízejí – poptávající</a:t>
            </a:r>
          </a:p>
          <a:p>
            <a:r>
              <a:rPr lang="cs-CZ" sz="3200" dirty="0" smtClean="0"/>
              <a:t>Usilování o uspokojování potřeb</a:t>
            </a:r>
          </a:p>
          <a:p>
            <a:endParaRPr lang="cs-CZ" sz="3200" dirty="0"/>
          </a:p>
          <a:p>
            <a:endParaRPr lang="cs-CZ" sz="3200" dirty="0" smtClean="0"/>
          </a:p>
          <a:p>
            <a:r>
              <a:rPr lang="cs-CZ" sz="3200" dirty="0" err="1" smtClean="0"/>
              <a:t>Friedman</a:t>
            </a:r>
            <a:r>
              <a:rPr lang="cs-CZ" sz="3200" dirty="0" smtClean="0"/>
              <a:t> (L.E. </a:t>
            </a:r>
            <a:r>
              <a:rPr lang="cs-CZ" sz="3200" dirty="0" err="1" smtClean="0"/>
              <a:t>Read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I, </a:t>
            </a:r>
            <a:r>
              <a:rPr lang="cs-CZ" sz="3200" dirty="0" err="1" smtClean="0"/>
              <a:t>Pencil</a:t>
            </a:r>
            <a:endParaRPr lang="cs-CZ" sz="28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6" name="R5Gppi-O3a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31536" y="1742675"/>
            <a:ext cx="6377093" cy="358711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681472" y="6205728"/>
            <a:ext cx="597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www.youtube.com/watch?v=QJ4Z9iYA2F0</a:t>
            </a:r>
            <a:endParaRPr lang="cs-CZ" dirty="0" smtClean="0"/>
          </a:p>
          <a:p>
            <a:r>
              <a:rPr lang="cs-CZ" dirty="0" smtClean="0"/>
              <a:t>13:20 – 16:05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9792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7"/>
            <a:ext cx="10018713" cy="1339180"/>
          </a:xfrm>
        </p:spPr>
        <p:txBody>
          <a:bodyPr/>
          <a:lstStyle/>
          <a:p>
            <a:pPr algn="l"/>
            <a:r>
              <a:rPr lang="cs-CZ" dirty="0" smtClean="0"/>
              <a:t>Tržní mechanismus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380570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Tržní mechanismus</a:t>
            </a:r>
          </a:p>
          <a:p>
            <a:pPr lvl="1"/>
            <a:r>
              <a:rPr lang="cs-CZ" sz="2800" dirty="0" smtClean="0"/>
              <a:t>Nabídka</a:t>
            </a:r>
          </a:p>
          <a:p>
            <a:pPr lvl="1"/>
            <a:r>
              <a:rPr lang="cs-CZ" sz="2800" dirty="0" smtClean="0"/>
              <a:t>Poptávka</a:t>
            </a:r>
          </a:p>
          <a:p>
            <a:pPr lvl="1"/>
            <a:r>
              <a:rPr lang="cs-CZ" sz="2800" dirty="0"/>
              <a:t>C</a:t>
            </a:r>
            <a:r>
              <a:rPr lang="cs-CZ" sz="2800" dirty="0" smtClean="0"/>
              <a:t>ena</a:t>
            </a:r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5" y="1471128"/>
            <a:ext cx="4779817" cy="477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03127" y="6373091"/>
            <a:ext cx="40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Economics Stack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865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2492</TotalTime>
  <Words>2359</Words>
  <Application>Microsoft Office PowerPoint</Application>
  <PresentationFormat>Širokoúhlá obrazovka</PresentationFormat>
  <Paragraphs>407</Paragraphs>
  <Slides>49</Slides>
  <Notes>2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4" baseType="lpstr">
      <vt:lpstr>Arial</vt:lpstr>
      <vt:lpstr>Calibri</vt:lpstr>
      <vt:lpstr>Corbel</vt:lpstr>
      <vt:lpstr>Wingdings</vt:lpstr>
      <vt:lpstr>Paralaxa</vt:lpstr>
      <vt:lpstr>Úvod do managementu veřejné správy</vt:lpstr>
      <vt:lpstr>Témata dnešního bloku</vt:lpstr>
      <vt:lpstr>Ekonomické instituty a právo</vt:lpstr>
      <vt:lpstr>Část první – Prostředí veřejného sektoru</vt:lpstr>
      <vt:lpstr>Několik pojmů na úvod </vt:lpstr>
      <vt:lpstr>Několik pojmů na úvod </vt:lpstr>
      <vt:lpstr>Právo veřejné – právo soukromé</vt:lpstr>
      <vt:lpstr>Tržní mechanismus I </vt:lpstr>
      <vt:lpstr>Tržní mechanismus II</vt:lpstr>
      <vt:lpstr>Soukromý sektor – veřejný sektor</vt:lpstr>
      <vt:lpstr>Role státu a veřejné finance </vt:lpstr>
      <vt:lpstr>Veřejná správa</vt:lpstr>
      <vt:lpstr>Uspořádání veřejné správy</vt:lpstr>
      <vt:lpstr>Úkol 1</vt:lpstr>
      <vt:lpstr>Pár dalších pojmů ...</vt:lpstr>
      <vt:lpstr>Pár dalších pojmů ...</vt:lpstr>
      <vt:lpstr>Pár dalších pojmů ...</vt:lpstr>
      <vt:lpstr>Úkol 2</vt:lpstr>
      <vt:lpstr>Smart Administration </vt:lpstr>
      <vt:lpstr>Směřování veřejné správy I</vt:lpstr>
      <vt:lpstr>Prezentace aplikace PowerPoint</vt:lpstr>
      <vt:lpstr>Prezentace aplikace PowerPoint</vt:lpstr>
      <vt:lpstr>Prezentace aplikace PowerPoint</vt:lpstr>
      <vt:lpstr>Principy 3 E</vt:lpstr>
      <vt:lpstr>Principy 3 E - Účelnost</vt:lpstr>
      <vt:lpstr>Principy 3 E - Hospodárnost</vt:lpstr>
      <vt:lpstr>Principy 3 E - Efektivita</vt:lpstr>
      <vt:lpstr>Principy 3 E – Celkový pohled</vt:lpstr>
      <vt:lpstr>Část druhá – Státní hospodářské politiky</vt:lpstr>
      <vt:lpstr>Fiskální politika</vt:lpstr>
      <vt:lpstr>Fiskální politika</vt:lpstr>
      <vt:lpstr>Obecně k měnové politice – peníze a měna</vt:lpstr>
      <vt:lpstr>Peníze a měna</vt:lpstr>
      <vt:lpstr>„Kryptoměny“</vt:lpstr>
      <vt:lpstr>Cena a hodnota</vt:lpstr>
      <vt:lpstr>Měnová politika</vt:lpstr>
      <vt:lpstr>Měnová politika</vt:lpstr>
      <vt:lpstr>Měnově politický režim – cílování inflace</vt:lpstr>
      <vt:lpstr>Klíčové pojmy</vt:lpstr>
      <vt:lpstr>Měnověpolitické nástroje</vt:lpstr>
      <vt:lpstr>Měnověpolitické nástroje</vt:lpstr>
      <vt:lpstr>Automatické nástroje</vt:lpstr>
      <vt:lpstr>Automatické nástroje</vt:lpstr>
      <vt:lpstr>Operace na volném trhu</vt:lpstr>
      <vt:lpstr>Aktuální výše sazeb a PMR v ČR (02/2019)</vt:lpstr>
      <vt:lpstr>Transmisní mechanismus</vt:lpstr>
      <vt:lpstr>Nestandardní měnověpolitické nástroje</vt:lpstr>
      <vt:lpstr>Některé další měnověpolitické nástroje - v ČR nevyužívané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186</cp:revision>
  <cp:lastPrinted>2019-02-15T14:49:54Z</cp:lastPrinted>
  <dcterms:created xsi:type="dcterms:W3CDTF">2016-10-17T17:38:14Z</dcterms:created>
  <dcterms:modified xsi:type="dcterms:W3CDTF">2019-02-15T14:53:27Z</dcterms:modified>
</cp:coreProperties>
</file>