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40" r:id="rId3"/>
    <p:sldId id="341" r:id="rId4"/>
    <p:sldId id="257" r:id="rId5"/>
    <p:sldId id="329" r:id="rId6"/>
    <p:sldId id="330" r:id="rId7"/>
    <p:sldId id="345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309" r:id="rId16"/>
    <p:sldId id="346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261" r:id="rId35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Úvod do managementu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Soukromý sektor – veřejný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sz="2400" dirty="0" smtClean="0"/>
              <a:t>Subjekty, které primárně sledují vlastní ekonomické zájmy</a:t>
            </a:r>
          </a:p>
          <a:p>
            <a:pPr lvl="1"/>
            <a:r>
              <a:rPr lang="cs-CZ" sz="2400" dirty="0" smtClean="0"/>
              <a:t>Soukromé společnosti, jednotlivci</a:t>
            </a:r>
          </a:p>
          <a:p>
            <a:pPr lvl="1"/>
            <a:r>
              <a:rPr lang="cs-CZ" sz="2400" dirty="0" smtClean="0"/>
              <a:t>„neviditelná ruka trhu“ – A. Smith</a:t>
            </a:r>
          </a:p>
          <a:p>
            <a:pPr lvl="1"/>
            <a:endParaRPr lang="cs-CZ" sz="2400" dirty="0" smtClean="0"/>
          </a:p>
          <a:p>
            <a:r>
              <a:rPr lang="cs-CZ" dirty="0" smtClean="0"/>
              <a:t>Veřejný sektor</a:t>
            </a:r>
          </a:p>
          <a:p>
            <a:pPr lvl="1"/>
            <a:r>
              <a:rPr lang="cs-CZ" sz="2400" dirty="0" smtClean="0"/>
              <a:t>Hlavním kritériem není „zisk“, činnost ve veřejném zájmu</a:t>
            </a:r>
          </a:p>
          <a:p>
            <a:pPr lvl="1"/>
            <a:r>
              <a:rPr lang="cs-CZ" sz="2400" dirty="0" smtClean="0"/>
              <a:t>Financování z veřejných rozpočtů</a:t>
            </a:r>
          </a:p>
          <a:p>
            <a:pPr lvl="1"/>
            <a:r>
              <a:rPr lang="cs-CZ" sz="2400" dirty="0" smtClean="0"/>
              <a:t>Řízen  a spravován veřejnou správou</a:t>
            </a:r>
          </a:p>
          <a:p>
            <a:pPr lvl="1"/>
            <a:r>
              <a:rPr lang="cs-CZ" sz="2400" dirty="0" smtClean="0"/>
              <a:t>Větší či menší míra veřejné kontroly</a:t>
            </a:r>
          </a:p>
          <a:p>
            <a:pPr lvl="1"/>
            <a:endParaRPr lang="cs-CZ" sz="2400" dirty="0" smtClean="0"/>
          </a:p>
          <a:p>
            <a:pPr lvl="2"/>
            <a:endParaRPr lang="cs-CZ" sz="24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54223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Role státu a veřejné finance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Různé stupně mezi minimálním státem (stát „noční hlídač“) a sociálním státem (</a:t>
            </a:r>
            <a:r>
              <a:rPr lang="cs-CZ" sz="2800" dirty="0" err="1" smtClean="0"/>
              <a:t>welfare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 rostoucími státním výdaji (přerozdělováním) roste i potřeba státu získávat více peněžních prostředků</a:t>
            </a:r>
          </a:p>
          <a:p>
            <a:r>
              <a:rPr lang="cs-CZ" sz="2800" dirty="0" smtClean="0"/>
              <a:t>Financování schodkových rozpočtů zejména prostřednictvím emise veřejných dluhopisů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835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 smtClean="0"/>
          </a:p>
          <a:p>
            <a:r>
              <a:rPr lang="cs-CZ" altLang="cs-CZ" sz="3200" dirty="0" smtClean="0"/>
              <a:t>Klíčové znaky:</a:t>
            </a:r>
          </a:p>
          <a:p>
            <a:pPr lvl="1"/>
            <a:r>
              <a:rPr lang="cs-CZ" altLang="cs-CZ" sz="2800" dirty="0" smtClean="0"/>
              <a:t>Veřejné služby</a:t>
            </a:r>
          </a:p>
          <a:p>
            <a:pPr lvl="1"/>
            <a:r>
              <a:rPr lang="cs-CZ" altLang="cs-CZ" sz="2800" dirty="0" smtClean="0"/>
              <a:t>Veřejné záležitosti</a:t>
            </a:r>
          </a:p>
          <a:p>
            <a:pPr lvl="1"/>
            <a:r>
              <a:rPr lang="cs-CZ" altLang="cs-CZ" sz="2800" dirty="0" smtClean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 smtClean="0"/>
              <a:t>Absence „tržních principů“ v činnosti veřejné správy?</a:t>
            </a:r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Uspořádání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 smtClean="0"/>
          </a:p>
          <a:p>
            <a:r>
              <a:rPr lang="cs-CZ" sz="3200" dirty="0" smtClean="0"/>
              <a:t>Tři základní systémy uspořádání: </a:t>
            </a:r>
          </a:p>
          <a:p>
            <a:r>
              <a:rPr lang="cs-CZ" sz="3200" b="1" dirty="0" err="1" smtClean="0"/>
              <a:t>Anglo</a:t>
            </a:r>
            <a:r>
              <a:rPr lang="cs-CZ" sz="3200" b="1" dirty="0" smtClean="0"/>
              <a:t>-americký systém </a:t>
            </a:r>
            <a:r>
              <a:rPr lang="cs-CZ" sz="3200" dirty="0" smtClean="0"/>
              <a:t>– na místní úrovni jen samospráva</a:t>
            </a:r>
          </a:p>
          <a:p>
            <a:r>
              <a:rPr lang="cs-CZ" sz="3200" b="1" dirty="0" smtClean="0"/>
              <a:t>Francouzský systém </a:t>
            </a:r>
            <a:r>
              <a:rPr lang="cs-CZ" sz="3200" dirty="0" smtClean="0"/>
              <a:t>– na místní úrovni odděleně samospráva i místní státní správa </a:t>
            </a:r>
          </a:p>
          <a:p>
            <a:r>
              <a:rPr lang="cs-CZ" sz="3200" b="1" dirty="0" smtClean="0"/>
              <a:t>Smíšený systém </a:t>
            </a:r>
            <a:r>
              <a:rPr lang="cs-CZ" sz="3200" dirty="0" smtClean="0"/>
              <a:t>– na místní úrovni samospráva a státní správa vykonávány společně (samostatná a přenesená působnost) - ČR</a:t>
            </a: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Vyberte si jakoukoli oblast veřejné správy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 smtClean="0"/>
              <a:t>Zauvažujte nad tím, jak dle Vašeho názoru vnímá veřejnou správu veřejnost  a proč.</a:t>
            </a:r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021329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Část druhá – Státní hospodářské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Hospodářská politika = přístup státu k vlastní ekonomice</a:t>
            </a:r>
          </a:p>
          <a:p>
            <a:r>
              <a:rPr lang="cs-CZ" altLang="cs-CZ" sz="2400" dirty="0" smtClean="0"/>
              <a:t>Proklamovaným cílem většinou maximalizace veřejného blahobytu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Subjekty hospodářské politiky:</a:t>
            </a:r>
          </a:p>
          <a:p>
            <a:pPr lvl="1"/>
            <a:r>
              <a:rPr lang="cs-CZ" altLang="cs-CZ" dirty="0" smtClean="0"/>
              <a:t>Zákonodárné orgány, vláda, centrální banka, atd.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Různé druhy politik:</a:t>
            </a:r>
          </a:p>
          <a:p>
            <a:pPr lvl="1"/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měnová politika</a:t>
            </a:r>
          </a:p>
          <a:p>
            <a:pPr lvl="1"/>
            <a:r>
              <a:rPr lang="cs-CZ" altLang="cs-CZ" dirty="0"/>
              <a:t>d</a:t>
            </a:r>
            <a:r>
              <a:rPr lang="cs-CZ" altLang="cs-CZ" dirty="0" smtClean="0"/>
              <a:t>alší (např. </a:t>
            </a:r>
            <a:r>
              <a:rPr lang="cs-CZ" altLang="cs-CZ" dirty="0" err="1" smtClean="0"/>
              <a:t>makroobeřeztností</a:t>
            </a:r>
            <a:r>
              <a:rPr lang="cs-CZ" altLang="cs-CZ" dirty="0" smtClean="0"/>
              <a:t> politika, důchodová politika, atd.)</a:t>
            </a:r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475608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měnové politice – 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950543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1454312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0846575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Témata dnešního bloku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6023"/>
            <a:ext cx="10018713" cy="465734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Oblast I – Prostředí veřejného sektoru</a:t>
            </a:r>
          </a:p>
          <a:p>
            <a:pPr lvl="1"/>
            <a:r>
              <a:rPr lang="cs-CZ" dirty="0" smtClean="0"/>
              <a:t>V této oblasti se budeme zabývat prostředím, v němž organizační jednotka funguje</a:t>
            </a:r>
          </a:p>
          <a:p>
            <a:pPr lvl="2"/>
            <a:r>
              <a:rPr lang="cs-CZ" dirty="0" smtClean="0"/>
              <a:t>Základní pojmy</a:t>
            </a:r>
          </a:p>
          <a:p>
            <a:pPr lvl="2"/>
            <a:r>
              <a:rPr lang="cs-CZ" dirty="0" smtClean="0"/>
              <a:t>Soukromý sektor vs. veřejný sektor</a:t>
            </a:r>
          </a:p>
          <a:p>
            <a:pPr lvl="2"/>
            <a:r>
              <a:rPr lang="cs-CZ" dirty="0" smtClean="0"/>
              <a:t>Trh vs. veřejný zájem</a:t>
            </a:r>
          </a:p>
          <a:p>
            <a:pPr lvl="2">
              <a:buNone/>
            </a:pPr>
            <a:endParaRPr lang="cs-CZ" dirty="0" smtClean="0"/>
          </a:p>
          <a:p>
            <a:r>
              <a:rPr lang="cs-CZ" sz="2400" dirty="0" smtClean="0"/>
              <a:t>Oblast II - Státní hospodářské politiky</a:t>
            </a:r>
          </a:p>
          <a:p>
            <a:pPr lvl="1"/>
            <a:r>
              <a:rPr lang="cs-CZ" sz="2000" dirty="0" smtClean="0"/>
              <a:t>V této oblasti se zaměříme na vybrané činnosti, kterými stát dosahuje svých cílů</a:t>
            </a:r>
          </a:p>
          <a:p>
            <a:pPr lvl="2"/>
            <a:r>
              <a:rPr lang="cs-CZ" sz="1800" dirty="0" smtClean="0"/>
              <a:t>Fiskální politika</a:t>
            </a:r>
          </a:p>
          <a:p>
            <a:pPr lvl="2"/>
            <a:r>
              <a:rPr lang="cs-CZ" dirty="0" smtClean="0"/>
              <a:t>Měnová politika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xmlns="" val="30310194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1056"/>
            <a:ext cx="10018713" cy="457199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dirty="0" smtClean="0"/>
              <a:t>Cílem v součastné době péče o cenovou stabilitu</a:t>
            </a:r>
          </a:p>
          <a:p>
            <a:pPr marL="0" indent="0">
              <a:buNone/>
            </a:pPr>
            <a:r>
              <a:rPr lang="cs-CZ" dirty="0" smtClean="0"/>
              <a:t>V ČR provádí ČNB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Cílování</a:t>
            </a:r>
            <a:r>
              <a:rPr lang="cs-CZ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Cílování</a:t>
            </a:r>
            <a:r>
              <a:rPr lang="cs-CZ" dirty="0" smtClean="0"/>
              <a:t> inflace</a:t>
            </a:r>
          </a:p>
          <a:p>
            <a:r>
              <a:rPr lang="cs-CZ" dirty="0" err="1" smtClean="0"/>
              <a:t>Cílování</a:t>
            </a:r>
            <a:r>
              <a:rPr lang="cs-CZ" dirty="0" smtClean="0"/>
              <a:t> inflace se objevuje až v době plovoucích kurzů</a:t>
            </a:r>
          </a:p>
          <a:p>
            <a:r>
              <a:rPr lang="cs-CZ" dirty="0" smtClean="0"/>
              <a:t>První použití začátek 90. let 20. stol. Nový Zéland</a:t>
            </a:r>
          </a:p>
          <a:p>
            <a:r>
              <a:rPr lang="cs-CZ" dirty="0" smtClean="0"/>
              <a:t>V ČR od roku 1998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3375923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9218216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1013406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7372731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3210131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11092689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011557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8275223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8711848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Ekonomické instituty vznikají často 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Regulace jako mantinely pro „živé“ ekonomické vztahy</a:t>
            </a:r>
          </a:p>
          <a:p>
            <a:r>
              <a:rPr lang="cs-CZ" dirty="0" smtClean="0"/>
              <a:t>Vnímání ekonomické podstaty vztahů nutné pro chápání regulace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4721457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(02/2019)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sazba:1,75 %		</a:t>
            </a:r>
          </a:p>
          <a:p>
            <a:pPr algn="ctr"/>
            <a:r>
              <a:rPr lang="cs-CZ" sz="3200" dirty="0" smtClean="0"/>
              <a:t>Diskontní sazba:0,75 %		</a:t>
            </a:r>
          </a:p>
          <a:p>
            <a:pPr algn="ctr"/>
            <a:r>
              <a:rPr lang="cs-CZ" sz="3200" dirty="0" smtClean="0"/>
              <a:t>Lombardní sazba: 2,750 % 	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4095721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5476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17986190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35704092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Část první – </a:t>
            </a:r>
            <a:r>
              <a:rPr lang="cs-CZ" b="1" dirty="0" smtClean="0"/>
              <a:t>Prostředí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Statky</a:t>
            </a:r>
            <a:r>
              <a:rPr lang="cs-CZ" sz="2800" dirty="0" smtClean="0"/>
              <a:t> – zboží (produkty) a služby</a:t>
            </a:r>
          </a:p>
          <a:p>
            <a:r>
              <a:rPr lang="cs-CZ" sz="2800" b="1" dirty="0" smtClean="0"/>
              <a:t>Volné zdroje </a:t>
            </a:r>
            <a:r>
              <a:rPr lang="cs-CZ" sz="2800" dirty="0" smtClean="0"/>
              <a:t>– zdroje, které jsou využívány bezplatně (většinou ve veřejném vlastnictví, výjimečně v soukromém)</a:t>
            </a:r>
          </a:p>
          <a:p>
            <a:r>
              <a:rPr lang="cs-CZ" sz="2800" dirty="0" smtClean="0"/>
              <a:t>Pokud jsou „vzácné“ zájemci si navzájem konkurují</a:t>
            </a:r>
          </a:p>
          <a:p>
            <a:r>
              <a:rPr lang="cs-CZ" sz="2800" dirty="0" smtClean="0"/>
              <a:t>Soukromí vlastník „vtělí“ vzácnost do ceny</a:t>
            </a:r>
          </a:p>
          <a:p>
            <a:r>
              <a:rPr lang="cs-CZ" sz="2800" dirty="0" smtClean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 smtClean="0"/>
              <a:t>např. parkování na soukromém pozemku vs. obecním pozemku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Volnost zdroje obvykle vede k jeho nedostatku</a:t>
            </a:r>
          </a:p>
          <a:p>
            <a:pPr lvl="1"/>
            <a:r>
              <a:rPr lang="cs-CZ" dirty="0" smtClean="0"/>
              <a:t>parkování na obecním pozemku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Volné statky </a:t>
            </a:r>
            <a:r>
              <a:rPr lang="cs-CZ" sz="2800" dirty="0" smtClean="0"/>
              <a:t>– statky, za které spotřebitelé  „přímo“ neplatí; míra spotřeby není závislá na výši platby</a:t>
            </a:r>
          </a:p>
          <a:p>
            <a:r>
              <a:rPr lang="cs-CZ" sz="2800" dirty="0" smtClean="0"/>
              <a:t>rozdělování se neřídí zákony nabídky a poptávky</a:t>
            </a:r>
          </a:p>
          <a:p>
            <a:r>
              <a:rPr lang="cs-CZ" sz="2800" dirty="0" smtClean="0"/>
              <a:t>Počáteční „platba“ je konstantní, nezvyšuje se se spotřebou (utopený náklad)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apř. zdravotní péče hrazená veřejným zdravotním „pojištěním“</a:t>
            </a:r>
          </a:p>
          <a:p>
            <a:pPr lvl="1"/>
            <a:r>
              <a:rPr lang="cs-CZ" dirty="0" smtClean="0"/>
              <a:t>voda v bytech bez měřičů spotřeby vody v jednotkách</a:t>
            </a:r>
          </a:p>
          <a:p>
            <a:r>
              <a:rPr lang="cs-CZ" sz="2800" dirty="0" smtClean="0"/>
              <a:t>Plýtvání, nedostatek, zbytečné náklady poskytovatele takových služeb</a:t>
            </a:r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545336"/>
            <a:ext cx="10018713" cy="4965193"/>
          </a:xfrm>
        </p:spPr>
        <p:txBody>
          <a:bodyPr anchor="t">
            <a:noAutofit/>
          </a:bodyPr>
          <a:lstStyle/>
          <a:p>
            <a:r>
              <a:rPr lang="cs-CZ" b="1" dirty="0" smtClean="0"/>
              <a:t>Veřejné statky </a:t>
            </a:r>
            <a:r>
              <a:rPr lang="cs-CZ" dirty="0" smtClean="0"/>
              <a:t>– nejsou přímo zpoplatněny, z podstaty jsou  nabízeny bezplatně </a:t>
            </a:r>
          </a:p>
          <a:p>
            <a:pPr lvl="1"/>
            <a:r>
              <a:rPr lang="cs-CZ" sz="2400" dirty="0" smtClean="0"/>
              <a:t>veřejné osvětlení</a:t>
            </a:r>
          </a:p>
          <a:p>
            <a:pPr lvl="1"/>
            <a:r>
              <a:rPr lang="cs-CZ" sz="2400" dirty="0" smtClean="0"/>
              <a:t>armáda</a:t>
            </a:r>
          </a:p>
          <a:p>
            <a:r>
              <a:rPr lang="cs-CZ" dirty="0" smtClean="0"/>
              <a:t>„neplatící“ nelze vyloučit ze spotřeby (problém černých pasažérů)</a:t>
            </a:r>
          </a:p>
          <a:p>
            <a:r>
              <a:rPr lang="cs-CZ" dirty="0" smtClean="0"/>
              <a:t>O množství veřejného statku </a:t>
            </a:r>
            <a:r>
              <a:rPr lang="cs-CZ" u="sng" dirty="0" smtClean="0"/>
              <a:t>nerozhodují spotřebitelé přímo projevením svých preferencí (poptávky) na trhu, určuje je obec (stát)</a:t>
            </a:r>
          </a:p>
          <a:p>
            <a:r>
              <a:rPr lang="cs-CZ" dirty="0" smtClean="0"/>
              <a:t>Výpočet poptávky po veřejných statcích je problematický</a:t>
            </a:r>
          </a:p>
          <a:p>
            <a:r>
              <a:rPr lang="cs-CZ" dirty="0" smtClean="0"/>
              <a:t>Jsou financovány z veřejných fondů </a:t>
            </a:r>
          </a:p>
          <a:p>
            <a:r>
              <a:rPr lang="cs-CZ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5830300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Právo veřejné –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sz="2400" dirty="0" smtClean="0"/>
              <a:t>Dělení typické pro kontinentální systém práva</a:t>
            </a:r>
          </a:p>
          <a:p>
            <a:r>
              <a:rPr lang="cs-CZ" altLang="cs-CZ" dirty="0" smtClean="0"/>
              <a:t>Různé teorie dělení</a:t>
            </a:r>
          </a:p>
          <a:p>
            <a:r>
              <a:rPr lang="cs-CZ" altLang="cs-CZ" dirty="0" smtClean="0"/>
              <a:t>Zájmová (římské právo); zájem jednotlivce či státu</a:t>
            </a:r>
          </a:p>
          <a:p>
            <a:r>
              <a:rPr lang="cs-CZ" altLang="cs-CZ" dirty="0" smtClean="0"/>
              <a:t>Subordinační (19. stol.); vztah mezi subjekty právního vztahu, atd.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Veřejné právo:</a:t>
            </a:r>
          </a:p>
          <a:p>
            <a:pPr lvl="1"/>
            <a:r>
              <a:rPr lang="cs-CZ" altLang="cs-CZ" dirty="0" smtClean="0"/>
              <a:t>Ústavní právo, trestní právo, finanční právo, správní právo …</a:t>
            </a:r>
            <a:endParaRPr lang="cs-CZ" altLang="cs-CZ" dirty="0"/>
          </a:p>
          <a:p>
            <a:r>
              <a:rPr lang="cs-CZ" altLang="cs-CZ" sz="2400" dirty="0" smtClean="0"/>
              <a:t>Soukromé právo:</a:t>
            </a:r>
          </a:p>
          <a:p>
            <a:pPr lvl="1"/>
            <a:r>
              <a:rPr lang="cs-CZ" altLang="cs-CZ" dirty="0" smtClean="0"/>
              <a:t>Občanské právo, obchodní právo, rodinné právo, pracovní právo …</a:t>
            </a:r>
          </a:p>
        </p:txBody>
      </p:sp>
    </p:spTree>
    <p:extLst>
      <p:ext uri="{BB962C8B-B14F-4D97-AF65-F5344CB8AC3E}">
        <p14:creationId xmlns:p14="http://schemas.microsoft.com/office/powerpoint/2010/main" xmlns="" val="13308478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Tržní mechanismus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 smtClean="0"/>
              <a:t>Interakce mezi subjekty trhu</a:t>
            </a:r>
          </a:p>
          <a:p>
            <a:r>
              <a:rPr lang="cs-CZ" sz="3200" dirty="0" smtClean="0"/>
              <a:t>Nabízejí – poptávající</a:t>
            </a:r>
          </a:p>
          <a:p>
            <a:r>
              <a:rPr lang="cs-CZ" sz="3200" dirty="0" smtClean="0"/>
              <a:t>Usilování o uspokojování potřeb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err="1" smtClean="0"/>
              <a:t>Friedman</a:t>
            </a:r>
            <a:r>
              <a:rPr lang="cs-CZ" sz="3200" dirty="0" smtClean="0"/>
              <a:t> (L.E. </a:t>
            </a:r>
            <a:r>
              <a:rPr lang="cs-CZ" sz="3200" dirty="0" err="1" smtClean="0"/>
              <a:t>Read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I, </a:t>
            </a:r>
            <a:r>
              <a:rPr lang="cs-CZ" sz="3200" dirty="0" err="1" smtClean="0"/>
              <a:t>Pencil</a:t>
            </a:r>
            <a:endParaRPr lang="cs-CZ" sz="28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www.youtube.com/watch?v=QJ4Z9iYA2F0</a:t>
            </a:r>
            <a:endParaRPr lang="cs-CZ" dirty="0" smtClean="0"/>
          </a:p>
          <a:p>
            <a:r>
              <a:rPr lang="cs-CZ" dirty="0" smtClean="0"/>
              <a:t>13:20 – 16:05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49792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9865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2492</TotalTime>
  <Words>1435</Words>
  <Application>Microsoft Office PowerPoint</Application>
  <PresentationFormat>Vlastní</PresentationFormat>
  <Paragraphs>318</Paragraphs>
  <Slides>34</Slides>
  <Notes>2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Paralaxa</vt:lpstr>
      <vt:lpstr>Úvod do managementu veřejné správy</vt:lpstr>
      <vt:lpstr>Témata dnešního bloku</vt:lpstr>
      <vt:lpstr>Ekonomické instituty a právo</vt:lpstr>
      <vt:lpstr>Část první – Prostředí veřejného sektoru</vt:lpstr>
      <vt:lpstr>Několik pojmů na úvod </vt:lpstr>
      <vt:lpstr>Několik pojmů na úvod </vt:lpstr>
      <vt:lpstr>Právo veřejné – právo soukromé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Úkol 2</vt:lpstr>
      <vt:lpstr>Část druhá – Státní hospodářské politiky</vt:lpstr>
      <vt:lpstr>Obecně k měnové politice – peníze a měna</vt:lpstr>
      <vt:lpstr>Peníze a měna</vt:lpstr>
      <vt:lpstr>„Kryptoměny“</vt:lpstr>
      <vt:lpstr>Cena a hodnota</vt:lpstr>
      <vt:lpstr>Měnová politika</vt:lpstr>
      <vt:lpstr>Měnová politika</vt:lpstr>
      <vt:lpstr>Měnově politický režim – cílování inflace</vt:lpstr>
      <vt:lpstr>Klíčové pojmy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(02/2019)</vt:lpstr>
      <vt:lpstr>Transmisní mechanismus</vt:lpstr>
      <vt:lpstr>Nestandardní měnověpolitické nástroje</vt:lpstr>
      <vt:lpstr>Některé další měnověpolitické nástroje - v ČR nevyužívané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schwejo</cp:lastModifiedBy>
  <cp:revision>187</cp:revision>
  <cp:lastPrinted>2019-02-15T14:49:54Z</cp:lastPrinted>
  <dcterms:created xsi:type="dcterms:W3CDTF">2016-10-17T17:38:14Z</dcterms:created>
  <dcterms:modified xsi:type="dcterms:W3CDTF">2019-02-18T09:24:33Z</dcterms:modified>
</cp:coreProperties>
</file>