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1600200" y="6096000"/>
            <a:ext cx="640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altLang="cs-CZ" sz="1200" b="1"/>
              <a:t>Zpracováno dle Ing. Aleny Kerlinové, Ph.D.</a:t>
            </a:r>
          </a:p>
          <a:p>
            <a:pPr algn="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cs-CZ" altLang="cs-CZ" sz="17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 smtClean="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 smtClean="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p:oleObj spid="_x0000_s12294" r:id="rId3" imgW="3934919" imgH="3826933" progId="Visio.Drawing.11">
              <p:embed/>
            </p:oleObj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p:oleObj spid="_x0000_s12296" r:id="rId4" imgW="3916993" imgH="4546803" progId="Visio.Drawing.11">
              <p:embed/>
            </p:oleObj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Všechny zainteresované skupiny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Dělat (vybrat a prosadit) „správné věci“</a:t>
            </a:r>
          </a:p>
          <a:p>
            <a:pPr eaLnBrk="1" hangingPunct="1"/>
            <a:r>
              <a:rPr lang="cs-CZ" altLang="cs-CZ" smtClean="0"/>
              <a:t>Provádět tyto „správné věci“ správným způsobem</a:t>
            </a:r>
          </a:p>
          <a:p>
            <a:pPr eaLnBrk="1" hangingPunct="1"/>
            <a:r>
              <a:rPr lang="cs-CZ" altLang="cs-CZ" smtClean="0"/>
              <a:t>Správně komunikovat s veřejností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Strategie a strategický management = dělat správné věci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„Efektivní veřejná správa a přátelské veřejné služby: Strategie realizace Smart </a:t>
            </a:r>
            <a:r>
              <a:rPr lang="cs-CZ" altLang="cs-CZ" sz="2800" dirty="0" err="1" smtClean="0"/>
              <a:t>Administration</a:t>
            </a:r>
            <a:r>
              <a:rPr lang="cs-CZ" altLang="cs-CZ" sz="2800" dirty="0" smtClean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 smtClean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 smtClean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/>
              <a:t>Dokument </a:t>
            </a:r>
            <a:r>
              <a:rPr lang="cs-CZ" sz="1600" dirty="0" smtClean="0"/>
              <a:t>EFEKTIVNÍ VEŘEJNÁ SPRÁVA A PŘÁTELSKÉ VEŘEJNÉ SLUŽBY</a:t>
            </a:r>
            <a:endParaRPr lang="cs-CZ" altLang="cs-CZ" sz="1600" dirty="0" smtClean="0"/>
          </a:p>
          <a:p>
            <a:pPr lvl="2" eaLnBrk="1" hangingPunct="1">
              <a:defRPr/>
            </a:pPr>
            <a:endParaRPr lang="cs-CZ" altLang="cs-CZ" sz="1200" dirty="0" smtClean="0"/>
          </a:p>
          <a:p>
            <a:pPr eaLnBrk="1" hangingPunct="1">
              <a:defRPr/>
            </a:pPr>
            <a:r>
              <a:rPr lang="cs-CZ" sz="2800" dirty="0" smtClean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 smtClean="0"/>
              <a:t>https://www.dataplan.info/img_upload/7bdb1584e3b8a53d337518d988763f8d/cz-strategicky-ramec-rozvoje-verejne-spravy-2014-2020.pdf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 smtClean="0"/>
              <a:t>Zpracování dobrovolnou záležitostí</a:t>
            </a:r>
          </a:p>
          <a:p>
            <a:pPr eaLnBrk="1" hangingPunct="1"/>
            <a:r>
              <a:rPr lang="cs-CZ" altLang="cs-CZ" smtClean="0"/>
              <a:t>Neexistuje žádná konkrétní forma zpracování</a:t>
            </a:r>
          </a:p>
          <a:p>
            <a:pPr eaLnBrk="1" hangingPunct="1"/>
            <a:r>
              <a:rPr lang="cs-CZ" altLang="cs-CZ" smtClean="0"/>
              <a:t>Odbor regionálního rozvoje obcí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Neochota aktualizovat plán při změně vnějších podmínek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p:oleObj spid="_x0000_s21509" r:id="rId3" imgW="6872597" imgH="453271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založen na strategickém managementu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p:oleObj spid="_x0000_s22533" r:id="rId3" imgW="7052644" imgH="4892514" progId="Visio.Drawing.11">
              <p:embed/>
            </p:oleObj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p:oleObj spid="_x0000_s22535" r:id="rId4" imgW="7052644" imgH="48925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p:oleObj spid="_x0000_s23557" r:id="rId3" imgW="6526740" imgH="59868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Původně vyvinut pro potřeby soukromého sektoru</a:t>
            </a:r>
          </a:p>
          <a:p>
            <a:pPr eaLnBrk="1" hangingPunct="1"/>
            <a:r>
              <a:rPr lang="cs-CZ" altLang="cs-CZ" smtClean="0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 smtClean="0"/>
              <a:t>Orientace na cíl a výsledek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Způsob, jak dosáhnout stanovených cílů</a:t>
            </a:r>
          </a:p>
          <a:p>
            <a:pPr eaLnBrk="1" hangingPunct="1"/>
            <a:r>
              <a:rPr lang="cs-CZ" altLang="cs-CZ" sz="2800" smtClean="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 smtClean="0"/>
              <a:t>Tvorba strategie </a:t>
            </a:r>
          </a:p>
          <a:p>
            <a:pPr lvl="1" eaLnBrk="1" hangingPunct="1"/>
            <a:r>
              <a:rPr lang="cs-CZ" altLang="cs-CZ" sz="2300" smtClean="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 smtClean="0"/>
              <a:t>Vhodné založit orgán (komisi) pro strategický rozvoj</a:t>
            </a:r>
          </a:p>
          <a:p>
            <a:pPr lvl="1" eaLnBrk="1" hangingPunct="1"/>
            <a:r>
              <a:rPr lang="cs-CZ" altLang="cs-CZ" sz="2300" smtClean="0"/>
              <a:t>Limitovaný prostor pro tvorbu strategie (některé činnosti dány zákonem)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Existuje konkurence při získávání zdrojů (dotace)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Strategický management umožňuje:</a:t>
            </a:r>
          </a:p>
          <a:p>
            <a:pPr lvl="1" eaLnBrk="1" hangingPunct="1"/>
            <a:r>
              <a:rPr lang="cs-CZ" altLang="cs-CZ" smtClean="0"/>
              <a:t>Identifikovat trendy a faktory ovlivňující místní prostředí</a:t>
            </a:r>
          </a:p>
          <a:p>
            <a:pPr lvl="1" eaLnBrk="1" hangingPunct="1"/>
            <a:r>
              <a:rPr lang="cs-CZ" altLang="cs-CZ" smtClean="0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 smtClean="0"/>
              <a:t>Připravit podmínky pro ekonomický rozvoj a přilákat investory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Poslání, vize, strategický cíl</a:t>
            </a:r>
          </a:p>
          <a:p>
            <a:pPr eaLnBrk="1" hangingPunct="1"/>
            <a:r>
              <a:rPr lang="cs-CZ" altLang="cs-CZ" smtClean="0"/>
              <a:t>Strategie</a:t>
            </a:r>
          </a:p>
          <a:p>
            <a:pPr eaLnBrk="1" hangingPunct="1"/>
            <a:r>
              <a:rPr lang="cs-CZ" altLang="cs-CZ" smtClean="0"/>
              <a:t>Strategické plánování</a:t>
            </a:r>
          </a:p>
          <a:p>
            <a:pPr eaLnBrk="1" hangingPunct="1"/>
            <a:r>
              <a:rPr lang="cs-CZ" altLang="cs-CZ" smtClean="0"/>
              <a:t>Strategický management</a:t>
            </a:r>
          </a:p>
          <a:p>
            <a:pPr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Strategické plánování </a:t>
            </a:r>
            <a:r>
              <a:rPr lang="cs-CZ" altLang="cs-CZ" smtClean="0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Pět fází vývoje:</a:t>
            </a:r>
          </a:p>
          <a:p>
            <a:pPr lvl="1" eaLnBrk="1" hangingPunct="1"/>
            <a:r>
              <a:rPr lang="cs-CZ" altLang="cs-CZ" smtClean="0"/>
              <a:t>Plánování (1945 – 1960)</a:t>
            </a:r>
          </a:p>
          <a:p>
            <a:pPr lvl="1" eaLnBrk="1" hangingPunct="1"/>
            <a:r>
              <a:rPr lang="cs-CZ" altLang="cs-CZ" smtClean="0"/>
              <a:t>Dlouhodobé plánování (1960 – 1973)</a:t>
            </a:r>
          </a:p>
          <a:p>
            <a:pPr lvl="1" eaLnBrk="1" hangingPunct="1"/>
            <a:r>
              <a:rPr lang="cs-CZ" altLang="cs-CZ" smtClean="0"/>
              <a:t>Strategické plánování (1973 – 1980)</a:t>
            </a:r>
          </a:p>
          <a:p>
            <a:pPr lvl="1" eaLnBrk="1" hangingPunct="1"/>
            <a:r>
              <a:rPr lang="cs-CZ" altLang="cs-CZ" smtClean="0"/>
              <a:t>Strategický management do roku 1995</a:t>
            </a:r>
          </a:p>
          <a:p>
            <a:pPr lvl="1" eaLnBrk="1" hangingPunct="1"/>
            <a:r>
              <a:rPr lang="cs-CZ" altLang="cs-CZ" smtClean="0"/>
              <a:t>Strategický management po roce 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512</TotalTime>
  <Words>920</Words>
  <Application>Microsoft Office PowerPoint</Application>
  <PresentationFormat>Předvádění na obrazovce (4:3)</PresentationFormat>
  <Paragraphs>126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Wingdings</vt:lpstr>
      <vt:lpstr>Calibri</vt:lpstr>
      <vt:lpstr>Times New Roman</vt:lpstr>
      <vt:lpstr>Vodotisk</vt:lpstr>
      <vt:lpstr>Visio.Drawing.11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Windows User</cp:lastModifiedBy>
  <cp:revision>11</cp:revision>
  <cp:lastPrinted>1601-01-01T00:00:00Z</cp:lastPrinted>
  <dcterms:created xsi:type="dcterms:W3CDTF">1601-01-01T00:00:00Z</dcterms:created>
  <dcterms:modified xsi:type="dcterms:W3CDTF">2019-03-11T10:01:51Z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