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60" r:id="rId10"/>
    <p:sldId id="263" r:id="rId11"/>
    <p:sldId id="261" r:id="rId12"/>
    <p:sldId id="284" r:id="rId13"/>
    <p:sldId id="288" r:id="rId14"/>
    <p:sldId id="264" r:id="rId15"/>
    <p:sldId id="287" r:id="rId16"/>
    <p:sldId id="285" r:id="rId17"/>
    <p:sldId id="286" r:id="rId18"/>
    <p:sldId id="265" r:id="rId19"/>
    <p:sldId id="266" r:id="rId20"/>
    <p:sldId id="289" r:id="rId21"/>
    <p:sldId id="290" r:id="rId22"/>
    <p:sldId id="271" r:id="rId23"/>
    <p:sldId id="262" r:id="rId24"/>
    <p:sldId id="272" r:id="rId25"/>
    <p:sldId id="273" r:id="rId26"/>
    <p:sldId id="277" r:id="rId27"/>
    <p:sldId id="274" r:id="rId28"/>
    <p:sldId id="275" r:id="rId29"/>
    <p:sldId id="278" r:id="rId30"/>
    <p:sldId id="276" r:id="rId31"/>
    <p:sldId id="279" r:id="rId32"/>
    <p:sldId id="280" r:id="rId33"/>
    <p:sldId id="282" r:id="rId34"/>
    <p:sldId id="283" r:id="rId3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969696"/>
    <a:srgbClr val="F01928"/>
    <a:srgbClr val="00287D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8038" autoAdjust="0"/>
  </p:normalViewPr>
  <p:slideViewPr>
    <p:cSldViewPr snapToGrid="0">
      <p:cViewPr varScale="1">
        <p:scale>
          <a:sx n="77" d="100"/>
          <a:sy n="77" d="100"/>
        </p:scale>
        <p:origin x="198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99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525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59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61953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008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7011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08355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18909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94318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0626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951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0792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7285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12114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71677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4822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89343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ctr"/>
            <a:endParaRPr kumimoji="1" lang="cs-CZ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97916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48640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93846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50679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489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b="0" i="0" kern="1200" baseline="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96551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2924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90925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37985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765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6981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7828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3407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5408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623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893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57AE30-C37C-45C4-BA42-3EEB6674A7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B997D1-5AF0-458F-84AF-78D84587B9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FC605B-5E51-40F0-8FA5-B18977EF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9629A3B-8163-49B7-AD47-EF1CBCBEA1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Matěj Dobeš, Ph.D.</a:t>
            </a:r>
          </a:p>
        </p:txBody>
      </p:sp>
    </p:spTree>
    <p:extLst>
      <p:ext uri="{BB962C8B-B14F-4D97-AF65-F5344CB8AC3E}">
        <p14:creationId xmlns:p14="http://schemas.microsoft.com/office/powerpoint/2010/main" val="3054239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Služebnosti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5376000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200" b="1" dirty="0">
                <a:solidFill>
                  <a:schemeClr val="bg1"/>
                </a:solidFill>
                <a:latin typeface="+mj-lt"/>
              </a:rPr>
              <a:t>Pozemkové služebnosti </a:t>
            </a:r>
          </a:p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Působí </a:t>
            </a:r>
            <a:r>
              <a:rPr lang="cs-CZ" sz="2200" i="1" dirty="0">
                <a:solidFill>
                  <a:schemeClr val="bg1"/>
                </a:solidFill>
                <a:latin typeface="+mj-lt"/>
              </a:rPr>
              <a:t>in rem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Oprávněným je vlastník věci</a:t>
            </a:r>
          </a:p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Povinným je vlastník služebné věci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E60C5A9-C054-4A2B-B372-2244CF93D58B}"/>
              </a:ext>
            </a:extLst>
          </p:cNvPr>
          <p:cNvSpPr txBox="1">
            <a:spLocks/>
          </p:cNvSpPr>
          <p:nvPr/>
        </p:nvSpPr>
        <p:spPr>
          <a:xfrm>
            <a:off x="6096000" y="1692002"/>
            <a:ext cx="5376000" cy="4019866"/>
          </a:xfrm>
          <a:prstGeom prst="rect">
            <a:avLst/>
          </a:prstGeom>
          <a:solidFill>
            <a:srgbClr val="5AC8AF"/>
          </a:solidFill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2200" b="1" kern="0" dirty="0">
                <a:solidFill>
                  <a:schemeClr val="bg1"/>
                </a:solidFill>
                <a:latin typeface="+mj-lt"/>
              </a:rPr>
              <a:t>Osobní služebnosti</a:t>
            </a:r>
          </a:p>
          <a:p>
            <a:pPr>
              <a:spcBef>
                <a:spcPts val="600"/>
              </a:spcBef>
            </a:pPr>
            <a:r>
              <a:rPr lang="cs-CZ" sz="2200" kern="0" dirty="0">
                <a:solidFill>
                  <a:schemeClr val="bg1"/>
                </a:solidFill>
                <a:latin typeface="+mj-lt"/>
              </a:rPr>
              <a:t>Působí </a:t>
            </a:r>
            <a:r>
              <a:rPr lang="cs-CZ" sz="2200" i="1" kern="0" dirty="0">
                <a:solidFill>
                  <a:schemeClr val="bg1"/>
                </a:solidFill>
                <a:latin typeface="+mj-lt"/>
              </a:rPr>
              <a:t>in personam</a:t>
            </a:r>
          </a:p>
          <a:p>
            <a:pPr>
              <a:spcBef>
                <a:spcPts val="600"/>
              </a:spcBef>
            </a:pPr>
            <a:r>
              <a:rPr lang="cs-CZ" sz="2200" kern="0" dirty="0">
                <a:solidFill>
                  <a:schemeClr val="bg1"/>
                </a:solidFill>
                <a:latin typeface="+mj-lt"/>
              </a:rPr>
              <a:t>Oprávněným není vlastník věci, </a:t>
            </a:r>
            <a:br>
              <a:rPr lang="cs-CZ" sz="2200" kern="0" dirty="0">
                <a:solidFill>
                  <a:schemeClr val="bg1"/>
                </a:solidFill>
                <a:latin typeface="+mj-lt"/>
              </a:rPr>
            </a:br>
            <a:r>
              <a:rPr lang="cs-CZ" sz="2200" kern="0" dirty="0">
                <a:solidFill>
                  <a:schemeClr val="bg1"/>
                </a:solidFill>
                <a:latin typeface="+mj-lt"/>
              </a:rPr>
              <a:t>ale osoba</a:t>
            </a:r>
          </a:p>
          <a:p>
            <a:pPr>
              <a:spcBef>
                <a:spcPts val="600"/>
              </a:spcBef>
            </a:pPr>
            <a:r>
              <a:rPr lang="cs-CZ" sz="2200" kern="0" dirty="0">
                <a:solidFill>
                  <a:schemeClr val="bg1"/>
                </a:solidFill>
                <a:latin typeface="+mj-lt"/>
              </a:rPr>
              <a:t>Lze ji rozšířit např. na dědice </a:t>
            </a:r>
          </a:p>
          <a:p>
            <a:pPr>
              <a:spcBef>
                <a:spcPts val="600"/>
              </a:spcBef>
            </a:pPr>
            <a:r>
              <a:rPr lang="cs-CZ" sz="2200" kern="0" dirty="0">
                <a:solidFill>
                  <a:schemeClr val="bg1"/>
                </a:solidFill>
                <a:latin typeface="+mj-lt"/>
              </a:rPr>
              <a:t>Nelze převést na jinou osobu</a:t>
            </a:r>
          </a:p>
          <a:p>
            <a:pPr>
              <a:spcBef>
                <a:spcPts val="600"/>
              </a:spcBef>
            </a:pPr>
            <a:r>
              <a:rPr lang="cs-CZ" sz="2200" kern="0" dirty="0">
                <a:solidFill>
                  <a:schemeClr val="bg1"/>
                </a:solidFill>
                <a:latin typeface="+mj-lt"/>
              </a:rPr>
              <a:t>Zaniká smrtí oprávněné osoby</a:t>
            </a:r>
          </a:p>
        </p:txBody>
      </p:sp>
    </p:spTree>
    <p:extLst>
      <p:ext uri="{BB962C8B-B14F-4D97-AF65-F5344CB8AC3E}">
        <p14:creationId xmlns:p14="http://schemas.microsoft.com/office/powerpoint/2010/main" val="115515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Některé služebnosti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376000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Nezbytná cesta (§ 1029 odst. 2)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Služebnost inženýrské sítě </a:t>
            </a:r>
            <a:br>
              <a:rPr lang="cs-CZ" sz="2000" dirty="0">
                <a:solidFill>
                  <a:schemeClr val="bg1"/>
                </a:solidFill>
                <a:latin typeface="+mj-lt"/>
              </a:rPr>
            </a:br>
            <a:r>
              <a:rPr lang="cs-CZ" sz="2000" dirty="0">
                <a:solidFill>
                  <a:schemeClr val="bg1"/>
                </a:solidFill>
                <a:latin typeface="+mj-lt"/>
              </a:rPr>
              <a:t>(§ 1267)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Opora cizí stavby (§ 1269)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Služebnost okapu (§ 1270)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Právo na svod dešťové vody </a:t>
            </a:r>
            <a:br>
              <a:rPr lang="cs-CZ" sz="2000" dirty="0">
                <a:solidFill>
                  <a:schemeClr val="bg1"/>
                </a:solidFill>
                <a:latin typeface="+mj-lt"/>
              </a:rPr>
            </a:br>
            <a:r>
              <a:rPr lang="cs-CZ" sz="2000" dirty="0">
                <a:solidFill>
                  <a:schemeClr val="bg1"/>
                </a:solidFill>
                <a:latin typeface="+mj-lt"/>
              </a:rPr>
              <a:t>(§ 1271)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Právo na vodu (§ 1272)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7BB223D0-88CF-44FB-9F42-C39E0FEE99D3}"/>
              </a:ext>
            </a:extLst>
          </p:cNvPr>
          <p:cNvSpPr txBox="1">
            <a:spLocks/>
          </p:cNvSpPr>
          <p:nvPr/>
        </p:nvSpPr>
        <p:spPr>
          <a:xfrm>
            <a:off x="6096000" y="1692002"/>
            <a:ext cx="5376000" cy="4019866"/>
          </a:xfrm>
          <a:prstGeom prst="rect">
            <a:avLst/>
          </a:prstGeom>
          <a:solidFill>
            <a:srgbClr val="5AC8AF"/>
          </a:solidFill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2000" kern="0" dirty="0">
                <a:solidFill>
                  <a:schemeClr val="bg1"/>
                </a:solidFill>
                <a:latin typeface="+mj-lt"/>
              </a:rPr>
              <a:t>Právo na vodu (§ 1272)</a:t>
            </a:r>
          </a:p>
          <a:p>
            <a:pPr>
              <a:spcBef>
                <a:spcPts val="600"/>
              </a:spcBef>
            </a:pPr>
            <a:r>
              <a:rPr lang="cs-CZ" sz="2000" kern="0" dirty="0">
                <a:solidFill>
                  <a:schemeClr val="bg1"/>
                </a:solidFill>
                <a:latin typeface="+mj-lt"/>
              </a:rPr>
              <a:t>Služebnost rozlivu (§ 1273)</a:t>
            </a:r>
          </a:p>
          <a:p>
            <a:pPr>
              <a:spcBef>
                <a:spcPts val="600"/>
              </a:spcBef>
            </a:pPr>
            <a:r>
              <a:rPr lang="cs-CZ" sz="2000" kern="0" dirty="0">
                <a:solidFill>
                  <a:schemeClr val="bg1"/>
                </a:solidFill>
                <a:latin typeface="+mj-lt"/>
              </a:rPr>
              <a:t>Služebnost stezky, průhonu a cesty (§ 1274)</a:t>
            </a:r>
          </a:p>
          <a:p>
            <a:pPr>
              <a:spcBef>
                <a:spcPts val="600"/>
              </a:spcBef>
            </a:pPr>
            <a:r>
              <a:rPr lang="cs-CZ" sz="2000" kern="0" dirty="0">
                <a:solidFill>
                  <a:schemeClr val="bg1"/>
                </a:solidFill>
                <a:latin typeface="+mj-lt"/>
              </a:rPr>
              <a:t>Právo pastvy (§ 1278)</a:t>
            </a:r>
          </a:p>
          <a:p>
            <a:pPr>
              <a:spcBef>
                <a:spcPts val="600"/>
              </a:spcBef>
            </a:pPr>
            <a:r>
              <a:rPr lang="cs-CZ" sz="2000" kern="0" dirty="0">
                <a:solidFill>
                  <a:schemeClr val="bg1"/>
                </a:solidFill>
                <a:latin typeface="+mj-lt"/>
              </a:rPr>
              <a:t>Užívací právo (§ 1283)</a:t>
            </a:r>
          </a:p>
          <a:p>
            <a:pPr>
              <a:spcBef>
                <a:spcPts val="600"/>
              </a:spcBef>
            </a:pPr>
            <a:r>
              <a:rPr lang="cs-CZ" sz="2000" kern="0" dirty="0">
                <a:solidFill>
                  <a:schemeClr val="bg1"/>
                </a:solidFill>
                <a:latin typeface="+mj-lt"/>
              </a:rPr>
              <a:t>Požívací právo (§ 1285)</a:t>
            </a:r>
          </a:p>
        </p:txBody>
      </p:sp>
    </p:spTree>
    <p:extLst>
      <p:ext uri="{BB962C8B-B14F-4D97-AF65-F5344CB8AC3E}">
        <p14:creationId xmlns:p14="http://schemas.microsoft.com/office/powerpoint/2010/main" val="3968009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Služebnost stezky,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průhonu a cesty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Služebnost stezky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zakládá právo chodit po ní nebo se po ní dopravovat lidskou silou a právo, aby po stezce jiní přicházeli k oprávněné osobě a odcházeli od ní nebo se lidskou silou dopravovali (§ 1274)</a:t>
            </a:r>
          </a:p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Služebnost cesty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zakládá právo jezdit přes služebný pozemek jakýmikoli vozidly; ve služebnosti cesty není obsaženo právo průhonu (§ 1276)</a:t>
            </a:r>
          </a:p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Služebnost průhonu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zakládá právo hnát zvířata přes služebný pozemek; se služebností průhonu je spojeno i právo jezdit jinými než motorovými vozidly (§ 1275)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Žádná neobsahuje právo vláčet (smýkat) těžká břemena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Stanou-li se stezka, cesta nebo průhon působením náhody neschůdnými, lze se domáhat, aby byla vykázána náhradní plocha, než budou uvedeny v předešlý stav (§ 1277)</a:t>
            </a:r>
          </a:p>
        </p:txBody>
      </p:sp>
    </p:spTree>
    <p:extLst>
      <p:ext uri="{BB962C8B-B14F-4D97-AF65-F5344CB8AC3E}">
        <p14:creationId xmlns:p14="http://schemas.microsoft.com/office/powerpoint/2010/main" val="1540720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Služebnosti související s vodou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Služebnost okapu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je právo svádět dešťovou vodu ze své střechy na cizí nemovitou věc buď volně nebo ve žlabu (§ 1270)</a:t>
            </a:r>
          </a:p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Právo na svod dešťové vody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ze sousední střechy na svůj pozemek (§ 1271)</a:t>
            </a:r>
          </a:p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Právo na vodu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zřizuje přístup k vodě na cizím pozemku (§ 1272 odst. 1)</a:t>
            </a:r>
          </a:p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Právo vodovodu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je právo svádět vodu z cizího pozemku na svůj nebo ze svého pozemku na cizí </a:t>
            </a:r>
            <a:br>
              <a:rPr lang="cs-CZ" sz="1800" dirty="0">
                <a:solidFill>
                  <a:schemeClr val="bg1"/>
                </a:solidFill>
                <a:latin typeface="+mj-lt"/>
              </a:rPr>
            </a:br>
            <a:r>
              <a:rPr lang="cs-CZ" sz="1800" dirty="0">
                <a:solidFill>
                  <a:schemeClr val="bg1"/>
                </a:solidFill>
                <a:latin typeface="+mj-lt"/>
              </a:rPr>
              <a:t>(§ 1272 odst. 2)</a:t>
            </a:r>
          </a:p>
          <a:p>
            <a:pPr>
              <a:spcBef>
                <a:spcPts val="600"/>
              </a:spcBef>
            </a:pPr>
            <a:r>
              <a:rPr lang="cs-CZ" sz="1800" b="1" u="sng" dirty="0">
                <a:solidFill>
                  <a:schemeClr val="bg1"/>
                </a:solidFill>
                <a:latin typeface="+mj-lt"/>
              </a:rPr>
              <a:t>Služebnost rozlivu</a:t>
            </a:r>
            <a:r>
              <a:rPr lang="cs-CZ" sz="18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zakládá vlastníku vodního díla, které umožňuje řízený rozliv povodně, právo rozlévat na služebném pozemku vodu (§ 1274)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20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Vznik služebnosti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Smlouvu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Zřizuje-li se právním jednáním služebnost k věci zapsané ve veřejném seznamu, vzniká zápisem do takového seznamu; jinak účinnosti smlouvy (§ 1262)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Vlastník může zatížit svůj pozemek služebností ve prospěch jiného svého pozemku (§ 1257), to je tzv. vlastnická služebnost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Pořízením pro případ smrti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Vydržením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Ze zákona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 („zákonná věcná břemena“)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Rozhodnutím soudu</a:t>
            </a:r>
          </a:p>
        </p:txBody>
      </p:sp>
    </p:spTree>
    <p:extLst>
      <p:ext uri="{BB962C8B-B14F-4D97-AF65-F5344CB8AC3E}">
        <p14:creationId xmlns:p14="http://schemas.microsoft.com/office/powerpoint/2010/main" val="2851907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Nezbytná cesta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Vlastník nemovité věci, na níž nelze řádně hospodařit či jinak ji řádně užívat proto, že není dostatečně spojena s </a:t>
            </a:r>
            <a:r>
              <a:rPr lang="cs-CZ" sz="1600" b="1" u="sng" dirty="0">
                <a:solidFill>
                  <a:schemeClr val="bg1"/>
                </a:solidFill>
                <a:latin typeface="+mj-lt"/>
              </a:rPr>
              <a:t>veřejnou cestou</a:t>
            </a:r>
            <a:r>
              <a:rPr lang="cs-CZ" sz="1600" dirty="0">
                <a:solidFill>
                  <a:schemeClr val="bg1"/>
                </a:solidFill>
                <a:latin typeface="+mj-lt"/>
              </a:rPr>
              <a:t>, může žádat, aby mu soused </a:t>
            </a:r>
            <a:r>
              <a:rPr lang="cs-CZ" sz="1600" b="1" u="sng" dirty="0">
                <a:solidFill>
                  <a:schemeClr val="bg1"/>
                </a:solidFill>
                <a:latin typeface="+mj-lt"/>
              </a:rPr>
              <a:t>za náhradu</a:t>
            </a:r>
            <a:r>
              <a:rPr lang="cs-CZ" sz="16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600" dirty="0">
                <a:solidFill>
                  <a:schemeClr val="bg1"/>
                </a:solidFill>
                <a:latin typeface="+mj-lt"/>
              </a:rPr>
              <a:t>povolil nezbytnou cestu přes svůj pozemek (§ 1029 odst. 1); a nezbytnou cestu náleží úplata a </a:t>
            </a:r>
            <a:r>
              <a:rPr lang="cs-CZ" sz="1600" b="1" u="sng" dirty="0">
                <a:solidFill>
                  <a:schemeClr val="bg1"/>
                </a:solidFill>
                <a:latin typeface="+mj-lt"/>
              </a:rPr>
              <a:t>odčinění újmy</a:t>
            </a:r>
            <a:r>
              <a:rPr lang="cs-CZ" sz="1600" dirty="0">
                <a:solidFill>
                  <a:schemeClr val="bg1"/>
                </a:solidFill>
                <a:latin typeface="+mj-lt"/>
              </a:rPr>
              <a:t>, není-li již kryto úplatou (§ 1030 odst. 1)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Poskytnutí </a:t>
            </a:r>
            <a:r>
              <a:rPr lang="cs-CZ" sz="1600" b="1" u="sng" dirty="0">
                <a:solidFill>
                  <a:schemeClr val="bg1"/>
                </a:solidFill>
                <a:latin typeface="+mj-lt"/>
              </a:rPr>
              <a:t>jistoty</a:t>
            </a:r>
            <a:r>
              <a:rPr lang="cs-CZ" sz="16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600" dirty="0">
                <a:solidFill>
                  <a:schemeClr val="bg1"/>
                </a:solidFill>
                <a:latin typeface="+mj-lt"/>
              </a:rPr>
              <a:t>přiměřené případné škodě způsobené na dotčeném pozemku; to neplatí, je-li zjevné, že patrná škoda na dotčeném pozemku nevznikne (§ 1030 odst. 2)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Bylo-li povoleno zřídit na dotčeném pozemku nezbytnou cestu jako </a:t>
            </a:r>
            <a:r>
              <a:rPr lang="cs-CZ" sz="1600" b="1" u="sng" dirty="0">
                <a:solidFill>
                  <a:schemeClr val="bg1"/>
                </a:solidFill>
                <a:latin typeface="+mj-lt"/>
              </a:rPr>
              <a:t>umělou</a:t>
            </a:r>
            <a:r>
              <a:rPr lang="cs-CZ" sz="1600" dirty="0">
                <a:solidFill>
                  <a:schemeClr val="bg1"/>
                </a:solidFill>
                <a:latin typeface="+mj-lt"/>
              </a:rPr>
              <a:t>, zřídí a udržuje ji ten, v jehož prospěch byla povolena (§ 1031)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Při potřebě zřídit nezbytnou cestu jako umělou může vlastník dotčeného pozemku požadovat, aby žadatel </a:t>
            </a:r>
            <a:r>
              <a:rPr lang="cs-CZ" sz="1600" b="1" u="sng" dirty="0">
                <a:solidFill>
                  <a:schemeClr val="bg1"/>
                </a:solidFill>
                <a:latin typeface="+mj-lt"/>
              </a:rPr>
              <a:t>odkoupil</a:t>
            </a:r>
            <a:r>
              <a:rPr lang="cs-CZ" sz="1600" dirty="0">
                <a:solidFill>
                  <a:schemeClr val="bg1"/>
                </a:solidFill>
                <a:latin typeface="+mj-lt"/>
              </a:rPr>
              <a:t> pozemek potřebný pro nezbytnou cestu (§ 1036)</a:t>
            </a:r>
          </a:p>
          <a:p>
            <a:pPr>
              <a:spcBef>
                <a:spcPts val="600"/>
              </a:spcBef>
            </a:pPr>
            <a:endParaRPr lang="cs-CZ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8254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Podmínky zřízení nezbytné cesty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(§ 1032)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Soud nepovolí nezbytnou cestu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a) převýší-li škoda na nemovité věci souseda zřejmě výhodu nezbytné cesty, 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b) způsobil-li si nedostatek přístupu z hrubé nedbalosti či úmyslně ten, kdo o nezbytnou cestu žádá, nebo 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c) žádá-li se nezbytná cesta jen za účelem pohodlnějšího spojení. 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Nelze povolit nezbytnou cestu přes prostor uzavřený za tím účelem, aby do něj cizí osoby neměly přístup, ani přes pozemek, kde veřejný zájem brání takovou cestu zřídit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Nelze povolit nezbytnou cestu, pokud má žalobce cestu zajištěnou obligačním právem, </a:t>
            </a:r>
            <a:br>
              <a:rPr lang="cs-CZ" sz="2000" dirty="0">
                <a:solidFill>
                  <a:schemeClr val="bg1"/>
                </a:solidFill>
                <a:latin typeface="+mj-lt"/>
              </a:rPr>
            </a:br>
            <a:r>
              <a:rPr lang="cs-CZ" sz="2000" dirty="0">
                <a:solidFill>
                  <a:schemeClr val="bg1"/>
                </a:solidFill>
                <a:latin typeface="+mj-lt"/>
              </a:rPr>
              <a:t>tj. např. nájmem (NS 22 Cdo 38/2005)</a:t>
            </a:r>
          </a:p>
        </p:txBody>
      </p:sp>
    </p:spTree>
    <p:extLst>
      <p:ext uri="{BB962C8B-B14F-4D97-AF65-F5344CB8AC3E}">
        <p14:creationId xmlns:p14="http://schemas.microsoft.com/office/powerpoint/2010/main" val="787416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Zrušení nezbytné cesty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latin typeface="+mj-lt"/>
              </a:rPr>
              <a:t>Při </a:t>
            </a:r>
            <a:r>
              <a:rPr lang="cs-CZ" sz="2400" b="1" u="sng" dirty="0">
                <a:solidFill>
                  <a:schemeClr val="bg1"/>
                </a:solidFill>
                <a:latin typeface="+mj-lt"/>
              </a:rPr>
              <a:t>pominutí příčiny</a:t>
            </a:r>
            <a:r>
              <a:rPr lang="cs-CZ" sz="2400" dirty="0">
                <a:solidFill>
                  <a:schemeClr val="bg1"/>
                </a:solidFill>
                <a:latin typeface="+mj-lt"/>
              </a:rPr>
              <a:t>, pro niž byla povolena nezbytná cesta, aniž je na oprávněné straně nějaká jiná příčina pro zachování nezbytné cesty, soud na návrh vlastníka dotčeného pozemku nezbytnou cestu zruší (§ 1034)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latin typeface="+mj-lt"/>
              </a:rPr>
              <a:t>Při zániku práva nezbytné cesty se úplata nevrací, složená jistota se však vypořádá (§ 1035 odst. 1)</a:t>
            </a:r>
          </a:p>
        </p:txBody>
      </p:sp>
    </p:spTree>
    <p:extLst>
      <p:ext uri="{BB962C8B-B14F-4D97-AF65-F5344CB8AC3E}">
        <p14:creationId xmlns:p14="http://schemas.microsoft.com/office/powerpoint/2010/main" val="3682672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Právní poměry ze služebnosti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Oprávněná osoba nese náklad na zachování a opravy věci, která je pro služebnost určena; užívá-li však věci i ten, kdo je služebností obtížen, je povinen na náklad poměrně přispívat, anebo se užívání zdržet (§ 1263)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Není-li míra služebnosti určena, rozhoduje potřeba panujícího pozemku  (§ 1264)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Služebnost zahrnuje vše, co je nutné k jejímu výkonu. Není-li obsah nebo rozsah služebnosti určen, posoudí se podle místní zvyklosti; není-li ani ta, má se za to, že je rozsah nebo obsah spíše menší než větší (§ 1258)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Ochrana služebnosti – konfesorní žaloba (§ 1259)</a:t>
            </a:r>
          </a:p>
          <a:p>
            <a:pPr>
              <a:spcBef>
                <a:spcPts val="600"/>
              </a:spcBef>
            </a:pPr>
            <a:endParaRPr lang="cs-CZ" sz="18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24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6052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Zánik služebnosti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Ze zákona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trvalou změnou, pro kterou služebná věc již nemůže sloužit panujícímu pozemku nebo oprávněné osobě (§ 1299 odst. 1)</a:t>
            </a: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Rozhodnutím soudu 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při trvalé změně vyvolávající hrubý nepoměr mezi zatížením služebné věci a výhodou panujícího pozemku nebo oprávněné osoby (§ 1299 odst. 2)</a:t>
            </a: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Dohodou 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a výmazem z veřejného seznamu (§ 1300 odst. 1)</a:t>
            </a: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Uplynutím doby 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(§ 1300 odst. 2)</a:t>
            </a: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Smrtí oprávněné osoby 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(§ 1302 odst. 1), </a:t>
            </a:r>
            <a:r>
              <a:rPr lang="cs-CZ" sz="2000" b="1" dirty="0">
                <a:solidFill>
                  <a:schemeClr val="bg1"/>
                </a:solidFill>
                <a:latin typeface="+mj-lt"/>
              </a:rPr>
              <a:t>zánikem panující věci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solidFill>
                  <a:schemeClr val="bg1"/>
                </a:solidFill>
                <a:latin typeface="+mj-lt"/>
              </a:rPr>
              <a:t>Spojením vlastnictví panující a služebné věci v jedné osobě služebnost nezaniká (§ 1301)</a:t>
            </a:r>
          </a:p>
        </p:txBody>
      </p:sp>
    </p:spTree>
    <p:extLst>
      <p:ext uri="{BB962C8B-B14F-4D97-AF65-F5344CB8AC3E}">
        <p14:creationId xmlns:p14="http://schemas.microsoft.com/office/powerpoint/2010/main" val="166247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Systematika občanského zákoníku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400" b="1" dirty="0">
                <a:latin typeface="+mj-lt"/>
                <a:cs typeface="Miriam Fixed" panose="020B0604020202020204" pitchFamily="49" charset="-79"/>
              </a:rPr>
              <a:t>ČÁST TŘETÍ - ABSOLUTNÍ MAJETKOVÁ PRÁVA (§ 976 - § 1720)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+mj-lt"/>
                <a:cs typeface="Miriam Fixed" panose="020B0604020202020204" pitchFamily="49" charset="-79"/>
              </a:rPr>
              <a:t>HLAVA I - VŠEOBECNÁ USTANOVENÍ (§ 976 - § 978)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+mj-lt"/>
                <a:cs typeface="Miriam Fixed" panose="020B0604020202020204" pitchFamily="49" charset="-79"/>
              </a:rPr>
              <a:t>HLAVA II - VĚCNÁ PRÁVA (§ 979 - § 1474)</a:t>
            </a:r>
          </a:p>
          <a:p>
            <a:pPr lvl="2">
              <a:spcBef>
                <a:spcPts val="600"/>
              </a:spcBef>
            </a:pPr>
            <a:r>
              <a:rPr lang="cs-CZ" sz="1600" dirty="0">
                <a:latin typeface="+mj-lt"/>
                <a:cs typeface="Miriam Fixed" panose="020B0604020202020204" pitchFamily="49" charset="-79"/>
              </a:rPr>
              <a:t>Díl 1 - Obecná ustanovení (§ 979 - § 986)</a:t>
            </a:r>
          </a:p>
          <a:p>
            <a:pPr lvl="2">
              <a:spcBef>
                <a:spcPts val="600"/>
              </a:spcBef>
            </a:pPr>
            <a:r>
              <a:rPr lang="cs-CZ" sz="1600" dirty="0">
                <a:latin typeface="+mj-lt"/>
                <a:cs typeface="Miriam Fixed" panose="020B0604020202020204" pitchFamily="49" charset="-79"/>
              </a:rPr>
              <a:t>Díl 2 - Držba (§ 987 - § 1010)</a:t>
            </a:r>
          </a:p>
          <a:p>
            <a:pPr lvl="2">
              <a:spcBef>
                <a:spcPts val="600"/>
              </a:spcBef>
            </a:pPr>
            <a:r>
              <a:rPr lang="cs-CZ" sz="1600" b="1" dirty="0">
                <a:solidFill>
                  <a:srgbClr val="0000DC"/>
                </a:solidFill>
                <a:latin typeface="+mj-lt"/>
                <a:cs typeface="Miriam Fixed" panose="020B0604020202020204" pitchFamily="49" charset="-79"/>
              </a:rPr>
              <a:t>Díl 3 - Vlastnictví (§ 1011 - § 1114)</a:t>
            </a:r>
          </a:p>
          <a:p>
            <a:pPr lvl="2">
              <a:spcBef>
                <a:spcPts val="600"/>
              </a:spcBef>
            </a:pPr>
            <a:r>
              <a:rPr lang="cs-CZ" sz="1600" dirty="0">
                <a:latin typeface="+mj-lt"/>
                <a:cs typeface="Miriam Fixed" panose="020B0604020202020204" pitchFamily="49" charset="-79"/>
              </a:rPr>
              <a:t>Díl 4 - Spoluvlastnictví (§ 1115 - § 1239)</a:t>
            </a:r>
          </a:p>
          <a:p>
            <a:pPr lvl="2">
              <a:spcBef>
                <a:spcPts val="600"/>
              </a:spcBef>
            </a:pPr>
            <a:r>
              <a:rPr lang="cs-CZ" sz="1600" b="1" dirty="0">
                <a:solidFill>
                  <a:srgbClr val="0000DC"/>
                </a:solidFill>
                <a:latin typeface="+mj-lt"/>
                <a:cs typeface="Miriam Fixed" panose="020B0604020202020204" pitchFamily="49" charset="-79"/>
              </a:rPr>
              <a:t>Díl 5 - Věcná práva k cizím věcem (§ 1240 - § 1399)</a:t>
            </a:r>
          </a:p>
          <a:p>
            <a:pPr lvl="2">
              <a:spcBef>
                <a:spcPts val="600"/>
              </a:spcBef>
            </a:pPr>
            <a:r>
              <a:rPr lang="cs-CZ" sz="1600" dirty="0">
                <a:latin typeface="+mj-lt"/>
                <a:cs typeface="Miriam Fixed" panose="020B0604020202020204" pitchFamily="49" charset="-79"/>
              </a:rPr>
              <a:t>Díl 6 - Správa cizího majetku (§ 1400 - § 1474)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+mj-lt"/>
                <a:cs typeface="Miriam Fixed" panose="020B0604020202020204" pitchFamily="49" charset="-79"/>
              </a:rPr>
              <a:t>HLAVA III - DĚDICKÉ PRÁVO (§ 1475 - § 1720)</a:t>
            </a:r>
          </a:p>
          <a:p>
            <a:pPr>
              <a:spcBef>
                <a:spcPts val="600"/>
              </a:spcBef>
            </a:pPr>
            <a:r>
              <a:rPr lang="cs-CZ" sz="2400" b="1" dirty="0">
                <a:latin typeface="+mj-lt"/>
                <a:cs typeface="Miriam Fixed" panose="020B0604020202020204" pitchFamily="49" charset="-79"/>
              </a:rPr>
              <a:t>ČÁST ČTVRTÁ - RELATIVNÍ MAJETKOVÁ PRÁVA (§ 1721 - § 3014)</a:t>
            </a:r>
          </a:p>
        </p:txBody>
      </p:sp>
    </p:spTree>
    <p:extLst>
      <p:ext uri="{BB962C8B-B14F-4D97-AF65-F5344CB8AC3E}">
        <p14:creationId xmlns:p14="http://schemas.microsoft.com/office/powerpoint/2010/main" val="3795981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Služebnost inženýrské sítě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(§ 1276)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Zakládá právo vlastním nákladem a vhodným i bezpečným způsobem zřídit na služebném pozemku nebo přes něj </a:t>
            </a:r>
            <a:r>
              <a:rPr lang="cs-CZ" sz="1700" b="1" u="sng" dirty="0">
                <a:solidFill>
                  <a:schemeClr val="bg1"/>
                </a:solidFill>
                <a:latin typeface="+mj-lt"/>
              </a:rPr>
              <a:t>vést vodovodní, kanalizační, energetické nebo jiné vedení, provozovat je a udržovat</a:t>
            </a:r>
            <a:r>
              <a:rPr lang="cs-CZ" sz="1700" b="1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Vlastník pozemku se zdrží všeho, co vede k ohrožení inženýrské sítě, a je-li to s ním předem projednáno, umožní oprávněné osobě vstup na pozemek po nezbytnou dobu a v nutném rozsahu za účelem prohlídky nebo údržby inženýrské sítě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Je-li to výslovně ujednáno, zahrnuje služebnost právo </a:t>
            </a:r>
            <a:r>
              <a:rPr lang="cs-CZ" sz="1700" b="1" u="sng" dirty="0">
                <a:solidFill>
                  <a:schemeClr val="bg1"/>
                </a:solidFill>
                <a:latin typeface="+mj-lt"/>
              </a:rPr>
              <a:t>zřídit, mít a udržovat na služebném pozemku také potřebné obslužné zařízení</a:t>
            </a:r>
            <a:r>
              <a:rPr lang="cs-CZ" sz="1700" dirty="0">
                <a:solidFill>
                  <a:schemeClr val="bg1"/>
                </a:solidFill>
                <a:latin typeface="+mj-lt"/>
              </a:rPr>
              <a:t>, jakož i právo provádět na inženýrské síti úpravy za účelem její modernizace nebo zlepšení její výkonnosti</a:t>
            </a:r>
          </a:p>
        </p:txBody>
      </p:sp>
    </p:spTree>
    <p:extLst>
      <p:ext uri="{BB962C8B-B14F-4D97-AF65-F5344CB8AC3E}">
        <p14:creationId xmlns:p14="http://schemas.microsoft.com/office/powerpoint/2010/main" val="1040311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Zřízení služebnosti </a:t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>inženýrské sítě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3"/>
            <a:ext cx="10753201" cy="4019866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Liniové stavby, zejména vodovody, kanalizace nebo energetická či jiná vedení, a jiné předměty, které ze své povahy pravidelně zasahují více pozemků, </a:t>
            </a:r>
            <a:r>
              <a:rPr lang="cs-CZ" sz="1700" b="1" u="sng" dirty="0">
                <a:solidFill>
                  <a:schemeClr val="bg1"/>
                </a:solidFill>
                <a:latin typeface="+mj-lt"/>
              </a:rPr>
              <a:t>nejsou součástí pozemku</a:t>
            </a:r>
            <a:r>
              <a:rPr lang="cs-CZ" sz="17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1700" dirty="0">
                <a:solidFill>
                  <a:schemeClr val="bg1"/>
                </a:solidFill>
                <a:latin typeface="+mj-lt"/>
              </a:rPr>
              <a:t>(§ 509)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Nedojde-li k dohodě, upravují příslušné zákony možnost zřídit příslušnost </a:t>
            </a:r>
            <a:r>
              <a:rPr lang="cs-CZ" sz="1700" b="1" u="sng" dirty="0">
                <a:solidFill>
                  <a:schemeClr val="bg1"/>
                </a:solidFill>
                <a:latin typeface="+mj-lt"/>
              </a:rPr>
              <a:t>rozhodnutím vyvlastňovacího úřadu</a:t>
            </a:r>
            <a:r>
              <a:rPr lang="cs-CZ" sz="1700" dirty="0">
                <a:solidFill>
                  <a:schemeClr val="bg1"/>
                </a:solidFill>
                <a:latin typeface="+mj-lt"/>
              </a:rPr>
              <a:t> podle zákona o vyvlastnění za náhradu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Ust. § 24 odst. 4 energetického zákona (elektroenergetika)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Ust. § 58 odst. 2 energetického zákona (</a:t>
            </a:r>
            <a:r>
              <a:rPr lang="en-US" sz="1700" dirty="0">
                <a:solidFill>
                  <a:schemeClr val="bg1"/>
                </a:solidFill>
                <a:latin typeface="+mj-lt"/>
              </a:rPr>
              <a:t>pl</a:t>
            </a:r>
            <a:r>
              <a:rPr lang="cs-CZ" sz="1700" dirty="0">
                <a:solidFill>
                  <a:schemeClr val="bg1"/>
                </a:solidFill>
                <a:latin typeface="+mj-lt"/>
              </a:rPr>
              <a:t>ynárenství)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Ust. § 76 odst. 7 energetického zákona (teplárenství)</a:t>
            </a:r>
          </a:p>
          <a:p>
            <a:pPr>
              <a:spcBef>
                <a:spcPts val="600"/>
              </a:spcBef>
            </a:pPr>
            <a:r>
              <a:rPr lang="cs-CZ" sz="1700" dirty="0">
                <a:solidFill>
                  <a:schemeClr val="bg1"/>
                </a:solidFill>
                <a:latin typeface="+mj-lt"/>
              </a:rPr>
              <a:t>Ust. § 104 odst. 3 zákona o elektronických komunikacích</a:t>
            </a:r>
          </a:p>
        </p:txBody>
      </p:sp>
    </p:spTree>
    <p:extLst>
      <p:ext uri="{BB962C8B-B14F-4D97-AF65-F5344CB8AC3E}">
        <p14:creationId xmlns:p14="http://schemas.microsoft.com/office/powerpoint/2010/main" val="1066610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Reálná břemena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19866"/>
          </a:xfrm>
          <a:solidFill>
            <a:srgbClr val="9100DC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Lze zřídit pouze k věci zapsané ve </a:t>
            </a:r>
            <a:r>
              <a:rPr lang="cs-CZ" sz="2200" u="sng" dirty="0">
                <a:solidFill>
                  <a:schemeClr val="bg1"/>
                </a:solidFill>
                <a:latin typeface="+mj-lt"/>
              </a:rPr>
              <a:t>veřejném seznamu</a:t>
            </a:r>
          </a:p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Vlastník služebné věci je jako dlužník zavázán vůči vlastníkovi panující věci (</a:t>
            </a:r>
            <a:r>
              <a:rPr lang="cs-CZ" sz="2200" i="1" dirty="0">
                <a:solidFill>
                  <a:schemeClr val="bg1"/>
                </a:solidFill>
                <a:latin typeface="+mj-lt"/>
              </a:rPr>
              <a:t>in rem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) nebo oprávněné osobě (</a:t>
            </a:r>
            <a:r>
              <a:rPr lang="cs-CZ" sz="2200" i="1" dirty="0">
                <a:solidFill>
                  <a:schemeClr val="bg1"/>
                </a:solidFill>
                <a:latin typeface="+mj-lt"/>
              </a:rPr>
              <a:t>in personam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) něco jí </a:t>
            </a:r>
            <a:r>
              <a:rPr lang="cs-CZ" sz="2200" b="1" dirty="0">
                <a:solidFill>
                  <a:schemeClr val="bg1"/>
                </a:solidFill>
                <a:latin typeface="+mj-lt"/>
              </a:rPr>
              <a:t>dávat nebo konat  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(§ 1303)</a:t>
            </a:r>
          </a:p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Dluh stíhá toho času majitele zatížené věci, a ještě lpí na věci, takže ho lze požadovat po jejím současném majiteli (§ 1306)</a:t>
            </a:r>
          </a:p>
          <a:p>
            <a:pPr>
              <a:spcBef>
                <a:spcPts val="600"/>
              </a:spcBef>
            </a:pPr>
            <a:r>
              <a:rPr lang="cs-CZ" sz="2200" dirty="0">
                <a:solidFill>
                  <a:schemeClr val="bg1"/>
                </a:solidFill>
                <a:latin typeface="+mj-lt"/>
              </a:rPr>
              <a:t>Lze sjednat jako časově omezené nebo neomezené, ale když neomezené, tak pouze jako vykupitelné (§ 1304)</a:t>
            </a:r>
          </a:p>
        </p:txBody>
      </p:sp>
    </p:spTree>
    <p:extLst>
      <p:ext uri="{BB962C8B-B14F-4D97-AF65-F5344CB8AC3E}">
        <p14:creationId xmlns:p14="http://schemas.microsoft.com/office/powerpoint/2010/main" val="782737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Zástavní právo</a:t>
            </a:r>
            <a:r>
              <a:rPr lang="cs-CZ" sz="4400" b="0" dirty="0">
                <a:solidFill>
                  <a:schemeClr val="bg1"/>
                </a:solidFill>
              </a:rPr>
              <a:t> (§ 1309 an.)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69696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Plní zajišťovací funkci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Akcesorita zástavního práva (§ 1376)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Subsidiarita zástavního práva (§ 1359)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Zástavou může být jakákoli obchodovatelná věc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  <a:latin typeface="+mj-lt"/>
              </a:rPr>
              <a:t>Lze sjednat i tzv. plovoucí zástavu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  <a:latin typeface="+mj-lt"/>
              </a:rPr>
              <a:t>Lze zastavit i pohledávku (§ 1335)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  <a:latin typeface="+mj-lt"/>
              </a:rPr>
              <a:t>Pokud je taková pohledávka zajištěná zástavním právem, jde o podzástavní právo (§ 1390)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  <a:latin typeface="+mj-lt"/>
              </a:rPr>
              <a:t>Lze sjednat ohledně věci, kterou zástavce nabude teprve v budoucnu (§ 1341)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  <a:latin typeface="+mj-lt"/>
              </a:rPr>
              <a:t>Lze zastavit cizí věc se souhlasem jejího vlastníka (§ 1343)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  <a:latin typeface="+mj-lt"/>
              </a:rPr>
              <a:t>Zvláštní úprava zastavení věci v zastavárenském závodu (§ 1344)</a:t>
            </a:r>
          </a:p>
          <a:p>
            <a:pPr lvl="1">
              <a:spcBef>
                <a:spcPts val="600"/>
              </a:spcBef>
            </a:pPr>
            <a:r>
              <a:rPr lang="cs-CZ" sz="1500" dirty="0">
                <a:solidFill>
                  <a:schemeClr val="bg1"/>
                </a:solidFill>
              </a:rPr>
              <a:t>Lze zastavit vespolek i několik věcí (§ 1345)</a:t>
            </a:r>
          </a:p>
          <a:p>
            <a:pPr lvl="1">
              <a:spcBef>
                <a:spcPts val="600"/>
              </a:spcBef>
            </a:pPr>
            <a:endParaRPr lang="cs-CZ" sz="23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0550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Subjekty zástavní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5376000" cy="4139998"/>
          </a:xfrm>
          <a:solidFill>
            <a:srgbClr val="969696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latin typeface="+mj-lt"/>
              </a:rPr>
              <a:t>Obligační věřitel</a:t>
            </a:r>
          </a:p>
          <a:p>
            <a:pPr>
              <a:spcBef>
                <a:spcPts val="600"/>
              </a:spcBef>
            </a:pPr>
            <a:r>
              <a:rPr lang="cs-CZ" sz="2400" b="1" dirty="0">
                <a:solidFill>
                  <a:schemeClr val="bg1"/>
                </a:solidFill>
                <a:latin typeface="+mj-lt"/>
              </a:rPr>
              <a:t>Zástavní věřitel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3FC01A9-5382-49C9-BF02-2A2BB9D455E2}"/>
              </a:ext>
            </a:extLst>
          </p:cNvPr>
          <p:cNvSpPr txBox="1">
            <a:spLocks/>
          </p:cNvSpPr>
          <p:nvPr/>
        </p:nvSpPr>
        <p:spPr>
          <a:xfrm>
            <a:off x="6096000" y="1692002"/>
            <a:ext cx="5529600" cy="4139998"/>
          </a:xfrm>
          <a:prstGeom prst="rect">
            <a:avLst/>
          </a:prstGeom>
          <a:solidFill>
            <a:srgbClr val="969696"/>
          </a:solidFill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2400" kern="0" dirty="0">
                <a:solidFill>
                  <a:schemeClr val="bg1"/>
                </a:solidFill>
                <a:latin typeface="+mj-lt"/>
              </a:rPr>
              <a:t>Obligační dlužník</a:t>
            </a:r>
          </a:p>
          <a:p>
            <a:pPr>
              <a:spcBef>
                <a:spcPts val="600"/>
              </a:spcBef>
            </a:pPr>
            <a:r>
              <a:rPr lang="cs-CZ" sz="2400" b="1" kern="0" dirty="0">
                <a:solidFill>
                  <a:schemeClr val="bg1"/>
                </a:solidFill>
                <a:latin typeface="+mj-lt"/>
              </a:rPr>
              <a:t>Zástavní dlužník</a:t>
            </a:r>
          </a:p>
          <a:p>
            <a:pPr>
              <a:spcBef>
                <a:spcPts val="600"/>
              </a:spcBef>
            </a:pPr>
            <a:r>
              <a:rPr lang="cs-CZ" sz="2400" kern="0" dirty="0">
                <a:solidFill>
                  <a:schemeClr val="bg1"/>
                </a:solidFill>
                <a:latin typeface="+mj-lt"/>
              </a:rPr>
              <a:t>Zástavce je ten, kdo uzavírá </a:t>
            </a:r>
            <a:br>
              <a:rPr lang="cs-CZ" sz="2400" kern="0" dirty="0">
                <a:solidFill>
                  <a:schemeClr val="bg1"/>
                </a:solidFill>
                <a:latin typeface="+mj-lt"/>
              </a:rPr>
            </a:br>
            <a:r>
              <a:rPr lang="cs-CZ" sz="2400" kern="0" dirty="0">
                <a:solidFill>
                  <a:schemeClr val="bg1"/>
                </a:solidFill>
                <a:latin typeface="+mj-lt"/>
              </a:rPr>
              <a:t>s věřitelem zástavní smlouvu</a:t>
            </a:r>
          </a:p>
        </p:txBody>
      </p:sp>
    </p:spTree>
    <p:extLst>
      <p:ext uri="{BB962C8B-B14F-4D97-AF65-F5344CB8AC3E}">
        <p14:creationId xmlns:p14="http://schemas.microsoft.com/office/powerpoint/2010/main" val="1757667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Vznik zástavního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Smlouva (titulus)</a:t>
            </a:r>
          </a:p>
          <a:p>
            <a:pPr lvl="1"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Písemná forma</a:t>
            </a:r>
          </a:p>
          <a:p>
            <a:pPr lvl="2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je zástavou nemovitá věc (§ 560)</a:t>
            </a:r>
          </a:p>
          <a:p>
            <a:pPr lvl="2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je zástavou movitá věc, která není odevzdána (§ 1314 odst. 1)</a:t>
            </a:r>
          </a:p>
          <a:p>
            <a:pPr lvl="1"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Forma veřejné listiny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 (§ 1314 odst. 2)</a:t>
            </a:r>
          </a:p>
          <a:p>
            <a:pPr lvl="2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je zástavou nemovitá věc neevidovaná ve veřejném seznamu</a:t>
            </a:r>
          </a:p>
          <a:p>
            <a:pPr lvl="2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je zástavou věc hromadná</a:t>
            </a:r>
          </a:p>
          <a:p>
            <a:pPr lvl="2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má zástavní právo vzniknout zápisem do rejstříku zástav</a:t>
            </a: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chemeClr val="bg1"/>
                </a:solidFill>
                <a:latin typeface="+mj-lt"/>
              </a:rPr>
              <a:t>Vznik (modus)</a:t>
            </a:r>
            <a:endParaRPr lang="cs-CZ" sz="1400" b="1" dirty="0">
              <a:solidFill>
                <a:schemeClr val="bg1"/>
              </a:solidFill>
              <a:latin typeface="+mj-lt"/>
            </a:endParaRP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jde o věc evidovanou ve veřejném seznamu, vzniká zápisem (§ 1316)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jde o movitou věc, vzniká odevzdáním věci (§ 1317) nebo zápisem do rejstříku zástav (§ 1319 odst. 1)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Pokud jde o nemovitou věc neevidovanou ve veřejném seznamu, vzniká zápisem do rejstříku zástav (§ 1319 odst. 2)</a:t>
            </a:r>
            <a:endParaRPr lang="cs-CZ" sz="1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0580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Zakázaná ujednání (§ 1315)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(1) Zakazují se ujednání, podle kterých dlužník nebo zástavce </a:t>
            </a:r>
            <a:r>
              <a:rPr lang="cs-CZ" sz="1800" b="1" dirty="0">
                <a:solidFill>
                  <a:srgbClr val="0000DC"/>
                </a:solidFill>
                <a:latin typeface="+mj-lt"/>
              </a:rPr>
              <a:t>nesmí zástavu vyplatit 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(2) </a:t>
            </a:r>
            <a:r>
              <a:rPr lang="cs-CZ" sz="1800" i="1" u="sng" dirty="0">
                <a:solidFill>
                  <a:schemeClr val="bg1"/>
                </a:solidFill>
                <a:latin typeface="+mj-lt"/>
              </a:rPr>
              <a:t>Dokud zajištěný dluh nedospěje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, zakazuje se ujednat, že 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a) zástavní věřitel se nebude domáhat uspokojení ze zástavy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b) věřitel může zástavu zpeněžit libovolným způsobem nebo si ji za libovolnou, anebo předem určenou cenu může ponechat </a:t>
            </a:r>
            <a:r>
              <a:rPr lang="cs-CZ" sz="1800" b="1" dirty="0">
                <a:solidFill>
                  <a:srgbClr val="0000DC"/>
                </a:solidFill>
                <a:latin typeface="+mj-lt"/>
              </a:rPr>
              <a:t>(tzv. propadná zástava)</a:t>
            </a:r>
            <a:endParaRPr lang="cs-CZ" sz="1800" dirty="0">
              <a:solidFill>
                <a:srgbClr val="0000DC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c) věřitel může brát ze zástavy plody nebo užitky </a:t>
            </a:r>
            <a:r>
              <a:rPr lang="cs-CZ" sz="1800" b="1" dirty="0">
                <a:solidFill>
                  <a:srgbClr val="0000DC"/>
                </a:solidFill>
                <a:latin typeface="+mj-lt"/>
              </a:rPr>
              <a:t>(pactum antichreticum)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(3) Je-li zástavcem nebo zástavním dlužníkem spotřebitel nebo člověk, který je malým nebo středním podnikatelem, nepřihlíží se k ujednání s obsahem uvedeným v odstavci 2 písm. b), ať již k němu došlo před dospělostí zajištěného dluhu nebo i poté, co zajištěný dluh dospěl</a:t>
            </a:r>
          </a:p>
        </p:txBody>
      </p:sp>
    </p:spTree>
    <p:extLst>
      <p:ext uri="{BB962C8B-B14F-4D97-AF65-F5344CB8AC3E}">
        <p14:creationId xmlns:p14="http://schemas.microsoft.com/office/powerpoint/2010/main" val="1253041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Rozsah zástavního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Zástavní právo se vztahuje na zástavu, její přírůstek a příslušenství, pokud si strany neujednaly jinak (§ 1346 odst. 1)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Pokud je zástavou věc hromadná, tak přibývá a ubývá (§ 1347)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Přemění-li se zástava v novou věc, zatíží zástavní právo věc novou (§ 1350), a spojí-li se zástava s jinou věcí, lze požadovat obnovení původního stavu, jinak zatíží zástavní právo celou věc, ale pouze do výše hodnoty zástavy v době spojení (§ 1350)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Při rozdělení zástavy (§ 1351)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Spojení zástav (§ 1352)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Zástavní dlužník se zdrží všeho, čím se zástava zhoršuje, jinak má povinnost zástavu přiměřeně doplnit (§ 1353)</a:t>
            </a:r>
          </a:p>
          <a:p>
            <a:pPr>
              <a:spcBef>
                <a:spcPts val="600"/>
              </a:spcBef>
            </a:pP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3483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Realizace zástavního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Jakmile je zajištěný dluh splatný, může se zástavní věřitel uspokojit (§ 1359)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způsobem, o němž se dohodl se zástavcem, popřípadě zástavním dlužníkem, v písemné formě, 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z výtěžku zpeněžení zástavy ve veřejné dražbě 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z prodeje zástavy podle zákona o zvláštních řízeních soudních. 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Oznámení o započetí výkonu zástavního práva zástavnímu dlužníkovi (§ 1362) a přednostním zástavním věřitelům (§ 1373 odst. 1), 30-denní respiro (§ 1364, § 1373)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Přednostní zástavní věřitelé mají právo předstihu (§ 1373 odst. 2) 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Doplacení do zániku dluhu (§ 1370) nebo vydání hyperochy (§ 1370) 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Před vydáním hyperochy podělení ostatních zástavních dlužníků (§ 1374)</a:t>
            </a:r>
          </a:p>
          <a:p>
            <a:pPr>
              <a:spcBef>
                <a:spcPts val="600"/>
              </a:spcBef>
            </a:pPr>
            <a:r>
              <a:rPr lang="cs-CZ" sz="1600" b="1" dirty="0">
                <a:solidFill>
                  <a:srgbClr val="0000DC"/>
                </a:solidFill>
                <a:latin typeface="+mj-lt"/>
              </a:rPr>
              <a:t>Regresní nárok zástavního dlužníka proti obligačnímu dlužníkovi (§ 1368 odst. 2)</a:t>
            </a:r>
          </a:p>
          <a:p>
            <a:pPr>
              <a:spcBef>
                <a:spcPts val="600"/>
              </a:spcBef>
            </a:pPr>
            <a:endParaRPr lang="cs-CZ" sz="16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06315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Zánik zástavního práva</a:t>
            </a:r>
            <a:r>
              <a:rPr lang="cs-CZ" sz="4400" b="0" dirty="0">
                <a:solidFill>
                  <a:schemeClr val="bg1"/>
                </a:solidFill>
              </a:rPr>
              <a:t> </a:t>
            </a:r>
            <a:br>
              <a:rPr lang="cs-CZ" sz="4400" b="0" dirty="0">
                <a:solidFill>
                  <a:schemeClr val="bg1"/>
                </a:solidFill>
              </a:rPr>
            </a:br>
            <a:r>
              <a:rPr lang="cs-CZ" sz="4400" b="0" dirty="0">
                <a:solidFill>
                  <a:schemeClr val="bg1"/>
                </a:solidFill>
              </a:rPr>
              <a:t>(§ 1376 an.)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3748"/>
            <a:ext cx="5529600" cy="402825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Zánikem zajištěného dluhu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 (§ 1376)</a:t>
            </a:r>
            <a:endParaRPr lang="cs-CZ" sz="1800" b="1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Zánikem zástavy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 (ale srov. § 1351 a 1352)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Vzdáním se zástavního práva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Vrácením zástavy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Vyplacením zástavy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Uplynutím doby </a:t>
            </a:r>
            <a:r>
              <a:rPr lang="cs-CZ" sz="1800" dirty="0">
                <a:solidFill>
                  <a:schemeClr val="bg1"/>
                </a:solidFill>
                <a:latin typeface="+mj-lt"/>
              </a:rPr>
              <a:t>(pokud byla sjednána)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Nabytím zástavy třetí osobou za podmínek </a:t>
            </a:r>
            <a:br>
              <a:rPr lang="cs-CZ" sz="1800" b="1" dirty="0">
                <a:solidFill>
                  <a:schemeClr val="bg1"/>
                </a:solidFill>
                <a:latin typeface="+mj-lt"/>
              </a:rPr>
            </a:br>
            <a:r>
              <a:rPr lang="cs-CZ" sz="1800" b="1" dirty="0">
                <a:solidFill>
                  <a:schemeClr val="bg1"/>
                </a:solidFill>
                <a:latin typeface="+mj-lt"/>
              </a:rPr>
              <a:t>§ 1377 odst. 2</a:t>
            </a:r>
          </a:p>
          <a:p>
            <a:pPr>
              <a:spcBef>
                <a:spcPts val="600"/>
              </a:spcBef>
            </a:pPr>
            <a:endParaRPr lang="cs-CZ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366EEB95-64AD-4D56-85C5-C74B63948303}"/>
              </a:ext>
            </a:extLst>
          </p:cNvPr>
          <p:cNvSpPr txBox="1">
            <a:spLocks/>
          </p:cNvSpPr>
          <p:nvPr/>
        </p:nvSpPr>
        <p:spPr>
          <a:xfrm>
            <a:off x="6096000" y="1803748"/>
            <a:ext cx="5529600" cy="40282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1800" b="1" kern="0" dirty="0">
                <a:solidFill>
                  <a:srgbClr val="0000DC"/>
                </a:solidFill>
                <a:latin typeface="+mj-lt"/>
              </a:rPr>
              <a:t>Uvolněná zástava (§ 1380 an.)</a:t>
            </a:r>
          </a:p>
          <a:p>
            <a:pPr>
              <a:spcBef>
                <a:spcPts val="600"/>
              </a:spcBef>
            </a:pPr>
            <a:r>
              <a:rPr lang="cs-CZ" sz="1800" b="1" kern="0" dirty="0">
                <a:solidFill>
                  <a:srgbClr val="0000DC"/>
                </a:solidFill>
                <a:latin typeface="+mj-lt"/>
              </a:rPr>
              <a:t>Záměna zástavního práva (§ 1385 an.)</a:t>
            </a:r>
          </a:p>
          <a:p>
            <a:pPr>
              <a:spcBef>
                <a:spcPts val="600"/>
              </a:spcBef>
            </a:pPr>
            <a:endParaRPr lang="cs-CZ" sz="1600" kern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664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  <a:latin typeface="+mn-lt"/>
              </a:rPr>
              <a:t>Principy věcných práv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400" dirty="0">
                <a:latin typeface="+mj-lt"/>
              </a:rPr>
              <a:t>Věcná práva působí erga omnes (§ 976)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latin typeface="+mj-lt"/>
              </a:rPr>
              <a:t>Numerus clausus věcných práv (§ 977)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latin typeface="+mj-lt"/>
              </a:rPr>
              <a:t>Kogentní právní úprava věcných práv (§ 978)</a:t>
            </a:r>
          </a:p>
        </p:txBody>
      </p:sp>
    </p:spTree>
    <p:extLst>
      <p:ext uri="{BB962C8B-B14F-4D97-AF65-F5344CB8AC3E}">
        <p14:creationId xmlns:p14="http://schemas.microsoft.com/office/powerpoint/2010/main" val="35178467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bg1"/>
                </a:solidFill>
              </a:rPr>
              <a:t>Pořadí zástavních práv (§ 1371)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Zástavní právo zapsané ve veřejném rejstříku nebo rejstříku zástav</a:t>
            </a:r>
          </a:p>
          <a:p>
            <a:pPr lvl="1">
              <a:spcBef>
                <a:spcPts val="600"/>
              </a:spcBef>
            </a:pPr>
            <a:r>
              <a:rPr lang="cs-CZ" sz="1800" b="1" dirty="0">
                <a:solidFill>
                  <a:schemeClr val="bg1"/>
                </a:solidFill>
                <a:latin typeface="+mj-lt"/>
              </a:rPr>
              <a:t>Podle doby podání návrhu na provedení zápisu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Zástavní právo vzniklé odevzdáním zástavy</a:t>
            </a:r>
          </a:p>
          <a:p>
            <a:pPr lvl="1"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Podle doby vzniku zástavního práva</a:t>
            </a:r>
          </a:p>
          <a:p>
            <a:pPr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Zástavní právo vzniklé označením zástavy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chemeClr val="bg1"/>
                </a:solidFill>
                <a:latin typeface="+mj-lt"/>
              </a:rPr>
              <a:t>Podle doby vzniku zástavního práva</a:t>
            </a:r>
          </a:p>
          <a:p>
            <a:pPr>
              <a:spcBef>
                <a:spcPts val="600"/>
              </a:spcBef>
            </a:pPr>
            <a:r>
              <a:rPr lang="cs-CZ" sz="1200" dirty="0">
                <a:solidFill>
                  <a:schemeClr val="bg1"/>
                </a:solidFill>
                <a:latin typeface="+mj-lt"/>
              </a:rPr>
              <a:t>Zástavní právo vzniklé jiným způsobem</a:t>
            </a:r>
          </a:p>
          <a:p>
            <a:pPr lvl="1">
              <a:spcBef>
                <a:spcPts val="600"/>
              </a:spcBef>
            </a:pPr>
            <a:r>
              <a:rPr lang="cs-CZ" sz="1200" dirty="0">
                <a:solidFill>
                  <a:schemeClr val="bg1"/>
                </a:solidFill>
                <a:latin typeface="+mj-lt"/>
              </a:rPr>
              <a:t>Podle doby vzniku zástavního práva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chemeClr val="bg1"/>
                </a:solidFill>
                <a:latin typeface="+mj-lt"/>
              </a:rPr>
              <a:t>Zástavní věřitelé si mohou sjednat jinak (§ 1372)</a:t>
            </a:r>
          </a:p>
          <a:p>
            <a:pPr lvl="1">
              <a:spcBef>
                <a:spcPts val="600"/>
              </a:spcBef>
            </a:pPr>
            <a:r>
              <a:rPr lang="cs-CZ" sz="1600" dirty="0">
                <a:solidFill>
                  <a:schemeClr val="bg1"/>
                </a:solidFill>
                <a:latin typeface="+mj-lt"/>
              </a:rPr>
              <a:t>Vyžaduje se písemná forma </a:t>
            </a:r>
          </a:p>
          <a:p>
            <a:pPr>
              <a:spcBef>
                <a:spcPts val="600"/>
              </a:spcBef>
            </a:pPr>
            <a:r>
              <a:rPr lang="cs-CZ" sz="1800" b="1" dirty="0">
                <a:solidFill>
                  <a:srgbClr val="0000DC"/>
                </a:solidFill>
                <a:latin typeface="+mj-lt"/>
              </a:rPr>
              <a:t>Realizací zásadně zanikají zástavní práva s horším pořadím (§ 1374 a 1375)</a:t>
            </a:r>
          </a:p>
        </p:txBody>
      </p:sp>
    </p:spTree>
    <p:extLst>
      <p:ext uri="{BB962C8B-B14F-4D97-AF65-F5344CB8AC3E}">
        <p14:creationId xmlns:p14="http://schemas.microsoft.com/office/powerpoint/2010/main" val="1438831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0000DC"/>
                </a:solidFill>
              </a:rPr>
              <a:t>Zadržovací právo</a:t>
            </a:r>
            <a:r>
              <a:rPr lang="cs-CZ" sz="4400" b="0" dirty="0">
                <a:solidFill>
                  <a:srgbClr val="0000DC"/>
                </a:solidFill>
              </a:rPr>
              <a:t> (§ 1395 an.)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07758"/>
          </a:xfrm>
          <a:solidFill>
            <a:srgbClr val="0000DC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Zajišťovací funkce, akcesorita a subsidiarita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Kdo má povinnost vydat cizí movitou věc, kterou má u sebe, může ji ze své vůle zadržet k zajištění splatného dluhu osoby, jíž by jinak měl věc vydat (§ 1395), výjimečně i nesplatného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Vznik zadržením věci (faktický úkon věřitele)</a:t>
            </a:r>
          </a:p>
        </p:txBody>
      </p:sp>
    </p:spTree>
    <p:extLst>
      <p:ext uri="{BB962C8B-B14F-4D97-AF65-F5344CB8AC3E}">
        <p14:creationId xmlns:p14="http://schemas.microsoft.com/office/powerpoint/2010/main" val="731043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rgbClr val="0000DC"/>
                </a:solidFill>
              </a:rPr>
              <a:t>Právní poměry ze</a:t>
            </a:r>
            <a:br>
              <a:rPr lang="cs-CZ" sz="4400" dirty="0">
                <a:solidFill>
                  <a:srgbClr val="0000DC"/>
                </a:solidFill>
              </a:rPr>
            </a:br>
            <a:r>
              <a:rPr lang="cs-CZ" sz="4400" dirty="0">
                <a:solidFill>
                  <a:srgbClr val="0000DC"/>
                </a:solidFill>
              </a:rPr>
              <a:t>zadržovacího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07758"/>
          </a:xfrm>
          <a:solidFill>
            <a:srgbClr val="0000DC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Oznamovací povinnost věřitele (§ 1397)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Povinnost péče řádného hospodáře (§ 1397 odst. 2)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Právo na náhradu nákladů (§ 1397 odst. 2)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Užívat lze pouze se souhlasem (§ 1397 odst. 2)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Právo na přednostní uspokojení, dokonce i před zástavním věřitelem (§ 1398) </a:t>
            </a:r>
          </a:p>
          <a:p>
            <a:pPr>
              <a:spcBef>
                <a:spcPts val="600"/>
              </a:spcBef>
            </a:pPr>
            <a:endParaRPr lang="cs-CZ" b="1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7119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</p:spPr>
        <p:txBody>
          <a:bodyPr/>
          <a:lstStyle/>
          <a:p>
            <a:pPr algn="ctr"/>
            <a:r>
              <a:rPr lang="cs-CZ" sz="4400" dirty="0">
                <a:solidFill>
                  <a:srgbClr val="0000DC"/>
                </a:solidFill>
              </a:rPr>
              <a:t>Zánik zadržovacího práva</a:t>
            </a:r>
            <a:br>
              <a:rPr lang="cs-CZ" sz="4400" dirty="0">
                <a:solidFill>
                  <a:srgbClr val="0000DC"/>
                </a:solidFill>
              </a:rPr>
            </a:br>
            <a:r>
              <a:rPr lang="cs-CZ" sz="4400" dirty="0">
                <a:solidFill>
                  <a:srgbClr val="0000DC"/>
                </a:solidFill>
              </a:rPr>
              <a:t>(§ 1399)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07758"/>
          </a:xfrm>
          <a:solidFill>
            <a:srgbClr val="0000DC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Zánikem zajištěného dluhu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Zánikem věci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Vzdáním se zadržovacího práva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Dostane-li se věc trvale z moci věřitele</a:t>
            </a:r>
          </a:p>
          <a:p>
            <a:pPr>
              <a:spcBef>
                <a:spcPts val="600"/>
              </a:spcBef>
            </a:pPr>
            <a:r>
              <a:rPr lang="cs-CZ" b="1" dirty="0">
                <a:solidFill>
                  <a:schemeClr val="bg1"/>
                </a:solidFill>
                <a:latin typeface="+mj-lt"/>
              </a:rPr>
              <a:t>Vyplacením zadržené věci</a:t>
            </a:r>
          </a:p>
          <a:p>
            <a:pPr>
              <a:spcBef>
                <a:spcPts val="600"/>
              </a:spcBef>
            </a:pPr>
            <a:endParaRPr lang="cs-CZ" b="1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3114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rgbClr val="0000DC"/>
          </a:solidFill>
        </p:spPr>
        <p:txBody>
          <a:bodyPr anchor="ctr"/>
          <a:lstStyle/>
          <a:p>
            <a:pPr algn="ctr">
              <a:spcBef>
                <a:spcPts val="600"/>
              </a:spcBef>
            </a:pPr>
            <a:r>
              <a:rPr lang="cs-CZ" sz="4400" b="1" dirty="0">
                <a:solidFill>
                  <a:schemeClr val="bg1"/>
                </a:solidFill>
                <a:latin typeface="+mj-lt"/>
              </a:rPr>
              <a:t>DĚKUJI ZA POZORNOST</a:t>
            </a:r>
          </a:p>
          <a:p>
            <a:pPr>
              <a:spcBef>
                <a:spcPts val="600"/>
              </a:spcBef>
            </a:pPr>
            <a:endParaRPr lang="cs-CZ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111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Výčet věcných práv k věci cizí</a:t>
            </a: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B26F4A5F-FD9C-4EBD-9570-27BBAE5F712C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sz="2200" b="1" i="1" dirty="0">
                <a:latin typeface="+mj-lt"/>
              </a:rPr>
              <a:t>Práva, která lze sjednat jako věcná </a:t>
            </a:r>
            <a:br>
              <a:rPr lang="cs-CZ" sz="2200" b="1" i="1" dirty="0">
                <a:latin typeface="+mj-lt"/>
              </a:rPr>
            </a:br>
            <a:r>
              <a:rPr lang="cs-CZ" sz="2200" b="1" i="1" dirty="0">
                <a:latin typeface="+mj-lt"/>
              </a:rPr>
              <a:t>(§ 2128 odst. 2)</a:t>
            </a:r>
            <a:endParaRPr lang="cs-CZ" sz="2200" i="1" dirty="0">
              <a:latin typeface="+mj-lt"/>
            </a:endParaRPr>
          </a:p>
          <a:p>
            <a:r>
              <a:rPr lang="cs-CZ" i="1" dirty="0">
                <a:latin typeface="+mj-lt"/>
              </a:rPr>
              <a:t>Předkupní právo (§ 2140 an.)</a:t>
            </a:r>
          </a:p>
          <a:p>
            <a:r>
              <a:rPr lang="cs-CZ" i="1" dirty="0">
                <a:latin typeface="+mj-lt"/>
              </a:rPr>
              <a:t>Výhrada vlastnictví (§ 2132)</a:t>
            </a:r>
          </a:p>
          <a:p>
            <a:r>
              <a:rPr lang="cs-CZ" i="1" dirty="0">
                <a:latin typeface="+mj-lt"/>
              </a:rPr>
              <a:t>Koupě na zkoušku (§ 2150)</a:t>
            </a:r>
          </a:p>
          <a:p>
            <a:r>
              <a:rPr lang="cs-CZ" i="1" dirty="0">
                <a:latin typeface="+mj-lt"/>
              </a:rPr>
              <a:t>Výhrada zpětné koupě (§ 2132)</a:t>
            </a:r>
          </a:p>
          <a:p>
            <a:r>
              <a:rPr lang="cs-CZ" i="1" dirty="0">
                <a:latin typeface="+mj-lt"/>
              </a:rPr>
              <a:t>Výhrada zpětného prodeje </a:t>
            </a:r>
            <a:br>
              <a:rPr lang="cs-CZ" i="1" dirty="0">
                <a:latin typeface="+mj-lt"/>
              </a:rPr>
            </a:br>
            <a:r>
              <a:rPr lang="cs-CZ" i="1" dirty="0">
                <a:latin typeface="+mj-lt"/>
              </a:rPr>
              <a:t>(§ 2139)</a:t>
            </a:r>
          </a:p>
          <a:p>
            <a:r>
              <a:rPr lang="cs-CZ" i="1" dirty="0">
                <a:latin typeface="+mj-lt"/>
              </a:rPr>
              <a:t>Zákaz zcizení nebo zatížení</a:t>
            </a:r>
          </a:p>
        </p:txBody>
      </p:sp>
      <p:sp>
        <p:nvSpPr>
          <p:cNvPr id="18" name="Zástupný obsah 12">
            <a:extLst>
              <a:ext uri="{FF2B5EF4-FFF2-40B4-BE49-F238E27FC236}">
                <a16:creationId xmlns:a16="http://schemas.microsoft.com/office/drawing/2014/main" id="{73C2B157-3E50-4F56-9C06-6ACEE65064C0}"/>
              </a:ext>
            </a:extLst>
          </p:cNvPr>
          <p:cNvSpPr txBox="1">
            <a:spLocks/>
          </p:cNvSpPr>
          <p:nvPr/>
        </p:nvSpPr>
        <p:spPr>
          <a:xfrm>
            <a:off x="720723" y="1667024"/>
            <a:ext cx="5219998" cy="41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6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 dirty="0">
                <a:latin typeface="+mj-lt"/>
              </a:rPr>
              <a:t>Právo stavby</a:t>
            </a:r>
          </a:p>
          <a:p>
            <a:r>
              <a:rPr lang="cs-CZ" sz="2800" kern="0" dirty="0">
                <a:latin typeface="+mj-lt"/>
              </a:rPr>
              <a:t>Věcná břemena</a:t>
            </a:r>
          </a:p>
          <a:p>
            <a:pPr lvl="1"/>
            <a:r>
              <a:rPr lang="cs-CZ" sz="2000" kern="0" dirty="0">
                <a:latin typeface="+mj-lt"/>
              </a:rPr>
              <a:t>Služebnosti</a:t>
            </a:r>
          </a:p>
          <a:p>
            <a:pPr lvl="1"/>
            <a:r>
              <a:rPr lang="cs-CZ" sz="2000" kern="0" dirty="0">
                <a:latin typeface="+mj-lt"/>
              </a:rPr>
              <a:t>Reálná břemena</a:t>
            </a:r>
          </a:p>
          <a:p>
            <a:r>
              <a:rPr lang="cs-CZ" sz="2800" kern="0" dirty="0">
                <a:latin typeface="+mj-lt"/>
              </a:rPr>
              <a:t>Zástavní právo</a:t>
            </a:r>
          </a:p>
          <a:p>
            <a:r>
              <a:rPr lang="cs-CZ" sz="2800" kern="0" dirty="0">
                <a:latin typeface="+mj-lt"/>
              </a:rPr>
              <a:t>Zadržovací právo</a:t>
            </a:r>
          </a:p>
          <a:p>
            <a:r>
              <a:rPr lang="cs-CZ" sz="2800" kern="0" dirty="0">
                <a:latin typeface="+mj-lt"/>
              </a:rPr>
              <a:t>Zákonné předkupní právo</a:t>
            </a:r>
          </a:p>
        </p:txBody>
      </p:sp>
    </p:spTree>
    <p:extLst>
      <p:ext uri="{BB962C8B-B14F-4D97-AF65-F5344CB8AC3E}">
        <p14:creationId xmlns:p14="http://schemas.microsoft.com/office/powerpoint/2010/main" val="120244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9100DC"/>
                </a:solidFill>
              </a:rPr>
              <a:t>Právo stavby</a:t>
            </a:r>
            <a:r>
              <a:rPr lang="cs-CZ" sz="4400" b="0" dirty="0">
                <a:solidFill>
                  <a:srgbClr val="9100DC"/>
                </a:solidFill>
              </a:rPr>
              <a:t> (§ 1240 an.)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400" dirty="0">
                <a:solidFill>
                  <a:srgbClr val="9100DC"/>
                </a:solidFill>
                <a:latin typeface="+mj-lt"/>
              </a:rPr>
              <a:t>Prolomení zásady </a:t>
            </a:r>
            <a:r>
              <a:rPr lang="cs-CZ" sz="2400" i="1" dirty="0">
                <a:solidFill>
                  <a:srgbClr val="9100DC"/>
                </a:solidFill>
                <a:latin typeface="+mj-lt"/>
              </a:rPr>
              <a:t>superficies solo cedit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solidFill>
                  <a:srgbClr val="9100DC"/>
                </a:solidFill>
                <a:latin typeface="+mj-lt"/>
              </a:rPr>
              <a:t>Právo stavebníka mít na povrchu nebo pod povrchem cizího pozemku stavbu </a:t>
            </a:r>
            <a:br>
              <a:rPr lang="cs-CZ" sz="2400" dirty="0">
                <a:solidFill>
                  <a:srgbClr val="9100DC"/>
                </a:solidFill>
                <a:latin typeface="+mj-lt"/>
              </a:rPr>
            </a:br>
            <a:r>
              <a:rPr lang="cs-CZ" sz="2400" dirty="0">
                <a:solidFill>
                  <a:srgbClr val="9100DC"/>
                </a:solidFill>
                <a:latin typeface="+mj-lt"/>
              </a:rPr>
              <a:t>(§ 1240 odst. 1);</a:t>
            </a:r>
            <a:r>
              <a:rPr lang="cs-CZ" sz="2400" dirty="0">
                <a:solidFill>
                  <a:srgbClr val="9100DC"/>
                </a:solidFill>
              </a:rPr>
              <a:t> nezáleží na tom, zda jde o stavbu již zřízenou či dosud nezřízenou</a:t>
            </a:r>
            <a:endParaRPr lang="cs-CZ" sz="2400" dirty="0">
              <a:solidFill>
                <a:srgbClr val="9100DC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cs-CZ" sz="2400" dirty="0">
                <a:solidFill>
                  <a:srgbClr val="9100DC"/>
                </a:solidFill>
                <a:latin typeface="+mj-lt"/>
              </a:rPr>
              <a:t>Právo stavby je </a:t>
            </a:r>
            <a:r>
              <a:rPr lang="cs-CZ" sz="2400" b="1" dirty="0">
                <a:solidFill>
                  <a:srgbClr val="9100DC"/>
                </a:solidFill>
                <a:latin typeface="+mj-lt"/>
              </a:rPr>
              <a:t>nemovitá věc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solidFill>
                  <a:srgbClr val="9100DC"/>
                </a:solidFill>
                <a:latin typeface="+mj-lt"/>
              </a:rPr>
              <a:t>Stavba vyhovující právu stavby je </a:t>
            </a:r>
            <a:r>
              <a:rPr lang="cs-CZ" sz="2400" b="1" dirty="0">
                <a:solidFill>
                  <a:srgbClr val="9100DC"/>
                </a:solidFill>
                <a:latin typeface="+mj-lt"/>
              </a:rPr>
              <a:t>součástí práva stavby</a:t>
            </a:r>
            <a:r>
              <a:rPr lang="cs-CZ" sz="2400" dirty="0">
                <a:solidFill>
                  <a:srgbClr val="9100DC"/>
                </a:solidFill>
                <a:latin typeface="+mj-lt"/>
              </a:rPr>
              <a:t>, ale podléhá ustanovení o nemovitých věcech (§ 1242)</a:t>
            </a:r>
          </a:p>
          <a:p>
            <a:pPr>
              <a:spcBef>
                <a:spcPts val="600"/>
              </a:spcBef>
            </a:pPr>
            <a:endParaRPr lang="cs-CZ" sz="24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2435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9100DC"/>
                </a:solidFill>
              </a:rPr>
              <a:t>Vznik práva stavby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noFill/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b="1" dirty="0">
                <a:solidFill>
                  <a:srgbClr val="9100DC"/>
                </a:solidFill>
                <a:latin typeface="+mj-lt"/>
              </a:rPr>
              <a:t>Smlouvou</a:t>
            </a:r>
            <a:endParaRPr lang="cs-CZ" sz="2000" dirty="0">
              <a:solidFill>
                <a:srgbClr val="9100DC"/>
              </a:solidFill>
              <a:latin typeface="+mj-lt"/>
            </a:endParaRP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Zákon vyžaduje písemnou formu (§ 560)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Lze sjednat úplatně nebo bezúplatně (§ 1247)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Vzniká zápisem do veřejného seznamu (§ 1243 odst. 2)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Vyžaduje se souhlas zástavního věřitele (§ 1241)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Lze zřídit nejdéle na dobu 99 let (§ 1244 odst. 1)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Lze prodloužit se souhlasem zástavního věřitele (§ 1245)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Lze sjednat povinnost zřídit stavbu (§ 1251 odst. 1)</a:t>
            </a:r>
          </a:p>
          <a:p>
            <a:pPr>
              <a:spcBef>
                <a:spcPts val="600"/>
              </a:spcBef>
            </a:pPr>
            <a:r>
              <a:rPr lang="cs-CZ" sz="2000" b="1" dirty="0">
                <a:solidFill>
                  <a:srgbClr val="9100DC"/>
                </a:solidFill>
                <a:latin typeface="+mj-lt"/>
              </a:rPr>
              <a:t>Vydržením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Vzniká na dobu 40 let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Ze spravedlivých důvodu může soud prodloužit nebo zkrátit (§ 1244 odst. 2)</a:t>
            </a:r>
          </a:p>
          <a:p>
            <a:pPr>
              <a:spcBef>
                <a:spcPts val="600"/>
              </a:spcBef>
            </a:pPr>
            <a:r>
              <a:rPr lang="cs-CZ" sz="2000" i="1" dirty="0">
                <a:solidFill>
                  <a:srgbClr val="9100DC"/>
                </a:solidFill>
                <a:latin typeface="+mj-lt"/>
              </a:rPr>
              <a:t>Rozhodnutím orgánu veřejné moci; ze zákona</a:t>
            </a:r>
          </a:p>
        </p:txBody>
      </p:sp>
    </p:spTree>
    <p:extLst>
      <p:ext uri="{BB962C8B-B14F-4D97-AF65-F5344CB8AC3E}">
        <p14:creationId xmlns:p14="http://schemas.microsoft.com/office/powerpoint/2010/main" val="159679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9100DC"/>
                </a:solidFill>
              </a:rPr>
              <a:t>Právní poměry z práva stavby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Pokud bylo právo platby sjednáno za úplatu v opětujících se dávkách jako </a:t>
            </a:r>
            <a:r>
              <a:rPr lang="cs-CZ" sz="1800" b="1" dirty="0">
                <a:solidFill>
                  <a:srgbClr val="9100DC"/>
                </a:solidFill>
                <a:latin typeface="+mj-lt"/>
              </a:rPr>
              <a:t>stavební plat</a:t>
            </a:r>
            <a:r>
              <a:rPr lang="cs-CZ" sz="1800" dirty="0">
                <a:solidFill>
                  <a:srgbClr val="9100DC"/>
                </a:solidFill>
                <a:latin typeface="+mj-lt"/>
              </a:rPr>
              <a:t>, zatěžuje právo stavby jako reálné břemeno (§ 1247)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</a:rPr>
              <a:t>Stavebník má ke stavbě stejná práva </a:t>
            </a:r>
            <a:r>
              <a:rPr lang="cs-CZ" sz="1800" b="1" dirty="0">
                <a:solidFill>
                  <a:srgbClr val="9100DC"/>
                </a:solidFill>
              </a:rPr>
              <a:t>jako vlastník</a:t>
            </a:r>
            <a:r>
              <a:rPr lang="cs-CZ" sz="1800" dirty="0">
                <a:solidFill>
                  <a:srgbClr val="9100DC"/>
                </a:solidFill>
              </a:rPr>
              <a:t> (§ 1250)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Může právo stavby zatížit nebo převést (1252 odst. 1)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Vlastník pozemku si může vyhradit souhlas se zatížením práva stavby (§ 1252 odst. 2)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Právo stavby přechází na dědice stavebníka (§ 1253)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Stavebník má k pozemku stejná práva </a:t>
            </a:r>
            <a:r>
              <a:rPr lang="cs-CZ" sz="1800" b="1" dirty="0">
                <a:solidFill>
                  <a:srgbClr val="9100DC"/>
                </a:solidFill>
                <a:latin typeface="+mj-lt"/>
              </a:rPr>
              <a:t>jako poživatel </a:t>
            </a:r>
            <a:r>
              <a:rPr lang="cs-CZ" sz="1800" dirty="0">
                <a:solidFill>
                  <a:srgbClr val="9100DC"/>
                </a:solidFill>
                <a:latin typeface="+mj-lt"/>
              </a:rPr>
              <a:t>(§ 1250)</a:t>
            </a:r>
          </a:p>
          <a:p>
            <a:pPr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Vzájemná </a:t>
            </a:r>
            <a:r>
              <a:rPr lang="cs-CZ" sz="1800" b="1" dirty="0">
                <a:solidFill>
                  <a:srgbClr val="9100DC"/>
                </a:solidFill>
                <a:latin typeface="+mj-lt"/>
              </a:rPr>
              <a:t>předkupní práva </a:t>
            </a:r>
            <a:r>
              <a:rPr lang="cs-CZ" sz="1800" dirty="0">
                <a:solidFill>
                  <a:srgbClr val="9100DC"/>
                </a:solidFill>
                <a:latin typeface="+mj-lt"/>
              </a:rPr>
              <a:t>(§ 1254), není-li ujednáno jinak</a:t>
            </a:r>
            <a:endParaRPr lang="cs-CZ" sz="1800" b="1" dirty="0">
              <a:solidFill>
                <a:srgbClr val="9100DC"/>
              </a:solidFill>
              <a:latin typeface="+mj-lt"/>
            </a:endParaRP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stavebníka k pozemku </a:t>
            </a:r>
          </a:p>
          <a:p>
            <a:pPr lvl="1">
              <a:spcBef>
                <a:spcPts val="600"/>
              </a:spcBef>
            </a:pPr>
            <a:r>
              <a:rPr lang="cs-CZ" sz="1400" dirty="0">
                <a:solidFill>
                  <a:srgbClr val="9100DC"/>
                </a:solidFill>
                <a:latin typeface="+mj-lt"/>
              </a:rPr>
              <a:t>vlastníka pozemku k právu stavby</a:t>
            </a:r>
            <a:endParaRPr lang="cs-CZ" sz="1400" b="1" dirty="0">
              <a:solidFill>
                <a:srgbClr val="9100DC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18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6793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>
                <a:solidFill>
                  <a:srgbClr val="9100DC"/>
                </a:solidFill>
              </a:rPr>
              <a:t>Zánik práva stavby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sz="2400" dirty="0">
                <a:solidFill>
                  <a:srgbClr val="9100DC"/>
                </a:solidFill>
                <a:latin typeface="+mj-lt"/>
              </a:rPr>
              <a:t>Stavba se stává </a:t>
            </a:r>
            <a:r>
              <a:rPr lang="cs-CZ" sz="2400" b="1" dirty="0">
                <a:solidFill>
                  <a:srgbClr val="9100DC"/>
                </a:solidFill>
                <a:latin typeface="+mj-lt"/>
              </a:rPr>
              <a:t>součástí pozemku </a:t>
            </a:r>
            <a:r>
              <a:rPr lang="cs-CZ" sz="2400" dirty="0">
                <a:solidFill>
                  <a:srgbClr val="9100DC"/>
                </a:solidFill>
                <a:latin typeface="+mj-lt"/>
              </a:rPr>
              <a:t>(prosadí se superficiální zásada)</a:t>
            </a:r>
          </a:p>
          <a:p>
            <a:pPr>
              <a:spcBef>
                <a:spcPts val="600"/>
              </a:spcBef>
            </a:pPr>
            <a:r>
              <a:rPr lang="cs-CZ" sz="2400" b="1" dirty="0">
                <a:solidFill>
                  <a:srgbClr val="9100DC"/>
                </a:solidFill>
                <a:latin typeface="+mj-lt"/>
              </a:rPr>
              <a:t>Uplynutím doby</a:t>
            </a:r>
          </a:p>
          <a:p>
            <a:pPr lvl="1">
              <a:spcBef>
                <a:spcPts val="600"/>
              </a:spcBef>
            </a:pPr>
            <a:r>
              <a:rPr lang="cs-CZ" sz="1600" dirty="0">
                <a:solidFill>
                  <a:srgbClr val="9100DC"/>
                </a:solidFill>
                <a:latin typeface="+mj-lt"/>
              </a:rPr>
              <a:t>S</a:t>
            </a:r>
            <a:r>
              <a:rPr lang="cs-CZ" sz="1800" dirty="0">
                <a:solidFill>
                  <a:srgbClr val="9100DC"/>
                </a:solidFill>
                <a:latin typeface="+mj-lt"/>
              </a:rPr>
              <a:t>tavebníkovi náleží </a:t>
            </a:r>
            <a:r>
              <a:rPr lang="cs-CZ" sz="1800" b="1" dirty="0">
                <a:solidFill>
                  <a:srgbClr val="9100DC"/>
                </a:solidFill>
                <a:latin typeface="+mj-lt"/>
              </a:rPr>
              <a:t>náhrada </a:t>
            </a:r>
            <a:r>
              <a:rPr lang="cs-CZ" sz="1800" dirty="0">
                <a:solidFill>
                  <a:srgbClr val="9100DC"/>
                </a:solidFill>
                <a:latin typeface="+mj-lt"/>
              </a:rPr>
              <a:t>ve výši poloviny hodnoty stavby, ale lze sjednat i jinak (§ 1255)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Zástavní a jiná práva váznoucí na právu stavby postihují náhradu (§ 1256)</a:t>
            </a:r>
          </a:p>
          <a:p>
            <a:pPr>
              <a:spcBef>
                <a:spcPts val="600"/>
              </a:spcBef>
            </a:pPr>
            <a:r>
              <a:rPr lang="cs-CZ" sz="2400" b="1" dirty="0">
                <a:solidFill>
                  <a:srgbClr val="9100DC"/>
                </a:solidFill>
                <a:latin typeface="+mj-lt"/>
              </a:rPr>
              <a:t>Vzdáním se práva stavby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Potom může vlastník pozemku převést právo stavby na sebe nebo na jinou osobou </a:t>
            </a:r>
            <a:br>
              <a:rPr lang="cs-CZ" sz="1800" dirty="0">
                <a:solidFill>
                  <a:srgbClr val="9100DC"/>
                </a:solidFill>
                <a:latin typeface="+mj-lt"/>
              </a:rPr>
            </a:br>
            <a:r>
              <a:rPr lang="cs-CZ" sz="1800" dirty="0">
                <a:solidFill>
                  <a:srgbClr val="9100DC"/>
                </a:solidFill>
                <a:latin typeface="+mj-lt"/>
              </a:rPr>
              <a:t>(§ 1248)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Nebo může vymazat právo stavby z veřejného seznamu (§ 1249)</a:t>
            </a:r>
          </a:p>
          <a:p>
            <a:pPr lvl="1">
              <a:spcBef>
                <a:spcPts val="600"/>
              </a:spcBef>
            </a:pPr>
            <a:r>
              <a:rPr lang="cs-CZ" sz="1800" dirty="0">
                <a:solidFill>
                  <a:srgbClr val="9100DC"/>
                </a:solidFill>
                <a:latin typeface="+mj-lt"/>
              </a:rPr>
              <a:t>Ve vztahu k zástavní věřiteli zanikne právo stavby až zánikem zástavního práva, ledaže udělil souhlas k výmazu práva stavby (§ 1249)</a:t>
            </a:r>
          </a:p>
          <a:p>
            <a:pPr>
              <a:spcBef>
                <a:spcPts val="600"/>
              </a:spcBef>
            </a:pPr>
            <a:endParaRPr lang="cs-CZ" sz="180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endParaRPr lang="cs-CZ" sz="1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89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D820F9-8BAE-4843-B798-D25408152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31F7A5-CD41-4CFE-A579-E602E2E6AA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2F541-B82B-48FE-904D-49319D6E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noFill/>
        </p:spPr>
        <p:txBody>
          <a:bodyPr/>
          <a:lstStyle/>
          <a:p>
            <a:pPr algn="ctr"/>
            <a:r>
              <a:rPr lang="cs-CZ" sz="4400" dirty="0">
                <a:solidFill>
                  <a:schemeClr val="tx1"/>
                </a:solidFill>
              </a:rPr>
              <a:t>Věcná břemena</a:t>
            </a:r>
            <a:r>
              <a:rPr lang="cs-CZ" sz="4400" b="0" dirty="0">
                <a:solidFill>
                  <a:schemeClr val="tx1"/>
                </a:solidFill>
              </a:rPr>
              <a:t> (§ 1257 an.)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191C0A-BE93-4F74-8693-C56AFCBA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7708"/>
            <a:ext cx="5376000" cy="4024160"/>
          </a:xfrm>
          <a:solidFill>
            <a:srgbClr val="5AC8AF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400" b="1" dirty="0">
                <a:solidFill>
                  <a:schemeClr val="bg1"/>
                </a:solidFill>
                <a:latin typeface="+mj-lt"/>
              </a:rPr>
              <a:t>Služebnosti 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solidFill>
                  <a:schemeClr val="bg1"/>
                </a:solidFill>
                <a:latin typeface="+mj-lt"/>
              </a:rPr>
              <a:t>Vlastník věci musí ve prospěch jiného </a:t>
            </a:r>
            <a:r>
              <a:rPr lang="cs-CZ" sz="2400" b="1" dirty="0">
                <a:solidFill>
                  <a:schemeClr val="bg1"/>
                </a:solidFill>
                <a:latin typeface="+mj-lt"/>
              </a:rPr>
              <a:t>něco trpět nebo něčeho se zdržet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E60C5A9-C054-4A2B-B372-2244CF93D58B}"/>
              </a:ext>
            </a:extLst>
          </p:cNvPr>
          <p:cNvSpPr txBox="1">
            <a:spLocks/>
          </p:cNvSpPr>
          <p:nvPr/>
        </p:nvSpPr>
        <p:spPr>
          <a:xfrm>
            <a:off x="6096000" y="1692002"/>
            <a:ext cx="5376000" cy="4019866"/>
          </a:xfrm>
          <a:prstGeom prst="rect">
            <a:avLst/>
          </a:prstGeom>
          <a:solidFill>
            <a:srgbClr val="9100DC"/>
          </a:solidFill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cs-CZ" sz="2400" b="1" kern="0" dirty="0">
                <a:solidFill>
                  <a:schemeClr val="bg1"/>
                </a:solidFill>
                <a:latin typeface="+mj-lt"/>
              </a:rPr>
              <a:t>Reálná břemena</a:t>
            </a:r>
          </a:p>
          <a:p>
            <a:pPr>
              <a:spcBef>
                <a:spcPts val="600"/>
              </a:spcBef>
            </a:pPr>
            <a:r>
              <a:rPr lang="cs-CZ" sz="2400" kern="0" dirty="0">
                <a:solidFill>
                  <a:schemeClr val="bg1"/>
                </a:solidFill>
                <a:latin typeface="+mj-lt"/>
              </a:rPr>
              <a:t>Vlastník věci je jako dlužník zavázán vůči oprávněné osobě </a:t>
            </a:r>
            <a:r>
              <a:rPr lang="cs-CZ" sz="2400" b="1" kern="0" dirty="0">
                <a:solidFill>
                  <a:schemeClr val="bg1"/>
                </a:solidFill>
                <a:latin typeface="+mj-lt"/>
              </a:rPr>
              <a:t>něco jí dávat nebo něco konat</a:t>
            </a:r>
          </a:p>
        </p:txBody>
      </p:sp>
    </p:spTree>
    <p:extLst>
      <p:ext uri="{BB962C8B-B14F-4D97-AF65-F5344CB8AC3E}">
        <p14:creationId xmlns:p14="http://schemas.microsoft.com/office/powerpoint/2010/main" val="16568866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Věcná práva k věci cizí</Template>
  <TotalTime>1104</TotalTime>
  <Words>2777</Words>
  <Application>Microsoft Office PowerPoint</Application>
  <PresentationFormat>Širokoúhlá obrazovka</PresentationFormat>
  <Paragraphs>360</Paragraphs>
  <Slides>34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Tahoma</vt:lpstr>
      <vt:lpstr>Wingdings</vt:lpstr>
      <vt:lpstr>Prezentace_MU_CZ</vt:lpstr>
      <vt:lpstr>Věcná práva k věci cizí</vt:lpstr>
      <vt:lpstr>Systematika občanského zákoníku</vt:lpstr>
      <vt:lpstr>Principy věcných práv</vt:lpstr>
      <vt:lpstr>Výčet věcných práv k věci cizí</vt:lpstr>
      <vt:lpstr>Právo stavby (§ 1240 an.)</vt:lpstr>
      <vt:lpstr>Vznik práva stavby</vt:lpstr>
      <vt:lpstr>Právní poměry z práva stavby</vt:lpstr>
      <vt:lpstr>Zánik práva stavby</vt:lpstr>
      <vt:lpstr>Věcná břemena (§ 1257 an.)</vt:lpstr>
      <vt:lpstr>Služebnosti</vt:lpstr>
      <vt:lpstr>Některé služebnosti</vt:lpstr>
      <vt:lpstr>Služebnost stezky,  průhonu a cesty</vt:lpstr>
      <vt:lpstr>Služebnosti související s vodou</vt:lpstr>
      <vt:lpstr>Vznik služebnosti</vt:lpstr>
      <vt:lpstr>Nezbytná cesta</vt:lpstr>
      <vt:lpstr>Podmínky zřízení nezbytné cesty  (§ 1032)</vt:lpstr>
      <vt:lpstr>Zrušení nezbytné cesty</vt:lpstr>
      <vt:lpstr>Právní poměry ze služebnosti</vt:lpstr>
      <vt:lpstr>Zánik služebnosti</vt:lpstr>
      <vt:lpstr>Služebnost inženýrské sítě (§ 1276)</vt:lpstr>
      <vt:lpstr>Zřízení služebnosti  inženýrské sítě</vt:lpstr>
      <vt:lpstr>Reálná břemena</vt:lpstr>
      <vt:lpstr>Zástavní právo (§ 1309 an.)</vt:lpstr>
      <vt:lpstr>Subjekty zástavní právo</vt:lpstr>
      <vt:lpstr>Vznik zástavního práva</vt:lpstr>
      <vt:lpstr>Zakázaná ujednání (§ 1315)</vt:lpstr>
      <vt:lpstr>Rozsah zástavního práva</vt:lpstr>
      <vt:lpstr>Realizace zástavního práva</vt:lpstr>
      <vt:lpstr>Zánik zástavního práva  (§ 1376 an.)</vt:lpstr>
      <vt:lpstr>Pořadí zástavních práv (§ 1371)</vt:lpstr>
      <vt:lpstr>Zadržovací právo (§ 1395 an.)</vt:lpstr>
      <vt:lpstr>Právní poměry ze zadržovacího práva</vt:lpstr>
      <vt:lpstr>Zánik zadržovacího práva (§ 1399)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Věcná práva k věci cizí</dc:title>
  <dc:creator>Matěj Dobeš</dc:creator>
  <cp:lastModifiedBy>Matěj Dobeš</cp:lastModifiedBy>
  <cp:revision>137</cp:revision>
  <cp:lastPrinted>1601-01-01T00:00:00Z</cp:lastPrinted>
  <dcterms:created xsi:type="dcterms:W3CDTF">2019-02-14T17:09:56Z</dcterms:created>
  <dcterms:modified xsi:type="dcterms:W3CDTF">2019-03-12T21:50:13Z</dcterms:modified>
</cp:coreProperties>
</file>