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93" r:id="rId4"/>
    <p:sldId id="257" r:id="rId5"/>
    <p:sldId id="294" r:id="rId6"/>
    <p:sldId id="295" r:id="rId7"/>
    <p:sldId id="296" r:id="rId8"/>
    <p:sldId id="283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3448" autoAdjust="0"/>
  </p:normalViewPr>
  <p:slideViewPr>
    <p:cSldViewPr snapToGrid="0">
      <p:cViewPr varScale="1">
        <p:scale>
          <a:sx n="95" d="100"/>
          <a:sy n="95" d="100"/>
        </p:scale>
        <p:origin x="126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655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76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57AE30-C37C-45C4-BA42-3EEB6674A7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B997D1-5AF0-458F-84AF-78D84587B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FC605B-5E51-40F0-8FA5-B18977EF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 (§ 980 až 986)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9629A3B-8163-49B7-AD47-EF1CBCBEA1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Matěj Dobeš, Ph.D.</a:t>
            </a:r>
          </a:p>
        </p:txBody>
      </p:sp>
    </p:spTree>
    <p:extLst>
      <p:ext uri="{BB962C8B-B14F-4D97-AF65-F5344CB8AC3E}">
        <p14:creationId xmlns:p14="http://schemas.microsoft.com/office/powerpoint/2010/main" val="305423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Pojmové znaky veřejného seznamu</a:t>
            </a:r>
            <a:endParaRPr lang="cs-CZ" sz="4400" dirty="0">
              <a:solidFill>
                <a:schemeClr val="tx1"/>
              </a:solidFill>
              <a:latin typeface="Source Code Pro" panose="020B0509030403020204" pitchFamily="49" charset="-18"/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B26F4A5F-FD9C-4EBD-9570-27BBAE5F712C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DC"/>
                </a:solidFill>
              </a:rPr>
              <a:t>Katastr nemovitostí</a:t>
            </a:r>
          </a:p>
          <a:p>
            <a:r>
              <a:rPr lang="cs-CZ" sz="3600" dirty="0">
                <a:solidFill>
                  <a:srgbClr val="0000DC"/>
                </a:solidFill>
              </a:rPr>
              <a:t>Plavební rejstřík</a:t>
            </a:r>
          </a:p>
          <a:p>
            <a:r>
              <a:rPr lang="cs-CZ" sz="3600" dirty="0">
                <a:solidFill>
                  <a:srgbClr val="0000DC"/>
                </a:solidFill>
              </a:rPr>
              <a:t>Námořní rejstřík</a:t>
            </a:r>
          </a:p>
          <a:p>
            <a:r>
              <a:rPr lang="cs-CZ" sz="1600" b="1" dirty="0">
                <a:solidFill>
                  <a:srgbClr val="F01928"/>
                </a:solidFill>
              </a:rPr>
              <a:t>Rejstřík ochranných známek</a:t>
            </a:r>
          </a:p>
          <a:p>
            <a:r>
              <a:rPr lang="cs-CZ" sz="1600" b="1" dirty="0">
                <a:solidFill>
                  <a:srgbClr val="F01928"/>
                </a:solidFill>
              </a:rPr>
              <a:t>Patentový rejstřík</a:t>
            </a:r>
          </a:p>
          <a:p>
            <a:r>
              <a:rPr lang="cs-CZ" sz="1600" b="1" dirty="0">
                <a:solidFill>
                  <a:srgbClr val="F01928"/>
                </a:solidFill>
              </a:rPr>
              <a:t>Rejstřík průmyslových vzorů</a:t>
            </a:r>
          </a:p>
          <a:p>
            <a:r>
              <a:rPr lang="cs-CZ" sz="1600" b="1" dirty="0">
                <a:solidFill>
                  <a:srgbClr val="F01928"/>
                </a:solidFill>
              </a:rPr>
              <a:t>Rejstřík užitných vorů</a:t>
            </a:r>
          </a:p>
          <a:p>
            <a:r>
              <a:rPr lang="cs-CZ" sz="1600" b="1" dirty="0">
                <a:solidFill>
                  <a:srgbClr val="F01928"/>
                </a:solidFill>
              </a:rPr>
              <a:t>Rejstřík polovodičových typografií</a:t>
            </a:r>
          </a:p>
          <a:p>
            <a:endParaRPr lang="cs-CZ" sz="2400" b="1" dirty="0">
              <a:solidFill>
                <a:srgbClr val="5AC8AF"/>
              </a:solidFill>
            </a:endParaRPr>
          </a:p>
          <a:p>
            <a:endParaRPr lang="cs-CZ" sz="2400" b="1" dirty="0">
              <a:solidFill>
                <a:srgbClr val="0000DC"/>
              </a:solidFill>
            </a:endParaRPr>
          </a:p>
        </p:txBody>
      </p:sp>
      <p:sp>
        <p:nvSpPr>
          <p:cNvPr id="18" name="Zástupný obsah 12">
            <a:extLst>
              <a:ext uri="{FF2B5EF4-FFF2-40B4-BE49-F238E27FC236}">
                <a16:creationId xmlns:a16="http://schemas.microsoft.com/office/drawing/2014/main" id="{73C2B157-3E50-4F56-9C06-6ACEE65064C0}"/>
              </a:ext>
            </a:extLst>
          </p:cNvPr>
          <p:cNvSpPr txBox="1">
            <a:spLocks/>
          </p:cNvSpPr>
          <p:nvPr/>
        </p:nvSpPr>
        <p:spPr>
          <a:xfrm>
            <a:off x="720723" y="1667024"/>
            <a:ext cx="5219998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6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3600" b="1" dirty="0"/>
              <a:t>M</a:t>
            </a:r>
            <a:r>
              <a:rPr lang="cs-CZ" sz="3600" b="1" i="1" dirty="0"/>
              <a:t>ateriální požadavky</a:t>
            </a:r>
          </a:p>
          <a:p>
            <a:pPr lvl="1">
              <a:spcBef>
                <a:spcPts val="600"/>
              </a:spcBef>
            </a:pPr>
            <a:r>
              <a:rPr lang="cs-CZ" sz="2400" dirty="0"/>
              <a:t>Seznam věcí</a:t>
            </a:r>
          </a:p>
          <a:p>
            <a:pPr lvl="1">
              <a:spcBef>
                <a:spcPts val="600"/>
              </a:spcBef>
            </a:pPr>
            <a:r>
              <a:rPr lang="cs-CZ" sz="2400" dirty="0"/>
              <a:t>Veřejná dostupnost</a:t>
            </a:r>
          </a:p>
          <a:p>
            <a:pPr lvl="1">
              <a:spcBef>
                <a:spcPts val="600"/>
              </a:spcBef>
            </a:pPr>
            <a:r>
              <a:rPr lang="cs-CZ" sz="2400" dirty="0"/>
              <a:t>Cenová dostupnost</a:t>
            </a:r>
          </a:p>
          <a:p>
            <a:pPr lvl="1"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3600" b="1" dirty="0"/>
              <a:t>F</a:t>
            </a:r>
            <a:r>
              <a:rPr lang="cs-CZ" sz="3600" b="1" i="1" dirty="0"/>
              <a:t>ormální požadavek</a:t>
            </a:r>
          </a:p>
          <a:p>
            <a:pPr lvl="1">
              <a:spcBef>
                <a:spcPts val="600"/>
              </a:spcBef>
            </a:pPr>
            <a:r>
              <a:rPr lang="cs-CZ" sz="2400" dirty="0"/>
              <a:t>Zákonné ustanovení</a:t>
            </a:r>
          </a:p>
        </p:txBody>
      </p:sp>
    </p:spTree>
    <p:extLst>
      <p:ext uri="{BB962C8B-B14F-4D97-AF65-F5344CB8AC3E}">
        <p14:creationId xmlns:p14="http://schemas.microsoft.com/office/powerpoint/2010/main" val="120244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Zásady vedení veřejných seznamů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600" b="1" dirty="0">
                <a:latin typeface="+mj-lt"/>
                <a:cs typeface="Miriam Fixed" panose="020B0604020202020204" pitchFamily="49" charset="-79"/>
              </a:rPr>
              <a:t>Princip veřejnosti (formální publicity) - § 980 odst. 1, § 4 odst. 1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Je-li do veřejného seznamu zapsáno právo k věci, neomlouvá nikoho neznalost zapsaného údaje. Stanoví-li to právní předpis, zapíše se do veřejného seznamu kromě věcného práva i právo užívání nebo požívání, jakož i omezení rozsahu nebo způsobu užívání nebo požívání věci spoluvlastníky.</a:t>
            </a:r>
          </a:p>
          <a:p>
            <a:pPr>
              <a:spcBef>
                <a:spcPts val="600"/>
              </a:spcBef>
            </a:pPr>
            <a:r>
              <a:rPr lang="cs-CZ" sz="2600" b="1" dirty="0">
                <a:latin typeface="+mj-lt"/>
                <a:cs typeface="Miriam Fixed" panose="020B0604020202020204" pitchFamily="49" charset="-79"/>
              </a:rPr>
              <a:t>Princip formální pravdivosti - § 980 odst. 2, § 7 </a:t>
            </a:r>
          </a:p>
          <a:p>
            <a:pPr lvl="1">
              <a:spcBef>
                <a:spcPts val="600"/>
              </a:spcBef>
            </a:pPr>
            <a:r>
              <a:rPr lang="cs-CZ" sz="1800" dirty="0"/>
              <a:t>Je-li právo k věci zapsáno do veřejného seznamu, má se za to, že bylo zapsáno v souladu se skutečným právním stavem. Bylo-li právo k věci z veřejného seznamu vymazáno, má se za to, že neexistuje.</a:t>
            </a:r>
          </a:p>
          <a:p>
            <a:pPr>
              <a:spcBef>
                <a:spcPts val="600"/>
              </a:spcBef>
            </a:pPr>
            <a:r>
              <a:rPr lang="cs-CZ" sz="2600" b="1" dirty="0">
                <a:latin typeface="+mj-lt"/>
                <a:cs typeface="Miriam Fixed" panose="020B0604020202020204" pitchFamily="49" charset="-79"/>
              </a:rPr>
              <a:t>Princip materiální publicity (ochrana dobré víry v údaje katastru) - § 984 až 986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600" b="1" dirty="0">
                <a:latin typeface="+mj-lt"/>
                <a:cs typeface="Miriam Fixed" panose="020B0604020202020204" pitchFamily="49" charset="-79"/>
              </a:rPr>
              <a:t>Podmínky ochrany nabyvatele: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Titul nabytí (právní jednání)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Dobrá víra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Nabytí od knihovně oprávněné osoby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Úplatnost nabytí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latin typeface="+mj-lt"/>
                <a:cs typeface="Miriam Fixed" panose="020B0604020202020204" pitchFamily="49" charset="-79"/>
              </a:rPr>
              <a:t>Nejde o některou z výjimek podle § 984 odst. 2</a:t>
            </a:r>
          </a:p>
          <a:p>
            <a:pPr lvl="1">
              <a:spcBef>
                <a:spcPts val="600"/>
              </a:spcBef>
            </a:pPr>
            <a:endParaRPr lang="cs-CZ" sz="1800" dirty="0">
              <a:latin typeface="+mj-lt"/>
              <a:cs typeface="Miriam Fixed" panose="020B0604020202020204" pitchFamily="49" charset="-79"/>
            </a:endParaRPr>
          </a:p>
          <a:p>
            <a:pPr>
              <a:spcBef>
                <a:spcPts val="600"/>
              </a:spcBef>
            </a:pPr>
            <a:r>
              <a:rPr lang="cs-CZ" sz="2600" i="1" dirty="0">
                <a:latin typeface="+mj-lt"/>
                <a:cs typeface="Miriam Fixed" panose="020B0604020202020204" pitchFamily="49" charset="-79"/>
              </a:rPr>
              <a:t>Jak vzniká rozpor mezi stavem skutečným a stavem evidovaným?</a:t>
            </a:r>
          </a:p>
          <a:p>
            <a:pPr>
              <a:spcBef>
                <a:spcPts val="600"/>
              </a:spcBef>
            </a:pPr>
            <a:r>
              <a:rPr lang="cs-CZ" sz="2600" i="1" dirty="0">
                <a:latin typeface="+mj-lt"/>
                <a:cs typeface="Miriam Fixed" panose="020B0604020202020204" pitchFamily="49" charset="-79"/>
              </a:rPr>
              <a:t>A jak lze tento rozpor odstranit? Poznámky spornosti (§ 985 a 986).</a:t>
            </a:r>
          </a:p>
        </p:txBody>
      </p:sp>
      <p:sp>
        <p:nvSpPr>
          <p:cNvPr id="9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Princip materiální publicity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katastru nemovitostí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/>
              <a:t>Není-li stav zapsaný ve veřejném seznamu v souladu se skutečným právním stavem, může se osoba, jejíž věcné právo je dotčeno, </a:t>
            </a:r>
            <a:r>
              <a:rPr lang="cs-CZ" sz="2000" b="1" dirty="0">
                <a:solidFill>
                  <a:srgbClr val="0000DC"/>
                </a:solidFill>
              </a:rPr>
              <a:t>domáhat odstranění nesouladu</a:t>
            </a:r>
            <a:r>
              <a:rPr lang="cs-CZ" sz="2000" dirty="0"/>
              <a:t>.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Prokáže-li, že své právo uplatnila, zapíše se to na její žádost do veřejného seznamu.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Rozhodnutí vydané o jejím věcném právu působí vůči každému, jehož právo bylo zapsáno do veřejného seznamu </a:t>
            </a:r>
            <a:r>
              <a:rPr lang="cs-CZ" sz="2000" b="1" dirty="0">
                <a:solidFill>
                  <a:srgbClr val="0000DC"/>
                </a:solidFill>
              </a:rPr>
              <a:t>poté, co dotčená osoba o zápis požádala</a:t>
            </a:r>
            <a:r>
              <a:rPr lang="cs-CZ" sz="2000" dirty="0"/>
              <a:t>.</a:t>
            </a:r>
            <a:endParaRPr lang="cs-CZ" sz="2000" i="1" dirty="0">
              <a:latin typeface="+mj-lt"/>
              <a:cs typeface="Miriam Fixed" panose="020B0604020202020204" pitchFamily="49" charset="-79"/>
            </a:endParaRPr>
          </a:p>
        </p:txBody>
      </p:sp>
      <p:sp>
        <p:nvSpPr>
          <p:cNvPr id="9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Poznámka rozepře (§ 985)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(1)</a:t>
            </a:r>
            <a:r>
              <a:rPr lang="cs-CZ" sz="2000" dirty="0"/>
              <a:t> Kdo tvrdí, že je ve svém právu dotčen </a:t>
            </a:r>
            <a:r>
              <a:rPr lang="cs-CZ" sz="2000" b="1" dirty="0">
                <a:solidFill>
                  <a:srgbClr val="0000DC"/>
                </a:solidFill>
              </a:rPr>
              <a:t>zápisem provedeným do veřejného seznamu bez právního důvodu ve prospěch jiného</a:t>
            </a:r>
            <a:r>
              <a:rPr lang="cs-CZ" sz="2000" dirty="0"/>
              <a:t>, může se domáhat výmazu takového zápisu a žádat, aby to bylo ve veřejném seznamu poznamenáno. Orgán, který veřejný seznam vede, vymaže poznámku spornosti zápisu, nedoloží-li žadatel ani </a:t>
            </a:r>
            <a:r>
              <a:rPr lang="cs-CZ" sz="2000" b="1" dirty="0">
                <a:solidFill>
                  <a:srgbClr val="0000DC"/>
                </a:solidFill>
              </a:rPr>
              <a:t>do dvou měsíců od doručení žádosti, že své právo uplatnil u soudu</a:t>
            </a:r>
            <a:r>
              <a:rPr lang="cs-CZ" sz="2000" dirty="0"/>
              <a:t>.</a:t>
            </a:r>
          </a:p>
          <a:p>
            <a:r>
              <a:rPr lang="cs-CZ" sz="2000" b="1" dirty="0"/>
              <a:t>(2)</a:t>
            </a:r>
            <a:r>
              <a:rPr lang="cs-CZ" sz="2000" dirty="0"/>
              <a:t> Požádal-li žadatel o poznamenání spornosti zápisu </a:t>
            </a:r>
            <a:r>
              <a:rPr lang="cs-CZ" sz="2000" b="1" dirty="0">
                <a:solidFill>
                  <a:srgbClr val="0000DC"/>
                </a:solidFill>
              </a:rPr>
              <a:t>do jednoho měsíce ode dne, kdy se o zápisu dozvěděl</a:t>
            </a:r>
            <a:r>
              <a:rPr lang="cs-CZ" sz="2000" dirty="0"/>
              <a:t>, působí jeho právo vůči každému, komu popíraný zápis svědčí nebo kdo na jeho základě dosáhl dalšího zápisu; po uplynutí této lhůty však jen vůči tomu, kdo dosáhl zápisu, aniž byl v dobré víře.</a:t>
            </a:r>
          </a:p>
        </p:txBody>
      </p:sp>
      <p:sp>
        <p:nvSpPr>
          <p:cNvPr id="9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Poznámka spornosti (§ 986)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Uplatní se pouze v případě smluvního nabývání práv</a:t>
            </a:r>
          </a:p>
          <a:p>
            <a:r>
              <a:rPr lang="cs-CZ" sz="2000" dirty="0"/>
              <a:t>Tzv. dvoufázové nabývání práv (nauka o titulu a modu)</a:t>
            </a:r>
          </a:p>
          <a:p>
            <a:r>
              <a:rPr lang="cs-CZ" sz="2000" dirty="0"/>
              <a:t>Některá práva se nenabývají smlouvu ani předáním, ale vkladem vlastnického práva do veřejného seznamu (typicky katastru nemovitostí)</a:t>
            </a:r>
          </a:p>
          <a:p>
            <a:r>
              <a:rPr lang="cs-CZ" sz="2000" dirty="0"/>
              <a:t>Jde typicky o věcná práva k nemovitým věcem evidovaným v katastru nemovitostí (§ 1105)</a:t>
            </a:r>
          </a:p>
        </p:txBody>
      </p:sp>
      <p:sp>
        <p:nvSpPr>
          <p:cNvPr id="9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Intabulační princip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Source Code Pro" panose="020B0509030403020204" pitchFamily="49" charset="-18"/>
              </a:rPr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>
                <a:latin typeface="Source Code Pro" panose="020B0509030403020204" pitchFamily="49" charset="-18"/>
              </a:rPr>
              <a:pPr/>
              <a:t>8</a:t>
            </a:fld>
            <a:endParaRPr lang="cs-CZ" altLang="cs-CZ" dirty="0">
              <a:latin typeface="Source Code Pro" panose="020B0509030403020204" pitchFamily="49" charset="-18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rgbClr val="9100DC"/>
          </a:solidFill>
        </p:spPr>
        <p:txBody>
          <a:bodyPr anchor="ctr"/>
          <a:lstStyle/>
          <a:p>
            <a:pPr algn="ctr">
              <a:spcBef>
                <a:spcPts val="600"/>
              </a:spcBef>
            </a:pPr>
            <a:r>
              <a:rPr lang="cs-CZ" sz="4400" b="1" dirty="0">
                <a:solidFill>
                  <a:schemeClr val="bg1"/>
                </a:solidFill>
                <a:latin typeface="+mj-lt"/>
              </a:rPr>
              <a:t>DĚKUJI ZA POZORNOST</a:t>
            </a: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Source Code Pro" panose="020B0509030403020204" pitchFamily="49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411127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Věcná práva k věci cizí</Template>
  <TotalTime>1211</TotalTime>
  <Words>424</Words>
  <Application>Microsoft Office PowerPoint</Application>
  <PresentationFormat>Širokoúhlá obrazovka</PresentationFormat>
  <Paragraphs>71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Source Code Pro</vt:lpstr>
      <vt:lpstr>Tahoma</vt:lpstr>
      <vt:lpstr>Wingdings</vt:lpstr>
      <vt:lpstr>Prezentace_MU_CZ</vt:lpstr>
      <vt:lpstr>Veřejné seznamy (§ 980 až 986)</vt:lpstr>
      <vt:lpstr>Pojmové znaky veřejného seznamu</vt:lpstr>
      <vt:lpstr>Zásady vedení veřejných seznamů</vt:lpstr>
      <vt:lpstr>Princip materiální publicity  katastru nemovitostí</vt:lpstr>
      <vt:lpstr>Poznámka rozepře (§ 985)</vt:lpstr>
      <vt:lpstr>Poznámka spornosti (§ 986)</vt:lpstr>
      <vt:lpstr>Intabulační princip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Věcná práva k věci cizí</dc:title>
  <dc:creator>Matěj Dobeš</dc:creator>
  <cp:lastModifiedBy>Matěj Dobeš</cp:lastModifiedBy>
  <cp:revision>156</cp:revision>
  <cp:lastPrinted>1601-01-01T00:00:00Z</cp:lastPrinted>
  <dcterms:created xsi:type="dcterms:W3CDTF">2019-02-14T17:09:56Z</dcterms:created>
  <dcterms:modified xsi:type="dcterms:W3CDTF">2019-03-12T21:50:47Z</dcterms:modified>
</cp:coreProperties>
</file>