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74" r:id="rId5"/>
    <p:sldId id="280" r:id="rId6"/>
    <p:sldId id="281" r:id="rId7"/>
    <p:sldId id="282" r:id="rId8"/>
    <p:sldId id="283" r:id="rId9"/>
    <p:sldId id="284" r:id="rId10"/>
    <p:sldId id="286" r:id="rId11"/>
    <p:sldId id="277" r:id="rId12"/>
    <p:sldId id="285" r:id="rId13"/>
    <p:sldId id="279" r:id="rId14"/>
    <p:sldId id="288" r:id="rId15"/>
    <p:sldId id="289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1" autoAdjust="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cr.cz/clanek/zakon-o-odpovednosti-za-prestupky-a-rizeni-o-nich-ucinny-od-1-7-2017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bstrukce.cdvinf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Správní </a:t>
            </a:r>
            <a: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trestání NV201K </a:t>
            </a: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10. 5. 2019</a:t>
            </a:r>
            <a: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dirty="0"/>
              <a:t>Přestupky </a:t>
            </a:r>
            <a:r>
              <a:rPr lang="cs-CZ" sz="2800" b="0" dirty="0"/>
              <a:t>(řízení o přestupcích a rozhodnutí o přestupku, specifika právní úpravy a procesního postupu v prvním stupni, zvláštní druhy řízení o přestupku)</a:t>
            </a:r>
            <a:br>
              <a:rPr lang="cs-CZ" sz="2800" b="0" dirty="0"/>
            </a:br>
            <a:r>
              <a:rPr lang="cs-CZ" sz="2800" b="0" dirty="0"/>
              <a:t/>
            </a:r>
            <a:br>
              <a:rPr lang="cs-CZ" sz="2800" b="0" dirty="0"/>
            </a:br>
            <a:r>
              <a:rPr lang="cs-CZ" sz="2800" b="0" dirty="0"/>
              <a:t/>
            </a:r>
            <a:br>
              <a:rPr lang="cs-CZ" sz="2800" b="0" dirty="0"/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 b="0" dirty="0"/>
              <a:t>JUDr. Lukáš Potěšil, Ph.D.</a:t>
            </a:r>
            <a:br>
              <a:rPr lang="cs-CZ" altLang="cs-CZ" sz="2800" b="0" dirty="0"/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řízení - takhle ne!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12" y="2017713"/>
            <a:ext cx="6786713" cy="41148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293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777196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424896"/>
            <a:ext cx="8082321" cy="4707617"/>
          </a:xfrm>
        </p:spPr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Příslušnost</a:t>
            </a:r>
            <a:r>
              <a:rPr lang="cs-CZ" altLang="cs-CZ" sz="1800" dirty="0"/>
              <a:t> § 60 až 64 (</a:t>
            </a:r>
            <a:r>
              <a:rPr lang="cs-CZ" altLang="cs-CZ" sz="1800" dirty="0" err="1"/>
              <a:t>ObÚRP</a:t>
            </a:r>
            <a:r>
              <a:rPr lang="cs-CZ" altLang="cs-CZ" sz="1800" dirty="0"/>
              <a:t>, přestupkové komise, zvláštní případ tzv. systémové podjatosti v § 63; </a:t>
            </a:r>
          </a:p>
          <a:p>
            <a:pPr lvl="1" algn="just"/>
            <a:r>
              <a:rPr lang="cs-CZ" altLang="cs-CZ" sz="1800" b="1" dirty="0"/>
              <a:t>doručování </a:t>
            </a:r>
            <a:r>
              <a:rPr lang="cs-CZ" altLang="cs-CZ" sz="1800" dirty="0"/>
              <a:t>§ 66 a 67 (lze veřejnou vyhláškou a přímo účastníkovi pro případ mj. obstrukce zmocněnců)</a:t>
            </a:r>
          </a:p>
          <a:p>
            <a:pPr lvl="1" algn="just"/>
            <a:r>
              <a:rPr lang="cs-CZ" altLang="cs-CZ" sz="1800" b="1" dirty="0"/>
              <a:t>Účastníci řízení </a:t>
            </a:r>
            <a:r>
              <a:rPr lang="cs-CZ" altLang="cs-CZ" sz="1800" dirty="0"/>
              <a:t>§ 68 až 72 (obviněný, poškozený a vlastník věci; § 71 </a:t>
            </a:r>
            <a:r>
              <a:rPr lang="cs-CZ" altLang="cs-CZ" sz="1800" b="1" dirty="0"/>
              <a:t>osoba přímo postižená spácháním přestupku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Postup před zahájením řízení </a:t>
            </a:r>
            <a:r>
              <a:rPr lang="cs-CZ" altLang="cs-CZ" sz="1800" dirty="0"/>
              <a:t>§ 73 až 76 (oznamování a odložení věci)</a:t>
            </a:r>
          </a:p>
          <a:p>
            <a:pPr lvl="1" algn="just"/>
            <a:r>
              <a:rPr lang="cs-CZ" altLang="cs-CZ" sz="1800" b="1" dirty="0"/>
              <a:t>Průběh řízení </a:t>
            </a:r>
            <a:r>
              <a:rPr lang="cs-CZ" altLang="cs-CZ" sz="1800" dirty="0"/>
              <a:t>§ 77 až 87 (zahájení – oznámení, náležitosti; </a:t>
            </a:r>
            <a:r>
              <a:rPr lang="cs-CZ" altLang="cs-CZ" sz="1800" dirty="0">
                <a:solidFill>
                  <a:srgbClr val="FF0000"/>
                </a:solidFill>
              </a:rPr>
              <a:t>§ 80 ústní jednání – na požádání obviněného, je-li to nezbytné k uplatnění jeho práv</a:t>
            </a:r>
            <a:r>
              <a:rPr lang="cs-CZ" altLang="cs-CZ" sz="1800" dirty="0"/>
              <a:t>; dokazování, záruka za splnění povinnosti, přeměny PO; zastavení řízení, narovnání)</a:t>
            </a:r>
          </a:p>
          <a:p>
            <a:pPr lvl="1" algn="just"/>
            <a:r>
              <a:rPr lang="cs-CZ" altLang="cs-CZ" sz="1800" b="1" dirty="0"/>
              <a:t>Zvláštní druhy řízení </a:t>
            </a:r>
            <a:r>
              <a:rPr lang="cs-CZ" altLang="cs-CZ" sz="1800" dirty="0"/>
              <a:t>§ 88 až 92 (společné řízení, NŠ a BO, </a:t>
            </a:r>
            <a:r>
              <a:rPr lang="cs-CZ" altLang="cs-CZ" sz="1800" dirty="0">
                <a:solidFill>
                  <a:srgbClr val="FF0000"/>
                </a:solidFill>
              </a:rPr>
              <a:t>příkaz, příkaz na místě, příkazový blok</a:t>
            </a:r>
            <a:r>
              <a:rPr lang="cs-CZ" altLang="cs-CZ" sz="1800" dirty="0"/>
              <a:t>) </a:t>
            </a:r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Ex offo: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Nezbytné pro zjištění stavu věci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Mladistvý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Na požádání</a:t>
            </a:r>
          </a:p>
          <a:p>
            <a:pPr algn="just"/>
            <a:r>
              <a:rPr lang="cs-CZ" dirty="0" smtClean="0"/>
              <a:t>Obviněného, </a:t>
            </a:r>
            <a:r>
              <a:rPr lang="cs-CZ" b="1" dirty="0" smtClean="0"/>
              <a:t>je-li to nezbytné k uplatnění jeho práv</a:t>
            </a:r>
            <a:r>
              <a:rPr lang="cs-CZ" dirty="0" smtClean="0"/>
              <a:t>/poškozeného (+ předchozí </a:t>
            </a:r>
            <a:r>
              <a:rPr lang="cs-CZ" b="1" dirty="0" smtClean="0">
                <a:solidFill>
                  <a:srgbClr val="FF0000"/>
                </a:solidFill>
              </a:rPr>
              <a:t>poučení</a:t>
            </a:r>
            <a:r>
              <a:rPr lang="cs-CZ" dirty="0" smtClean="0"/>
              <a:t>)</a:t>
            </a:r>
          </a:p>
          <a:p>
            <a:pPr marL="457200" indent="-457200" algn="just">
              <a:buAutoNum type="alphaLcParenR"/>
            </a:pPr>
            <a:r>
              <a:rPr lang="cs-CZ" b="1" dirty="0" smtClean="0"/>
              <a:t>Vyhoví</a:t>
            </a:r>
          </a:p>
          <a:p>
            <a:pPr marL="457200" indent="-457200" algn="just">
              <a:buAutoNum type="alphaLcParenR"/>
            </a:pPr>
            <a:r>
              <a:rPr lang="cs-CZ" b="1" dirty="0" smtClean="0"/>
              <a:t>Zamítne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632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Rozhodnutí o přestupku </a:t>
            </a:r>
            <a:r>
              <a:rPr lang="cs-CZ" altLang="cs-CZ" sz="1800" dirty="0"/>
              <a:t>§ 93 až 94 (náležitosti výrokové části, lhůta 60 dnů pro vydání rozhodnutí, nelze-li bezodkladně) </a:t>
            </a:r>
          </a:p>
          <a:p>
            <a:pPr lvl="1" algn="just"/>
            <a:r>
              <a:rPr lang="cs-CZ" altLang="cs-CZ" sz="1800" b="1" dirty="0"/>
              <a:t>Náklady řízení </a:t>
            </a:r>
            <a:r>
              <a:rPr lang="cs-CZ" altLang="cs-CZ" sz="1800" dirty="0"/>
              <a:t>§ 95 (paušální částka</a:t>
            </a:r>
            <a:r>
              <a:rPr lang="cs-CZ" altLang="cs-CZ" sz="1800" dirty="0" smtClean="0"/>
              <a:t>), vyhláška č. 520/2005 Sb.</a:t>
            </a:r>
            <a:endParaRPr lang="cs-CZ" altLang="cs-CZ" sz="1800" dirty="0"/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altLang="cs-CZ" dirty="0" smtClean="0"/>
              <a:t>Rozhodnutí o přestupku</a:t>
            </a:r>
          </a:p>
          <a:p>
            <a:pPr algn="just"/>
            <a:r>
              <a:rPr lang="cs-CZ" altLang="cs-CZ" b="1" dirty="0" smtClean="0"/>
              <a:t>Identifikace obviněného </a:t>
            </a:r>
            <a:r>
              <a:rPr lang="cs-CZ" altLang="cs-CZ" dirty="0" smtClean="0"/>
              <a:t>+ </a:t>
            </a:r>
            <a:r>
              <a:rPr lang="cs-CZ" altLang="cs-CZ" i="1" dirty="0" smtClean="0">
                <a:solidFill>
                  <a:srgbClr val="FF0000"/>
                </a:solidFill>
              </a:rPr>
              <a:t>je vinen, že</a:t>
            </a:r>
          </a:p>
          <a:p>
            <a:pPr algn="just"/>
            <a:r>
              <a:rPr lang="cs-CZ" altLang="cs-CZ" b="1" dirty="0" smtClean="0"/>
              <a:t>Popis skutku </a:t>
            </a:r>
            <a:r>
              <a:rPr lang="cs-CZ" altLang="cs-CZ" dirty="0" smtClean="0"/>
              <a:t>(návaznost na § 78 a oznámení o zahájení </a:t>
            </a:r>
            <a:r>
              <a:rPr lang="cs-CZ" altLang="cs-CZ" dirty="0" err="1" smtClean="0"/>
              <a:t>říézení</a:t>
            </a:r>
            <a:r>
              <a:rPr lang="cs-CZ" altLang="cs-CZ" dirty="0" smtClean="0"/>
              <a:t>) + </a:t>
            </a:r>
            <a:r>
              <a:rPr lang="cs-CZ" altLang="cs-CZ" i="1" dirty="0" smtClean="0">
                <a:solidFill>
                  <a:srgbClr val="FF0000"/>
                </a:solidFill>
              </a:rPr>
              <a:t>tedy</a:t>
            </a:r>
          </a:p>
          <a:p>
            <a:pPr algn="just"/>
            <a:r>
              <a:rPr lang="cs-CZ" altLang="cs-CZ" b="1" dirty="0" smtClean="0"/>
              <a:t>Skutková věta </a:t>
            </a:r>
            <a:r>
              <a:rPr lang="cs-CZ" altLang="cs-CZ" dirty="0" smtClean="0"/>
              <a:t>(popis právní kvalifikace) + </a:t>
            </a:r>
            <a:r>
              <a:rPr lang="cs-CZ" altLang="cs-CZ" i="1" dirty="0" smtClean="0">
                <a:solidFill>
                  <a:srgbClr val="FF0000"/>
                </a:solidFill>
              </a:rPr>
              <a:t>a tím spáchal</a:t>
            </a:r>
          </a:p>
          <a:p>
            <a:pPr algn="just"/>
            <a:r>
              <a:rPr lang="cs-CZ" altLang="cs-CZ" b="1" dirty="0" smtClean="0"/>
              <a:t>Odkaz na § + </a:t>
            </a:r>
            <a:r>
              <a:rPr lang="cs-CZ" altLang="cs-CZ" i="1" dirty="0" smtClean="0">
                <a:solidFill>
                  <a:srgbClr val="FF0000"/>
                </a:solidFill>
              </a:rPr>
              <a:t>za což se mu ukládá</a:t>
            </a:r>
            <a:endParaRPr lang="cs-CZ" altLang="cs-CZ" b="1" i="1" dirty="0" smtClean="0">
              <a:solidFill>
                <a:srgbClr val="FF0000"/>
              </a:solidFill>
            </a:endParaRPr>
          </a:p>
          <a:p>
            <a:pPr algn="just"/>
            <a:r>
              <a:rPr lang="cs-CZ" altLang="cs-CZ" b="1" dirty="0" smtClean="0"/>
              <a:t>Správní trest/ochranné opatření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504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Ministerstva vnitra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www.mvcr.cz/clanek/zakon-o-odpovednosti-za-prestupky-a-rizeni-o-nich-ucinny-od-1-7-2017.aspx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978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Obstrukce v řízení o (tzv. dopravních) přestupcích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http://obstrukce.cdvinfo.cz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5577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Vztahy </a:t>
            </a:r>
            <a:r>
              <a:rPr lang="cs-CZ" altLang="cs-CZ" dirty="0" err="1" smtClean="0"/>
              <a:t>PřesZ</a:t>
            </a:r>
            <a:r>
              <a:rPr lang="cs-CZ" altLang="cs-CZ" dirty="0" smtClean="0"/>
              <a:t> a jiných zákonů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6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509589" y="2017713"/>
            <a:ext cx="8082321" cy="28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75" y="857025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589314"/>
            <a:ext cx="8082321" cy="4543199"/>
          </a:xfrm>
        </p:spPr>
        <p:txBody>
          <a:bodyPr/>
          <a:lstStyle/>
          <a:p>
            <a:pPr algn="just"/>
            <a:r>
              <a:rPr lang="cs-CZ" altLang="cs-CZ" dirty="0" smtClean="0"/>
              <a:t>Jde o </a:t>
            </a:r>
            <a:r>
              <a:rPr lang="cs-CZ" altLang="cs-CZ" b="1" dirty="0" smtClean="0">
                <a:solidFill>
                  <a:srgbClr val="FF0000"/>
                </a:solidFill>
              </a:rPr>
              <a:t>správní řízení </a:t>
            </a:r>
            <a:r>
              <a:rPr lang="cs-CZ" altLang="cs-CZ" dirty="0" smtClean="0"/>
              <a:t>(§ 9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) – rozhoduje se </a:t>
            </a:r>
            <a:r>
              <a:rPr lang="cs-CZ" altLang="cs-CZ" b="1" dirty="0" smtClean="0"/>
              <a:t>o právech a povinnostech konkrétní osoby </a:t>
            </a:r>
            <a:r>
              <a:rPr lang="cs-CZ" altLang="cs-CZ" dirty="0" smtClean="0"/>
              <a:t>(</a:t>
            </a:r>
            <a:r>
              <a:rPr lang="cs-CZ" altLang="cs-CZ" dirty="0" smtClean="0"/>
              <a:t>obviněný/ podezřelý/pachatel/účastník </a:t>
            </a:r>
            <a:r>
              <a:rPr lang="cs-CZ" altLang="cs-CZ" dirty="0" smtClean="0"/>
              <a:t>řízení, </a:t>
            </a:r>
            <a:r>
              <a:rPr lang="cs-CZ" altLang="cs-CZ" dirty="0" smtClean="0"/>
              <a:t>… i </a:t>
            </a:r>
            <a:r>
              <a:rPr lang="cs-CZ" altLang="cs-CZ" dirty="0" smtClean="0">
                <a:solidFill>
                  <a:srgbClr val="00B050"/>
                </a:solidFill>
              </a:rPr>
              <a:t>poškozený, vlastník věci</a:t>
            </a:r>
            <a:r>
              <a:rPr lang="cs-CZ" altLang="cs-CZ" dirty="0" smtClean="0"/>
              <a:t>) </a:t>
            </a:r>
            <a:r>
              <a:rPr lang="cs-CZ" altLang="cs-CZ" dirty="0" smtClean="0"/>
              <a:t>a ukončuje se </a:t>
            </a:r>
            <a:r>
              <a:rPr lang="cs-CZ" altLang="cs-CZ" b="1" dirty="0" smtClean="0"/>
              <a:t>vydáním rozhodnutí </a:t>
            </a:r>
            <a:r>
              <a:rPr lang="cs-CZ" altLang="cs-CZ" dirty="0" smtClean="0"/>
              <a:t>(kombinace konstitutivních a deklaratorních prvků) – </a:t>
            </a:r>
            <a:r>
              <a:rPr lang="cs-CZ" altLang="cs-CZ" b="1" dirty="0" smtClean="0">
                <a:solidFill>
                  <a:srgbClr val="FF0000"/>
                </a:solidFill>
              </a:rPr>
              <a:t>i když to není výslovně upraveno v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PřesZ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(tzv. materiální pojetí správního řízení)</a:t>
            </a:r>
          </a:p>
          <a:p>
            <a:pPr algn="just"/>
            <a:r>
              <a:rPr lang="cs-CZ" altLang="cs-CZ" b="1" dirty="0" smtClean="0"/>
              <a:t>Správní řízení </a:t>
            </a:r>
            <a:r>
              <a:rPr lang="cs-CZ" altLang="cs-CZ" dirty="0" smtClean="0"/>
              <a:t>je obecně upraveno v části II a III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 (§ 9 – 153)</a:t>
            </a:r>
          </a:p>
          <a:p>
            <a:pPr algn="just"/>
            <a:r>
              <a:rPr lang="cs-CZ" altLang="cs-CZ" dirty="0" err="1" smtClean="0"/>
              <a:t>Subsidiráně</a:t>
            </a:r>
            <a:r>
              <a:rPr lang="cs-CZ" altLang="cs-CZ" dirty="0" smtClean="0"/>
              <a:t> se postupuje podle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 (§ 1 odst. 2) – </a:t>
            </a:r>
            <a:r>
              <a:rPr lang="cs-CZ" altLang="cs-CZ" b="1" dirty="0" smtClean="0"/>
              <a:t>i </a:t>
            </a:r>
            <a:r>
              <a:rPr lang="cs-CZ" altLang="cs-CZ" b="1" dirty="0" smtClean="0">
                <a:solidFill>
                  <a:srgbClr val="FF0000"/>
                </a:solidFill>
              </a:rPr>
              <a:t>když to není výslovně upraveno v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PřesZ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dirty="0" smtClean="0"/>
              <a:t>Procesní vztah mezi „</a:t>
            </a:r>
            <a:r>
              <a:rPr lang="cs-CZ" altLang="cs-CZ" b="1" dirty="0" smtClean="0"/>
              <a:t>státem“ </a:t>
            </a:r>
            <a:r>
              <a:rPr lang="cs-CZ" altLang="cs-CZ" dirty="0" smtClean="0"/>
              <a:t>(řízení vede se v </a:t>
            </a:r>
            <a:r>
              <a:rPr lang="cs-CZ" altLang="cs-CZ" b="1" dirty="0" smtClean="0">
                <a:solidFill>
                  <a:srgbClr val="00B050"/>
                </a:solidFill>
              </a:rPr>
              <a:t>přenesené působnosti </a:t>
            </a:r>
            <a:r>
              <a:rPr lang="cs-CZ" altLang="cs-CZ" dirty="0" smtClean="0"/>
              <a:t>- § 103/1 </a:t>
            </a:r>
            <a:r>
              <a:rPr lang="cs-CZ" altLang="cs-CZ" dirty="0" err="1" smtClean="0"/>
              <a:t>PřesZ</a:t>
            </a:r>
            <a:r>
              <a:rPr lang="cs-CZ" altLang="cs-CZ" dirty="0" smtClean="0"/>
              <a:t>) </a:t>
            </a:r>
            <a:r>
              <a:rPr lang="cs-CZ" altLang="cs-CZ" b="1" dirty="0" smtClean="0"/>
              <a:t>a </a:t>
            </a:r>
            <a:r>
              <a:rPr lang="cs-CZ" altLang="cs-CZ" b="1" dirty="0" smtClean="0"/>
              <a:t>obviněným</a:t>
            </a:r>
            <a:r>
              <a:rPr lang="cs-CZ" altLang="cs-CZ" dirty="0" smtClean="0"/>
              <a:t>, obsahem je mj. </a:t>
            </a:r>
            <a:r>
              <a:rPr lang="cs-CZ" altLang="cs-CZ" dirty="0" smtClean="0">
                <a:solidFill>
                  <a:srgbClr val="FF0000"/>
                </a:solidFill>
              </a:rPr>
              <a:t>právo na spravedlivý proces</a:t>
            </a:r>
          </a:p>
          <a:p>
            <a:pPr algn="just"/>
            <a:r>
              <a:rPr lang="cs-CZ" altLang="cs-CZ" dirty="0" smtClean="0"/>
              <a:t>Účelem je zjištění, </a:t>
            </a:r>
            <a:r>
              <a:rPr lang="cs-CZ" altLang="cs-CZ" dirty="0" smtClean="0">
                <a:solidFill>
                  <a:schemeClr val="bg2"/>
                </a:solidFill>
              </a:rPr>
              <a:t>zda </a:t>
            </a:r>
            <a:endParaRPr lang="cs-CZ" altLang="cs-CZ" dirty="0" smtClean="0">
              <a:solidFill>
                <a:schemeClr val="bg2"/>
              </a:solidFill>
            </a:endParaRPr>
          </a:p>
          <a:p>
            <a:pPr marL="457200" indent="-457200" algn="just">
              <a:buAutoNum type="alphaLcParenR"/>
            </a:pPr>
            <a:r>
              <a:rPr lang="cs-CZ" altLang="cs-CZ" b="1" dirty="0" smtClean="0">
                <a:solidFill>
                  <a:srgbClr val="FF0000"/>
                </a:solidFill>
              </a:rPr>
              <a:t>se </a:t>
            </a:r>
            <a:r>
              <a:rPr lang="cs-CZ" altLang="cs-CZ" b="1" dirty="0" smtClean="0">
                <a:solidFill>
                  <a:srgbClr val="FF0000"/>
                </a:solidFill>
              </a:rPr>
              <a:t>skutek stal</a:t>
            </a:r>
            <a:r>
              <a:rPr lang="cs-CZ" altLang="cs-CZ" dirty="0" smtClean="0"/>
              <a:t>, </a:t>
            </a:r>
            <a:endParaRPr lang="cs-CZ" altLang="cs-CZ" dirty="0" smtClean="0"/>
          </a:p>
          <a:p>
            <a:pPr marL="457200" indent="-457200" algn="just">
              <a:buAutoNum type="alphaLcParenR"/>
            </a:pPr>
            <a:r>
              <a:rPr lang="cs-CZ" altLang="cs-CZ" b="1" dirty="0" smtClean="0">
                <a:solidFill>
                  <a:srgbClr val="FF0000"/>
                </a:solidFill>
              </a:rPr>
              <a:t>je </a:t>
            </a:r>
            <a:r>
              <a:rPr lang="cs-CZ" altLang="cs-CZ" b="1" dirty="0" smtClean="0">
                <a:solidFill>
                  <a:srgbClr val="FF0000"/>
                </a:solidFill>
              </a:rPr>
              <a:t>skutek přestupkem</a:t>
            </a:r>
            <a:r>
              <a:rPr lang="cs-CZ" altLang="cs-CZ" dirty="0" smtClean="0"/>
              <a:t> a </a:t>
            </a:r>
            <a:endParaRPr lang="cs-CZ" altLang="cs-CZ" dirty="0" smtClean="0"/>
          </a:p>
          <a:p>
            <a:pPr marL="457200" indent="-457200" algn="just">
              <a:buAutoNum type="alphaLcParenR"/>
            </a:pPr>
            <a:r>
              <a:rPr lang="cs-CZ" altLang="cs-CZ" b="1" dirty="0" smtClean="0">
                <a:solidFill>
                  <a:srgbClr val="FF0000"/>
                </a:solidFill>
              </a:rPr>
              <a:t>jej </a:t>
            </a:r>
            <a:r>
              <a:rPr lang="cs-CZ" altLang="cs-CZ" b="1" dirty="0" smtClean="0">
                <a:solidFill>
                  <a:srgbClr val="FF0000"/>
                </a:solidFill>
              </a:rPr>
              <a:t>spáchal obviněný </a:t>
            </a:r>
            <a:r>
              <a:rPr lang="cs-CZ" altLang="cs-CZ" dirty="0" smtClean="0">
                <a:solidFill>
                  <a:schemeClr val="bg2"/>
                </a:solidFill>
              </a:rPr>
              <a:t>(x zastavení řízení</a:t>
            </a:r>
            <a:r>
              <a:rPr lang="cs-CZ" altLang="cs-CZ" dirty="0" smtClean="0">
                <a:solidFill>
                  <a:schemeClr val="bg2"/>
                </a:solidFill>
              </a:rPr>
              <a:t>)</a:t>
            </a:r>
          </a:p>
          <a:p>
            <a:pPr marL="457200" indent="-457200" algn="just">
              <a:buAutoNum type="alphaLcParenR"/>
            </a:pPr>
            <a:endParaRPr lang="cs-CZ" altLang="cs-CZ" b="1" dirty="0">
              <a:solidFill>
                <a:schemeClr val="bg2"/>
              </a:solidFill>
            </a:endParaRPr>
          </a:p>
          <a:p>
            <a:pPr algn="just"/>
            <a:r>
              <a:rPr lang="cs-CZ" altLang="cs-CZ" dirty="0" smtClean="0">
                <a:solidFill>
                  <a:schemeClr val="bg2"/>
                </a:solidFill>
              </a:rPr>
              <a:t>Pokud ano, </a:t>
            </a:r>
            <a:r>
              <a:rPr lang="cs-CZ" altLang="cs-CZ" b="1" dirty="0" smtClean="0">
                <a:solidFill>
                  <a:schemeClr val="bg2"/>
                </a:solidFill>
              </a:rPr>
              <a:t>rychlé</a:t>
            </a:r>
            <a:r>
              <a:rPr lang="cs-CZ" altLang="cs-CZ" dirty="0" smtClean="0">
                <a:solidFill>
                  <a:schemeClr val="bg2"/>
                </a:solidFill>
              </a:rPr>
              <a:t> uložení </a:t>
            </a:r>
            <a:r>
              <a:rPr lang="cs-CZ" altLang="cs-CZ" b="1" dirty="0" smtClean="0">
                <a:solidFill>
                  <a:schemeClr val="bg2"/>
                </a:solidFill>
              </a:rPr>
              <a:t>spravedlivého</a:t>
            </a:r>
            <a:r>
              <a:rPr lang="cs-CZ" altLang="cs-CZ" dirty="0" smtClean="0">
                <a:solidFill>
                  <a:schemeClr val="bg2"/>
                </a:solidFill>
              </a:rPr>
              <a:t> (přiměřeného) trestu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r>
              <a:rPr lang="cs-CZ" dirty="0" smtClean="0"/>
              <a:t> v řízení o přestupku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ve </a:t>
            </a:r>
            <a:r>
              <a:rPr lang="cs-CZ" altLang="cs-CZ" b="1" dirty="0" err="1">
                <a:solidFill>
                  <a:srgbClr val="FF0000"/>
                </a:solidFill>
              </a:rPr>
              <a:t>SpŘ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385763" indent="-385763">
              <a:buFontTx/>
              <a:buAutoNum type="arabicPeriod"/>
            </a:pPr>
            <a:r>
              <a:rPr lang="cs-CZ" altLang="cs-CZ" i="1" dirty="0"/>
              <a:t>Lex </a:t>
            </a:r>
            <a:r>
              <a:rPr lang="cs-CZ" altLang="cs-CZ" i="1" dirty="0" err="1"/>
              <a:t>generalis</a:t>
            </a:r>
            <a:r>
              <a:rPr lang="cs-CZ" altLang="cs-CZ" i="1" dirty="0"/>
              <a:t> </a:t>
            </a:r>
            <a:r>
              <a:rPr lang="cs-CZ" altLang="cs-CZ" dirty="0"/>
              <a:t>a </a:t>
            </a:r>
            <a:r>
              <a:rPr lang="cs-CZ" altLang="cs-CZ" i="1" dirty="0"/>
              <a:t>lex </a:t>
            </a:r>
            <a:r>
              <a:rPr lang="cs-CZ" altLang="cs-CZ" i="1" dirty="0" err="1"/>
              <a:t>specialis</a:t>
            </a:r>
            <a:endParaRPr lang="cs-CZ" altLang="cs-CZ" i="1" dirty="0"/>
          </a:p>
          <a:p>
            <a:pPr marL="385763" indent="-385763"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</a:t>
            </a:r>
            <a:r>
              <a:rPr lang="cs-CZ" altLang="cs-CZ" b="1" dirty="0">
                <a:solidFill>
                  <a:srgbClr val="FF0000"/>
                </a:solidFill>
              </a:rPr>
              <a:t>zákoně č. 250/2016 Sb.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32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r>
              <a:rPr lang="cs-CZ" dirty="0"/>
              <a:t> v řízení o přestupku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altLang="cs-CZ" dirty="0"/>
              <a:t>Co </a:t>
            </a:r>
            <a:r>
              <a:rPr lang="cs-CZ" altLang="cs-CZ" dirty="0" smtClean="0"/>
              <a:t>již (tj. bylo do 30. 6. 2017, ale nyní) </a:t>
            </a:r>
            <a:r>
              <a:rPr lang="cs-CZ" altLang="cs-CZ" b="1" dirty="0" smtClean="0"/>
              <a:t>není </a:t>
            </a:r>
            <a:r>
              <a:rPr lang="cs-CZ" altLang="cs-CZ" b="1" dirty="0"/>
              <a:t>obsahem </a:t>
            </a:r>
            <a:r>
              <a:rPr lang="cs-CZ" altLang="cs-CZ" b="1" dirty="0" err="1" smtClean="0"/>
              <a:t>PřesZ</a:t>
            </a:r>
            <a:r>
              <a:rPr lang="cs-CZ" altLang="cs-CZ" b="1" dirty="0" smtClean="0"/>
              <a:t> </a:t>
            </a:r>
            <a:r>
              <a:rPr lang="cs-CZ" altLang="cs-CZ" dirty="0"/>
              <a:t>(a je výlučně ve </a:t>
            </a:r>
            <a:r>
              <a:rPr lang="cs-CZ" altLang="cs-CZ" dirty="0" err="1"/>
              <a:t>SpŘ</a:t>
            </a:r>
            <a:r>
              <a:rPr lang="cs-CZ" altLang="cs-CZ" dirty="0"/>
              <a:t> nebo jiném zákoně</a:t>
            </a:r>
            <a:r>
              <a:rPr lang="cs-CZ" altLang="cs-CZ" dirty="0" smtClean="0"/>
              <a:t>):</a:t>
            </a:r>
          </a:p>
          <a:p>
            <a:pPr algn="just"/>
            <a:r>
              <a:rPr lang="cs-CZ" altLang="cs-CZ" dirty="0" smtClean="0"/>
              <a:t>Vazba </a:t>
            </a:r>
            <a:r>
              <a:rPr lang="cs-CZ" altLang="cs-CZ" dirty="0"/>
              <a:t>na správní řád (§ 51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 odst. 2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pPr algn="just"/>
            <a:r>
              <a:rPr lang="cs-CZ" altLang="cs-CZ" dirty="0"/>
              <a:t>Podávání vysvětlení (§ 60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137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pPr algn="just"/>
            <a:r>
              <a:rPr lang="cs-CZ" altLang="cs-CZ" dirty="0"/>
              <a:t>Smír (§ 78 </a:t>
            </a:r>
            <a:r>
              <a:rPr lang="cs-CZ" altLang="cs-CZ" dirty="0" err="1"/>
              <a:t>PřesZ</a:t>
            </a:r>
            <a:r>
              <a:rPr lang="cs-CZ" altLang="cs-CZ" dirty="0"/>
              <a:t>)</a:t>
            </a:r>
          </a:p>
          <a:p>
            <a:pPr algn="just"/>
            <a:r>
              <a:rPr lang="cs-CZ" altLang="cs-CZ" dirty="0"/>
              <a:t>Přezkoumání přestupku soudem (§ 83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dle SŘS</a:t>
            </a:r>
          </a:p>
          <a:p>
            <a:pPr algn="just"/>
            <a:r>
              <a:rPr lang="cs-CZ" altLang="cs-CZ" dirty="0"/>
              <a:t>Blokové řízení (§ 84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příkaz na místě a příkazový blok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r>
              <a:rPr lang="cs-CZ" dirty="0"/>
              <a:t> v řízení o přestupku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altLang="cs-CZ" dirty="0"/>
              <a:t>Zákon</a:t>
            </a:r>
            <a:r>
              <a:rPr lang="cs-CZ" altLang="cs-CZ" dirty="0">
                <a:solidFill>
                  <a:schemeClr val="accent1"/>
                </a:solidFill>
              </a:rPr>
              <a:t> č. 250/2016 Sb. </a:t>
            </a:r>
            <a:r>
              <a:rPr lang="cs-CZ" altLang="cs-CZ" dirty="0"/>
              <a:t>a </a:t>
            </a:r>
            <a:r>
              <a:rPr lang="cs-CZ" altLang="cs-CZ" dirty="0">
                <a:solidFill>
                  <a:srgbClr val="FF0000"/>
                </a:solidFill>
              </a:rPr>
              <a:t>č. 500/2004 Sb. </a:t>
            </a:r>
            <a:r>
              <a:rPr lang="cs-CZ" altLang="cs-CZ" i="1" dirty="0"/>
              <a:t>(lex </a:t>
            </a:r>
            <a:r>
              <a:rPr lang="cs-CZ" altLang="cs-CZ" i="1" dirty="0" err="1"/>
              <a:t>specialis</a:t>
            </a:r>
            <a:r>
              <a:rPr lang="cs-CZ" altLang="cs-CZ" i="1" dirty="0"/>
              <a:t> a lex </a:t>
            </a:r>
            <a:r>
              <a:rPr lang="cs-CZ" altLang="cs-CZ" i="1" dirty="0" err="1"/>
              <a:t>generalis</a:t>
            </a:r>
            <a:r>
              <a:rPr lang="cs-CZ" altLang="cs-CZ" i="1" dirty="0" smtClean="0"/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Příslušnost správního orgánu + podjatost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60 – 63 x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10 – 14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Oprávněná úřední osoba (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15 x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111 + § 112 odst. 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Ustanovení o doručování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66 a 67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19 – 26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Účastníci řízení a osoby na řízení zúčastněné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68 -72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27 – 41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Postup před zahájením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73 – 76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42 – 43  a § 137 – 138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Zahájení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77 – 79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46 – 47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Ústní jednání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80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Dokazování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82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50 – 57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Záruka za splnění povinnosti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83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Přerušení a zastavení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85 – 86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64 – 66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  <a:r>
              <a:rPr lang="cs-CZ" altLang="cs-CZ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Zvláštní druhy řízení, příkaz, příkaz na místě a příkazový blok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88 – 92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140 a 150</a:t>
            </a: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cs-CZ" altLang="cs-CZ" sz="15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Rozhodnutí o přestupku a náklady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93 – 95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67 – 79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Odvolání a řízení o odvolání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96 – 98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</a:t>
            </a:r>
            <a:r>
              <a:rPr lang="cs-CZ" altLang="cs-CZ" sz="15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93</a:t>
            </a: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Zvláštní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postupy po právní moci rozhodnutí o přestupku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99 – 101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94 – 99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b="1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cs-CZ" altLang="cs-CZ" b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39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r>
              <a:rPr lang="cs-CZ" dirty="0"/>
              <a:t> v řízení o přestupku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</a:t>
            </a:r>
            <a:r>
              <a:rPr lang="cs-CZ" altLang="cs-CZ" dirty="0" err="1" smtClean="0">
                <a:solidFill>
                  <a:srgbClr val="FF0000"/>
                </a:solidFill>
              </a:rPr>
              <a:t>PřesZ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§ </a:t>
            </a:r>
            <a:r>
              <a:rPr lang="cs-CZ" altLang="cs-CZ" dirty="0"/>
              <a:t>64 předání věci</a:t>
            </a:r>
          </a:p>
          <a:p>
            <a:pPr algn="just"/>
            <a:r>
              <a:rPr lang="cs-CZ" altLang="cs-CZ" dirty="0"/>
              <a:t>§ 65 právní styk s cizinou</a:t>
            </a:r>
          </a:p>
          <a:p>
            <a:pPr algn="just"/>
            <a:r>
              <a:rPr lang="cs-CZ" altLang="cs-CZ" dirty="0"/>
              <a:t>§ 71 osoba přímo postižená spácháním přestupku, § 72 SPO</a:t>
            </a:r>
          </a:p>
          <a:p>
            <a:pPr algn="just"/>
            <a:r>
              <a:rPr lang="cs-CZ" altLang="cs-CZ" dirty="0"/>
              <a:t>§ 73 – 75 postup před zahájením řízení</a:t>
            </a:r>
          </a:p>
          <a:p>
            <a:pPr algn="just"/>
            <a:r>
              <a:rPr lang="cs-CZ" altLang="cs-CZ" dirty="0"/>
              <a:t>§ 76 odložení věci</a:t>
            </a:r>
          </a:p>
          <a:p>
            <a:pPr algn="just"/>
            <a:r>
              <a:rPr lang="cs-CZ" altLang="cs-CZ" dirty="0"/>
              <a:t>§ 79 zahájení řízení se souhlasem …</a:t>
            </a:r>
          </a:p>
          <a:p>
            <a:pPr algn="just"/>
            <a:r>
              <a:rPr lang="cs-CZ" altLang="cs-CZ" dirty="0"/>
              <a:t>§ 84 „zákazy“</a:t>
            </a:r>
          </a:p>
          <a:p>
            <a:pPr marL="0" indent="0">
              <a:spcBef>
                <a:spcPct val="0"/>
              </a:spcBef>
              <a:buNone/>
              <a:tabLst>
                <a:tab pos="539750" algn="l"/>
              </a:tabLst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87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61" y="754380"/>
            <a:ext cx="8086635" cy="647700"/>
          </a:xfrm>
        </p:spPr>
        <p:txBody>
          <a:bodyPr/>
          <a:lstStyle/>
          <a:p>
            <a:pPr algn="just"/>
            <a:r>
              <a:rPr lang="cs-CZ" dirty="0" smtClean="0"/>
              <a:t>Řízení o </a:t>
            </a:r>
            <a:r>
              <a:rPr lang="cs-CZ" dirty="0" smtClean="0"/>
              <a:t>přestupcích, aneb stal se skutek, který vykazuje znaky skutkové podstaty přestupku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402080"/>
            <a:ext cx="8082321" cy="4998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518528" y="1409688"/>
            <a:ext cx="3982583" cy="19156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Postup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lang="cs-CZ" b="1" dirty="0" smtClean="0"/>
              <a:t>řed zahájením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(§ 137 vysvětlení, § 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zajištění důkazu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83 záruka za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splnění povinnosti,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§ 42 podněty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73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oznamování,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74 </a:t>
            </a:r>
            <a:r>
              <a:rPr lang="cs-CZ" sz="1800" dirty="0" smtClean="0"/>
              <a:t>„</a:t>
            </a:r>
            <a:r>
              <a:rPr lang="cs-CZ" sz="1800" dirty="0" err="1" smtClean="0"/>
              <a:t>předšetřování</a:t>
            </a:r>
            <a:r>
              <a:rPr lang="cs-CZ" sz="1800" dirty="0" smtClean="0"/>
              <a:t>“,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75 součinnost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2193341" y="3331544"/>
            <a:ext cx="544286" cy="6886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2505472" y="4020177"/>
            <a:ext cx="1980406" cy="2373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Zahájení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78, souhlas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79, § 68 – 72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účastníci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zúčastnění)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4510050" y="1712558"/>
            <a:ext cx="1023258" cy="521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5506490" y="1411470"/>
            <a:ext cx="3076481" cy="12148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§ 64 předání věci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76 odložení věci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518528" y="4020177"/>
            <a:ext cx="1841726" cy="23882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 </a:t>
            </a:r>
            <a:r>
              <a:rPr lang="cs-CZ" b="1" dirty="0" smtClean="0"/>
              <a:t>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místě </a:t>
            </a:r>
            <a:endParaRPr lang="cs-CZ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(nestačí-li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rgbClr val="7030A0"/>
                </a:solidFill>
              </a:rPr>
              <a:t>domluva</a:t>
            </a:r>
            <a:r>
              <a:rPr lang="cs-CZ" dirty="0" smtClean="0"/>
              <a:t>)</a:t>
            </a:r>
            <a:endParaRPr lang="cs-CZ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150</a:t>
            </a:r>
            <a:r>
              <a:rPr lang="cs-CZ" sz="1800" dirty="0" smtClean="0"/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90 – 92)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 flipV="1">
            <a:off x="4485878" y="3253016"/>
            <a:ext cx="1020612" cy="1122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bdélník 13"/>
          <p:cNvSpPr/>
          <p:nvPr/>
        </p:nvSpPr>
        <p:spPr bwMode="auto">
          <a:xfrm>
            <a:off x="5506490" y="2735266"/>
            <a:ext cx="3076481" cy="8479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příkaz/příkaz </a:t>
            </a:r>
            <a:r>
              <a:rPr lang="cs-CZ" b="1" dirty="0"/>
              <a:t>na </a:t>
            </a:r>
          </a:p>
          <a:p>
            <a:r>
              <a:rPr lang="cs-CZ" b="1" dirty="0"/>
              <a:t>místě </a:t>
            </a: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</a:t>
            </a:r>
            <a:r>
              <a:rPr lang="cs-CZ" sz="1800" dirty="0">
                <a:solidFill>
                  <a:srgbClr val="FF0000"/>
                </a:solidFill>
              </a:rPr>
              <a:t>150</a:t>
            </a:r>
            <a:r>
              <a:rPr lang="cs-CZ" sz="1800" dirty="0" smtClean="0"/>
              <a:t>, § </a:t>
            </a:r>
            <a:r>
              <a:rPr lang="cs-CZ" sz="1800" dirty="0"/>
              <a:t>90 – 92)</a:t>
            </a:r>
          </a:p>
        </p:txBody>
      </p:sp>
      <p:cxnSp>
        <p:nvCxnSpPr>
          <p:cNvPr id="17" name="Přímá spojnice se šipkou 16"/>
          <p:cNvCxnSpPr/>
          <p:nvPr/>
        </p:nvCxnSpPr>
        <p:spPr bwMode="auto">
          <a:xfrm>
            <a:off x="4485878" y="4480806"/>
            <a:ext cx="10803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ál 17"/>
          <p:cNvSpPr/>
          <p:nvPr/>
        </p:nvSpPr>
        <p:spPr bwMode="auto">
          <a:xfrm>
            <a:off x="5564812" y="3767027"/>
            <a:ext cx="2995601" cy="1216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Dokazování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80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ústní </a:t>
            </a:r>
            <a:r>
              <a:rPr lang="cs-CZ" dirty="0" smtClean="0"/>
              <a:t>jednání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Šipka dolů 20"/>
          <p:cNvSpPr/>
          <p:nvPr/>
        </p:nvSpPr>
        <p:spPr bwMode="auto">
          <a:xfrm>
            <a:off x="5456982" y="4795934"/>
            <a:ext cx="674706" cy="3140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>
            <a:off x="7981426" y="4800870"/>
            <a:ext cx="547770" cy="3091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6974114" y="5110003"/>
            <a:ext cx="1608857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Zastavení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řízení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86)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4622800" y="5110003"/>
            <a:ext cx="2235200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Rozhodnutí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vině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(§ 93 – 95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),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lhůty a náležitosti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</Template>
  <TotalTime>176</TotalTime>
  <Words>969</Words>
  <Application>Microsoft Office PowerPoint</Application>
  <PresentationFormat>Předvádění na obrazovce (4:3)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Tahoma</vt:lpstr>
      <vt:lpstr>Times New Roman</vt:lpstr>
      <vt:lpstr>Wingdings</vt:lpstr>
      <vt:lpstr>Prezentace_MU_CZ</vt:lpstr>
      <vt:lpstr>    Správní trestání NV201K 10. 5. 2019  Přestupky (řízení o přestupcích a rozhodnutí o přestupku, specifika právní úpravy a procesního postupu v prvním stupni, zvláštní druhy řízení o přestupku)     JUDr. Lukáš Potěšil, Ph.D.    </vt:lpstr>
      <vt:lpstr>Vztahy PřesZ a jiných zákonů</vt:lpstr>
      <vt:lpstr>Řízení o přestupcích</vt:lpstr>
      <vt:lpstr>Řízení o přestupcích</vt:lpstr>
      <vt:lpstr>Vztah PřesZ a SpŘ v řízení o přestupku</vt:lpstr>
      <vt:lpstr>Vztah PřesZ a SpŘ v řízení o přestupku</vt:lpstr>
      <vt:lpstr>Vztah PřesZ a SpŘ v řízení o přestupku</vt:lpstr>
      <vt:lpstr>Vztah PřesZ a SpŘ v řízení o přestupku</vt:lpstr>
      <vt:lpstr>Řízení o přestupcích, aneb stal se skutek, který vykazuje znaky skutkové podstaty přestupku </vt:lpstr>
      <vt:lpstr>Zahájení řízení - takhle ne!</vt:lpstr>
      <vt:lpstr>Řízení o přestupcích</vt:lpstr>
      <vt:lpstr>Ústní jednání</vt:lpstr>
      <vt:lpstr>Řízení o přestupcích</vt:lpstr>
      <vt:lpstr>Řízení o přestupcích</vt:lpstr>
      <vt:lpstr>Materiály Ministerstva vnitra</vt:lpstr>
      <vt:lpstr>Obstrukce v řízení o (tzv. dopravních) přestupcích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Lukas Potesil</cp:lastModifiedBy>
  <cp:revision>41</cp:revision>
  <cp:lastPrinted>1601-01-01T00:00:00Z</cp:lastPrinted>
  <dcterms:created xsi:type="dcterms:W3CDTF">2016-04-13T06:49:47Z</dcterms:created>
  <dcterms:modified xsi:type="dcterms:W3CDTF">2019-05-10T05:49:33Z</dcterms:modified>
</cp:coreProperties>
</file>