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7"/>
  </p:notesMasterIdLst>
  <p:sldIdLst>
    <p:sldId id="256" r:id="rId2"/>
    <p:sldId id="257" r:id="rId3"/>
    <p:sldId id="259" r:id="rId4"/>
    <p:sldId id="258" r:id="rId5"/>
    <p:sldId id="293" r:id="rId6"/>
    <p:sldId id="294" r:id="rId7"/>
    <p:sldId id="295" r:id="rId8"/>
    <p:sldId id="296" r:id="rId9"/>
    <p:sldId id="262" r:id="rId10"/>
    <p:sldId id="263" r:id="rId11"/>
    <p:sldId id="260" r:id="rId12"/>
    <p:sldId id="297"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264" r:id="rId27"/>
    <p:sldId id="265" r:id="rId28"/>
    <p:sldId id="287" r:id="rId29"/>
    <p:sldId id="266" r:id="rId30"/>
    <p:sldId id="267" r:id="rId31"/>
    <p:sldId id="268" r:id="rId32"/>
    <p:sldId id="269" r:id="rId33"/>
    <p:sldId id="270" r:id="rId34"/>
    <p:sldId id="271" r:id="rId35"/>
    <p:sldId id="272" r:id="rId36"/>
    <p:sldId id="273" r:id="rId37"/>
    <p:sldId id="274" r:id="rId38"/>
    <p:sldId id="312" r:id="rId39"/>
    <p:sldId id="313" r:id="rId40"/>
    <p:sldId id="314" r:id="rId41"/>
    <p:sldId id="315" r:id="rId42"/>
    <p:sldId id="316" r:id="rId43"/>
    <p:sldId id="317" r:id="rId44"/>
    <p:sldId id="318" r:id="rId45"/>
    <p:sldId id="319" r:id="rId46"/>
    <p:sldId id="320" r:id="rId47"/>
    <p:sldId id="275" r:id="rId48"/>
    <p:sldId id="276" r:id="rId49"/>
    <p:sldId id="277" r:id="rId50"/>
    <p:sldId id="278" r:id="rId51"/>
    <p:sldId id="279" r:id="rId52"/>
    <p:sldId id="280" r:id="rId53"/>
    <p:sldId id="281" r:id="rId54"/>
    <p:sldId id="282" r:id="rId55"/>
    <p:sldId id="283" r:id="rId56"/>
    <p:sldId id="284" r:id="rId57"/>
    <p:sldId id="285" r:id="rId58"/>
    <p:sldId id="321" r:id="rId59"/>
    <p:sldId id="286" r:id="rId60"/>
    <p:sldId id="288" r:id="rId61"/>
    <p:sldId id="289" r:id="rId62"/>
    <p:sldId id="290" r:id="rId63"/>
    <p:sldId id="291" r:id="rId64"/>
    <p:sldId id="322" r:id="rId65"/>
    <p:sldId id="292" r:id="rId66"/>
  </p:sldIdLst>
  <p:sldSz cx="12192000" cy="6858000"/>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16" d="100"/>
          <a:sy n="116" d="100"/>
        </p:scale>
        <p:origin x="186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76363" cy="513508"/>
          </a:xfrm>
          <a:prstGeom prst="rect">
            <a:avLst/>
          </a:prstGeom>
        </p:spPr>
        <p:txBody>
          <a:bodyPr vert="horz" lIns="95482" tIns="47741" rIns="95482" bIns="47741" rtlCol="0"/>
          <a:lstStyle>
            <a:lvl1pPr algn="l">
              <a:defRPr sz="1300"/>
            </a:lvl1pPr>
          </a:lstStyle>
          <a:p>
            <a:endParaRPr lang="cs-CZ"/>
          </a:p>
        </p:txBody>
      </p:sp>
      <p:sp>
        <p:nvSpPr>
          <p:cNvPr id="3" name="Zástupný symbol pro datum 2"/>
          <p:cNvSpPr>
            <a:spLocks noGrp="1"/>
          </p:cNvSpPr>
          <p:nvPr>
            <p:ph type="dt" idx="1"/>
          </p:nvPr>
        </p:nvSpPr>
        <p:spPr>
          <a:xfrm>
            <a:off x="4021295" y="0"/>
            <a:ext cx="3076363" cy="513508"/>
          </a:xfrm>
          <a:prstGeom prst="rect">
            <a:avLst/>
          </a:prstGeom>
        </p:spPr>
        <p:txBody>
          <a:bodyPr vert="horz" lIns="95482" tIns="47741" rIns="95482" bIns="47741" rtlCol="0"/>
          <a:lstStyle>
            <a:lvl1pPr algn="r">
              <a:defRPr sz="1300"/>
            </a:lvl1pPr>
          </a:lstStyle>
          <a:p>
            <a:fld id="{801B9B36-7E48-4E00-A602-4427831292F4}" type="datetimeFigureOut">
              <a:rPr lang="cs-CZ" smtClean="0"/>
              <a:pPr/>
              <a:t>1.4.2019</a:t>
            </a:fld>
            <a:endParaRPr lang="cs-CZ"/>
          </a:p>
        </p:txBody>
      </p:sp>
      <p:sp>
        <p:nvSpPr>
          <p:cNvPr id="4" name="Zástupný symbol pro obrázek snímku 3"/>
          <p:cNvSpPr>
            <a:spLocks noGrp="1" noRot="1" noChangeAspect="1"/>
          </p:cNvSpPr>
          <p:nvPr>
            <p:ph type="sldImg" idx="2"/>
          </p:nvPr>
        </p:nvSpPr>
        <p:spPr>
          <a:xfrm>
            <a:off x="477838" y="1277938"/>
            <a:ext cx="6143625" cy="3455987"/>
          </a:xfrm>
          <a:prstGeom prst="rect">
            <a:avLst/>
          </a:prstGeom>
          <a:noFill/>
          <a:ln w="12700">
            <a:solidFill>
              <a:prstClr val="black"/>
            </a:solidFill>
          </a:ln>
        </p:spPr>
        <p:txBody>
          <a:bodyPr vert="horz" lIns="95482" tIns="47741" rIns="95482" bIns="47741" rtlCol="0" anchor="ctr"/>
          <a:lstStyle/>
          <a:p>
            <a:endParaRPr lang="cs-CZ"/>
          </a:p>
        </p:txBody>
      </p:sp>
      <p:sp>
        <p:nvSpPr>
          <p:cNvPr id="5" name="Zástupný symbol pro poznámky 4"/>
          <p:cNvSpPr>
            <a:spLocks noGrp="1"/>
          </p:cNvSpPr>
          <p:nvPr>
            <p:ph type="body" sz="quarter" idx="3"/>
          </p:nvPr>
        </p:nvSpPr>
        <p:spPr>
          <a:xfrm>
            <a:off x="709930" y="4925408"/>
            <a:ext cx="5679440" cy="4029879"/>
          </a:xfrm>
          <a:prstGeom prst="rect">
            <a:avLst/>
          </a:prstGeom>
        </p:spPr>
        <p:txBody>
          <a:bodyPr vert="horz" lIns="95482" tIns="47741" rIns="95482" bIns="47741"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721106"/>
            <a:ext cx="3076363" cy="513507"/>
          </a:xfrm>
          <a:prstGeom prst="rect">
            <a:avLst/>
          </a:prstGeom>
        </p:spPr>
        <p:txBody>
          <a:bodyPr vert="horz" lIns="95482" tIns="47741" rIns="95482" bIns="47741" rtlCol="0" anchor="b"/>
          <a:lstStyle>
            <a:lvl1pPr algn="l">
              <a:defRPr sz="1300"/>
            </a:lvl1pPr>
          </a:lstStyle>
          <a:p>
            <a:endParaRPr lang="cs-CZ"/>
          </a:p>
        </p:txBody>
      </p:sp>
      <p:sp>
        <p:nvSpPr>
          <p:cNvPr id="7" name="Zástupný symbol pro číslo snímku 6"/>
          <p:cNvSpPr>
            <a:spLocks noGrp="1"/>
          </p:cNvSpPr>
          <p:nvPr>
            <p:ph type="sldNum" sz="quarter" idx="5"/>
          </p:nvPr>
        </p:nvSpPr>
        <p:spPr>
          <a:xfrm>
            <a:off x="4021295" y="9721106"/>
            <a:ext cx="3076363" cy="513507"/>
          </a:xfrm>
          <a:prstGeom prst="rect">
            <a:avLst/>
          </a:prstGeom>
        </p:spPr>
        <p:txBody>
          <a:bodyPr vert="horz" lIns="95482" tIns="47741" rIns="95482" bIns="47741" rtlCol="0" anchor="b"/>
          <a:lstStyle>
            <a:lvl1pPr algn="r">
              <a:defRPr sz="1300"/>
            </a:lvl1pPr>
          </a:lstStyle>
          <a:p>
            <a:fld id="{7DE35F95-9571-43CA-B9B4-AFC3DB55409A}" type="slidenum">
              <a:rPr lang="cs-CZ" smtClean="0"/>
              <a:pPr/>
              <a:t>‹#›</a:t>
            </a:fld>
            <a:endParaRPr lang="cs-CZ"/>
          </a:p>
        </p:txBody>
      </p:sp>
    </p:spTree>
    <p:extLst>
      <p:ext uri="{BB962C8B-B14F-4D97-AF65-F5344CB8AC3E}">
        <p14:creationId xmlns:p14="http://schemas.microsoft.com/office/powerpoint/2010/main" val="665371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7DE35F95-9571-43CA-B9B4-AFC3DB55409A}" type="slidenum">
              <a:rPr lang="cs-CZ" smtClean="0"/>
              <a:pPr/>
              <a:t>2</a:t>
            </a:fld>
            <a:endParaRPr lang="cs-CZ"/>
          </a:p>
        </p:txBody>
      </p:sp>
    </p:spTree>
    <p:extLst>
      <p:ext uri="{BB962C8B-B14F-4D97-AF65-F5344CB8AC3E}">
        <p14:creationId xmlns:p14="http://schemas.microsoft.com/office/powerpoint/2010/main" val="414687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9DFD4468-155B-4801-AC26-F033CE9BA778}" type="datetime1">
              <a:rPr lang="cs-CZ" smtClean="0"/>
              <a:pPr/>
              <a:t>1.4.2019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3750001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2BBD094-9AE9-49AA-B06F-7619939DCFF9}" type="datetime1">
              <a:rPr lang="cs-CZ" smtClean="0"/>
              <a:pPr/>
              <a:t>1.4.2019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42294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1D05AD4-9BBC-42F9-8734-7DE30AA40BD9}" type="datetime1">
              <a:rPr lang="cs-CZ" smtClean="0"/>
              <a:pPr/>
              <a:t>1.4.2019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2825457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FE62F47-AC87-4236-9D74-AF88F1754416}" type="datetime1">
              <a:rPr lang="cs-CZ" smtClean="0"/>
              <a:pPr/>
              <a:t>1.4.2019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2352633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A8509A42-89A0-476A-988F-358558FA124F}" type="datetime1">
              <a:rPr lang="cs-CZ" smtClean="0"/>
              <a:pPr/>
              <a:t>1.4.2019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334309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86DF9C8-DC33-4D7D-B751-A55E5C05ED78}" type="datetime1">
              <a:rPr lang="cs-CZ" smtClean="0"/>
              <a:pPr/>
              <a:t>1.4.2019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2321438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A04EFB9-EAE2-43A3-A476-4988BCF8E359}" type="datetime1">
              <a:rPr lang="cs-CZ" smtClean="0"/>
              <a:pPr/>
              <a:t>1.4.2019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2700211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11B212F3-A804-47A6-AD96-6915EEA4081B}" type="datetime1">
              <a:rPr lang="cs-CZ" smtClean="0"/>
              <a:pPr/>
              <a:t>1.4.2019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114917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0584479-973E-4F58-9AB1-C52103AB9190}" type="datetime1">
              <a:rPr lang="cs-CZ" smtClean="0"/>
              <a:pPr/>
              <a:t>1.4.2019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558944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25B1FC1-B54C-43A9-8D06-E951FD7A5587}" type="datetime1">
              <a:rPr lang="cs-CZ" smtClean="0"/>
              <a:pPr/>
              <a:t>1.4.2019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2190337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E3D3595-5289-490C-9F75-680F8032D045}" type="datetime1">
              <a:rPr lang="cs-CZ" smtClean="0"/>
              <a:pPr/>
              <a:t>1.4.2019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A902F7D-D296-4276-AEC7-21CA705AE421}" type="slidenum">
              <a:rPr lang="cs-CZ" smtClean="0"/>
              <a:pPr/>
              <a:t>‹#›</a:t>
            </a:fld>
            <a:endParaRPr lang="cs-CZ"/>
          </a:p>
        </p:txBody>
      </p:sp>
    </p:spTree>
    <p:extLst>
      <p:ext uri="{BB962C8B-B14F-4D97-AF65-F5344CB8AC3E}">
        <p14:creationId xmlns:p14="http://schemas.microsoft.com/office/powerpoint/2010/main" val="3629428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CEB0E-BE8E-443A-9EF7-F66B4D850370}" type="datetime1">
              <a:rPr lang="cs-CZ" smtClean="0"/>
              <a:pPr/>
              <a:t>1.4.2019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02F7D-D296-4276-AEC7-21CA705AE421}" type="slidenum">
              <a:rPr lang="cs-CZ" smtClean="0"/>
              <a:pPr/>
              <a:t>‹#›</a:t>
            </a:fld>
            <a:endParaRPr lang="cs-CZ"/>
          </a:p>
        </p:txBody>
      </p:sp>
    </p:spTree>
    <p:extLst>
      <p:ext uri="{BB962C8B-B14F-4D97-AF65-F5344CB8AC3E}">
        <p14:creationId xmlns:p14="http://schemas.microsoft.com/office/powerpoint/2010/main" val="2141397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jadrnicek@akfiala.cz"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4800" dirty="0"/>
              <a:t>Zákon o zadávání veřejných zakázek – vybrané oblasti</a:t>
            </a:r>
            <a:br>
              <a:rPr lang="cs-CZ" sz="4800" dirty="0"/>
            </a:br>
            <a:r>
              <a:rPr lang="cs-CZ" sz="4800" dirty="0"/>
              <a:t/>
            </a:r>
            <a:br>
              <a:rPr lang="cs-CZ" sz="4800" dirty="0"/>
            </a:br>
            <a:endParaRPr lang="cs-CZ" sz="4800" dirty="0"/>
          </a:p>
        </p:txBody>
      </p:sp>
      <p:sp>
        <p:nvSpPr>
          <p:cNvPr id="3" name="Podnadpis 2"/>
          <p:cNvSpPr>
            <a:spLocks noGrp="1"/>
          </p:cNvSpPr>
          <p:nvPr>
            <p:ph type="subTitle" idx="1"/>
          </p:nvPr>
        </p:nvSpPr>
        <p:spPr>
          <a:xfrm>
            <a:off x="1524000" y="2959487"/>
            <a:ext cx="9144000" cy="1655762"/>
          </a:xfrm>
        </p:spPr>
        <p:txBody>
          <a:bodyPr>
            <a:normAutofit/>
          </a:bodyPr>
          <a:lstStyle/>
          <a:p>
            <a:r>
              <a:rPr lang="cs-CZ" dirty="0"/>
              <a:t>Brno, 15. 3. 2019</a:t>
            </a:r>
          </a:p>
          <a:p>
            <a:endParaRPr lang="cs-CZ" dirty="0"/>
          </a:p>
          <a:p>
            <a:r>
              <a:rPr lang="cs-CZ" dirty="0"/>
              <a:t>Mgr. Daniel Jadrníček</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670" y="5068578"/>
            <a:ext cx="1438659" cy="1383795"/>
          </a:xfrm>
          <a:prstGeom prst="rect">
            <a:avLst/>
          </a:prstGeom>
        </p:spPr>
      </p:pic>
    </p:spTree>
    <p:extLst>
      <p:ext uri="{BB962C8B-B14F-4D97-AF65-F5344CB8AC3E}">
        <p14:creationId xmlns:p14="http://schemas.microsoft.com/office/powerpoint/2010/main" val="3181773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Dodavatel (§ 5)</a:t>
            </a:r>
          </a:p>
        </p:txBody>
      </p:sp>
      <p:sp>
        <p:nvSpPr>
          <p:cNvPr id="3" name="Podnadpis 2"/>
          <p:cNvSpPr>
            <a:spLocks noGrp="1"/>
          </p:cNvSpPr>
          <p:nvPr>
            <p:ph idx="1"/>
          </p:nvPr>
        </p:nvSpPr>
        <p:spPr/>
        <p:txBody>
          <a:bodyPr>
            <a:normAutofit/>
          </a:bodyPr>
          <a:lstStyle/>
          <a:p>
            <a:pPr algn="just"/>
            <a:r>
              <a:rPr lang="cs-CZ" sz="1800" dirty="0"/>
              <a:t>osoba, která nabízí poskytnutí dodávek, služeb nebo stavebních prací, nebo více těchto osob společně;</a:t>
            </a:r>
          </a:p>
          <a:p>
            <a:pPr algn="just"/>
            <a:r>
              <a:rPr lang="cs-CZ" sz="1800" dirty="0"/>
              <a:t>za dodavatele se považuje i </a:t>
            </a:r>
            <a:r>
              <a:rPr lang="cs-CZ" sz="1800" b="1" u="sng" dirty="0"/>
              <a:t>pobočka závodu</a:t>
            </a:r>
            <a:r>
              <a:rPr lang="cs-CZ" sz="1800" dirty="0"/>
              <a:t> (část závodu, která vykazuje hospodářskou a funkční samostatnost a o které podnikatel rozhodl, že bude pobočkou - § 503 NOZ)</a:t>
            </a:r>
          </a:p>
          <a:p>
            <a:pPr lvl="1" algn="just"/>
            <a:r>
              <a:rPr lang="cs-CZ" sz="1400" dirty="0"/>
              <a:t>za sídlo dodavatele se považuje sídlo pobočky závodu (význam ve vztahu k důvodu vyloučení (akcie))</a:t>
            </a:r>
          </a:p>
          <a:p>
            <a:pPr algn="just"/>
            <a:r>
              <a:rPr lang="cs-CZ" sz="1800" dirty="0"/>
              <a:t>„hospodářské subjekty“ (odst. 14 preambule a čl. 2 směrnice 2014/24/EU)</a:t>
            </a:r>
          </a:p>
          <a:p>
            <a:pPr lvl="2" algn="just"/>
            <a:r>
              <a:rPr lang="cs-CZ" sz="1800" dirty="0"/>
              <a:t>pojem „hospodářské subjekty“ </a:t>
            </a:r>
            <a:r>
              <a:rPr lang="cs-CZ" sz="1800" b="1" u="sng" dirty="0"/>
              <a:t>by měl být vykládán široce</a:t>
            </a:r>
            <a:r>
              <a:rPr lang="cs-CZ" sz="1800" dirty="0"/>
              <a:t>, aby zahrnoval jakékoli osoby nebo subjekty, které na trhu nabízejí provedení stavebních prací, dodání výrobků nebo poskytnutí služeb, </a:t>
            </a:r>
            <a:r>
              <a:rPr lang="cs-CZ" sz="1800" b="1" u="sng" dirty="0"/>
              <a:t>bez ohledu na právní formu, kterou si pro provozování činnosti zvolily</a:t>
            </a:r>
            <a:r>
              <a:rPr lang="cs-CZ" sz="1800" dirty="0"/>
              <a:t>.</a:t>
            </a:r>
          </a:p>
          <a:p>
            <a:pPr lvl="2" algn="just"/>
            <a:r>
              <a:rPr lang="cs-CZ" sz="1800" dirty="0"/>
              <a:t>jakékoli osoby nebo subjekty, které na trhu nabízejí provedení stavebních prací, dodání výrobků nebo poskytnutí služeb, </a:t>
            </a:r>
            <a:r>
              <a:rPr lang="cs-CZ" sz="1800" b="1" u="sng" dirty="0"/>
              <a:t>bez ohledu na právní formu, kterou si pro provozování činnosti zvolily</a:t>
            </a:r>
            <a:r>
              <a:rPr lang="cs-CZ" sz="1800" dirty="0"/>
              <a:t>. Podniky, pobočky, dceřiné společnosti, partnerství, družstva, společnosti s omezeným ručením, univerzity, veřejné či soukromé, a jiné formy subjektů, než jsou fyzické osoby, by tak měly všechny spadat do pojmu hospodářský subjekt bez ohledu na to, zda jsou za všech okolností považovány za „právnické osoby“ či nikoli.</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10</a:t>
            </a:fld>
            <a:endParaRPr lang="cs-CZ"/>
          </a:p>
        </p:txBody>
      </p:sp>
    </p:spTree>
    <p:extLst>
      <p:ext uri="{BB962C8B-B14F-4D97-AF65-F5344CB8AC3E}">
        <p14:creationId xmlns:p14="http://schemas.microsoft.com/office/powerpoint/2010/main" val="1677960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Zásady zadávání veřejných zakázek (§ 6)</a:t>
            </a:r>
          </a:p>
        </p:txBody>
      </p:sp>
      <p:sp>
        <p:nvSpPr>
          <p:cNvPr id="3" name="Podnadpis 2"/>
          <p:cNvSpPr>
            <a:spLocks noGrp="1"/>
          </p:cNvSpPr>
          <p:nvPr>
            <p:ph idx="1"/>
          </p:nvPr>
        </p:nvSpPr>
        <p:spPr/>
        <p:txBody>
          <a:bodyPr>
            <a:normAutofit lnSpcReduction="10000"/>
          </a:bodyPr>
          <a:lstStyle/>
          <a:p>
            <a:pPr algn="just"/>
            <a:r>
              <a:rPr lang="cs-CZ" dirty="0"/>
              <a:t>Zásady (výslovně zakotvené v zákoně)</a:t>
            </a:r>
          </a:p>
          <a:p>
            <a:pPr lvl="1" algn="just"/>
            <a:r>
              <a:rPr lang="cs-CZ" b="1" dirty="0"/>
              <a:t>obecné</a:t>
            </a:r>
            <a:r>
              <a:rPr lang="cs-CZ" dirty="0"/>
              <a:t> zásady postupu zadavatele: </a:t>
            </a:r>
          </a:p>
          <a:p>
            <a:pPr lvl="2" algn="just"/>
            <a:r>
              <a:rPr lang="cs-CZ" dirty="0"/>
              <a:t>transparentnost – kroky zadavatele musí být přezkoumatelné</a:t>
            </a:r>
          </a:p>
          <a:p>
            <a:pPr lvl="3" algn="just"/>
            <a:r>
              <a:rPr lang="cs-CZ" dirty="0"/>
              <a:t>kontrolovatelné veřejností, čitelné a předvídatelné zadávací řízení </a:t>
            </a:r>
          </a:p>
          <a:p>
            <a:pPr lvl="2" algn="just"/>
            <a:r>
              <a:rPr lang="cs-CZ" dirty="0"/>
              <a:t>přiměřenost – nová zásada</a:t>
            </a:r>
          </a:p>
          <a:p>
            <a:pPr lvl="3" algn="just"/>
            <a:r>
              <a:rPr lang="cs-CZ" dirty="0"/>
              <a:t>vztahuje se na všechna jednání zadavatele</a:t>
            </a:r>
          </a:p>
          <a:p>
            <a:pPr lvl="3" algn="just"/>
            <a:r>
              <a:rPr lang="cs-CZ" dirty="0"/>
              <a:t>např. při nastavení kvalifikace, lhůt v zadávacím řízení apod.</a:t>
            </a:r>
          </a:p>
          <a:p>
            <a:pPr lvl="1" algn="just"/>
            <a:r>
              <a:rPr lang="cs-CZ" b="1" dirty="0"/>
              <a:t>ve vztahu k dodavatelům</a:t>
            </a:r>
            <a:r>
              <a:rPr lang="cs-CZ" dirty="0"/>
              <a:t>:</a:t>
            </a:r>
          </a:p>
          <a:p>
            <a:pPr lvl="2" algn="just"/>
            <a:r>
              <a:rPr lang="cs-CZ" dirty="0"/>
              <a:t>rovné zacházení – stejný, nezvýhodňující přístup k dodavatelům</a:t>
            </a:r>
          </a:p>
          <a:p>
            <a:pPr lvl="2" algn="just"/>
            <a:r>
              <a:rPr lang="cs-CZ" dirty="0"/>
              <a:t>zákaz diskriminace – neodůvodněné překážky účasti dodavatelů v zadávacím řízení</a:t>
            </a:r>
          </a:p>
          <a:p>
            <a:pPr algn="just"/>
            <a:r>
              <a:rPr lang="cs-CZ" dirty="0"/>
              <a:t>Zásady (dovozené rozhodovací praxí, např. </a:t>
            </a:r>
            <a:r>
              <a:rPr lang="da-DK" dirty="0"/>
              <a:t>62 Af 61/2010 (KS Brno)</a:t>
            </a:r>
            <a:r>
              <a:rPr lang="cs-CZ" dirty="0"/>
              <a:t>)</a:t>
            </a:r>
          </a:p>
          <a:p>
            <a:pPr lvl="2" algn="just"/>
            <a:r>
              <a:rPr lang="cs-CZ" dirty="0"/>
              <a:t>hospodárnosti nakládání s veřejnými prostředky</a:t>
            </a:r>
          </a:p>
          <a:p>
            <a:pPr lvl="2" algn="just"/>
            <a:r>
              <a:rPr lang="cs-CZ" dirty="0"/>
              <a:t>zajištění hospodářské soutěže a konkurenčního prostředí</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11</a:t>
            </a:fld>
            <a:endParaRPr lang="cs-CZ"/>
          </a:p>
        </p:txBody>
      </p:sp>
    </p:spTree>
    <p:extLst>
      <p:ext uri="{BB962C8B-B14F-4D97-AF65-F5344CB8AC3E}">
        <p14:creationId xmlns:p14="http://schemas.microsoft.com/office/powerpoint/2010/main" val="1384086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Druhy veřejných zakázek (§ 14)</a:t>
            </a:r>
          </a:p>
        </p:txBody>
      </p:sp>
      <p:sp>
        <p:nvSpPr>
          <p:cNvPr id="3" name="Podnadpis 2"/>
          <p:cNvSpPr>
            <a:spLocks noGrp="1"/>
          </p:cNvSpPr>
          <p:nvPr>
            <p:ph idx="1"/>
          </p:nvPr>
        </p:nvSpPr>
        <p:spPr/>
        <p:txBody>
          <a:bodyPr>
            <a:normAutofit fontScale="55000" lnSpcReduction="20000"/>
          </a:bodyPr>
          <a:lstStyle/>
          <a:p>
            <a:pPr algn="just"/>
            <a:r>
              <a:rPr lang="cs-CZ" b="1" dirty="0"/>
              <a:t>VZ na dodávky </a:t>
            </a:r>
            <a:r>
              <a:rPr lang="cs-CZ" dirty="0"/>
              <a:t>= VZ, jejímž předmětem je pořízení věcí, zvířat nebo ovladatelných přírodních sil, pokud nejsou součástí VZ na stavební práce </a:t>
            </a:r>
            <a:r>
              <a:rPr lang="cs-CZ" i="1" dirty="0"/>
              <a:t>(Pořízení je chápáno velmi široce jako získání výhod z příslušného plnění, přičemž nemusí dojít k převodu vlastnického práva).</a:t>
            </a:r>
          </a:p>
          <a:p>
            <a:pPr algn="just"/>
            <a:r>
              <a:rPr lang="cs-CZ" b="1" dirty="0"/>
              <a:t>VZ na služby </a:t>
            </a:r>
            <a:r>
              <a:rPr lang="cs-CZ" dirty="0"/>
              <a:t>= VZ, jejímž předmětem je poskytování jiných činností, než uvedených v odstavci 3.</a:t>
            </a:r>
          </a:p>
          <a:p>
            <a:pPr lvl="1" algn="just"/>
            <a:r>
              <a:rPr lang="cs-CZ" i="1" dirty="0"/>
              <a:t>1. podkategorie – VZ na sociální a jiné zvláštní služby (Příloha č. 4 ZZVZ) – zjednodušený režim</a:t>
            </a:r>
          </a:p>
          <a:p>
            <a:pPr lvl="1" algn="just"/>
            <a:r>
              <a:rPr lang="cs-CZ" i="1" dirty="0"/>
              <a:t>2. podkategorie – VZ na ostatní služby</a:t>
            </a:r>
          </a:p>
          <a:p>
            <a:pPr algn="just"/>
            <a:r>
              <a:rPr lang="cs-CZ" b="1" dirty="0"/>
              <a:t>VZ na stavební práce </a:t>
            </a:r>
            <a:r>
              <a:rPr lang="cs-CZ" dirty="0"/>
              <a:t>=</a:t>
            </a:r>
          </a:p>
          <a:p>
            <a:pPr lvl="1" algn="just"/>
            <a:r>
              <a:rPr lang="cs-CZ" dirty="0"/>
              <a:t>Poskytnutí stavebních činností uvedených v oddílu 45 CPV,</a:t>
            </a:r>
          </a:p>
          <a:p>
            <a:pPr lvl="1" algn="just"/>
            <a:r>
              <a:rPr lang="cs-CZ" dirty="0"/>
              <a:t>Zhotovení stavby, nebo</a:t>
            </a:r>
          </a:p>
          <a:p>
            <a:pPr lvl="1" algn="just"/>
            <a:r>
              <a:rPr lang="cs-CZ" dirty="0"/>
              <a:t>Poskytnutí souvisejících projektových činností, pokud jsou zadávány společně se stavebními pracemi dle předchozích odrážek </a:t>
            </a:r>
            <a:r>
              <a:rPr lang="cs-CZ" i="1" dirty="0"/>
              <a:t>(Při společném zadávání stavebních a projektových prací se tak dle DZ nejedná o obcházení ZZVZ s cílem využít vyšších limitů).</a:t>
            </a:r>
          </a:p>
          <a:p>
            <a:pPr algn="just"/>
            <a:r>
              <a:rPr lang="cs-CZ" i="1" dirty="0"/>
              <a:t>ZZVZ podává vlastní definici stavby a na rozdíl od ZVZ neodkazuje na stavební zákon.</a:t>
            </a:r>
          </a:p>
          <a:p>
            <a:pPr algn="just"/>
            <a:r>
              <a:rPr lang="cs-CZ" b="1" dirty="0"/>
              <a:t>Stavba </a:t>
            </a:r>
            <a:r>
              <a:rPr lang="cs-CZ" dirty="0"/>
              <a:t>= výsledek stavebních nebo montážních prací vytvářející jednotný celek, který je sám o sobě dostatečný k plnění hospodářské nebo technické funkce.</a:t>
            </a:r>
          </a:p>
          <a:p>
            <a:pPr algn="just"/>
            <a:r>
              <a:rPr lang="cs-CZ" dirty="0"/>
              <a:t>Dle zákona č. 183/2006 Sb., o územním plánování a stavebním řádu se stavbou rozumí veškerá stavební díla, která vznikají stavební nebo montážní technologií, bez zřetele na jejich stavebně technické provedení, použité stavební výrobky, materiály a konstrukce, na účel využití a dobu trvání.</a:t>
            </a:r>
          </a:p>
          <a:p>
            <a:pPr algn="just"/>
            <a:r>
              <a:rPr lang="cs-CZ" dirty="0"/>
              <a:t>Bez ohledu na právní formu spolupráce zadavatele a dodavatele se za veřejnou zakázku na stavební práce považuje rovněž </a:t>
            </a:r>
            <a:r>
              <a:rPr lang="cs-CZ" b="1" dirty="0"/>
              <a:t>zhotovení stavby odpovídající požadavkům stanoveným zadavatelem</a:t>
            </a:r>
            <a:r>
              <a:rPr lang="cs-CZ" dirty="0"/>
              <a:t>, tj. stavby u níž má zadavatele rozhodující vliv na druh nebo projekt stavby (pokud má zadavatel takový vliv nemůže využít výjimku např. pro nabytí věci nemovité).</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12</a:t>
            </a:fld>
            <a:endParaRPr lang="cs-CZ"/>
          </a:p>
        </p:txBody>
      </p:sp>
    </p:spTree>
    <p:extLst>
      <p:ext uri="{BB962C8B-B14F-4D97-AF65-F5344CB8AC3E}">
        <p14:creationId xmlns:p14="http://schemas.microsoft.com/office/powerpoint/2010/main" val="4294717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Hlavní předmět veřejné zakázky (§ 15)</a:t>
            </a:r>
          </a:p>
        </p:txBody>
      </p:sp>
      <p:sp>
        <p:nvSpPr>
          <p:cNvPr id="3" name="Podnadpis 2"/>
          <p:cNvSpPr>
            <a:spLocks noGrp="1"/>
          </p:cNvSpPr>
          <p:nvPr>
            <p:ph idx="1"/>
          </p:nvPr>
        </p:nvSpPr>
        <p:spPr/>
        <p:txBody>
          <a:bodyPr>
            <a:normAutofit/>
          </a:bodyPr>
          <a:lstStyle/>
          <a:p>
            <a:pPr algn="just"/>
            <a:r>
              <a:rPr lang="cs-CZ" dirty="0"/>
              <a:t>v případě zadávání VZ, které obsahují více druhů VZ, se postupuje dle pravidel odpovídajících </a:t>
            </a:r>
            <a:r>
              <a:rPr lang="cs-CZ" b="1" dirty="0"/>
              <a:t>hlavnímu předmětu </a:t>
            </a:r>
            <a:r>
              <a:rPr lang="cs-CZ" i="1" dirty="0"/>
              <a:t>(pravidla pro určení hlavního předmětu určují následující odstavce)</a:t>
            </a:r>
          </a:p>
          <a:p>
            <a:pPr algn="just"/>
            <a:r>
              <a:rPr lang="cs-CZ" dirty="0"/>
              <a:t>při kombinaci dodávek a služeb se uplatní </a:t>
            </a:r>
            <a:r>
              <a:rPr lang="cs-CZ" b="1" dirty="0"/>
              <a:t>princip těžiště </a:t>
            </a:r>
            <a:r>
              <a:rPr lang="cs-CZ" dirty="0"/>
              <a:t>– rozhodující je výše předpokládané hodnoty</a:t>
            </a:r>
          </a:p>
          <a:p>
            <a:pPr algn="just"/>
            <a:r>
              <a:rPr lang="cs-CZ" dirty="0"/>
              <a:t>při kombinaci VZ na dodávky nebo služby a stavební práce se uplatní </a:t>
            </a:r>
            <a:r>
              <a:rPr lang="cs-CZ" b="1" dirty="0"/>
              <a:t>princip základního účelu</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13</a:t>
            </a:fld>
            <a:endParaRPr lang="cs-CZ"/>
          </a:p>
        </p:txBody>
      </p:sp>
    </p:spTree>
    <p:extLst>
      <p:ext uri="{BB962C8B-B14F-4D97-AF65-F5344CB8AC3E}">
        <p14:creationId xmlns:p14="http://schemas.microsoft.com/office/powerpoint/2010/main" val="1313281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Režim veřejné zakázky (§ 24 a násl.)</a:t>
            </a:r>
          </a:p>
        </p:txBody>
      </p:sp>
      <p:sp>
        <p:nvSpPr>
          <p:cNvPr id="3" name="Podnadpis 2"/>
          <p:cNvSpPr>
            <a:spLocks noGrp="1"/>
          </p:cNvSpPr>
          <p:nvPr>
            <p:ph idx="1"/>
          </p:nvPr>
        </p:nvSpPr>
        <p:spPr/>
        <p:txBody>
          <a:bodyPr>
            <a:normAutofit/>
          </a:bodyPr>
          <a:lstStyle/>
          <a:p>
            <a:pPr algn="just"/>
            <a:r>
              <a:rPr lang="cs-CZ" sz="2400" dirty="0"/>
              <a:t>Režim VZ se určí </a:t>
            </a:r>
            <a:r>
              <a:rPr lang="cs-CZ" sz="2400" b="1" dirty="0"/>
              <a:t>dle předpokládané hodnoty,</a:t>
            </a:r>
            <a:r>
              <a:rPr lang="cs-CZ" sz="2400" dirty="0"/>
              <a:t> pokud nejde o zjednodušený režim.</a:t>
            </a:r>
          </a:p>
          <a:p>
            <a:pPr algn="just"/>
            <a:r>
              <a:rPr lang="cs-CZ" sz="2400" dirty="0"/>
              <a:t>Zadavatel je povinen </a:t>
            </a:r>
            <a:r>
              <a:rPr lang="cs-CZ" sz="2400" b="1" dirty="0"/>
              <a:t>dodržet režim určený při zahájení</a:t>
            </a:r>
            <a:r>
              <a:rPr lang="cs-CZ" sz="2400" dirty="0"/>
              <a:t> zadávacího řízení.</a:t>
            </a:r>
          </a:p>
          <a:p>
            <a:pPr algn="just"/>
            <a:r>
              <a:rPr lang="cs-CZ" sz="2400" dirty="0"/>
              <a:t>Podlimitní režim (část třetí § 52 a násl.)</a:t>
            </a:r>
          </a:p>
          <a:p>
            <a:pPr lvl="1" algn="just"/>
            <a:r>
              <a:rPr lang="cs-CZ" sz="2000" dirty="0"/>
              <a:t>zjednodušené zadávací řízení</a:t>
            </a:r>
          </a:p>
          <a:p>
            <a:pPr lvl="1" algn="just"/>
            <a:r>
              <a:rPr lang="cs-CZ" sz="2000" dirty="0"/>
              <a:t>druhy zadávacích řízení pro nadlimitní režim s drobnými odchylkami pro JŘSÚ, JŘBÚ a lhůtami pro podlimitní VZ</a:t>
            </a:r>
          </a:p>
          <a:p>
            <a:pPr algn="just"/>
            <a:r>
              <a:rPr lang="cs-CZ" sz="2400" dirty="0"/>
              <a:t>Nadlimitní režim (část čtvrtá § 55 a násl.)</a:t>
            </a:r>
          </a:p>
          <a:p>
            <a:pPr lvl="1" algn="just"/>
            <a:r>
              <a:rPr lang="cs-CZ" sz="2000" dirty="0"/>
              <a:t> všechny druhy zadávacích řízení</a:t>
            </a:r>
          </a:p>
          <a:p>
            <a:pPr algn="just"/>
            <a:r>
              <a:rPr lang="cs-CZ" sz="2400" dirty="0"/>
              <a:t>Zjednodušený režim (§ 129)</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14</a:t>
            </a:fld>
            <a:endParaRPr lang="cs-CZ"/>
          </a:p>
        </p:txBody>
      </p:sp>
    </p:spTree>
    <p:extLst>
      <p:ext uri="{BB962C8B-B14F-4D97-AF65-F5344CB8AC3E}">
        <p14:creationId xmlns:p14="http://schemas.microsoft.com/office/powerpoint/2010/main" val="3564534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Stanovení předpokládané hodnoty (§ 16)</a:t>
            </a:r>
          </a:p>
        </p:txBody>
      </p:sp>
      <p:sp>
        <p:nvSpPr>
          <p:cNvPr id="3" name="Podnadpis 2"/>
          <p:cNvSpPr>
            <a:spLocks noGrp="1"/>
          </p:cNvSpPr>
          <p:nvPr>
            <p:ph idx="1"/>
          </p:nvPr>
        </p:nvSpPr>
        <p:spPr/>
        <p:txBody>
          <a:bodyPr>
            <a:normAutofit lnSpcReduction="10000"/>
          </a:bodyPr>
          <a:lstStyle/>
          <a:p>
            <a:pPr algn="just"/>
            <a:r>
              <a:rPr lang="cs-CZ" sz="2400" b="1" dirty="0"/>
              <a:t>předpokládaná hodnota </a:t>
            </a:r>
            <a:r>
              <a:rPr lang="cs-CZ" sz="2400" dirty="0"/>
              <a:t>= zadavatelem stanovená předpokládaná výše úplaty za plnění veřejné zakázky</a:t>
            </a:r>
          </a:p>
          <a:p>
            <a:pPr algn="just"/>
            <a:r>
              <a:rPr lang="cs-CZ" sz="2400" dirty="0"/>
              <a:t>před zahájením zadávacího řízení nebo před zadáním veřejné zakázky na základě výjimky dle § 30</a:t>
            </a:r>
          </a:p>
          <a:p>
            <a:pPr algn="just"/>
            <a:r>
              <a:rPr lang="cs-CZ" sz="2400" dirty="0"/>
              <a:t>nezahrnuje DPH</a:t>
            </a:r>
          </a:p>
          <a:p>
            <a:pPr algn="just"/>
            <a:r>
              <a:rPr lang="cs-CZ" sz="2400" dirty="0"/>
              <a:t>zahrnuje </a:t>
            </a:r>
            <a:r>
              <a:rPr lang="cs-CZ" sz="2400" b="1" dirty="0"/>
              <a:t>všechna plnění</a:t>
            </a:r>
            <a:r>
              <a:rPr lang="cs-CZ" sz="2400" dirty="0"/>
              <a:t>, která </a:t>
            </a:r>
            <a:r>
              <a:rPr lang="cs-CZ" sz="2400" b="1" dirty="0"/>
              <a:t>mohou</a:t>
            </a:r>
            <a:r>
              <a:rPr lang="cs-CZ" sz="2400" dirty="0"/>
              <a:t> vyplývat ze smlouvy na veřejnou zakázku </a:t>
            </a:r>
            <a:r>
              <a:rPr lang="cs-CZ" sz="2400" i="1" dirty="0"/>
              <a:t>(tj. zahrnuje se veškerá úplata za plnění VZ, a to i v případě, že je poskytnuta od třetích  osob)</a:t>
            </a:r>
          </a:p>
          <a:p>
            <a:pPr algn="just"/>
            <a:r>
              <a:rPr lang="cs-CZ" sz="2400" b="1" dirty="0"/>
              <a:t>zahrnuje změny závazku </a:t>
            </a:r>
            <a:r>
              <a:rPr lang="cs-CZ" sz="2400" dirty="0"/>
              <a:t>ze smlouvy vyhrazené dle § 100</a:t>
            </a:r>
          </a:p>
          <a:p>
            <a:pPr algn="just"/>
            <a:r>
              <a:rPr lang="cs-CZ" sz="2400" b="1" dirty="0"/>
              <a:t>zahrnuje i předpokládanou výši cen, odměn </a:t>
            </a:r>
            <a:r>
              <a:rPr lang="cs-CZ" sz="2400" dirty="0"/>
              <a:t>nebo </a:t>
            </a:r>
            <a:r>
              <a:rPr lang="cs-CZ" sz="2400" b="1" dirty="0"/>
              <a:t>jiných plateb </a:t>
            </a:r>
            <a:r>
              <a:rPr lang="cs-CZ" sz="2400" dirty="0"/>
              <a:t>poskytovaných dodavatelům na základě účasti v zadávacím řízení </a:t>
            </a:r>
            <a:r>
              <a:rPr lang="cs-CZ" sz="2400" i="1" dirty="0"/>
              <a:t>(v ZVZ se vztahovalo pouze na soutěž o návrh, v ZZVZ bez tohoto omezení)</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15</a:t>
            </a:fld>
            <a:endParaRPr lang="cs-CZ"/>
          </a:p>
        </p:txBody>
      </p:sp>
    </p:spTree>
    <p:extLst>
      <p:ext uri="{BB962C8B-B14F-4D97-AF65-F5344CB8AC3E}">
        <p14:creationId xmlns:p14="http://schemas.microsoft.com/office/powerpoint/2010/main" val="4294507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Stanovení předpokládané hodnoty (§ 16) - pokračování</a:t>
            </a:r>
          </a:p>
        </p:txBody>
      </p:sp>
      <p:sp>
        <p:nvSpPr>
          <p:cNvPr id="3" name="Podnadpis 2"/>
          <p:cNvSpPr>
            <a:spLocks noGrp="1"/>
          </p:cNvSpPr>
          <p:nvPr>
            <p:ph idx="1"/>
          </p:nvPr>
        </p:nvSpPr>
        <p:spPr/>
        <p:txBody>
          <a:bodyPr>
            <a:normAutofit/>
          </a:bodyPr>
          <a:lstStyle/>
          <a:p>
            <a:pPr algn="just"/>
            <a:r>
              <a:rPr lang="cs-CZ" sz="2400" dirty="0"/>
              <a:t>stanoví se </a:t>
            </a:r>
            <a:r>
              <a:rPr lang="cs-CZ" sz="2400" b="1" dirty="0"/>
              <a:t>k okamžiku zahájení zadávacího řízení </a:t>
            </a:r>
            <a:r>
              <a:rPr lang="cs-CZ" sz="2400" dirty="0"/>
              <a:t>nebo k okamžiku zadání veřejné zakázky, není-li zadávána v zadávacím řízení</a:t>
            </a:r>
          </a:p>
          <a:p>
            <a:pPr algn="just"/>
            <a:r>
              <a:rPr lang="cs-CZ" sz="2400" dirty="0"/>
              <a:t>stanoví se </a:t>
            </a:r>
            <a:r>
              <a:rPr lang="cs-CZ" sz="2400" b="1" dirty="0"/>
              <a:t>na základě údajů a informací o zakázkách stejného či obdobného předmětu plnění</a:t>
            </a:r>
            <a:r>
              <a:rPr lang="cs-CZ" sz="2400" dirty="0"/>
              <a:t>; nemá-li zadavatel tyto pak dle informací získaných průzkumem trhu, předběžnými tržními konzultacemi nebo jiným vhodným způsobem</a:t>
            </a:r>
            <a:endParaRPr lang="cs-CZ" sz="2400" dirty="0">
              <a:solidFill>
                <a:srgbClr val="FF0000"/>
              </a:solidFill>
            </a:endParaRP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16</a:t>
            </a:fld>
            <a:endParaRPr lang="cs-CZ"/>
          </a:p>
        </p:txBody>
      </p:sp>
    </p:spTree>
    <p:extLst>
      <p:ext uri="{BB962C8B-B14F-4D97-AF65-F5344CB8AC3E}">
        <p14:creationId xmlns:p14="http://schemas.microsoft.com/office/powerpoint/2010/main" val="3644701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Předpokládaná hodnota veřejné zakázky rozdělené na části (§ 18)</a:t>
            </a:r>
          </a:p>
        </p:txBody>
      </p:sp>
      <p:sp>
        <p:nvSpPr>
          <p:cNvPr id="3" name="Podnadpis 2"/>
          <p:cNvSpPr>
            <a:spLocks noGrp="1"/>
          </p:cNvSpPr>
          <p:nvPr>
            <p:ph idx="1"/>
          </p:nvPr>
        </p:nvSpPr>
        <p:spPr/>
        <p:txBody>
          <a:bodyPr>
            <a:normAutofit fontScale="70000" lnSpcReduction="20000"/>
          </a:bodyPr>
          <a:lstStyle/>
          <a:p>
            <a:pPr algn="just"/>
            <a:r>
              <a:rPr lang="cs-CZ" dirty="0"/>
              <a:t>stanoví se podle součtu předpokládaných hodnot všech částí</a:t>
            </a:r>
          </a:p>
          <a:p>
            <a:pPr algn="just"/>
            <a:r>
              <a:rPr lang="cs-CZ" dirty="0"/>
              <a:t>předpokládaná hodnota všech částí musí zahrnovat předpokládanou hodnotu všech plnění, která </a:t>
            </a:r>
            <a:r>
              <a:rPr lang="cs-CZ" b="1" dirty="0"/>
              <a:t>tvoří jeden funkční celek a jsou zadávána v časové souvislosti</a:t>
            </a:r>
          </a:p>
          <a:p>
            <a:pPr algn="just"/>
            <a:r>
              <a:rPr lang="cs-CZ" dirty="0"/>
              <a:t>každá část musí být zadávána postupy odpovídajícími celkové předpokládané hodnoty</a:t>
            </a:r>
          </a:p>
          <a:p>
            <a:pPr algn="just"/>
            <a:r>
              <a:rPr lang="cs-CZ" dirty="0"/>
              <a:t>jednotlivá část může být zadávána postupy odpovídajícími předpokládané hodnotě této části, pokud:</a:t>
            </a:r>
          </a:p>
          <a:p>
            <a:pPr lvl="1" algn="just"/>
            <a:r>
              <a:rPr lang="cs-CZ" dirty="0"/>
              <a:t>předpokládaná hodnota všech takto zadávaných částí nepřesáhne 20 % celkové předpokládané hodnoty a</a:t>
            </a:r>
          </a:p>
          <a:p>
            <a:pPr lvl="1" algn="just"/>
            <a:r>
              <a:rPr lang="cs-CZ" dirty="0"/>
              <a:t>předpokládaná hodnota jednotlivé části je nižší než částka stanovená nařízením vlády </a:t>
            </a:r>
            <a:r>
              <a:rPr lang="cs-CZ" i="1" dirty="0"/>
              <a:t>(NV č. 172/2016 Sb.; dodávky a služby – 2 151 000 Kč; stavební práce – 26 897 000 Kč)</a:t>
            </a:r>
          </a:p>
          <a:p>
            <a:pPr algn="just"/>
            <a:r>
              <a:rPr lang="cs-CZ" dirty="0"/>
              <a:t>ZZVZ nestanoví oproti ZVZ  (§ 13 odst. 3) výslovný zákaz dělení zakázek, neboť dělení zakázek není evropskými směrnicemi zakázáno, ale spíše podporováno. Nesmí však dojít k situaci, že by zadavatel rozdělením postupoval v mírnějším režimu, což vyjadřuje § 18 odst. 2 ZZVZ</a:t>
            </a:r>
          </a:p>
          <a:p>
            <a:pPr algn="just"/>
            <a:r>
              <a:rPr lang="cs-CZ" i="1" dirty="0"/>
              <a:t>DZ: za jednu veřejnou zakázku je považováno plnění, které spolu souvisí, a to na základě funkčních (věcných a místních) a časových hledisek</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17</a:t>
            </a:fld>
            <a:endParaRPr lang="cs-CZ"/>
          </a:p>
        </p:txBody>
      </p:sp>
    </p:spTree>
    <p:extLst>
      <p:ext uri="{BB962C8B-B14F-4D97-AF65-F5344CB8AC3E}">
        <p14:creationId xmlns:p14="http://schemas.microsoft.com/office/powerpoint/2010/main" val="266396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Předpokládaná hodnota veřejné zakázky rozdělené na části (§ 18) - pokračování</a:t>
            </a:r>
          </a:p>
        </p:txBody>
      </p:sp>
      <p:sp>
        <p:nvSpPr>
          <p:cNvPr id="3" name="Podnadpis 2"/>
          <p:cNvSpPr>
            <a:spLocks noGrp="1"/>
          </p:cNvSpPr>
          <p:nvPr>
            <p:ph idx="1"/>
          </p:nvPr>
        </p:nvSpPr>
        <p:spPr/>
        <p:txBody>
          <a:bodyPr>
            <a:normAutofit fontScale="47500" lnSpcReduction="20000"/>
          </a:bodyPr>
          <a:lstStyle/>
          <a:p>
            <a:pPr algn="just"/>
            <a:r>
              <a:rPr lang="cs-CZ" dirty="0"/>
              <a:t>Zadáním jedné veřejné zakázky, spočívající v plnění stejného nebo srovnatelného druhu, nutno ve smyslu § 67 odst. 1 ZVZ (1994) rozumět i souhrn jednotlivých zadání určitých relativně samostatných plnění, týkají-li se tato zadání plnění spolu úzce souvisejících zejména z hledisek </a:t>
            </a:r>
            <a:r>
              <a:rPr lang="cs-CZ" b="1" dirty="0"/>
              <a:t>místních, urbanistických, funkčních, časových nebo technologických</a:t>
            </a:r>
            <a:r>
              <a:rPr lang="cs-CZ" dirty="0"/>
              <a:t>. </a:t>
            </a:r>
            <a:r>
              <a:rPr lang="cs-CZ" i="1" dirty="0"/>
              <a:t>(NSS 2 </a:t>
            </a:r>
            <a:r>
              <a:rPr lang="cs-CZ" i="1" dirty="0" err="1"/>
              <a:t>Afs</a:t>
            </a:r>
            <a:r>
              <a:rPr lang="cs-CZ" i="1" dirty="0"/>
              <a:t> 198/2006 ze dne 27. 6. 2007)</a:t>
            </a:r>
          </a:p>
          <a:p>
            <a:pPr algn="just"/>
            <a:r>
              <a:rPr lang="cs-CZ" dirty="0"/>
              <a:t>Při posuzování, zda se jedná o jedinou veřejnou zakázku nebo zakázek několik, </a:t>
            </a:r>
            <a:r>
              <a:rPr lang="cs-CZ" b="1" dirty="0"/>
              <a:t>nelze přihlížet </a:t>
            </a:r>
            <a:r>
              <a:rPr lang="cs-CZ" dirty="0"/>
              <a:t>ke skutečnosti, že zadavatel při vyhlášení zadávacího řízení </a:t>
            </a:r>
            <a:r>
              <a:rPr lang="cs-CZ" b="1" dirty="0"/>
              <a:t>nevěděl, zda bude mít na realizaci všech částí plnění dostatek finančních prostředků</a:t>
            </a:r>
            <a:r>
              <a:rPr lang="cs-CZ" dirty="0"/>
              <a:t>. Existence jednotícího záměru poptávky po vícero plněních není sama o sobě dostatečným indikátorem, že se v daném případě jedná o plnění totožná či obdobná, která měla být zadána v rámci jediného zadávacího řízení; vždy je zabývat se tím, zda se v daném případě jedná o plnění </a:t>
            </a:r>
            <a:r>
              <a:rPr lang="cs-CZ" b="1" dirty="0"/>
              <a:t>sourodá, neodlišující se svým charakterem, technickými specifikacemi, okruhem dodavatelů apod</a:t>
            </a:r>
            <a:r>
              <a:rPr lang="cs-CZ" dirty="0"/>
              <a:t>. </a:t>
            </a:r>
            <a:r>
              <a:rPr lang="cs-CZ" i="1" dirty="0"/>
              <a:t>(NSS 62 </a:t>
            </a:r>
            <a:r>
              <a:rPr lang="cs-CZ" i="1" dirty="0" err="1"/>
              <a:t>Af</a:t>
            </a:r>
            <a:r>
              <a:rPr lang="cs-CZ" i="1" dirty="0"/>
              <a:t> 77/2012 – 59 ze dne 5. 12. 2013)</a:t>
            </a:r>
          </a:p>
          <a:p>
            <a:pPr algn="just"/>
            <a:r>
              <a:rPr lang="cs-CZ" dirty="0"/>
              <a:t>Skutečnost, že vícero plnění dodává </a:t>
            </a:r>
            <a:r>
              <a:rPr lang="cs-CZ" b="1" dirty="0"/>
              <a:t>tentýž dodavatel</a:t>
            </a:r>
            <a:r>
              <a:rPr lang="cs-CZ" dirty="0"/>
              <a:t>, může </a:t>
            </a:r>
            <a:r>
              <a:rPr lang="cs-CZ" b="1" dirty="0"/>
              <a:t>nepřímo</a:t>
            </a:r>
            <a:r>
              <a:rPr lang="cs-CZ" dirty="0"/>
              <a:t> podporovat závěr, že jde o plnění, jež vzájemně nevykazují výrazně odlišný charakter, a tedy že se jedná o plnění stejného nebo srovnatelného druhu, byť sám o sobě takový argument většinou neobstojí. </a:t>
            </a:r>
            <a:r>
              <a:rPr lang="cs-CZ" i="1" dirty="0"/>
              <a:t>(NSS 62 </a:t>
            </a:r>
            <a:r>
              <a:rPr lang="cs-CZ" i="1" dirty="0" err="1"/>
              <a:t>Af</a:t>
            </a:r>
            <a:r>
              <a:rPr lang="cs-CZ" i="1" dirty="0"/>
              <a:t> 77/2012 – 59 ze dne 5. 12. 2013)</a:t>
            </a:r>
          </a:p>
          <a:p>
            <a:pPr algn="just"/>
            <a:r>
              <a:rPr lang="cs-CZ" dirty="0"/>
              <a:t>Jde-li o plnění, jež má být ve prospěch zadavatele podle předmětu veřejné zakázky uskutečňováno, svým charakterem totožné, obdobné či založené společnými jednotícími souvislostmi (tu je rozhodující </a:t>
            </a:r>
            <a:r>
              <a:rPr lang="cs-CZ" b="1" dirty="0"/>
              <a:t>ekonomická a technická funkce výsledku</a:t>
            </a:r>
            <a:r>
              <a:rPr lang="cs-CZ" dirty="0"/>
              <a:t>), pak jde o plnění stejného nebo srovnatelného druhu, a tedy o plnění, které je jedinou veřejnou zakázkou. Nejsou-li takové jednotící souvislosti prokázány, nelze dovodit, že by se jednalo o jedinou veřejnou zakázku. (</a:t>
            </a:r>
            <a:r>
              <a:rPr lang="cs-CZ" i="1" dirty="0"/>
              <a:t>NSS 62 </a:t>
            </a:r>
            <a:r>
              <a:rPr lang="cs-CZ" i="1" dirty="0" err="1"/>
              <a:t>Af</a:t>
            </a:r>
            <a:r>
              <a:rPr lang="cs-CZ" i="1" dirty="0"/>
              <a:t> 78/2012 – 72 ze dne 7. 1. 2014)</a:t>
            </a:r>
          </a:p>
          <a:p>
            <a:pPr algn="just"/>
            <a:r>
              <a:rPr lang="cs-CZ" dirty="0"/>
              <a:t>Při posouzení, zda se jedná o jednu či více veřejných zakázek, musí Úřad přihlížet zejména k </a:t>
            </a:r>
            <a:r>
              <a:rPr lang="cs-CZ" b="1" dirty="0"/>
              <a:t>místním, časovým a věcným souvislostem </a:t>
            </a:r>
            <a:r>
              <a:rPr lang="cs-CZ" dirty="0"/>
              <a:t>a rovněž ke skutečnosti, zda předmět plnění veřejné zakázky tvoří </a:t>
            </a:r>
            <a:r>
              <a:rPr lang="cs-CZ" b="1" dirty="0"/>
              <a:t>jeden funkční celek</a:t>
            </a:r>
            <a:r>
              <a:rPr lang="cs-CZ" dirty="0"/>
              <a:t>. </a:t>
            </a:r>
          </a:p>
          <a:p>
            <a:pPr algn="just"/>
            <a:r>
              <a:rPr lang="cs-CZ" dirty="0"/>
              <a:t>Místní souvislost plnění může být v některých případech dána, i když je místem plnění </a:t>
            </a:r>
            <a:r>
              <a:rPr lang="cs-CZ" b="1" dirty="0"/>
              <a:t>např. celé území České republiky </a:t>
            </a:r>
            <a:r>
              <a:rPr lang="cs-CZ" dirty="0"/>
              <a:t>nebo </a:t>
            </a:r>
            <a:r>
              <a:rPr lang="cs-CZ" b="1" dirty="0"/>
              <a:t>území kraje</a:t>
            </a:r>
            <a:r>
              <a:rPr lang="cs-CZ" dirty="0"/>
              <a:t>. Při hodnocení místní souvislosti veřejných zakázek se jeví jako podstatná mj. skutečnost, že lokality, kde byly veřejné zakázky realizovány, jsou </a:t>
            </a:r>
            <a:r>
              <a:rPr lang="cs-CZ" b="1" dirty="0"/>
              <a:t>komunikačně propojeny</a:t>
            </a:r>
            <a:r>
              <a:rPr lang="cs-CZ" dirty="0"/>
              <a:t>. Skutečnost, že poskytování stavebních prací bylo rozčleněno na jednotlivá katastrální území, nemůže nikterak ospravedlnit dělení předmětu plnění veřejné zakázky.</a:t>
            </a:r>
            <a:r>
              <a:rPr lang="cs-CZ" i="1" dirty="0"/>
              <a:t> </a:t>
            </a:r>
          </a:p>
          <a:p>
            <a:pPr algn="just"/>
            <a:r>
              <a:rPr lang="cs-CZ" dirty="0"/>
              <a:t>Pokud jde o technologickou souvislost u veřejné zakázky na stavební práce, lze technologické hledisko charakterizovat </a:t>
            </a:r>
            <a:r>
              <a:rPr lang="cs-CZ" b="1" dirty="0"/>
              <a:t>způsobem výstavby</a:t>
            </a:r>
            <a:r>
              <a:rPr lang="cs-CZ" dirty="0"/>
              <a:t>, resp. rekonstrukce již vystavěného objektu, </a:t>
            </a:r>
            <a:r>
              <a:rPr lang="cs-CZ" b="1" dirty="0"/>
              <a:t>druhem a použitím technologických postupů</a:t>
            </a:r>
            <a:r>
              <a:rPr lang="cs-CZ" dirty="0"/>
              <a:t>, </a:t>
            </a:r>
            <a:r>
              <a:rPr lang="cs-CZ" b="1" dirty="0"/>
              <a:t>materiálů</a:t>
            </a:r>
            <a:r>
              <a:rPr lang="cs-CZ" dirty="0"/>
              <a:t>, </a:t>
            </a:r>
            <a:r>
              <a:rPr lang="cs-CZ" b="1" dirty="0"/>
              <a:t>výrobních prostředků </a:t>
            </a:r>
            <a:r>
              <a:rPr lang="cs-CZ" dirty="0"/>
              <a:t>a </a:t>
            </a:r>
            <a:r>
              <a:rPr lang="cs-CZ" b="1" dirty="0"/>
              <a:t>požadavků na vlastnosti a kvalitu stavby</a:t>
            </a:r>
            <a:r>
              <a:rPr lang="cs-CZ" dirty="0"/>
              <a:t>. </a:t>
            </a:r>
            <a:r>
              <a:rPr lang="cs-CZ" i="1" dirty="0"/>
              <a:t>(ÚOHS-S55/2015/VZ-5482/2015/531/</a:t>
            </a:r>
            <a:r>
              <a:rPr lang="cs-CZ" i="1" dirty="0" err="1"/>
              <a:t>Jdo</a:t>
            </a:r>
            <a:r>
              <a:rPr lang="cs-CZ" i="1" dirty="0"/>
              <a:t> ze dne 25.2.2015)</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18</a:t>
            </a:fld>
            <a:endParaRPr lang="cs-CZ"/>
          </a:p>
        </p:txBody>
      </p:sp>
    </p:spTree>
    <p:extLst>
      <p:ext uri="{BB962C8B-B14F-4D97-AF65-F5344CB8AC3E}">
        <p14:creationId xmlns:p14="http://schemas.microsoft.com/office/powerpoint/2010/main" val="1229863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Předpokládaná hodnota veřejných zakázek pravidelné povahy (§ 19)</a:t>
            </a:r>
          </a:p>
        </p:txBody>
      </p:sp>
      <p:sp>
        <p:nvSpPr>
          <p:cNvPr id="3" name="Podnadpis 2"/>
          <p:cNvSpPr>
            <a:spLocks noGrp="1"/>
          </p:cNvSpPr>
          <p:nvPr>
            <p:ph idx="1"/>
          </p:nvPr>
        </p:nvSpPr>
        <p:spPr/>
        <p:txBody>
          <a:bodyPr>
            <a:normAutofit fontScale="62500" lnSpcReduction="20000"/>
          </a:bodyPr>
          <a:lstStyle/>
          <a:p>
            <a:pPr algn="just"/>
            <a:r>
              <a:rPr lang="cs-CZ" dirty="0"/>
              <a:t>platí pouze pro veřejné zakázky na pravidelně pořizované nebo trvající dodávky nebo služby</a:t>
            </a:r>
          </a:p>
          <a:p>
            <a:pPr algn="just"/>
            <a:r>
              <a:rPr lang="cs-CZ" dirty="0"/>
              <a:t>speciální k § 16/6 a § 18/2</a:t>
            </a:r>
          </a:p>
          <a:p>
            <a:pPr algn="just"/>
            <a:r>
              <a:rPr lang="cs-CZ" dirty="0"/>
              <a:t>pravidelné = opakované jednorázově poskytnuté, předem známé, plánované (např. </a:t>
            </a:r>
            <a:r>
              <a:rPr lang="cs-CZ" dirty="0" err="1"/>
              <a:t>spotř</a:t>
            </a:r>
            <a:r>
              <a:rPr lang="cs-CZ" dirty="0"/>
              <a:t>. materiál, úklid, ostraha)</a:t>
            </a:r>
          </a:p>
          <a:p>
            <a:pPr algn="just"/>
            <a:r>
              <a:rPr lang="cs-CZ" dirty="0"/>
              <a:t>trvající = kontinuálně poskytované (např. připojení k internetu)</a:t>
            </a:r>
          </a:p>
          <a:p>
            <a:pPr algn="just"/>
            <a:r>
              <a:rPr lang="cs-CZ" dirty="0"/>
              <a:t>předpoklad zákonodárce, že zadavatel plánuje</a:t>
            </a:r>
          </a:p>
          <a:p>
            <a:pPr algn="just"/>
            <a:r>
              <a:rPr lang="cs-CZ" dirty="0"/>
              <a:t>vychází se ze </a:t>
            </a:r>
            <a:r>
              <a:rPr lang="cs-CZ" b="1" dirty="0"/>
              <a:t>skutečné ceny</a:t>
            </a:r>
            <a:r>
              <a:rPr lang="cs-CZ" dirty="0"/>
              <a:t> uhrazené zadavatelem za 12 předcházejících měsíců nebo za předcházející účetní období delší než 12 měsíců, upravené o očekávané změny v množství nebo v cenách</a:t>
            </a:r>
          </a:p>
          <a:p>
            <a:pPr algn="just"/>
            <a:r>
              <a:rPr lang="cs-CZ" dirty="0"/>
              <a:t>nebo z předpokládaných hodnot dodávek nebo služeb, které mají být zadány během následujících 12 měsíců nebo v účetním období, které je delší než 12 měsíců, pokud nejsou k dispozici údaje dle předchozího odst.  </a:t>
            </a:r>
          </a:p>
          <a:p>
            <a:pPr algn="just"/>
            <a:r>
              <a:rPr lang="cs-CZ" dirty="0"/>
              <a:t>Předpokládaná hodnota veřejné zakázky na dobu delší než 12 měsíců se upraví dle § 20 nebo 21 </a:t>
            </a:r>
          </a:p>
          <a:p>
            <a:pPr algn="just"/>
            <a:r>
              <a:rPr lang="cs-CZ" dirty="0"/>
              <a:t>Zvláštní pravidlo pro VZ, jejichž </a:t>
            </a:r>
            <a:r>
              <a:rPr lang="cs-CZ" b="1" dirty="0"/>
              <a:t>cena je v průběhu účetního období </a:t>
            </a:r>
            <a:r>
              <a:rPr lang="cs-CZ" b="1" u="sng" dirty="0"/>
              <a:t>proměnlivá</a:t>
            </a:r>
            <a:r>
              <a:rPr lang="cs-CZ" b="1" dirty="0"/>
              <a:t> a zadavatel je pořizuje opakovaně dle svých </a:t>
            </a:r>
            <a:r>
              <a:rPr lang="cs-CZ" b="1" u="sng" dirty="0"/>
              <a:t>aktuálních potřeb</a:t>
            </a:r>
            <a:r>
              <a:rPr lang="cs-CZ" b="1" dirty="0"/>
              <a:t> </a:t>
            </a:r>
            <a:r>
              <a:rPr lang="cs-CZ" dirty="0"/>
              <a:t>– není třeba sčítat plnění za 12 měsíců </a:t>
            </a:r>
            <a:r>
              <a:rPr lang="cs-CZ" i="1" dirty="0"/>
              <a:t>(potraviny, PHM </a:t>
            </a:r>
            <a:r>
              <a:rPr lang="cs-CZ" i="1" dirty="0" err="1"/>
              <a:t>apod</a:t>
            </a:r>
            <a:r>
              <a:rPr lang="cs-CZ" i="1" dirty="0"/>
              <a:t>…)</a:t>
            </a:r>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19</a:t>
            </a:fld>
            <a:endParaRPr lang="cs-CZ"/>
          </a:p>
        </p:txBody>
      </p:sp>
    </p:spTree>
    <p:extLst>
      <p:ext uri="{BB962C8B-B14F-4D97-AF65-F5344CB8AC3E}">
        <p14:creationId xmlns:p14="http://schemas.microsoft.com/office/powerpoint/2010/main" val="2953230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Zadávací směrnice</a:t>
            </a:r>
          </a:p>
        </p:txBody>
      </p:sp>
      <p:sp>
        <p:nvSpPr>
          <p:cNvPr id="3" name="Podnadpis 2"/>
          <p:cNvSpPr>
            <a:spLocks noGrp="1"/>
          </p:cNvSpPr>
          <p:nvPr>
            <p:ph idx="1"/>
          </p:nvPr>
        </p:nvSpPr>
        <p:spPr/>
        <p:txBody>
          <a:bodyPr/>
          <a:lstStyle/>
          <a:p>
            <a:pPr algn="just"/>
            <a:r>
              <a:rPr lang="cs-CZ" dirty="0"/>
              <a:t>směrnice Evropského parlamentu a Rady </a:t>
            </a:r>
            <a:r>
              <a:rPr lang="cs-CZ" b="1" dirty="0"/>
              <a:t>2014/24/EU</a:t>
            </a:r>
            <a:r>
              <a:rPr lang="cs-CZ" dirty="0"/>
              <a:t> ze dne 26. února 2014 o </a:t>
            </a:r>
            <a:r>
              <a:rPr lang="cs-CZ" b="1" dirty="0"/>
              <a:t>zadávání veřejných zakázek</a:t>
            </a:r>
            <a:r>
              <a:rPr lang="cs-CZ" dirty="0"/>
              <a:t> a o zrušení směrnice 2004/18/ES</a:t>
            </a:r>
          </a:p>
          <a:p>
            <a:pPr algn="just"/>
            <a:r>
              <a:rPr lang="cs-CZ" dirty="0"/>
              <a:t>směrnice Evropského parlamentu a Rady </a:t>
            </a:r>
            <a:r>
              <a:rPr lang="cs-CZ" b="1" dirty="0"/>
              <a:t>2014/25/EU</a:t>
            </a:r>
            <a:r>
              <a:rPr lang="cs-CZ" dirty="0"/>
              <a:t> ze dne 26. února 2014 o </a:t>
            </a:r>
            <a:r>
              <a:rPr lang="cs-CZ" b="1" dirty="0"/>
              <a:t>zadávání zakázek subjekty působícími v odvětví vodního hospodářství, energetiky, dopravy a poštovních služeb</a:t>
            </a:r>
            <a:r>
              <a:rPr lang="cs-CZ" dirty="0"/>
              <a:t> a o zrušení směrnice 2004/17/ES</a:t>
            </a:r>
          </a:p>
          <a:p>
            <a:pPr algn="just"/>
            <a:r>
              <a:rPr lang="cs-CZ" dirty="0"/>
              <a:t>směrnice Evropského parlamentu a Rady </a:t>
            </a:r>
            <a:r>
              <a:rPr lang="cs-CZ" b="1" dirty="0"/>
              <a:t>2014/23/EU</a:t>
            </a:r>
            <a:r>
              <a:rPr lang="cs-CZ" dirty="0"/>
              <a:t> ze dne 26. února 2014 </a:t>
            </a:r>
            <a:r>
              <a:rPr lang="cs-CZ" b="1" dirty="0"/>
              <a:t>o udělování koncesí</a:t>
            </a:r>
            <a:endParaRPr lang="cs-CZ"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a:t>
            </a:fld>
            <a:endParaRPr lang="cs-CZ"/>
          </a:p>
        </p:txBody>
      </p:sp>
    </p:spTree>
    <p:extLst>
      <p:ext uri="{BB962C8B-B14F-4D97-AF65-F5344CB8AC3E}">
        <p14:creationId xmlns:p14="http://schemas.microsoft.com/office/powerpoint/2010/main" val="2618470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Předpokládaná hodnota veřejných 	zakázek na dodávky a služby (§ 20 a § 21)</a:t>
            </a:r>
          </a:p>
        </p:txBody>
      </p:sp>
      <p:sp>
        <p:nvSpPr>
          <p:cNvPr id="3" name="Podnadpis 2"/>
          <p:cNvSpPr>
            <a:spLocks noGrp="1"/>
          </p:cNvSpPr>
          <p:nvPr>
            <p:ph idx="1"/>
          </p:nvPr>
        </p:nvSpPr>
        <p:spPr/>
        <p:txBody>
          <a:bodyPr>
            <a:normAutofit/>
          </a:bodyPr>
          <a:lstStyle/>
          <a:p>
            <a:pPr algn="just"/>
            <a:r>
              <a:rPr lang="cs-CZ" b="1" dirty="0"/>
              <a:t>Dodávky</a:t>
            </a:r>
            <a:r>
              <a:rPr lang="cs-CZ" dirty="0"/>
              <a:t> - dle délky doby trvání smlouvy</a:t>
            </a:r>
          </a:p>
          <a:p>
            <a:pPr lvl="1" algn="just"/>
            <a:r>
              <a:rPr lang="cs-CZ" dirty="0"/>
              <a:t>doba určitá – předpokládaná výše úplaty za celou dobu trvání smlouvy</a:t>
            </a:r>
          </a:p>
          <a:p>
            <a:pPr lvl="1" algn="just"/>
            <a:r>
              <a:rPr lang="cs-CZ" dirty="0"/>
              <a:t>doba neurčitá nebo nelze stanovit – předpokládaná výše úplaty za 48 měsíců</a:t>
            </a:r>
          </a:p>
          <a:p>
            <a:pPr algn="just"/>
            <a:r>
              <a:rPr lang="cs-CZ" b="1" dirty="0"/>
              <a:t>Služby</a:t>
            </a:r>
            <a:r>
              <a:rPr lang="cs-CZ" dirty="0"/>
              <a:t> – není-li stanovena celková smluvní cena, je rozhodná výše úplaty: </a:t>
            </a:r>
          </a:p>
          <a:p>
            <a:pPr lvl="1" algn="just"/>
            <a:r>
              <a:rPr lang="cs-CZ" dirty="0"/>
              <a:t>za celou dobu trvání smlouvy, je-li rovna 48 měsíců nebo kratší,</a:t>
            </a:r>
          </a:p>
          <a:p>
            <a:pPr lvl="1" algn="just"/>
            <a:r>
              <a:rPr lang="cs-CZ" dirty="0"/>
              <a:t>za 48 měsíců u smlouvy na dobu neurčitou, nebo s dobou trvání delší než 48 měsíců.</a:t>
            </a:r>
          </a:p>
          <a:p>
            <a:pPr lvl="1" algn="just"/>
            <a:r>
              <a:rPr lang="cs-CZ" dirty="0"/>
              <a:t>zvláštní pravidlo pro pojišťovací, bankovní a finanční služby a projektové činnosti (zahrnutí provizí, úroků, honorářů a souvisejících plateb do předpokládané hodnoty)</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20</a:t>
            </a:fld>
            <a:endParaRPr lang="cs-CZ"/>
          </a:p>
        </p:txBody>
      </p:sp>
    </p:spTree>
    <p:extLst>
      <p:ext uri="{BB962C8B-B14F-4D97-AF65-F5344CB8AC3E}">
        <p14:creationId xmlns:p14="http://schemas.microsoft.com/office/powerpoint/2010/main" val="3240202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Předpokládaná hodnota veřejných zakázek na stavební práce (§ 22)</a:t>
            </a:r>
          </a:p>
        </p:txBody>
      </p:sp>
      <p:sp>
        <p:nvSpPr>
          <p:cNvPr id="3" name="Podnadpis 2"/>
          <p:cNvSpPr>
            <a:spLocks noGrp="1"/>
          </p:cNvSpPr>
          <p:nvPr>
            <p:ph idx="1"/>
          </p:nvPr>
        </p:nvSpPr>
        <p:spPr/>
        <p:txBody>
          <a:bodyPr>
            <a:normAutofit/>
          </a:bodyPr>
          <a:lstStyle/>
          <a:p>
            <a:pPr algn="just"/>
            <a:r>
              <a:rPr lang="cs-CZ" dirty="0"/>
              <a:t>poskytuje-li zadavatel dodavateli dodávky, služby nebo stavební práce, které jsou nezbytné pro poskytnutí zadavatelem požadovaných stavebních prací, zahrne jejich hodnotu do předpokládané hodnoty veřejné zakázky</a:t>
            </a:r>
          </a:p>
          <a:p>
            <a:pPr algn="just"/>
            <a:r>
              <a:rPr lang="cs-CZ" i="1" dirty="0"/>
              <a:t>DZ: ustanovení se nevztahuje na hodnotu projektu pořízeného předem, jenž byl podkladem pro zpracování zadávací dokumentace nebo služby stavebního dozoru při realizaci stavby</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21</a:t>
            </a:fld>
            <a:endParaRPr lang="cs-CZ"/>
          </a:p>
        </p:txBody>
      </p:sp>
    </p:spTree>
    <p:extLst>
      <p:ext uri="{BB962C8B-B14F-4D97-AF65-F5344CB8AC3E}">
        <p14:creationId xmlns:p14="http://schemas.microsoft.com/office/powerpoint/2010/main" val="2648713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	 Předpokládaná hodnota u rámcové dohody a     v řízení o inovačním partnerství (§ 23)</a:t>
            </a:r>
          </a:p>
        </p:txBody>
      </p:sp>
      <p:sp>
        <p:nvSpPr>
          <p:cNvPr id="3" name="Podnadpis 2"/>
          <p:cNvSpPr>
            <a:spLocks noGrp="1"/>
          </p:cNvSpPr>
          <p:nvPr>
            <p:ph idx="1"/>
          </p:nvPr>
        </p:nvSpPr>
        <p:spPr/>
        <p:txBody>
          <a:bodyPr>
            <a:normAutofit/>
          </a:bodyPr>
          <a:lstStyle/>
          <a:p>
            <a:pPr algn="just"/>
            <a:r>
              <a:rPr lang="cs-CZ" dirty="0"/>
              <a:t>rámcová dohoda - předpokládaná hodnota všech veřejných zakázek, které </a:t>
            </a:r>
            <a:r>
              <a:rPr lang="cs-CZ" b="1" dirty="0"/>
              <a:t>mohou být </a:t>
            </a:r>
            <a:r>
              <a:rPr lang="cs-CZ" dirty="0"/>
              <a:t>na základě rámcové dohody zadány.</a:t>
            </a:r>
          </a:p>
          <a:p>
            <a:pPr algn="just"/>
            <a:r>
              <a:rPr lang="cs-CZ" dirty="0"/>
              <a:t>řízení o inovačním partnerství – součet předpokládané hodnoty výzkumných a vývojových činností, které proběhnou ve všech fázích inovačního partnerství, a předpokládané hodnoty dodávek, služeb nebo stavebních prací, které </a:t>
            </a:r>
            <a:r>
              <a:rPr lang="cs-CZ" b="1" dirty="0"/>
              <a:t>mohou být</a:t>
            </a:r>
            <a:r>
              <a:rPr lang="cs-CZ" dirty="0"/>
              <a:t> v rámci inovačního partnerství vyvinuty a pořízeny</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22</a:t>
            </a:fld>
            <a:endParaRPr lang="cs-CZ"/>
          </a:p>
        </p:txBody>
      </p:sp>
    </p:spTree>
    <p:extLst>
      <p:ext uri="{BB962C8B-B14F-4D97-AF65-F5344CB8AC3E}">
        <p14:creationId xmlns:p14="http://schemas.microsoft.com/office/powerpoint/2010/main" val="1562685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t>	 Nadlimitní veřejná zakázka (§ 25)</a:t>
            </a:r>
          </a:p>
        </p:txBody>
      </p:sp>
      <p:sp>
        <p:nvSpPr>
          <p:cNvPr id="3" name="Podnadpis 2"/>
          <p:cNvSpPr>
            <a:spLocks noGrp="1"/>
          </p:cNvSpPr>
          <p:nvPr>
            <p:ph idx="1"/>
          </p:nvPr>
        </p:nvSpPr>
        <p:spPr/>
        <p:txBody>
          <a:bodyPr>
            <a:normAutofit/>
          </a:bodyPr>
          <a:lstStyle/>
          <a:p>
            <a:pPr algn="just"/>
            <a:r>
              <a:rPr lang="cs-CZ" sz="2400" b="1" dirty="0"/>
              <a:t>Nadlimitní veřejná zakázka na dodávky a služby</a:t>
            </a:r>
            <a:endParaRPr lang="cs-CZ" sz="2400" dirty="0"/>
          </a:p>
          <a:p>
            <a:pPr lvl="1" algn="just"/>
            <a:r>
              <a:rPr lang="cs-CZ" sz="2000" dirty="0"/>
              <a:t>předpokládaná hodnota je rovna nebo přesahuje</a:t>
            </a:r>
          </a:p>
          <a:p>
            <a:pPr lvl="2" algn="just"/>
            <a:r>
              <a:rPr lang="cs-CZ" sz="1800" b="1" dirty="0"/>
              <a:t>3 873 000 Kč pro zadavatele dle § 4/1 </a:t>
            </a:r>
            <a:r>
              <a:rPr lang="cs-CZ" sz="1800" b="1" dirty="0" err="1"/>
              <a:t>písm</a:t>
            </a:r>
            <a:r>
              <a:rPr lang="cs-CZ" sz="1800" b="1" dirty="0"/>
              <a:t> a) – c) ZZVZ (s výjimkou zadavatele působícího v oblasti obrany nebo bezpečnosti)</a:t>
            </a:r>
          </a:p>
          <a:p>
            <a:pPr lvl="2" algn="just"/>
            <a:r>
              <a:rPr lang="cs-CZ" sz="1800" b="1" dirty="0"/>
              <a:t>5 944 000 Kč </a:t>
            </a:r>
          </a:p>
          <a:p>
            <a:pPr lvl="3" algn="just"/>
            <a:r>
              <a:rPr lang="cs-CZ" sz="1600" b="1" dirty="0"/>
              <a:t>pro zadavatele dle § 4/1 písm. a) – c) ZZVZ působícího v oblasti obrany nebo bezpečnosti</a:t>
            </a:r>
          </a:p>
          <a:p>
            <a:pPr lvl="3" algn="just"/>
            <a:r>
              <a:rPr lang="cs-CZ" sz="1600" b="1" dirty="0"/>
              <a:t>pro zadavatele dle § 4/1 písm. d) – e), § 4/2 nebo § 4/5 ZZVZ</a:t>
            </a:r>
          </a:p>
          <a:p>
            <a:pPr lvl="2" algn="just"/>
            <a:r>
              <a:rPr lang="cs-CZ" b="1" dirty="0"/>
              <a:t>Zvláštní pravidla pro veřejné zakázky na služby  v případě sektorových VZ, VZ v oblasti obrany, koncese, zjednodušený režim (viz NV č. 172/2016 Sb.)</a:t>
            </a:r>
          </a:p>
          <a:p>
            <a:pPr algn="just"/>
            <a:r>
              <a:rPr lang="cs-CZ" sz="2400" b="1" dirty="0"/>
              <a:t>Nadlimitní veřejná zakázka na stavební práce</a:t>
            </a:r>
          </a:p>
          <a:p>
            <a:pPr lvl="2" algn="just"/>
            <a:r>
              <a:rPr lang="cs-CZ" b="1" dirty="0"/>
              <a:t>předpokládaná hodnota je rovna nebo přesahuje 149 224 000 Kč</a:t>
            </a:r>
          </a:p>
          <a:p>
            <a:pPr algn="just"/>
            <a:r>
              <a:rPr lang="cs-CZ" sz="2200" dirty="0"/>
              <a:t>Zadává se </a:t>
            </a:r>
            <a:r>
              <a:rPr lang="cs-CZ" sz="2200" b="1" dirty="0"/>
              <a:t>v nadlimitním režimu </a:t>
            </a:r>
            <a:r>
              <a:rPr lang="cs-CZ" sz="2200" dirty="0"/>
              <a:t>podle části čtvrté, pokud není zadávána podle části páté až sedmé, nebo u ní zadavatel neuplatnil výjimku.</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23</a:t>
            </a:fld>
            <a:endParaRPr lang="cs-CZ"/>
          </a:p>
        </p:txBody>
      </p:sp>
    </p:spTree>
    <p:extLst>
      <p:ext uri="{BB962C8B-B14F-4D97-AF65-F5344CB8AC3E}">
        <p14:creationId xmlns:p14="http://schemas.microsoft.com/office/powerpoint/2010/main" val="213436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t>	 Podlimitní veřejná zakázka (§ 26)</a:t>
            </a:r>
          </a:p>
        </p:txBody>
      </p:sp>
      <p:sp>
        <p:nvSpPr>
          <p:cNvPr id="3" name="Podnadpis 2"/>
          <p:cNvSpPr>
            <a:spLocks noGrp="1"/>
          </p:cNvSpPr>
          <p:nvPr>
            <p:ph idx="1"/>
          </p:nvPr>
        </p:nvSpPr>
        <p:spPr/>
        <p:txBody>
          <a:bodyPr>
            <a:normAutofit/>
          </a:bodyPr>
          <a:lstStyle/>
          <a:p>
            <a:pPr algn="just"/>
            <a:r>
              <a:rPr lang="cs-CZ" sz="2400" dirty="0"/>
              <a:t>VZ, jejíž PH </a:t>
            </a:r>
            <a:r>
              <a:rPr lang="cs-CZ" sz="2400" b="1" dirty="0"/>
              <a:t>nedosahuje</a:t>
            </a:r>
            <a:r>
              <a:rPr lang="cs-CZ" sz="2400" dirty="0"/>
              <a:t> limitu pro nadlimitní VZ a </a:t>
            </a:r>
            <a:r>
              <a:rPr lang="cs-CZ" sz="2400" b="1" dirty="0"/>
              <a:t>přesahuje</a:t>
            </a:r>
            <a:r>
              <a:rPr lang="cs-CZ" sz="2400" dirty="0"/>
              <a:t> hodnoty pro VZMR</a:t>
            </a:r>
          </a:p>
          <a:p>
            <a:pPr algn="just"/>
            <a:endParaRPr lang="cs-CZ" sz="2400" dirty="0"/>
          </a:p>
          <a:p>
            <a:pPr algn="just"/>
            <a:r>
              <a:rPr lang="cs-CZ" sz="2400" dirty="0"/>
              <a:t>zadává se </a:t>
            </a:r>
            <a:r>
              <a:rPr lang="cs-CZ" sz="2400" b="1" dirty="0"/>
              <a:t>v podlimitním režimu </a:t>
            </a:r>
            <a:r>
              <a:rPr lang="cs-CZ" sz="2400" dirty="0"/>
              <a:t>podle části třetí, není-li zadávána ve zjednodušeném režimu, nebo neuplatnil-li zadavatel výjimku (§ 30)</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24</a:t>
            </a:fld>
            <a:endParaRPr lang="cs-CZ"/>
          </a:p>
        </p:txBody>
      </p:sp>
    </p:spTree>
    <p:extLst>
      <p:ext uri="{BB962C8B-B14F-4D97-AF65-F5344CB8AC3E}">
        <p14:creationId xmlns:p14="http://schemas.microsoft.com/office/powerpoint/2010/main" val="515710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t>	 Veřejná zakázka malého rozsahu (§ 27)</a:t>
            </a:r>
          </a:p>
        </p:txBody>
      </p:sp>
      <p:sp>
        <p:nvSpPr>
          <p:cNvPr id="3" name="Podnadpis 2"/>
          <p:cNvSpPr>
            <a:spLocks noGrp="1"/>
          </p:cNvSpPr>
          <p:nvPr>
            <p:ph idx="1"/>
          </p:nvPr>
        </p:nvSpPr>
        <p:spPr/>
        <p:txBody>
          <a:bodyPr>
            <a:normAutofit/>
          </a:bodyPr>
          <a:lstStyle/>
          <a:p>
            <a:pPr algn="just"/>
            <a:r>
              <a:rPr lang="cs-CZ" dirty="0"/>
              <a:t>VZ , jejíž předpokládaná</a:t>
            </a:r>
            <a:r>
              <a:rPr lang="cs-CZ" b="1" dirty="0"/>
              <a:t> hodnota je rovna nebo nižší</a:t>
            </a:r>
            <a:r>
              <a:rPr lang="cs-CZ" dirty="0"/>
              <a:t> v případě VZ</a:t>
            </a:r>
          </a:p>
          <a:p>
            <a:pPr marL="971550" lvl="1" indent="-514350" algn="just">
              <a:buFont typeface="+mj-lt"/>
              <a:buAutoNum type="alphaLcParenR"/>
            </a:pPr>
            <a:r>
              <a:rPr lang="cs-CZ" dirty="0"/>
              <a:t>na dodávky nebo služby částce </a:t>
            </a:r>
            <a:r>
              <a:rPr lang="cs-CZ" b="1" dirty="0"/>
              <a:t>2 000 000 </a:t>
            </a:r>
            <a:r>
              <a:rPr lang="cs-CZ" dirty="0"/>
              <a:t>Kč, nebo</a:t>
            </a:r>
          </a:p>
          <a:p>
            <a:pPr marL="971550" lvl="1" indent="-514350" algn="just">
              <a:buFont typeface="+mj-lt"/>
              <a:buAutoNum type="alphaLcParenR"/>
            </a:pPr>
            <a:r>
              <a:rPr lang="cs-CZ" dirty="0"/>
              <a:t>na stavební práce částce </a:t>
            </a:r>
            <a:r>
              <a:rPr lang="cs-CZ" b="1" dirty="0"/>
              <a:t>6 000 000 </a:t>
            </a:r>
            <a:r>
              <a:rPr lang="cs-CZ" dirty="0"/>
              <a:t>Kč.</a:t>
            </a:r>
          </a:p>
          <a:p>
            <a:pPr algn="just"/>
            <a:endParaRPr lang="cs-CZ" i="1" dirty="0"/>
          </a:p>
          <a:p>
            <a:pPr algn="just"/>
            <a:r>
              <a:rPr lang="cs-CZ" i="1" dirty="0"/>
              <a:t>Oproti ZVZ drobná změna, neboť dle § 12 odst. 3 ZVZ hodnota VZMR nesměla dosáhnout stanovených limitů.</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25</a:t>
            </a:fld>
            <a:endParaRPr lang="cs-CZ"/>
          </a:p>
        </p:txBody>
      </p:sp>
    </p:spTree>
    <p:extLst>
      <p:ext uri="{BB962C8B-B14F-4D97-AF65-F5344CB8AC3E}">
        <p14:creationId xmlns:p14="http://schemas.microsoft.com/office/powerpoint/2010/main" val="309371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Druhy zadávacích řízení (§ 3)</a:t>
            </a:r>
          </a:p>
        </p:txBody>
      </p:sp>
      <p:sp>
        <p:nvSpPr>
          <p:cNvPr id="3" name="Podnadpis 2"/>
          <p:cNvSpPr>
            <a:spLocks noGrp="1"/>
          </p:cNvSpPr>
          <p:nvPr>
            <p:ph idx="1"/>
          </p:nvPr>
        </p:nvSpPr>
        <p:spPr/>
        <p:txBody>
          <a:bodyPr>
            <a:normAutofit/>
          </a:bodyPr>
          <a:lstStyle/>
          <a:p>
            <a:r>
              <a:rPr lang="cs-CZ" dirty="0"/>
              <a:t>Druhy zadávacích řízení</a:t>
            </a:r>
          </a:p>
          <a:p>
            <a:pPr lvl="1"/>
            <a:r>
              <a:rPr lang="cs-CZ" b="1" dirty="0"/>
              <a:t>Stejné</a:t>
            </a:r>
            <a:r>
              <a:rPr lang="cs-CZ" dirty="0"/>
              <a:t> jako dosud: ZPŘ, OŘ, UŘ, JŘSU, JŘBU, řízení se soutěžním dialogem</a:t>
            </a:r>
          </a:p>
          <a:p>
            <a:pPr lvl="1"/>
            <a:r>
              <a:rPr lang="cs-CZ" b="1" dirty="0"/>
              <a:t>Nově</a:t>
            </a:r>
            <a:r>
              <a:rPr lang="cs-CZ" dirty="0"/>
              <a:t>: řízení o inovačním partnerství, koncesní řízení a řízení pro zadání VZ ve zjednodušeném režimu</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26</a:t>
            </a:fld>
            <a:endParaRPr lang="cs-CZ"/>
          </a:p>
        </p:txBody>
      </p:sp>
    </p:spTree>
    <p:extLst>
      <p:ext uri="{BB962C8B-B14F-4D97-AF65-F5344CB8AC3E}">
        <p14:creationId xmlns:p14="http://schemas.microsoft.com/office/powerpoint/2010/main" val="1663641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Obecné výjimky ze ZZVZ (§ 29)</a:t>
            </a:r>
          </a:p>
        </p:txBody>
      </p:sp>
      <p:sp>
        <p:nvSpPr>
          <p:cNvPr id="3" name="Podnadpis 2"/>
          <p:cNvSpPr>
            <a:spLocks noGrp="1"/>
          </p:cNvSpPr>
          <p:nvPr>
            <p:ph idx="1"/>
          </p:nvPr>
        </p:nvSpPr>
        <p:spPr/>
        <p:txBody>
          <a:bodyPr>
            <a:normAutofit lnSpcReduction="10000"/>
          </a:bodyPr>
          <a:lstStyle/>
          <a:p>
            <a:pPr algn="just"/>
            <a:r>
              <a:rPr lang="cs-CZ" dirty="0"/>
              <a:t>oblast výjimek </a:t>
            </a:r>
            <a:r>
              <a:rPr lang="cs-CZ" b="1" dirty="0"/>
              <a:t>není z působnosti ZZVZ vyňata</a:t>
            </a:r>
            <a:r>
              <a:rPr lang="cs-CZ" dirty="0"/>
              <a:t>, ZZVZ však výslovně stanoví, že </a:t>
            </a:r>
            <a:r>
              <a:rPr lang="cs-CZ" b="1" dirty="0"/>
              <a:t>zadavatel není povinen zadat VZ v zadávacím řízení</a:t>
            </a:r>
          </a:p>
          <a:p>
            <a:pPr algn="just"/>
            <a:r>
              <a:rPr lang="cs-CZ" dirty="0"/>
              <a:t>ustanovení upravuje 20 výjimek</a:t>
            </a:r>
          </a:p>
          <a:p>
            <a:pPr algn="just"/>
            <a:r>
              <a:rPr lang="cs-CZ" b="1" dirty="0"/>
              <a:t>Výjimka se vztahuje i na právní služby</a:t>
            </a:r>
            <a:r>
              <a:rPr lang="cs-CZ" dirty="0"/>
              <a:t>, jde-li o právní služby:</a:t>
            </a:r>
          </a:p>
          <a:p>
            <a:pPr lvl="1" algn="just"/>
            <a:r>
              <a:rPr lang="cs-CZ" dirty="0"/>
              <a:t>poskytované advokátem v rámci zastupování klienta v soudním, rozhodčím, smírčím nebo správním řízení,</a:t>
            </a:r>
          </a:p>
          <a:p>
            <a:pPr lvl="1" algn="just"/>
            <a:r>
              <a:rPr lang="cs-CZ" dirty="0"/>
              <a:t>poskytované advokátem při přípravě na řízení uvedená výše, nebo pokud okolnosti nasvědčují tomu, že dotčená věc se s vysokou pravděpodobností stane předmětem řízení uvedeného výše,</a:t>
            </a:r>
          </a:p>
          <a:p>
            <a:pPr lvl="1" algn="just"/>
            <a:r>
              <a:rPr lang="cs-CZ" dirty="0"/>
              <a:t>poskytované notářem v rámci osvědčování a ověřování listin,</a:t>
            </a:r>
          </a:p>
          <a:p>
            <a:pPr lvl="1" algn="just"/>
            <a:r>
              <a:rPr lang="cs-CZ" dirty="0"/>
              <a:t>při kterých dodavatel vykonává veřejnou moc (exekutoři, notáři).</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27</a:t>
            </a:fld>
            <a:endParaRPr lang="cs-CZ"/>
          </a:p>
        </p:txBody>
      </p:sp>
    </p:spTree>
    <p:extLst>
      <p:ext uri="{BB962C8B-B14F-4D97-AF65-F5344CB8AC3E}">
        <p14:creationId xmlns:p14="http://schemas.microsoft.com/office/powerpoint/2010/main" val="1027845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Zjednodušený režim (§ 129)</a:t>
            </a:r>
          </a:p>
        </p:txBody>
      </p:sp>
      <p:sp>
        <p:nvSpPr>
          <p:cNvPr id="3" name="Podnadpis 2"/>
          <p:cNvSpPr>
            <a:spLocks noGrp="1"/>
          </p:cNvSpPr>
          <p:nvPr>
            <p:ph idx="1"/>
          </p:nvPr>
        </p:nvSpPr>
        <p:spPr/>
        <p:txBody>
          <a:bodyPr>
            <a:normAutofit fontScale="32500" lnSpcReduction="20000"/>
          </a:bodyPr>
          <a:lstStyle/>
          <a:p>
            <a:pPr algn="just"/>
            <a:r>
              <a:rPr lang="cs-CZ" sz="4500" b="1" dirty="0"/>
              <a:t>Ve zjednodušeném režimu </a:t>
            </a:r>
            <a:r>
              <a:rPr lang="cs-CZ" sz="4500" dirty="0"/>
              <a:t>zadává zadavatel veřejné zakázky, včetně koncesí podle § 174, </a:t>
            </a:r>
            <a:r>
              <a:rPr lang="cs-CZ" sz="4500" b="1" dirty="0"/>
              <a:t>na sociální a jiné zvláštní služby uvedené v příloze č. 4 </a:t>
            </a:r>
            <a:r>
              <a:rPr lang="cs-CZ" sz="4500" dirty="0"/>
              <a:t>k ZZVZ (</a:t>
            </a:r>
            <a:r>
              <a:rPr lang="cs-CZ" sz="4500" b="1" u="sng" dirty="0"/>
              <a:t>právní služby</a:t>
            </a:r>
            <a:r>
              <a:rPr lang="cs-CZ" sz="4500" dirty="0"/>
              <a:t>). To platí i v případě, že </a:t>
            </a:r>
            <a:r>
              <a:rPr lang="cs-CZ" sz="4500" b="1" dirty="0"/>
              <a:t>součástí předmětu veřejné zakázky jsou i služby </a:t>
            </a:r>
            <a:r>
              <a:rPr lang="cs-CZ" sz="4500" dirty="0"/>
              <a:t>v této příloze </a:t>
            </a:r>
            <a:r>
              <a:rPr lang="cs-CZ" sz="4500" b="1" dirty="0"/>
              <a:t>neuvedené</a:t>
            </a:r>
            <a:r>
              <a:rPr lang="cs-CZ" sz="4500" dirty="0"/>
              <a:t>, pokud jejich </a:t>
            </a:r>
            <a:r>
              <a:rPr lang="cs-CZ" sz="4500" b="1" dirty="0"/>
              <a:t>předpokládaná hodnota je nižší</a:t>
            </a:r>
            <a:r>
              <a:rPr lang="cs-CZ" sz="4500" dirty="0"/>
              <a:t>, než je předpokládaná hodnota služeb uvedených v příloze č. 4 k tomuto zákonu.</a:t>
            </a:r>
          </a:p>
          <a:p>
            <a:pPr algn="just"/>
            <a:r>
              <a:rPr lang="cs-CZ" sz="4500" dirty="0"/>
              <a:t>DZ: Zákonem je postup ve zjednodušeném režimu regulován zásadami (§ 6), základními ustanoveními o zadávacích řízeních (část druhá), oprávněním jednat s účastníky. </a:t>
            </a:r>
            <a:r>
              <a:rPr lang="cs-CZ" sz="4500" b="1" dirty="0"/>
              <a:t>Stěžejními pro průběh zadávacího řízení ve zjednodušeném režimu však budou zadávací podmínky, které zadavatel stanoví s ohledem na specifika zadávaných služeb</a:t>
            </a:r>
            <a:r>
              <a:rPr lang="cs-CZ" sz="4500" dirty="0"/>
              <a:t>. Není vyloučeno, aby zadavatel využil některých institutů z nadlimitního režimu (kvalifikace, hodnocení nabídek). </a:t>
            </a:r>
          </a:p>
          <a:p>
            <a:pPr algn="just"/>
            <a:r>
              <a:rPr lang="cs-CZ" sz="4500" dirty="0"/>
              <a:t>Zadavatel </a:t>
            </a:r>
            <a:r>
              <a:rPr lang="cs-CZ" sz="4500" b="1" dirty="0"/>
              <a:t>může</a:t>
            </a:r>
            <a:r>
              <a:rPr lang="cs-CZ" sz="4500" dirty="0"/>
              <a:t> ve zjednodušeném režimu stanovit </a:t>
            </a:r>
            <a:r>
              <a:rPr lang="cs-CZ" sz="4500" b="1" dirty="0"/>
              <a:t>i jiná kritéria kvalifikace </a:t>
            </a:r>
            <a:r>
              <a:rPr lang="cs-CZ" sz="4500" dirty="0"/>
              <a:t>dodavatele než jsou uvedena v části čtvrté (nadlimitní režim).</a:t>
            </a:r>
          </a:p>
          <a:p>
            <a:pPr algn="just"/>
            <a:r>
              <a:rPr lang="cs-CZ" sz="4500" b="1" dirty="0"/>
              <a:t>Průběh</a:t>
            </a:r>
            <a:r>
              <a:rPr lang="cs-CZ" sz="4500" dirty="0"/>
              <a:t> zadávacího řízení </a:t>
            </a:r>
            <a:r>
              <a:rPr lang="cs-CZ" sz="4500" b="1" dirty="0"/>
              <a:t>určuje zadavatel </a:t>
            </a:r>
            <a:r>
              <a:rPr lang="cs-CZ" sz="4500" dirty="0"/>
              <a:t>s ohledem na specifika zadávaných služeb. Zadavatel </a:t>
            </a:r>
            <a:r>
              <a:rPr lang="cs-CZ" sz="4500" b="1" dirty="0"/>
              <a:t>může s účastníky jednat</a:t>
            </a:r>
            <a:r>
              <a:rPr lang="cs-CZ" sz="4500" dirty="0"/>
              <a:t>. Zadavatel může v průběhu zadávacího řízení </a:t>
            </a:r>
            <a:r>
              <a:rPr lang="cs-CZ" sz="4500" b="1" dirty="0"/>
              <a:t>měnit zadávací podmínky</a:t>
            </a:r>
            <a:r>
              <a:rPr lang="cs-CZ" sz="4500" dirty="0"/>
              <a:t>, pokud tím nejsou narušeny zásady podle § 6. Změněné zadávací podmínky však musí nadále splňovat podmínky pro zjednodušený režim.</a:t>
            </a:r>
          </a:p>
          <a:p>
            <a:pPr algn="just"/>
            <a:r>
              <a:rPr lang="cs-CZ" sz="4500" dirty="0"/>
              <a:t>Při výběru dodavatele zadavatel v rámci kritérií kvality </a:t>
            </a:r>
            <a:r>
              <a:rPr lang="cs-CZ" sz="4500" b="1" dirty="0"/>
              <a:t>může zohlednit </a:t>
            </a:r>
            <a:r>
              <a:rPr lang="cs-CZ" sz="4500" dirty="0"/>
              <a:t>například </a:t>
            </a:r>
            <a:r>
              <a:rPr lang="cs-CZ" sz="4500" b="1" dirty="0"/>
              <a:t>potřeby</a:t>
            </a:r>
            <a:r>
              <a:rPr lang="cs-CZ" sz="4500" dirty="0"/>
              <a:t> zajištění kvality, návaznosti, dostupnosti a komplexnosti služeb, inovativnosti řešení, přínosu pro uživatele nebo kritéria udržitelnosti sociálních služeb.</a:t>
            </a:r>
          </a:p>
          <a:p>
            <a:pPr algn="just"/>
            <a:r>
              <a:rPr lang="cs-CZ" sz="4500" dirty="0"/>
              <a:t>Zadavatel </a:t>
            </a:r>
            <a:r>
              <a:rPr lang="cs-CZ" sz="4500" b="1" dirty="0"/>
              <a:t>oznámí všem účastníkům výběr dodavatele </a:t>
            </a:r>
            <a:r>
              <a:rPr lang="cs-CZ" sz="4500" dirty="0"/>
              <a:t>s odůvodněním.</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28</a:t>
            </a:fld>
            <a:endParaRPr lang="cs-CZ"/>
          </a:p>
        </p:txBody>
      </p:sp>
    </p:spTree>
    <p:extLst>
      <p:ext uri="{BB962C8B-B14F-4D97-AF65-F5344CB8AC3E}">
        <p14:creationId xmlns:p14="http://schemas.microsoft.com/office/powerpoint/2010/main" val="29704066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Předběžné tržní konzultace (§ 33)</a:t>
            </a:r>
          </a:p>
        </p:txBody>
      </p:sp>
      <p:sp>
        <p:nvSpPr>
          <p:cNvPr id="3" name="Podnadpis 2"/>
          <p:cNvSpPr>
            <a:spLocks noGrp="1"/>
          </p:cNvSpPr>
          <p:nvPr>
            <p:ph idx="1"/>
          </p:nvPr>
        </p:nvSpPr>
        <p:spPr/>
        <p:txBody>
          <a:bodyPr>
            <a:normAutofit lnSpcReduction="10000"/>
          </a:bodyPr>
          <a:lstStyle/>
          <a:p>
            <a:pPr algn="just"/>
            <a:r>
              <a:rPr lang="cs-CZ" dirty="0"/>
              <a:t>Zadavatel je oprávněn vést tržní konzultace s odborníky či dodavateli </a:t>
            </a:r>
            <a:r>
              <a:rPr lang="cs-CZ" b="1" dirty="0"/>
              <a:t>s cílem připravit zadávací podmínky a informovat dodavatele </a:t>
            </a:r>
            <a:r>
              <a:rPr lang="cs-CZ" dirty="0"/>
              <a:t>o svých záměrech a požadavcích, </a:t>
            </a:r>
            <a:r>
              <a:rPr lang="cs-CZ" u="sng" dirty="0"/>
              <a:t>pokud to </a:t>
            </a:r>
            <a:r>
              <a:rPr lang="cs-CZ" b="1" u="sng" dirty="0"/>
              <a:t>nenarušuje hospodářskou soutěž</a:t>
            </a:r>
            <a:r>
              <a:rPr lang="cs-CZ" dirty="0"/>
              <a:t>.</a:t>
            </a:r>
            <a:endParaRPr lang="cs-CZ" b="1" u="sng" dirty="0"/>
          </a:p>
          <a:p>
            <a:pPr algn="just"/>
            <a:r>
              <a:rPr lang="cs-CZ" b="1" dirty="0"/>
              <a:t>Dle DZ </a:t>
            </a:r>
            <a:r>
              <a:rPr lang="cs-CZ" dirty="0"/>
              <a:t>účastní-li se předběžné tržní konzultace pozdější účastník zadávacího řízení – nutno přijmout příslušná opatření, aby nedošlo k narušení hospodářské soutěže – zejména sdělit informace z průběhu předběžné tržní konzultace ostatním účastníkům, stanovit odpovídající lhůtu pro podání nabídek. </a:t>
            </a:r>
          </a:p>
          <a:p>
            <a:pPr algn="just"/>
            <a:r>
              <a:rPr lang="cs-CZ" dirty="0"/>
              <a:t>§ 48 odst. 5 písm. c) – možnost vyloučit účastníka ZŘ, byla-li narušena soutěž.</a:t>
            </a:r>
          </a:p>
          <a:p>
            <a:pPr algn="just"/>
            <a:r>
              <a:rPr lang="cs-CZ" dirty="0"/>
              <a:t>Průběh předběžné tržní dokumentace musí být zdokumentován.</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29</a:t>
            </a:fld>
            <a:endParaRPr lang="cs-CZ"/>
          </a:p>
        </p:txBody>
      </p:sp>
    </p:spTree>
    <p:extLst>
      <p:ext uri="{BB962C8B-B14F-4D97-AF65-F5344CB8AC3E}">
        <p14:creationId xmlns:p14="http://schemas.microsoft.com/office/powerpoint/2010/main" val="149728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Zákon o zadávání veřejných zakázek (ZZVZ)</a:t>
            </a:r>
          </a:p>
        </p:txBody>
      </p:sp>
      <p:sp>
        <p:nvSpPr>
          <p:cNvPr id="3" name="Podnadpis 2"/>
          <p:cNvSpPr>
            <a:spLocks noGrp="1"/>
          </p:cNvSpPr>
          <p:nvPr>
            <p:ph idx="1"/>
          </p:nvPr>
        </p:nvSpPr>
        <p:spPr/>
        <p:txBody>
          <a:bodyPr/>
          <a:lstStyle/>
          <a:p>
            <a:pPr algn="just"/>
            <a:r>
              <a:rPr lang="cs-CZ" dirty="0"/>
              <a:t>zákon č. 134/2016 Sb., o zadávání veřejných zakázek</a:t>
            </a:r>
          </a:p>
          <a:p>
            <a:pPr algn="just"/>
            <a:endParaRPr lang="cs-CZ" dirty="0"/>
          </a:p>
          <a:p>
            <a:pPr algn="just"/>
            <a:r>
              <a:rPr lang="cs-CZ" dirty="0"/>
              <a:t>platný od 29. 4. 2016 (vyhlášení ve Sbírce zákonů)</a:t>
            </a:r>
          </a:p>
          <a:p>
            <a:pPr marL="0" indent="0" algn="just">
              <a:buNone/>
            </a:pPr>
            <a:endParaRPr lang="cs-CZ" dirty="0"/>
          </a:p>
          <a:p>
            <a:pPr algn="just"/>
            <a:r>
              <a:rPr lang="cs-CZ" dirty="0"/>
              <a:t>účinný od 1. 10. 2016</a:t>
            </a:r>
          </a:p>
          <a:p>
            <a:pPr marL="0" indent="0" algn="just">
              <a:buNone/>
            </a:pPr>
            <a:endParaRPr lang="cs-CZ" dirty="0"/>
          </a:p>
        </p:txBody>
      </p:sp>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a:t>
            </a:fld>
            <a:endParaRPr lang="cs-CZ"/>
          </a:p>
        </p:txBody>
      </p:sp>
    </p:spTree>
    <p:extLst>
      <p:ext uri="{BB962C8B-B14F-4D97-AF65-F5344CB8AC3E}">
        <p14:creationId xmlns:p14="http://schemas.microsoft.com/office/powerpoint/2010/main" val="37347741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Předběžné oznámení (§ 34)</a:t>
            </a:r>
          </a:p>
        </p:txBody>
      </p:sp>
      <p:sp>
        <p:nvSpPr>
          <p:cNvPr id="3" name="Podnadpis 2"/>
          <p:cNvSpPr>
            <a:spLocks noGrp="1"/>
          </p:cNvSpPr>
          <p:nvPr>
            <p:ph idx="1"/>
          </p:nvPr>
        </p:nvSpPr>
        <p:spPr/>
        <p:txBody>
          <a:bodyPr>
            <a:normAutofit/>
          </a:bodyPr>
          <a:lstStyle/>
          <a:p>
            <a:pPr algn="just"/>
            <a:r>
              <a:rPr lang="cs-CZ" dirty="0"/>
              <a:t>zadavatel </a:t>
            </a:r>
            <a:r>
              <a:rPr lang="cs-CZ" b="1" dirty="0"/>
              <a:t>je oprávněn </a:t>
            </a:r>
            <a:r>
              <a:rPr lang="cs-CZ" dirty="0"/>
              <a:t>uveřejnit formou předběžného oznámení svůj </a:t>
            </a:r>
            <a:r>
              <a:rPr lang="cs-CZ" b="1" dirty="0"/>
              <a:t>úmysl zahájit zadávací řízení</a:t>
            </a:r>
          </a:p>
          <a:p>
            <a:pPr algn="just"/>
            <a:r>
              <a:rPr lang="cs-CZ" dirty="0"/>
              <a:t>oproti ZVZ je předběžné oznámení </a:t>
            </a:r>
            <a:r>
              <a:rPr lang="cs-CZ" b="1" dirty="0"/>
              <a:t>dobrovolné</a:t>
            </a:r>
          </a:p>
          <a:p>
            <a:pPr algn="just"/>
            <a:r>
              <a:rPr lang="cs-CZ" dirty="0"/>
              <a:t>uveřejnění předběžného oznámení </a:t>
            </a:r>
            <a:r>
              <a:rPr lang="cs-CZ" b="1" dirty="0"/>
              <a:t>umožňuje zkrácení lhůty</a:t>
            </a:r>
            <a:r>
              <a:rPr lang="cs-CZ" dirty="0"/>
              <a:t> pro podání nabídek</a:t>
            </a:r>
          </a:p>
          <a:p>
            <a:pPr algn="just"/>
            <a:r>
              <a:rPr lang="cs-CZ" dirty="0"/>
              <a:t>formulář předběžného oznámení může být při užším řízení, jednacím řízení s uveřejněním a zjednodušeném režimu </a:t>
            </a:r>
            <a:r>
              <a:rPr lang="cs-CZ" b="1" dirty="0"/>
              <a:t>použit i při zahájení zadávacího řízení</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30</a:t>
            </a:fld>
            <a:endParaRPr lang="cs-CZ"/>
          </a:p>
        </p:txBody>
      </p:sp>
    </p:spTree>
    <p:extLst>
      <p:ext uri="{BB962C8B-B14F-4D97-AF65-F5344CB8AC3E}">
        <p14:creationId xmlns:p14="http://schemas.microsoft.com/office/powerpoint/2010/main" val="1032821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Zadávací podmínky (§ 36)</a:t>
            </a:r>
          </a:p>
        </p:txBody>
      </p:sp>
      <p:sp>
        <p:nvSpPr>
          <p:cNvPr id="3" name="Podnadpis 2"/>
          <p:cNvSpPr>
            <a:spLocks noGrp="1"/>
          </p:cNvSpPr>
          <p:nvPr>
            <p:ph idx="1"/>
          </p:nvPr>
        </p:nvSpPr>
        <p:spPr/>
        <p:txBody>
          <a:bodyPr>
            <a:noAutofit/>
          </a:bodyPr>
          <a:lstStyle/>
          <a:p>
            <a:pPr algn="just"/>
            <a:r>
              <a:rPr lang="cs-CZ" sz="1800" dirty="0"/>
              <a:t>Zadávací podmínky </a:t>
            </a:r>
            <a:r>
              <a:rPr lang="cs-CZ" sz="1800" b="1" dirty="0"/>
              <a:t>nesmí</a:t>
            </a:r>
            <a:r>
              <a:rPr lang="cs-CZ" sz="1800" dirty="0"/>
              <a:t> být stanoveny tak, aby určitým dodavatelům </a:t>
            </a:r>
            <a:r>
              <a:rPr lang="cs-CZ" sz="1800" b="1" dirty="0"/>
              <a:t>bezdůvodně</a:t>
            </a:r>
            <a:r>
              <a:rPr lang="cs-CZ" sz="1800" dirty="0"/>
              <a:t> přímo nebo nepřímo </a:t>
            </a:r>
            <a:r>
              <a:rPr lang="cs-CZ" sz="1800" b="1" dirty="0"/>
              <a:t>zaručovaly konkurenční výhodu </a:t>
            </a:r>
            <a:r>
              <a:rPr lang="cs-CZ" sz="1800" dirty="0"/>
              <a:t>nebo vytvářely bezdůvodné </a:t>
            </a:r>
            <a:r>
              <a:rPr lang="cs-CZ" sz="1800" b="1" dirty="0"/>
              <a:t>překážky hospodářské soutěže</a:t>
            </a:r>
            <a:r>
              <a:rPr lang="cs-CZ" sz="1800" dirty="0"/>
              <a:t>.</a:t>
            </a:r>
            <a:endParaRPr lang="cs-CZ" sz="1800" b="1" dirty="0"/>
          </a:p>
          <a:p>
            <a:pPr algn="just"/>
            <a:r>
              <a:rPr lang="cs-CZ" sz="1800" dirty="0"/>
              <a:t>Zadávací podmínky </a:t>
            </a:r>
            <a:r>
              <a:rPr lang="cs-CZ" sz="1800" b="1" dirty="0"/>
              <a:t>uvede</a:t>
            </a:r>
            <a:r>
              <a:rPr lang="cs-CZ" sz="1800" dirty="0"/>
              <a:t> zadavatel </a:t>
            </a:r>
            <a:r>
              <a:rPr lang="cs-CZ" sz="1800" b="1" dirty="0"/>
              <a:t>v zadávací dokumentaci </a:t>
            </a:r>
            <a:r>
              <a:rPr lang="cs-CZ" sz="1800" dirty="0"/>
              <a:t>nebo sdělí </a:t>
            </a:r>
            <a:r>
              <a:rPr lang="cs-CZ" sz="1800" b="1" dirty="0"/>
              <a:t>při jednání</a:t>
            </a:r>
            <a:r>
              <a:rPr lang="cs-CZ" sz="1800" dirty="0"/>
              <a:t>.</a:t>
            </a:r>
            <a:endParaRPr lang="cs-CZ" sz="1800" b="1" dirty="0"/>
          </a:p>
          <a:p>
            <a:pPr algn="just"/>
            <a:r>
              <a:rPr lang="cs-CZ" sz="1800" dirty="0"/>
              <a:t>Zadávací podmínky zadavatel stanoví a poskytne </a:t>
            </a:r>
            <a:r>
              <a:rPr lang="cs-CZ" sz="1800" b="1" dirty="0"/>
              <a:t>v podrobnostech nezbytných pro účast dodavatele </a:t>
            </a:r>
            <a:r>
              <a:rPr lang="cs-CZ" sz="1800" dirty="0"/>
              <a:t>v zadávacím řízení. Dle DZ je třeba pojem účast dodavatele v zadávacím řízení chápat šířeji než jen podání nabídky. </a:t>
            </a:r>
          </a:p>
          <a:p>
            <a:pPr algn="just"/>
            <a:r>
              <a:rPr lang="cs-CZ" sz="1800" dirty="0"/>
              <a:t>Zadavatel </a:t>
            </a:r>
            <a:r>
              <a:rPr lang="cs-CZ" sz="1800" b="1" dirty="0"/>
              <a:t>nesmí přenášet odpovědnost za správnost a úplnost</a:t>
            </a:r>
            <a:r>
              <a:rPr lang="cs-CZ" sz="1800" dirty="0"/>
              <a:t> zadávacích podmínek na dodavatele.</a:t>
            </a:r>
          </a:p>
          <a:p>
            <a:pPr algn="just"/>
            <a:r>
              <a:rPr lang="cs-CZ" sz="1800" dirty="0"/>
              <a:t>Pokud některou část zadávací dokumentace </a:t>
            </a:r>
            <a:r>
              <a:rPr lang="cs-CZ" sz="1800" b="1" dirty="0"/>
              <a:t>vypracovala osoba odlišná od zadavatele</a:t>
            </a:r>
            <a:r>
              <a:rPr lang="cs-CZ" sz="1800" dirty="0"/>
              <a:t>, s výjimkou advokáta nebo daňového poradce, označí zadavatel tuto část a identifikuje takovou osobu. Dle DZ se jedná se o identifikaci osoby, nikoli konkrétních zaměstnanců takové osoby (např. zpracovatel projektové dokumentace nebo administrátor). </a:t>
            </a:r>
          </a:p>
          <a:p>
            <a:pPr algn="just"/>
            <a:r>
              <a:rPr lang="cs-CZ" sz="1800" dirty="0"/>
              <a:t>Pokud zadávací dokumentace obsahuje </a:t>
            </a:r>
            <a:r>
              <a:rPr lang="cs-CZ" sz="1800" b="1" dirty="0"/>
              <a:t>informace</a:t>
            </a:r>
            <a:r>
              <a:rPr lang="cs-CZ" sz="1800" dirty="0"/>
              <a:t>, které jsou </a:t>
            </a:r>
            <a:r>
              <a:rPr lang="cs-CZ" sz="1800" b="1" dirty="0"/>
              <a:t>výsledkem předběžné tržní konzultace</a:t>
            </a:r>
            <a:r>
              <a:rPr lang="cs-CZ" sz="1800" dirty="0"/>
              <a:t>, </a:t>
            </a:r>
            <a:r>
              <a:rPr lang="cs-CZ" sz="1800" b="1" dirty="0"/>
              <a:t>zadavatel označí </a:t>
            </a:r>
            <a:r>
              <a:rPr lang="cs-CZ" sz="1800" dirty="0"/>
              <a:t>v zadávací dokumentaci tyto informace, </a:t>
            </a:r>
            <a:r>
              <a:rPr lang="cs-CZ" sz="1800" b="1" dirty="0"/>
              <a:t>identifikuje osoby</a:t>
            </a:r>
            <a:r>
              <a:rPr lang="cs-CZ" sz="1800" dirty="0"/>
              <a:t>, </a:t>
            </a:r>
            <a:r>
              <a:rPr lang="cs-CZ" sz="1800" b="1" dirty="0"/>
              <a:t>které se na</a:t>
            </a:r>
            <a:r>
              <a:rPr lang="cs-CZ" sz="1800" dirty="0"/>
              <a:t> předběžné tržní </a:t>
            </a:r>
            <a:r>
              <a:rPr lang="cs-CZ" sz="1800" b="1" dirty="0"/>
              <a:t>konzultaci</a:t>
            </a:r>
            <a:r>
              <a:rPr lang="cs-CZ" sz="1800" dirty="0"/>
              <a:t> </a:t>
            </a:r>
            <a:r>
              <a:rPr lang="cs-CZ" sz="1800" b="1" dirty="0"/>
              <a:t>podílely</a:t>
            </a:r>
            <a:r>
              <a:rPr lang="cs-CZ" sz="1800" dirty="0"/>
              <a:t> a </a:t>
            </a:r>
            <a:r>
              <a:rPr lang="cs-CZ" sz="1800" b="1" dirty="0"/>
              <a:t>uvede</a:t>
            </a:r>
            <a:r>
              <a:rPr lang="cs-CZ" sz="1800" dirty="0"/>
              <a:t> všechny </a:t>
            </a:r>
            <a:r>
              <a:rPr lang="cs-CZ" sz="1800" b="1" dirty="0"/>
              <a:t>podstatné informace</a:t>
            </a:r>
            <a:r>
              <a:rPr lang="cs-CZ" sz="1800" dirty="0"/>
              <a:t>, které byly jejím obsahem.</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31</a:t>
            </a:fld>
            <a:endParaRPr lang="cs-CZ"/>
          </a:p>
        </p:txBody>
      </p:sp>
    </p:spTree>
    <p:extLst>
      <p:ext uri="{BB962C8B-B14F-4D97-AF65-F5344CB8AC3E}">
        <p14:creationId xmlns:p14="http://schemas.microsoft.com/office/powerpoint/2010/main" val="3638619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Zadávací podmínky (§ 36) - pokračování</a:t>
            </a:r>
          </a:p>
        </p:txBody>
      </p:sp>
      <p:sp>
        <p:nvSpPr>
          <p:cNvPr id="3" name="Podnadpis 2"/>
          <p:cNvSpPr>
            <a:spLocks noGrp="1"/>
          </p:cNvSpPr>
          <p:nvPr>
            <p:ph idx="1"/>
          </p:nvPr>
        </p:nvSpPr>
        <p:spPr/>
        <p:txBody>
          <a:bodyPr>
            <a:normAutofit fontScale="92500" lnSpcReduction="10000"/>
          </a:bodyPr>
          <a:lstStyle/>
          <a:p>
            <a:pPr algn="just"/>
            <a:r>
              <a:rPr lang="cs-CZ" u="sng" dirty="0"/>
              <a:t>Zadavatel je oprávněn stanovit </a:t>
            </a:r>
            <a:r>
              <a:rPr lang="cs-CZ" b="1" u="sng" dirty="0"/>
              <a:t>lhůty </a:t>
            </a:r>
            <a:r>
              <a:rPr lang="cs-CZ" u="sng" dirty="0"/>
              <a:t>k průběhu zadávacího řízení. Délka lhůt musí být </a:t>
            </a:r>
            <a:r>
              <a:rPr lang="cs-CZ" b="1" u="sng" dirty="0"/>
              <a:t>přiměřená </a:t>
            </a:r>
            <a:r>
              <a:rPr lang="cs-CZ" u="sng" dirty="0"/>
              <a:t>pro vyžadované úkony dodavatelů. </a:t>
            </a:r>
            <a:r>
              <a:rPr lang="cs-CZ" dirty="0"/>
              <a:t>Pravidla pro počítání lhůt nejsou stanovena  → řídí se NOZ.</a:t>
            </a:r>
          </a:p>
          <a:p>
            <a:pPr algn="just"/>
            <a:r>
              <a:rPr lang="cs-CZ" dirty="0"/>
              <a:t>Je-li to vhodné musí zadavatel umožnit </a:t>
            </a:r>
            <a:r>
              <a:rPr lang="cs-CZ" b="1" dirty="0"/>
              <a:t>prohlídku místa plnění</a:t>
            </a:r>
            <a:r>
              <a:rPr lang="cs-CZ" dirty="0"/>
              <a:t>.</a:t>
            </a:r>
          </a:p>
          <a:p>
            <a:pPr algn="just"/>
            <a:r>
              <a:rPr lang="cs-CZ" dirty="0"/>
              <a:t>Zadávací podmínky </a:t>
            </a:r>
            <a:r>
              <a:rPr lang="cs-CZ" b="1" dirty="0"/>
              <a:t>mohou být měněny nebo doplněny</a:t>
            </a:r>
            <a:r>
              <a:rPr lang="cs-CZ" dirty="0"/>
              <a:t>, pouze stanoví-li tak ZZVZ (obecně např. § 99 – změna nebo doplnění ZD).</a:t>
            </a:r>
          </a:p>
          <a:p>
            <a:pPr algn="just"/>
            <a:r>
              <a:rPr lang="cs-CZ" dirty="0"/>
              <a:t>Zadavatel může požadovat, aby dodavatel </a:t>
            </a:r>
            <a:r>
              <a:rPr lang="cs-CZ" b="1" dirty="0"/>
              <a:t>přijal opatření k ochraně důvěrné povahy informací</a:t>
            </a:r>
            <a:r>
              <a:rPr lang="cs-CZ" dirty="0"/>
              <a:t>.</a:t>
            </a:r>
          </a:p>
          <a:p>
            <a:pPr algn="just"/>
            <a:r>
              <a:rPr lang="cs-CZ" dirty="0"/>
              <a:t>Zadavatel může všem nebo některým účastníkům zadávacího řízení udělit ceny nebo platby, pokud pravidla pro jejich udělení stanoví v zadávací dokumentaci.</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32</a:t>
            </a:fld>
            <a:endParaRPr lang="cs-CZ"/>
          </a:p>
        </p:txBody>
      </p:sp>
    </p:spTree>
    <p:extLst>
      <p:ext uri="{BB962C8B-B14F-4D97-AF65-F5344CB8AC3E}">
        <p14:creationId xmlns:p14="http://schemas.microsoft.com/office/powerpoint/2010/main" val="1523137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Podmínky účasti v zadávacím řízení (§ 37)</a:t>
            </a:r>
          </a:p>
        </p:txBody>
      </p:sp>
      <p:sp>
        <p:nvSpPr>
          <p:cNvPr id="3" name="Podnadpis 2"/>
          <p:cNvSpPr>
            <a:spLocks noGrp="1"/>
          </p:cNvSpPr>
          <p:nvPr>
            <p:ph idx="1"/>
          </p:nvPr>
        </p:nvSpPr>
        <p:spPr/>
        <p:txBody>
          <a:bodyPr>
            <a:normAutofit fontScale="55000" lnSpcReduction="20000"/>
          </a:bodyPr>
          <a:lstStyle/>
          <a:p>
            <a:pPr marL="514350" indent="-514350" algn="just">
              <a:buFont typeface="+mj-lt"/>
              <a:buAutoNum type="arabicParenR"/>
            </a:pPr>
            <a:r>
              <a:rPr lang="cs-CZ" dirty="0"/>
              <a:t>Podmínky účasti v zadávacím řízení </a:t>
            </a:r>
            <a:r>
              <a:rPr lang="cs-CZ" b="1" dirty="0"/>
              <a:t>může </a:t>
            </a:r>
            <a:r>
              <a:rPr lang="cs-CZ" dirty="0"/>
              <a:t>zadavatel stanovit jako</a:t>
            </a:r>
          </a:p>
          <a:p>
            <a:pPr marL="971550" lvl="1" indent="-349250" algn="just">
              <a:buFont typeface="+mj-lt"/>
              <a:buAutoNum type="alphaLcParenR"/>
            </a:pPr>
            <a:r>
              <a:rPr lang="cs-CZ" dirty="0"/>
              <a:t>podmínky</a:t>
            </a:r>
            <a:r>
              <a:rPr lang="cs-CZ" b="1" dirty="0"/>
              <a:t> kvalifikace</a:t>
            </a:r>
            <a:r>
              <a:rPr lang="cs-CZ" dirty="0"/>
              <a:t>,</a:t>
            </a:r>
          </a:p>
          <a:p>
            <a:pPr marL="971550" lvl="1" indent="-349250" algn="just">
              <a:buFont typeface="+mj-lt"/>
              <a:buAutoNum type="alphaLcParenR"/>
            </a:pPr>
            <a:r>
              <a:rPr lang="cs-CZ" dirty="0"/>
              <a:t>​</a:t>
            </a:r>
            <a:r>
              <a:rPr lang="cs-CZ" b="1" dirty="0"/>
              <a:t>technické</a:t>
            </a:r>
            <a:r>
              <a:rPr lang="cs-CZ" dirty="0"/>
              <a:t> podmínky vymezující předmět veřejné zakázky, včetně podmínek k nakládání s právy k průmyslovému nebo duševnímu vlastnictví, nebo</a:t>
            </a:r>
          </a:p>
          <a:p>
            <a:pPr marL="971550" lvl="1" indent="-349250" algn="just">
              <a:buFont typeface="+mj-lt"/>
              <a:buAutoNum type="alphaLcParenR"/>
            </a:pPr>
            <a:r>
              <a:rPr lang="cs-CZ" dirty="0"/>
              <a:t>​</a:t>
            </a:r>
            <a:r>
              <a:rPr lang="cs-CZ" b="1" dirty="0"/>
              <a:t>obchodní</a:t>
            </a:r>
            <a:r>
              <a:rPr lang="cs-CZ" dirty="0"/>
              <a:t> nebo jiné smluvní podmínky vztahující se k předmětu veřejné zakázky, nebo</a:t>
            </a:r>
          </a:p>
          <a:p>
            <a:pPr marL="971550" lvl="1" indent="-349250" algn="just">
              <a:buFont typeface="+mj-lt"/>
              <a:buAutoNum type="alphaLcParenR"/>
            </a:pPr>
            <a:r>
              <a:rPr lang="cs-CZ" dirty="0"/>
              <a:t>​</a:t>
            </a:r>
            <a:r>
              <a:rPr lang="cs-CZ" b="1" dirty="0"/>
              <a:t>zvláštní</a:t>
            </a:r>
            <a:r>
              <a:rPr lang="cs-CZ" dirty="0"/>
              <a:t> podmínky, zejm. v oblasti životního prostředí, sociálních důsledků, hospodářské nebo inovací.</a:t>
            </a:r>
          </a:p>
          <a:p>
            <a:pPr marL="514350" indent="-514350" algn="just">
              <a:buFont typeface="+mj-lt"/>
              <a:buAutoNum type="arabicParenR"/>
            </a:pPr>
            <a:r>
              <a:rPr lang="cs-CZ" dirty="0"/>
              <a:t>Zadavatel může stanovit </a:t>
            </a:r>
            <a:r>
              <a:rPr lang="cs-CZ" b="1" dirty="0"/>
              <a:t>požadavky na obsah, formu nebo způsob podání</a:t>
            </a:r>
            <a:r>
              <a:rPr lang="cs-CZ" dirty="0"/>
              <a:t> žádostí o účast, předběžných nabídek nebo </a:t>
            </a:r>
            <a:r>
              <a:rPr lang="cs-CZ" b="1" dirty="0"/>
              <a:t>nabídek</a:t>
            </a:r>
            <a:r>
              <a:rPr lang="cs-CZ" dirty="0"/>
              <a:t>. Dle DZ se nesmí jednat o čistě formální požadavky (např. číslování stran, kroužková vazba).</a:t>
            </a:r>
          </a:p>
          <a:p>
            <a:pPr marL="514350" indent="-514350" algn="just">
              <a:buFont typeface="+mj-lt"/>
              <a:buAutoNum type="arabicParenR"/>
            </a:pPr>
            <a:r>
              <a:rPr lang="cs-CZ" dirty="0"/>
              <a:t>Zadavatel </a:t>
            </a:r>
            <a:r>
              <a:rPr lang="cs-CZ" b="1" dirty="0"/>
              <a:t>nesmí</a:t>
            </a:r>
            <a:r>
              <a:rPr lang="cs-CZ" dirty="0"/>
              <a:t> jako podmínku účasti v zadávacím řízení požadovat určitou </a:t>
            </a:r>
            <a:r>
              <a:rPr lang="cs-CZ" b="1" dirty="0"/>
              <a:t>právní formu dodavatele</a:t>
            </a:r>
            <a:r>
              <a:rPr lang="cs-CZ" dirty="0"/>
              <a:t>.</a:t>
            </a:r>
          </a:p>
          <a:p>
            <a:pPr marL="514350" indent="-514350" algn="just">
              <a:buFont typeface="+mj-lt"/>
              <a:buAutoNum type="arabicParenR"/>
            </a:pPr>
            <a:r>
              <a:rPr lang="cs-CZ" dirty="0"/>
              <a:t>Zadavatel </a:t>
            </a:r>
            <a:r>
              <a:rPr lang="cs-CZ" b="1" dirty="0"/>
              <a:t>nesmí</a:t>
            </a:r>
            <a:r>
              <a:rPr lang="cs-CZ" dirty="0"/>
              <a:t> jako podmínku účasti v zadávacím řízení požadovat určitou </a:t>
            </a:r>
            <a:r>
              <a:rPr lang="cs-CZ" b="1" dirty="0"/>
              <a:t>formu spolupráce dodavatelů</a:t>
            </a:r>
            <a:r>
              <a:rPr lang="cs-CZ" dirty="0"/>
              <a:t> nabízejících plnění VZ společně. Je-li to nezbytné, může zadavatel požadovat formu spolupráce pro plnění VZ.</a:t>
            </a:r>
          </a:p>
          <a:p>
            <a:pPr marL="514350" indent="-514350" algn="just">
              <a:buFont typeface="+mj-lt"/>
              <a:buAutoNum type="arabicParenR"/>
            </a:pPr>
            <a:r>
              <a:rPr lang="cs-CZ" dirty="0"/>
              <a:t>Zadavatel musí </a:t>
            </a:r>
            <a:r>
              <a:rPr lang="cs-CZ" b="1" dirty="0"/>
              <a:t>připustit účast fyzických i právnických osob i v případě</a:t>
            </a:r>
            <a:r>
              <a:rPr lang="cs-CZ" dirty="0"/>
              <a:t>, že služba může být podle českých právních předpisů </a:t>
            </a:r>
            <a:r>
              <a:rPr lang="cs-CZ" b="1" dirty="0"/>
              <a:t>poskytována pouze fyzickou nebo právnickou osobou</a:t>
            </a:r>
            <a:r>
              <a:rPr lang="cs-CZ" dirty="0"/>
              <a:t>, je-li dodavatel oprávněn poskytovat službu podle práva členského státu, v němž má sídlo.</a:t>
            </a:r>
          </a:p>
          <a:p>
            <a:pPr marL="514350" indent="-514350" algn="just">
              <a:buFont typeface="+mj-lt"/>
              <a:buAutoNum type="arabicParenR"/>
            </a:pPr>
            <a:r>
              <a:rPr lang="cs-CZ" dirty="0"/>
              <a:t>Zadavatel může </a:t>
            </a:r>
            <a:r>
              <a:rPr lang="cs-CZ" b="1" dirty="0"/>
              <a:t>vyhradit účast určitým dodavatelům </a:t>
            </a:r>
            <a:r>
              <a:rPr lang="cs-CZ" dirty="0"/>
              <a:t>dle § 38 (chráněná pracovní místa).</a:t>
            </a:r>
          </a:p>
          <a:p>
            <a:pPr marL="514350" indent="-514350" algn="just">
              <a:buFont typeface="+mj-lt"/>
              <a:buAutoNum type="arabicParenR"/>
            </a:pPr>
            <a:r>
              <a:rPr lang="cs-CZ" dirty="0"/>
              <a:t>Vláda se zmocňuje ke stanovení </a:t>
            </a:r>
          </a:p>
          <a:p>
            <a:pPr marL="914400" lvl="1" indent="-292100" algn="just">
              <a:buFont typeface="+mj-lt"/>
              <a:buAutoNum type="alphaLcParenR"/>
            </a:pPr>
            <a:r>
              <a:rPr lang="cs-CZ" dirty="0"/>
              <a:t>některých závazných podmínek k účasti, nebo</a:t>
            </a:r>
          </a:p>
          <a:p>
            <a:pPr marL="914400" lvl="1" indent="-292100" algn="just">
              <a:buFont typeface="+mj-lt"/>
              <a:buAutoNum type="alphaLcParenR"/>
            </a:pPr>
            <a:r>
              <a:rPr lang="cs-CZ" dirty="0"/>
              <a:t>ke stanovení bližších podmínek pro posuzování přiměřenosti některých podmínek účasti.</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33</a:t>
            </a:fld>
            <a:endParaRPr lang="cs-CZ"/>
          </a:p>
        </p:txBody>
      </p:sp>
    </p:spTree>
    <p:extLst>
      <p:ext uri="{BB962C8B-B14F-4D97-AF65-F5344CB8AC3E}">
        <p14:creationId xmlns:p14="http://schemas.microsoft.com/office/powerpoint/2010/main" val="22653273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Průběh zadávacího řízení (§ 39)</a:t>
            </a:r>
          </a:p>
        </p:txBody>
      </p:sp>
      <p:sp>
        <p:nvSpPr>
          <p:cNvPr id="3" name="Podnadpis 2"/>
          <p:cNvSpPr>
            <a:spLocks noGrp="1"/>
          </p:cNvSpPr>
          <p:nvPr>
            <p:ph idx="1"/>
          </p:nvPr>
        </p:nvSpPr>
        <p:spPr/>
        <p:txBody>
          <a:bodyPr>
            <a:normAutofit fontScale="55000" lnSpcReduction="20000"/>
          </a:bodyPr>
          <a:lstStyle/>
          <a:p>
            <a:pPr algn="just"/>
            <a:r>
              <a:rPr lang="cs-CZ" dirty="0"/>
              <a:t>Zadavatel postupuje v zadávacím řízení </a:t>
            </a:r>
            <a:r>
              <a:rPr lang="cs-CZ" b="1" dirty="0"/>
              <a:t>podle pravidel stanovených ZZVZ za dodržení </a:t>
            </a:r>
            <a:r>
              <a:rPr lang="cs-CZ" dirty="0"/>
              <a:t>stanovených </a:t>
            </a:r>
            <a:r>
              <a:rPr lang="cs-CZ" b="1" dirty="0"/>
              <a:t>zadávacích podmínek</a:t>
            </a:r>
            <a:r>
              <a:rPr lang="cs-CZ" dirty="0"/>
              <a:t>. </a:t>
            </a:r>
            <a:r>
              <a:rPr lang="cs-CZ" u="sng" dirty="0"/>
              <a:t>Pokud </a:t>
            </a:r>
            <a:r>
              <a:rPr lang="cs-CZ" b="1" u="sng" dirty="0"/>
              <a:t>pravidla ZZVZ nestanoví, určí je zadavatel v souladu se zásadami</a:t>
            </a:r>
            <a:r>
              <a:rPr lang="cs-CZ" u="sng" dirty="0"/>
              <a:t> dle § 6 ZZVZ.</a:t>
            </a:r>
          </a:p>
          <a:p>
            <a:pPr algn="just"/>
            <a:r>
              <a:rPr lang="cs-CZ" dirty="0"/>
              <a:t>Zadavatel </a:t>
            </a:r>
            <a:r>
              <a:rPr lang="cs-CZ" b="1" dirty="0"/>
              <a:t>vybírá </a:t>
            </a:r>
            <a:r>
              <a:rPr lang="cs-CZ" dirty="0"/>
              <a:t>vybraného dodavatele na základě</a:t>
            </a:r>
          </a:p>
          <a:p>
            <a:pPr lvl="1" algn="just"/>
            <a:r>
              <a:rPr lang="cs-CZ" b="1" dirty="0"/>
              <a:t>posouzení splnění podmínek účasti </a:t>
            </a:r>
            <a:r>
              <a:rPr lang="cs-CZ" dirty="0"/>
              <a:t>v zadávacím řízení,</a:t>
            </a:r>
          </a:p>
          <a:p>
            <a:pPr lvl="1" algn="just"/>
            <a:r>
              <a:rPr lang="cs-CZ" b="1" dirty="0"/>
              <a:t>snížení počtu </a:t>
            </a:r>
            <a:r>
              <a:rPr lang="cs-CZ" dirty="0"/>
              <a:t>účastníků nebo předběžných nabídek nebo řešení,</a:t>
            </a:r>
          </a:p>
          <a:p>
            <a:pPr lvl="1" algn="just"/>
            <a:r>
              <a:rPr lang="cs-CZ" b="1" dirty="0"/>
              <a:t>hodnocení</a:t>
            </a:r>
            <a:r>
              <a:rPr lang="cs-CZ" dirty="0"/>
              <a:t> nabídek.</a:t>
            </a:r>
          </a:p>
          <a:p>
            <a:pPr algn="just"/>
            <a:r>
              <a:rPr lang="cs-CZ" dirty="0"/>
              <a:t>Pro snížení počtu účastníků nebo předběžných nabídek nebo řešení nebo </a:t>
            </a:r>
            <a:r>
              <a:rPr lang="cs-CZ" b="1" dirty="0"/>
              <a:t>hodnocení </a:t>
            </a:r>
            <a:r>
              <a:rPr lang="cs-CZ" dirty="0"/>
              <a:t>nabídek zadavatel stanoví </a:t>
            </a:r>
            <a:r>
              <a:rPr lang="cs-CZ" b="1" dirty="0"/>
              <a:t>kritéria</a:t>
            </a:r>
            <a:r>
              <a:rPr lang="cs-CZ" dirty="0"/>
              <a:t>, která vyjadřují </a:t>
            </a:r>
            <a:r>
              <a:rPr lang="cs-CZ" b="1" dirty="0"/>
              <a:t>objektivní a ověřitelné skutečnosti související</a:t>
            </a:r>
            <a:r>
              <a:rPr lang="cs-CZ" dirty="0"/>
              <a:t> s</a:t>
            </a:r>
          </a:p>
          <a:p>
            <a:pPr lvl="1" algn="just"/>
            <a:r>
              <a:rPr lang="cs-CZ" b="1" dirty="0"/>
              <a:t>předmětem VZ, </a:t>
            </a:r>
            <a:r>
              <a:rPr lang="cs-CZ" dirty="0"/>
              <a:t>včetně vlivu na životní prostředí nebo sociálních důsledků,</a:t>
            </a:r>
          </a:p>
          <a:p>
            <a:pPr lvl="1" algn="just"/>
            <a:r>
              <a:rPr lang="cs-CZ" b="1" u="sng" dirty="0"/>
              <a:t>kvalifikací</a:t>
            </a:r>
            <a:r>
              <a:rPr lang="cs-CZ" dirty="0"/>
              <a:t> dodavatele.</a:t>
            </a:r>
          </a:p>
          <a:p>
            <a:pPr algn="just"/>
            <a:r>
              <a:rPr lang="cs-CZ" dirty="0"/>
              <a:t>Není-li stanoveno jinak (např. užší řízení), může zadavatel </a:t>
            </a:r>
            <a:r>
              <a:rPr lang="cs-CZ" b="1" dirty="0"/>
              <a:t>provést posouzení splnění podmínek účasti před hodnocením</a:t>
            </a:r>
            <a:r>
              <a:rPr lang="cs-CZ" dirty="0"/>
              <a:t> nebo až </a:t>
            </a:r>
            <a:r>
              <a:rPr lang="cs-CZ" b="1" dirty="0"/>
              <a:t>po hodnocení </a:t>
            </a:r>
            <a:r>
              <a:rPr lang="cs-CZ" dirty="0"/>
              <a:t>nabídek. </a:t>
            </a:r>
            <a:r>
              <a:rPr lang="cs-CZ" b="1" dirty="0"/>
              <a:t>U vybraného dodavatele </a:t>
            </a:r>
            <a:r>
              <a:rPr lang="cs-CZ" dirty="0"/>
              <a:t>musí zadavatel provést posouzení s plnění podmínek účasti a hodnocení jeho nabídky </a:t>
            </a:r>
            <a:r>
              <a:rPr lang="cs-CZ" b="1" dirty="0"/>
              <a:t>vždy</a:t>
            </a:r>
            <a:r>
              <a:rPr lang="cs-CZ" dirty="0"/>
              <a:t>.</a:t>
            </a:r>
          </a:p>
          <a:p>
            <a:pPr algn="just"/>
            <a:r>
              <a:rPr lang="cs-CZ" b="1" dirty="0"/>
              <a:t>Posouzení</a:t>
            </a:r>
            <a:r>
              <a:rPr lang="cs-CZ" dirty="0"/>
              <a:t> splnění podmínek účasti nebo </a:t>
            </a:r>
            <a:r>
              <a:rPr lang="cs-CZ" b="1" dirty="0"/>
              <a:t>hodnocení</a:t>
            </a:r>
            <a:r>
              <a:rPr lang="cs-CZ" dirty="0"/>
              <a:t> kritérií zadavatel </a:t>
            </a:r>
            <a:r>
              <a:rPr lang="cs-CZ" b="1" dirty="0"/>
              <a:t>provede dle údajů, dokladů, vzorků nebo modelů poskytnutých účastníkem</a:t>
            </a:r>
            <a:r>
              <a:rPr lang="cs-CZ" dirty="0"/>
              <a:t>. Zadavatel </a:t>
            </a:r>
            <a:r>
              <a:rPr lang="cs-CZ" b="1" dirty="0"/>
              <a:t>může ověřovat  jejich věrohodnost nebo si </a:t>
            </a:r>
            <a:r>
              <a:rPr lang="cs-CZ" b="1" u="sng" dirty="0"/>
              <a:t>je opatřovat také sám</a:t>
            </a:r>
            <a:r>
              <a:rPr lang="cs-CZ" dirty="0"/>
              <a:t>. Vzorky může zadavatel podrobovat zkouškám a vycházet z těchto zkoušek.</a:t>
            </a:r>
          </a:p>
          <a:p>
            <a:pPr algn="just"/>
            <a:r>
              <a:rPr lang="cs-CZ" dirty="0"/>
              <a:t>Ustanovení řeší vracení předložených vzorků (vrácení na písemnou žádost nebo uhrazení jejich hodnoty). Zadavatel si může nově v zadávací dokumentaci vyhradit povinnost dodavatele převzít předložené vzorky po ukončení zadávacího řízení.</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34</a:t>
            </a:fld>
            <a:endParaRPr lang="cs-CZ"/>
          </a:p>
        </p:txBody>
      </p:sp>
    </p:spTree>
    <p:extLst>
      <p:ext uri="{BB962C8B-B14F-4D97-AF65-F5344CB8AC3E}">
        <p14:creationId xmlns:p14="http://schemas.microsoft.com/office/powerpoint/2010/main" val="25290331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Komise a přizvaní odborníci (§ 42)</a:t>
            </a:r>
          </a:p>
        </p:txBody>
      </p:sp>
      <p:sp>
        <p:nvSpPr>
          <p:cNvPr id="3" name="Podnadpis 2"/>
          <p:cNvSpPr>
            <a:spLocks noGrp="1"/>
          </p:cNvSpPr>
          <p:nvPr>
            <p:ph idx="1"/>
          </p:nvPr>
        </p:nvSpPr>
        <p:spPr/>
        <p:txBody>
          <a:bodyPr>
            <a:normAutofit fontScale="92500" lnSpcReduction="20000"/>
          </a:bodyPr>
          <a:lstStyle/>
          <a:p>
            <a:pPr algn="just"/>
            <a:r>
              <a:rPr lang="cs-CZ" dirty="0"/>
              <a:t>Zadavatel </a:t>
            </a:r>
            <a:r>
              <a:rPr lang="cs-CZ" b="1" dirty="0"/>
              <a:t>může</a:t>
            </a:r>
            <a:r>
              <a:rPr lang="cs-CZ" dirty="0"/>
              <a:t> </a:t>
            </a:r>
            <a:r>
              <a:rPr lang="cs-CZ" b="1" dirty="0"/>
              <a:t>k provádění úkonů dle ZZVZ pověřit komisi</a:t>
            </a:r>
            <a:r>
              <a:rPr lang="cs-CZ" dirty="0"/>
              <a:t>; tím nejsou dotčeny jiné právní předpisy upravující způsob rozhodování zadavatele a ani tím není dotčena odpovědnost zadavatele za dodržení pravidel stanovených ZZVZ.</a:t>
            </a:r>
          </a:p>
          <a:p>
            <a:pPr algn="just"/>
            <a:r>
              <a:rPr lang="cs-CZ" dirty="0"/>
              <a:t>Dle DZ ZZVZ nestanoví zvláštní požadavky na složení a způsob ustanovování komisí (s výjimkou níže).</a:t>
            </a:r>
          </a:p>
          <a:p>
            <a:pPr algn="just"/>
            <a:r>
              <a:rPr lang="cs-CZ" b="1" dirty="0"/>
              <a:t>Úkony komise </a:t>
            </a:r>
            <a:r>
              <a:rPr lang="cs-CZ" dirty="0"/>
              <a:t>se považují za úkony zadavatele.</a:t>
            </a:r>
          </a:p>
          <a:p>
            <a:pPr algn="just"/>
            <a:r>
              <a:rPr lang="cs-CZ" dirty="0"/>
              <a:t>U </a:t>
            </a:r>
            <a:r>
              <a:rPr lang="cs-CZ" b="1" dirty="0"/>
              <a:t>VZ s PH vyšší než 300.000.000,-- Kč</a:t>
            </a:r>
            <a:r>
              <a:rPr lang="cs-CZ" dirty="0"/>
              <a:t> zadavatel zajistí, aby hodnocení nabídek provedla komise, která má min. 5 členů, z nichž většina má příslušnou odbornost k předmětu VZ.</a:t>
            </a:r>
          </a:p>
          <a:p>
            <a:pPr algn="just"/>
            <a:r>
              <a:rPr lang="cs-CZ" dirty="0"/>
              <a:t>Zadavatel může pro rozhodování použít i </a:t>
            </a:r>
            <a:r>
              <a:rPr lang="cs-CZ" b="1" dirty="0"/>
              <a:t>vyjádření přizvaných odborníků</a:t>
            </a:r>
            <a:r>
              <a:rPr lang="cs-CZ" dirty="0"/>
              <a:t>; tím není dotčena jeho odpovědnost za dodržení pravidel stanovených ZZVZ.</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35</a:t>
            </a:fld>
            <a:endParaRPr lang="cs-CZ"/>
          </a:p>
        </p:txBody>
      </p:sp>
    </p:spTree>
    <p:extLst>
      <p:ext uri="{BB962C8B-B14F-4D97-AF65-F5344CB8AC3E}">
        <p14:creationId xmlns:p14="http://schemas.microsoft.com/office/powerpoint/2010/main" val="30739574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Objasnění nebo doplnění údajů, dokladů, vzorků nebo modelů (§ 46)</a:t>
            </a:r>
          </a:p>
        </p:txBody>
      </p:sp>
      <p:sp>
        <p:nvSpPr>
          <p:cNvPr id="3" name="Podnadpis 2"/>
          <p:cNvSpPr>
            <a:spLocks noGrp="1"/>
          </p:cNvSpPr>
          <p:nvPr>
            <p:ph idx="1"/>
          </p:nvPr>
        </p:nvSpPr>
        <p:spPr/>
        <p:txBody>
          <a:bodyPr>
            <a:normAutofit fontScale="92500" lnSpcReduction="20000"/>
          </a:bodyPr>
          <a:lstStyle/>
          <a:p>
            <a:pPr algn="just"/>
            <a:r>
              <a:rPr lang="cs-CZ" dirty="0"/>
              <a:t>Zadavatel může pro účely zajištění řádného průběhu zadávacího řízení požadovat, aby účastník v přiměřené lhůtě </a:t>
            </a:r>
            <a:r>
              <a:rPr lang="cs-CZ" b="1" dirty="0"/>
              <a:t>objasnil</a:t>
            </a:r>
            <a:r>
              <a:rPr lang="cs-CZ" dirty="0"/>
              <a:t> </a:t>
            </a:r>
            <a:r>
              <a:rPr lang="cs-CZ" b="1" dirty="0"/>
              <a:t>předložené</a:t>
            </a:r>
            <a:r>
              <a:rPr lang="cs-CZ" dirty="0"/>
              <a:t> údaje, doklady, vzorky nebo modely nebo </a:t>
            </a:r>
            <a:r>
              <a:rPr lang="cs-CZ" b="1" dirty="0"/>
              <a:t>doplnil další nebo chybějící </a:t>
            </a:r>
            <a:r>
              <a:rPr lang="cs-CZ" dirty="0"/>
              <a:t>údaje, doklady, vzorky nebo modely. Zadavatel může žádost učinit </a:t>
            </a:r>
            <a:r>
              <a:rPr lang="cs-CZ" b="1" dirty="0"/>
              <a:t>opakovaně</a:t>
            </a:r>
            <a:r>
              <a:rPr lang="cs-CZ" dirty="0"/>
              <a:t> a může lhůtu </a:t>
            </a:r>
            <a:r>
              <a:rPr lang="cs-CZ" b="1" dirty="0"/>
              <a:t>prodloužit</a:t>
            </a:r>
            <a:r>
              <a:rPr lang="cs-CZ" dirty="0"/>
              <a:t> nebo </a:t>
            </a:r>
            <a:r>
              <a:rPr lang="cs-CZ" b="1" dirty="0"/>
              <a:t>prominout</a:t>
            </a:r>
            <a:r>
              <a:rPr lang="cs-CZ" dirty="0"/>
              <a:t> </a:t>
            </a:r>
            <a:r>
              <a:rPr lang="cs-CZ" b="1" dirty="0"/>
              <a:t>zmeškání</a:t>
            </a:r>
            <a:r>
              <a:rPr lang="cs-CZ" dirty="0"/>
              <a:t>.</a:t>
            </a:r>
          </a:p>
          <a:p>
            <a:pPr algn="just"/>
            <a:r>
              <a:rPr lang="cs-CZ" dirty="0"/>
              <a:t>Po uplynutí lhůty pro podání nabídek </a:t>
            </a:r>
            <a:r>
              <a:rPr lang="cs-CZ" b="1" dirty="0"/>
              <a:t>nemůže být nabídka měněna</a:t>
            </a:r>
            <a:r>
              <a:rPr lang="cs-CZ" dirty="0"/>
              <a:t>, nestanoví-li ZZVZ jinak; </a:t>
            </a:r>
            <a:r>
              <a:rPr lang="cs-CZ" b="1" dirty="0"/>
              <a:t>nabídka může být doplněna </a:t>
            </a:r>
            <a:r>
              <a:rPr lang="cs-CZ" dirty="0"/>
              <a:t>na základě žádosti o údaje, doklady, vzorky nebo modely, které </a:t>
            </a:r>
            <a:r>
              <a:rPr lang="cs-CZ" b="1" dirty="0"/>
              <a:t>nebudou hodnoceny</a:t>
            </a:r>
            <a:r>
              <a:rPr lang="cs-CZ" dirty="0"/>
              <a:t>. V takovém případě se doplnění údajů týkajících se prokázání </a:t>
            </a:r>
            <a:r>
              <a:rPr lang="cs-CZ" b="1" dirty="0"/>
              <a:t>splnění podmínek účasti za změnu </a:t>
            </a:r>
            <a:r>
              <a:rPr lang="cs-CZ" dirty="0"/>
              <a:t>nabídky </a:t>
            </a:r>
            <a:r>
              <a:rPr lang="cs-CZ" b="1" dirty="0"/>
              <a:t>nepovažují</a:t>
            </a:r>
            <a:r>
              <a:rPr lang="cs-CZ" dirty="0"/>
              <a:t>, přičemž </a:t>
            </a:r>
            <a:r>
              <a:rPr lang="cs-CZ" b="1" dirty="0"/>
              <a:t>skutečnosti rozhodné</a:t>
            </a:r>
            <a:r>
              <a:rPr lang="cs-CZ" dirty="0"/>
              <a:t> pro posouzení splnění podmínek účasti mohou nastat </a:t>
            </a:r>
            <a:r>
              <a:rPr lang="cs-CZ" b="1" dirty="0"/>
              <a:t>i po uplynutí lhůty </a:t>
            </a:r>
            <a:r>
              <a:rPr lang="cs-CZ" dirty="0"/>
              <a:t>pro podání nabídek.</a:t>
            </a:r>
          </a:p>
          <a:p>
            <a:pPr algn="just"/>
            <a:r>
              <a:rPr lang="cs-CZ" dirty="0"/>
              <a:t>Za objasnění se považuje i </a:t>
            </a:r>
            <a:r>
              <a:rPr lang="cs-CZ" b="1" dirty="0"/>
              <a:t>oprava položkového rozpočtu</a:t>
            </a:r>
            <a:r>
              <a:rPr lang="cs-CZ" dirty="0"/>
              <a:t>, pokud není dotčena celková nabídková cena nebo jiné kritérium hodnocení.</a:t>
            </a:r>
          </a:p>
          <a:p>
            <a:pPr algn="just"/>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36</a:t>
            </a:fld>
            <a:endParaRPr lang="cs-CZ"/>
          </a:p>
        </p:txBody>
      </p:sp>
    </p:spTree>
    <p:extLst>
      <p:ext uri="{BB962C8B-B14F-4D97-AF65-F5344CB8AC3E}">
        <p14:creationId xmlns:p14="http://schemas.microsoft.com/office/powerpoint/2010/main" val="3130511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Účastník zadávacího řízení (§ 47)</a:t>
            </a:r>
          </a:p>
        </p:txBody>
      </p:sp>
      <p:sp>
        <p:nvSpPr>
          <p:cNvPr id="3" name="Podnadpis 2"/>
          <p:cNvSpPr>
            <a:spLocks noGrp="1"/>
          </p:cNvSpPr>
          <p:nvPr>
            <p:ph idx="1"/>
          </p:nvPr>
        </p:nvSpPr>
        <p:spPr/>
        <p:txBody>
          <a:bodyPr>
            <a:normAutofit fontScale="70000" lnSpcReduction="20000"/>
          </a:bodyPr>
          <a:lstStyle/>
          <a:p>
            <a:pPr algn="just"/>
            <a:r>
              <a:rPr lang="cs-CZ" dirty="0"/>
              <a:t>Dodavatel </a:t>
            </a:r>
            <a:r>
              <a:rPr lang="cs-CZ" b="1" dirty="0"/>
              <a:t>se stává účastníkem </a:t>
            </a:r>
            <a:r>
              <a:rPr lang="cs-CZ" dirty="0"/>
              <a:t>v okamžiku, kdy</a:t>
            </a:r>
          </a:p>
          <a:p>
            <a:pPr lvl="1" algn="just"/>
            <a:r>
              <a:rPr lang="cs-CZ" dirty="0"/>
              <a:t>vyjádří předběžný zájem,</a:t>
            </a:r>
          </a:p>
          <a:p>
            <a:pPr lvl="1" algn="just"/>
            <a:r>
              <a:rPr lang="cs-CZ" dirty="0"/>
              <a:t>podá žádost o účast nebo nabídku, nebo</a:t>
            </a:r>
          </a:p>
          <a:p>
            <a:pPr lvl="1" algn="just"/>
            <a:r>
              <a:rPr lang="cs-CZ" dirty="0"/>
              <a:t>zahájí jednání se zadavatelem v zadávacím řízení.</a:t>
            </a:r>
          </a:p>
          <a:p>
            <a:pPr algn="just"/>
            <a:r>
              <a:rPr lang="cs-CZ" b="1" dirty="0"/>
              <a:t>Vyloučenému účastníku zanikne účast</a:t>
            </a:r>
            <a:r>
              <a:rPr lang="cs-CZ" dirty="0"/>
              <a:t> v okamžiku, kdy</a:t>
            </a:r>
          </a:p>
          <a:p>
            <a:pPr lvl="1" algn="just"/>
            <a:r>
              <a:rPr lang="cs-CZ" dirty="0"/>
              <a:t>uplyne lhůta pro podání námitek proti vyloučení, pokud námitky nepodá,</a:t>
            </a:r>
          </a:p>
          <a:p>
            <a:pPr lvl="1" algn="just"/>
            <a:r>
              <a:rPr lang="cs-CZ" dirty="0"/>
              <a:t>uplyne lhůta pro podání návrhu, pokud návrh nepodá,</a:t>
            </a:r>
          </a:p>
          <a:p>
            <a:pPr lvl="1" algn="just"/>
            <a:r>
              <a:rPr lang="cs-CZ" dirty="0"/>
              <a:t>nabude právní moci rozhodnutí o zastavení správního řízení či zamítnutí návrhu.</a:t>
            </a:r>
          </a:p>
          <a:p>
            <a:pPr algn="just"/>
            <a:r>
              <a:rPr lang="cs-CZ" dirty="0"/>
              <a:t>Doplněn nový odstavec - Vyloučeného účastníka zadávacího řízení, kterému dosud nezanikla účast v zadávacím řízení, zadavatel nemusí zohlednit při hodnocení nabídek nebo v elektronické aukci; to neplatí, pokud je vyloučení účastníka zadávacího řízení zrušeno.</a:t>
            </a:r>
          </a:p>
          <a:p>
            <a:pPr algn="just"/>
            <a:r>
              <a:rPr lang="cs-CZ" b="1" dirty="0"/>
              <a:t>Účast</a:t>
            </a:r>
            <a:r>
              <a:rPr lang="cs-CZ" dirty="0"/>
              <a:t> v zadávacím řízení </a:t>
            </a:r>
            <a:r>
              <a:rPr lang="cs-CZ" b="1" dirty="0"/>
              <a:t>zaniká také</a:t>
            </a:r>
          </a:p>
          <a:p>
            <a:pPr lvl="1" algn="just"/>
            <a:r>
              <a:rPr lang="cs-CZ" dirty="0"/>
              <a:t>odstoupením v době mimo zadávací lhůtu, nebo</a:t>
            </a:r>
          </a:p>
          <a:p>
            <a:pPr lvl="1" algn="just"/>
            <a:r>
              <a:rPr lang="cs-CZ" dirty="0"/>
              <a:t>uplynutím lhůty k podání žádostí o účast, předběžných nabídek nebo nabídek účastníkům, kteří tyto nepodali.</a:t>
            </a:r>
          </a:p>
          <a:p>
            <a:pPr algn="just"/>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37</a:t>
            </a:fld>
            <a:endParaRPr lang="cs-CZ"/>
          </a:p>
        </p:txBody>
      </p:sp>
    </p:spTree>
    <p:extLst>
      <p:ext uri="{BB962C8B-B14F-4D97-AF65-F5344CB8AC3E}">
        <p14:creationId xmlns:p14="http://schemas.microsoft.com/office/powerpoint/2010/main" val="5002646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Rozsah požadavků zadavatele na 	kvalifikaci pro nadlimitní režim (§ 73)</a:t>
            </a:r>
          </a:p>
        </p:txBody>
      </p:sp>
      <p:sp>
        <p:nvSpPr>
          <p:cNvPr id="3" name="Podnadpis 2"/>
          <p:cNvSpPr>
            <a:spLocks noGrp="1"/>
          </p:cNvSpPr>
          <p:nvPr>
            <p:ph idx="1"/>
          </p:nvPr>
        </p:nvSpPr>
        <p:spPr/>
        <p:txBody>
          <a:bodyPr>
            <a:normAutofit fontScale="92500" lnSpcReduction="10000"/>
          </a:bodyPr>
          <a:lstStyle/>
          <a:p>
            <a:pPr algn="just"/>
            <a:r>
              <a:rPr lang="cs-CZ" sz="1800" dirty="0"/>
              <a:t>V nadlimitním režimu </a:t>
            </a:r>
            <a:r>
              <a:rPr lang="cs-CZ" sz="1800" b="1" dirty="0"/>
              <a:t>může</a:t>
            </a:r>
            <a:r>
              <a:rPr lang="cs-CZ" sz="1800" dirty="0"/>
              <a:t> zadavatel požadovat prokázání </a:t>
            </a:r>
            <a:r>
              <a:rPr lang="cs-CZ" sz="1800" b="1" dirty="0"/>
              <a:t>základní způsobilosti</a:t>
            </a:r>
            <a:r>
              <a:rPr lang="cs-CZ" sz="1800" dirty="0"/>
              <a:t>.</a:t>
            </a:r>
          </a:p>
          <a:p>
            <a:pPr algn="just"/>
            <a:r>
              <a:rPr lang="cs-CZ" sz="1800" dirty="0"/>
              <a:t>V nadlimitním zadavatel:</a:t>
            </a:r>
          </a:p>
          <a:p>
            <a:pPr marL="809625" indent="-365125" algn="just">
              <a:buFont typeface="+mj-lt"/>
              <a:buAutoNum type="alphaLcParenR"/>
            </a:pPr>
            <a:r>
              <a:rPr lang="cs-CZ" sz="1800" dirty="0"/>
              <a:t>​</a:t>
            </a:r>
            <a:r>
              <a:rPr lang="cs-CZ" sz="1800" b="1" dirty="0"/>
              <a:t>musí</a:t>
            </a:r>
            <a:r>
              <a:rPr lang="cs-CZ" sz="1800" dirty="0"/>
              <a:t> s výjimkou JŘBU požadovat prokázání profesní způsobilosti podle § 77 odst. 1 (výpis z OR), a</a:t>
            </a:r>
          </a:p>
          <a:p>
            <a:pPr marL="809625" indent="-365125" algn="just">
              <a:buFont typeface="+mj-lt"/>
              <a:buAutoNum type="alphaLcParenR"/>
            </a:pPr>
            <a:r>
              <a:rPr lang="cs-CZ" sz="1800" dirty="0"/>
              <a:t>​</a:t>
            </a:r>
            <a:r>
              <a:rPr lang="cs-CZ" sz="1800" b="1" dirty="0"/>
              <a:t>může</a:t>
            </a:r>
            <a:r>
              <a:rPr lang="cs-CZ" sz="1800" dirty="0"/>
              <a:t> požadovat prokázání profesní způsobilosti podle § 77 odst. 2 (živnostenské oprávnění, členství v profesní samosprávní komoře nebo jiné profesní organizaci, odborná způsobilost).</a:t>
            </a:r>
          </a:p>
          <a:p>
            <a:pPr algn="just"/>
            <a:r>
              <a:rPr lang="cs-CZ" sz="1800" dirty="0"/>
              <a:t>V nadlimitním režimu může zadavatel požadovat:</a:t>
            </a:r>
          </a:p>
          <a:p>
            <a:pPr lvl="1" algn="just"/>
            <a:r>
              <a:rPr lang="cs-CZ" sz="1800" b="1" dirty="0"/>
              <a:t>ekonomickou</a:t>
            </a:r>
            <a:r>
              <a:rPr lang="cs-CZ" sz="1800" dirty="0"/>
              <a:t> kvalifikaci;</a:t>
            </a:r>
          </a:p>
          <a:p>
            <a:pPr lvl="1" algn="just"/>
            <a:r>
              <a:rPr lang="cs-CZ" sz="1800" b="1" dirty="0"/>
              <a:t>technickou</a:t>
            </a:r>
            <a:r>
              <a:rPr lang="cs-CZ" sz="1800" dirty="0"/>
              <a:t> kvalifikaci.</a:t>
            </a:r>
          </a:p>
          <a:p>
            <a:pPr algn="just"/>
            <a:r>
              <a:rPr lang="cs-CZ" sz="1800" dirty="0"/>
              <a:t>V nadlimitním režimu není zadavatel oprávněn požadovat prokázání jiné kvalifikace než výše uvedené.</a:t>
            </a:r>
          </a:p>
          <a:p>
            <a:pPr algn="just"/>
            <a:r>
              <a:rPr lang="cs-CZ" sz="1800" dirty="0"/>
              <a:t>Zadavatel je povinen v zadávací dokumentaci stanovit, </a:t>
            </a:r>
            <a:r>
              <a:rPr lang="cs-CZ" sz="1800" b="1" dirty="0"/>
              <a:t>které údaje, doklady, vzorky nebo modely</a:t>
            </a:r>
            <a:r>
              <a:rPr lang="cs-CZ" sz="1800" dirty="0"/>
              <a:t> k prokázání splnění požadovaných kritérií kvalifikace </a:t>
            </a:r>
            <a:r>
              <a:rPr lang="cs-CZ" sz="1800" b="1" dirty="0"/>
              <a:t>požaduje</a:t>
            </a:r>
            <a:r>
              <a:rPr lang="cs-CZ" sz="1800" dirty="0"/>
              <a:t>.</a:t>
            </a:r>
          </a:p>
          <a:p>
            <a:pPr algn="just"/>
            <a:r>
              <a:rPr lang="cs-CZ" sz="1800" dirty="0"/>
              <a:t>Pokud zadavatel požaduje prokázání ekonomické nebo technické kvalifikace, musí v zadávací dokumentaci přiměřeně vzhledem ke složitosti a rozsahu předmětu veřejné zakázky stanovit:</a:t>
            </a:r>
          </a:p>
          <a:p>
            <a:pPr lvl="1" algn="just"/>
            <a:r>
              <a:rPr lang="cs-CZ" sz="1800" b="1" dirty="0"/>
              <a:t>která kritéria </a:t>
            </a:r>
            <a:r>
              <a:rPr lang="cs-CZ" sz="1800" dirty="0"/>
              <a:t>ekonomické nebo technické kvalifikace </a:t>
            </a:r>
            <a:r>
              <a:rPr lang="cs-CZ" sz="1800" b="1" dirty="0"/>
              <a:t>požaduje</a:t>
            </a:r>
            <a:r>
              <a:rPr lang="cs-CZ" sz="1800" dirty="0"/>
              <a:t> a</a:t>
            </a:r>
          </a:p>
          <a:p>
            <a:pPr lvl="1" algn="just"/>
            <a:r>
              <a:rPr lang="cs-CZ" sz="1800" b="1" dirty="0"/>
              <a:t>minimální úroveň </a:t>
            </a:r>
            <a:r>
              <a:rPr lang="cs-CZ" sz="1800" dirty="0"/>
              <a:t>pro jejich splnění.</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38</a:t>
            </a:fld>
            <a:endParaRPr lang="cs-CZ"/>
          </a:p>
        </p:txBody>
      </p:sp>
    </p:spTree>
    <p:extLst>
      <p:ext uri="{BB962C8B-B14F-4D97-AF65-F5344CB8AC3E}">
        <p14:creationId xmlns:p14="http://schemas.microsoft.com/office/powerpoint/2010/main" val="25113381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Základní způsobilost (§ 74)</a:t>
            </a:r>
          </a:p>
        </p:txBody>
      </p:sp>
      <p:sp>
        <p:nvSpPr>
          <p:cNvPr id="3" name="Podnadpis 2"/>
          <p:cNvSpPr>
            <a:spLocks noGrp="1"/>
          </p:cNvSpPr>
          <p:nvPr>
            <p:ph idx="1"/>
          </p:nvPr>
        </p:nvSpPr>
        <p:spPr/>
        <p:txBody>
          <a:bodyPr>
            <a:normAutofit/>
          </a:bodyPr>
          <a:lstStyle/>
          <a:p>
            <a:pPr algn="just"/>
            <a:r>
              <a:rPr lang="cs-CZ" sz="1400" dirty="0"/>
              <a:t>Způsobilý není dodavatel, který:</a:t>
            </a:r>
          </a:p>
          <a:p>
            <a:pPr marL="971550" lvl="1" indent="-514350" algn="just">
              <a:buFont typeface="+mj-lt"/>
              <a:buAutoNum type="alphaLcParenR"/>
            </a:pPr>
            <a:r>
              <a:rPr lang="cs-CZ" sz="1200" dirty="0"/>
              <a:t>byl </a:t>
            </a:r>
            <a:r>
              <a:rPr lang="cs-CZ" sz="1200" b="1" dirty="0"/>
              <a:t>v zemi svého </a:t>
            </a:r>
            <a:r>
              <a:rPr lang="cs-CZ" sz="1200" b="1" u="sng" dirty="0"/>
              <a:t>sídla</a:t>
            </a:r>
            <a:r>
              <a:rPr lang="cs-CZ" sz="1200" dirty="0"/>
              <a:t> v posledních 5 letech před zahájením zadávacího řízení pravomocně </a:t>
            </a:r>
            <a:r>
              <a:rPr lang="cs-CZ" sz="1200" b="1" dirty="0"/>
              <a:t>odsouzen pro trestný čin </a:t>
            </a:r>
            <a:r>
              <a:rPr lang="cs-CZ" sz="1200" dirty="0"/>
              <a:t>uvedený v příloze č. 3 nebo obdobný trestný čin podle právního řádu země sídla dodavatele; k zahlazeným odsouzením se nepřihlíží </a:t>
            </a:r>
            <a:r>
              <a:rPr lang="cs-CZ" sz="1200" i="1" dirty="0"/>
              <a:t>(dle § 53 odst. 1 a) + b) ZVZ bylo požadováno ve vztahu  k území ČR, tak ve vztahu k zemi sídla , podnikání či bydliště)</a:t>
            </a:r>
          </a:p>
          <a:p>
            <a:pPr lvl="2" algn="just"/>
            <a:r>
              <a:rPr lang="cs-CZ" sz="1100" b="1" dirty="0"/>
              <a:t>je-li dodavatel PO</a:t>
            </a:r>
            <a:r>
              <a:rPr lang="cs-CZ" sz="1100" dirty="0"/>
              <a:t>, musí tuto podmínku splňovat tato PO a každý člen statutárního orgánu této PO</a:t>
            </a:r>
          </a:p>
          <a:p>
            <a:pPr lvl="2" algn="just"/>
            <a:r>
              <a:rPr lang="cs-CZ" sz="1100" dirty="0"/>
              <a:t>je-li </a:t>
            </a:r>
            <a:r>
              <a:rPr lang="cs-CZ" sz="1100" b="1" dirty="0"/>
              <a:t>členem statutárního orgánu PO</a:t>
            </a:r>
            <a:r>
              <a:rPr lang="cs-CZ" sz="1100" dirty="0"/>
              <a:t>, musí tuto podmínku splňovat </a:t>
            </a:r>
          </a:p>
          <a:p>
            <a:pPr lvl="3" algn="just"/>
            <a:r>
              <a:rPr lang="cs-CZ" sz="1050" dirty="0"/>
              <a:t>tato PO, </a:t>
            </a:r>
          </a:p>
          <a:p>
            <a:pPr lvl="3" algn="just"/>
            <a:r>
              <a:rPr lang="cs-CZ" sz="1050" dirty="0"/>
              <a:t>každý člen statutárního orgánu této PO, </a:t>
            </a:r>
          </a:p>
          <a:p>
            <a:pPr lvl="3" algn="just"/>
            <a:r>
              <a:rPr lang="cs-CZ" sz="1050" dirty="0"/>
              <a:t>osoba zastupující tuto PO ve statutárním orgánu dodavatele</a:t>
            </a:r>
          </a:p>
          <a:p>
            <a:pPr lvl="2" algn="just"/>
            <a:r>
              <a:rPr lang="cs-CZ" sz="1100" dirty="0"/>
              <a:t>je-li </a:t>
            </a:r>
            <a:r>
              <a:rPr lang="cs-CZ" sz="1100" b="1" dirty="0"/>
              <a:t>dodavatel pobočka závodu</a:t>
            </a:r>
            <a:r>
              <a:rPr lang="cs-CZ" sz="1100" dirty="0"/>
              <a:t>:</a:t>
            </a:r>
          </a:p>
          <a:p>
            <a:pPr lvl="3" algn="just"/>
            <a:r>
              <a:rPr lang="cs-CZ" sz="1050" b="1" dirty="0"/>
              <a:t>zahraniční PO</a:t>
            </a:r>
            <a:r>
              <a:rPr lang="cs-CZ" sz="1050" dirty="0"/>
              <a:t>, musí tuto podmínku splňovat tato PO a vedoucí pobočky závodu</a:t>
            </a:r>
          </a:p>
          <a:p>
            <a:pPr lvl="3" algn="just"/>
            <a:r>
              <a:rPr lang="cs-CZ" sz="1050" b="1" dirty="0"/>
              <a:t>české PO</a:t>
            </a:r>
            <a:r>
              <a:rPr lang="cs-CZ" sz="1050" dirty="0"/>
              <a:t>, musí tuto podmínku splňovat osoby uvedené v předchozích odrážkách a vedoucí pobočky závodu</a:t>
            </a:r>
          </a:p>
          <a:p>
            <a:pPr lvl="2" algn="just"/>
            <a:r>
              <a:rPr lang="cs-CZ" sz="1100" dirty="0"/>
              <a:t>zadavatel může v zadávací dokumentaci stanovit, že tuto podmínku </a:t>
            </a:r>
            <a:r>
              <a:rPr lang="cs-CZ" sz="1100" b="1" dirty="0"/>
              <a:t>musí splnit také jiné osoby</a:t>
            </a:r>
            <a:r>
              <a:rPr lang="cs-CZ" sz="1100" dirty="0"/>
              <a:t>, může se jednat pouze o osoby, které mají v rámci struktury dodavatele práva spojená se zastupováním, rozhodováním nebo kontrolou dodavatele</a:t>
            </a:r>
          </a:p>
          <a:p>
            <a:pPr marL="971550" lvl="1" indent="-514350" algn="just">
              <a:buFont typeface="+mj-lt"/>
              <a:buAutoNum type="alphaLcParenR"/>
            </a:pPr>
            <a:r>
              <a:rPr lang="cs-CZ" sz="1200" dirty="0"/>
              <a:t>má v ČR nebo v zemi svého sídla </a:t>
            </a:r>
            <a:r>
              <a:rPr lang="cs-CZ" sz="1200" b="1" u="sng" dirty="0"/>
              <a:t>splatný </a:t>
            </a:r>
            <a:r>
              <a:rPr lang="cs-CZ" sz="1200" b="1" dirty="0"/>
              <a:t>daňový nedoplatek </a:t>
            </a:r>
            <a:r>
              <a:rPr lang="cs-CZ" sz="1200" dirty="0"/>
              <a:t>v evidenci daní</a:t>
            </a:r>
          </a:p>
          <a:p>
            <a:pPr marL="971550" lvl="1" indent="-514350" algn="just">
              <a:buFont typeface="+mj-lt"/>
              <a:buAutoNum type="alphaLcParenR"/>
            </a:pPr>
            <a:r>
              <a:rPr lang="cs-CZ" sz="1200" dirty="0"/>
              <a:t>má v ČR nebo v zemi svého sídla </a:t>
            </a:r>
            <a:r>
              <a:rPr lang="cs-CZ" sz="1200" b="1" u="sng" dirty="0"/>
              <a:t>splatný</a:t>
            </a:r>
            <a:r>
              <a:rPr lang="cs-CZ" sz="1200" b="1" dirty="0"/>
              <a:t> nedoplatek </a:t>
            </a:r>
            <a:r>
              <a:rPr lang="cs-CZ" sz="1200" dirty="0"/>
              <a:t>na pojistném nebo na penále na veřejné </a:t>
            </a:r>
            <a:r>
              <a:rPr lang="cs-CZ" sz="1200" b="1" dirty="0"/>
              <a:t>zdravotní pojištění</a:t>
            </a:r>
          </a:p>
          <a:p>
            <a:pPr marL="971550" lvl="1" indent="-514350" algn="just">
              <a:buFont typeface="+mj-lt"/>
              <a:buAutoNum type="alphaLcParenR"/>
            </a:pPr>
            <a:r>
              <a:rPr lang="cs-CZ" sz="1200" dirty="0"/>
              <a:t>má v ČR nebo v zemi svého sídla </a:t>
            </a:r>
            <a:r>
              <a:rPr lang="cs-CZ" sz="1200" b="1" u="sng" dirty="0"/>
              <a:t>splatný</a:t>
            </a:r>
            <a:r>
              <a:rPr lang="cs-CZ" sz="1200" b="1" dirty="0"/>
              <a:t> nedoplatek </a:t>
            </a:r>
            <a:r>
              <a:rPr lang="cs-CZ" sz="1200" dirty="0"/>
              <a:t>na pojistném nebo na penále na </a:t>
            </a:r>
            <a:r>
              <a:rPr lang="cs-CZ" sz="1200" b="1" dirty="0"/>
              <a:t>sociální zabezpečení </a:t>
            </a:r>
            <a:r>
              <a:rPr lang="cs-CZ" sz="1200" dirty="0"/>
              <a:t>a příspěvku na státní politiku zaměstnanosti</a:t>
            </a:r>
          </a:p>
          <a:p>
            <a:pPr marL="971550" lvl="1" indent="-514350" algn="just">
              <a:buFont typeface="+mj-lt"/>
              <a:buAutoNum type="alphaLcParenR"/>
            </a:pPr>
            <a:r>
              <a:rPr lang="cs-CZ" sz="1200" dirty="0"/>
              <a:t>je </a:t>
            </a:r>
            <a:r>
              <a:rPr lang="cs-CZ" sz="1200" b="1" dirty="0"/>
              <a:t>v likvidaci </a:t>
            </a:r>
            <a:r>
              <a:rPr lang="cs-CZ" sz="1200" i="1" dirty="0"/>
              <a:t>(§ 187 NOZ), </a:t>
            </a:r>
            <a:r>
              <a:rPr lang="cs-CZ" sz="1200" dirty="0"/>
              <a:t>bylo proti němu </a:t>
            </a:r>
            <a:r>
              <a:rPr lang="cs-CZ" sz="1200" b="1" dirty="0"/>
              <a:t>vydáno rozhodnutí o úpadku  </a:t>
            </a:r>
            <a:r>
              <a:rPr lang="cs-CZ" sz="1200" i="1" dirty="0"/>
              <a:t>(§ 137 </a:t>
            </a:r>
            <a:r>
              <a:rPr lang="cs-CZ" sz="1200" i="1" dirty="0" err="1"/>
              <a:t>z.č</a:t>
            </a:r>
            <a:r>
              <a:rPr lang="cs-CZ" sz="1200" i="1" dirty="0"/>
              <a:t>. 182/2006 Sb.)</a:t>
            </a:r>
            <a:r>
              <a:rPr lang="cs-CZ" sz="1200" dirty="0"/>
              <a:t>, byla vůči němu nařízena </a:t>
            </a:r>
            <a:r>
              <a:rPr lang="cs-CZ" sz="1200" b="1" dirty="0"/>
              <a:t>nucena správa </a:t>
            </a:r>
            <a:r>
              <a:rPr lang="cs-CZ" sz="1200" dirty="0"/>
              <a:t>podle jiného právního předpisu nebo je v obdobné situaci podle právního řádu země svého sídla</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39</a:t>
            </a:fld>
            <a:endParaRPr lang="cs-CZ"/>
          </a:p>
        </p:txBody>
      </p:sp>
    </p:spTree>
    <p:extLst>
      <p:ext uri="{BB962C8B-B14F-4D97-AF65-F5344CB8AC3E}">
        <p14:creationId xmlns:p14="http://schemas.microsoft.com/office/powerpoint/2010/main" val="2590437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Systematika ZZVZ</a:t>
            </a:r>
          </a:p>
        </p:txBody>
      </p:sp>
      <p:sp>
        <p:nvSpPr>
          <p:cNvPr id="3" name="Podnadpis 2"/>
          <p:cNvSpPr>
            <a:spLocks noGrp="1"/>
          </p:cNvSpPr>
          <p:nvPr>
            <p:ph idx="1"/>
          </p:nvPr>
        </p:nvSpPr>
        <p:spPr/>
        <p:txBody>
          <a:bodyPr>
            <a:normAutofit/>
          </a:bodyPr>
          <a:lstStyle/>
          <a:p>
            <a:pPr algn="just"/>
            <a:r>
              <a:rPr lang="cs-CZ" sz="1100" dirty="0"/>
              <a:t>Zákon č. 134/2016 Sb., o zadávání veřejných zakázek, je rozdělen na </a:t>
            </a:r>
            <a:r>
              <a:rPr lang="cs-CZ" sz="1100" b="1" dirty="0"/>
              <a:t>15 částí </a:t>
            </a:r>
            <a:r>
              <a:rPr lang="cs-CZ" sz="1100" dirty="0"/>
              <a:t>a obsahuje </a:t>
            </a:r>
            <a:r>
              <a:rPr lang="cs-CZ" sz="1100" b="1" dirty="0"/>
              <a:t>279 paragrafů</a:t>
            </a:r>
            <a:r>
              <a:rPr lang="cs-CZ" sz="1100" dirty="0"/>
              <a:t>.</a:t>
            </a:r>
          </a:p>
          <a:p>
            <a:pPr algn="just"/>
            <a:r>
              <a:rPr lang="cs-CZ" sz="1100" dirty="0"/>
              <a:t>Část první (§ 1 až 32) a druhá (§ 33 – 51) – </a:t>
            </a:r>
            <a:r>
              <a:rPr lang="cs-CZ" sz="1100" b="1" dirty="0"/>
              <a:t>obecná a základní ustanovení</a:t>
            </a:r>
          </a:p>
          <a:p>
            <a:pPr lvl="1" algn="just"/>
            <a:r>
              <a:rPr lang="cs-CZ" sz="1000" dirty="0"/>
              <a:t>základní pojmy (druhy zadávacích řízení, zadavatel, dodavatel a účastník zadávacího řízení, zásady, předpokládaná hodnota, režim veřejné zakázky, výjimky, zadávací lhůta, jistota, střet zájmů)</a:t>
            </a:r>
          </a:p>
          <a:p>
            <a:pPr algn="just"/>
            <a:r>
              <a:rPr lang="cs-CZ" sz="1100" dirty="0"/>
              <a:t>Část třetí (§ 52 až 54) – </a:t>
            </a:r>
            <a:r>
              <a:rPr lang="cs-CZ" sz="1100" b="1" dirty="0"/>
              <a:t>podlimitní režim</a:t>
            </a:r>
          </a:p>
          <a:p>
            <a:pPr algn="just"/>
            <a:r>
              <a:rPr lang="cs-CZ" sz="1100" dirty="0"/>
              <a:t>Část čtvrtá (§ 55 – 128) – </a:t>
            </a:r>
            <a:r>
              <a:rPr lang="cs-CZ" sz="1100" b="1" dirty="0"/>
              <a:t>nadlimitní režim</a:t>
            </a:r>
          </a:p>
          <a:p>
            <a:pPr algn="just"/>
            <a:r>
              <a:rPr lang="cs-CZ" sz="1100" dirty="0"/>
              <a:t>Část pátá (§ 129) – </a:t>
            </a:r>
            <a:r>
              <a:rPr lang="cs-CZ" sz="1100" b="1" dirty="0"/>
              <a:t>zjednodušený režim</a:t>
            </a:r>
          </a:p>
          <a:p>
            <a:pPr algn="just"/>
            <a:r>
              <a:rPr lang="cs-CZ" sz="1100" dirty="0"/>
              <a:t>Část šestá (§ 130 až 15) – zvláštní postupy </a:t>
            </a:r>
          </a:p>
          <a:p>
            <a:pPr lvl="1" algn="just"/>
            <a:r>
              <a:rPr lang="cs-CZ" sz="1000" dirty="0"/>
              <a:t>rámcová dohoda, DNS, soutěž o návrh</a:t>
            </a:r>
          </a:p>
          <a:p>
            <a:pPr algn="just"/>
            <a:r>
              <a:rPr lang="cs-CZ" sz="1100" dirty="0"/>
              <a:t>Část sedmá (§ 151 až 173)– sektorové veřejné zakázky</a:t>
            </a:r>
          </a:p>
          <a:p>
            <a:pPr algn="just"/>
            <a:r>
              <a:rPr lang="cs-CZ" sz="1100" dirty="0"/>
              <a:t>Část osmá (§ 174 až 186) – koncese</a:t>
            </a:r>
          </a:p>
          <a:p>
            <a:pPr algn="just"/>
            <a:r>
              <a:rPr lang="cs-CZ" sz="1100" dirty="0"/>
              <a:t>Část devátá (§ 187 – 209)– veřejné zakázky v oblasti obrany a bezpečnosti</a:t>
            </a:r>
          </a:p>
          <a:p>
            <a:pPr algn="just"/>
            <a:r>
              <a:rPr lang="cs-CZ" sz="1100" dirty="0"/>
              <a:t>Část desátá (§ 201 – 223)– </a:t>
            </a:r>
            <a:r>
              <a:rPr lang="cs-CZ" sz="1100" b="1" dirty="0"/>
              <a:t>společná ustanovení</a:t>
            </a:r>
          </a:p>
          <a:p>
            <a:pPr lvl="1" algn="just"/>
            <a:r>
              <a:rPr lang="cs-CZ" sz="1000" dirty="0"/>
              <a:t>komunikace, uveřejňování, profil, změny smluv</a:t>
            </a:r>
          </a:p>
          <a:p>
            <a:pPr algn="just"/>
            <a:r>
              <a:rPr lang="cs-CZ" sz="1100" dirty="0"/>
              <a:t>Část jedenáctá (§ 224 až 232), dvanáctá (§ 233 – 240) – informační systém o veřejných zakázkách, systém certifikovaných dodavatelů</a:t>
            </a:r>
          </a:p>
          <a:p>
            <a:pPr algn="just"/>
            <a:r>
              <a:rPr lang="cs-CZ" sz="1100" dirty="0"/>
              <a:t>Část třináctá (§ 241 až 272) – ochrana proti nesprávnému postupu zadavatele</a:t>
            </a:r>
          </a:p>
          <a:p>
            <a:pPr algn="just"/>
            <a:r>
              <a:rPr lang="cs-CZ" sz="1100" dirty="0"/>
              <a:t>Část čtrnáctá (§ 273 až 278), patnáctá (§ 279) – přechodná a závěrečná ustanovení, účinnost</a:t>
            </a:r>
          </a:p>
          <a:p>
            <a:pPr marL="0" indent="0" algn="just">
              <a:buNone/>
            </a:pPr>
            <a:endParaRPr lang="cs-CZ" b="1"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a:t>
            </a:fld>
            <a:endParaRPr lang="cs-CZ"/>
          </a:p>
        </p:txBody>
      </p:sp>
    </p:spTree>
    <p:extLst>
      <p:ext uri="{BB962C8B-B14F-4D97-AF65-F5344CB8AC3E}">
        <p14:creationId xmlns:p14="http://schemas.microsoft.com/office/powerpoint/2010/main" val="3638619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Prokázání základní způsobilosti (§ 75)</a:t>
            </a:r>
          </a:p>
        </p:txBody>
      </p:sp>
      <p:sp>
        <p:nvSpPr>
          <p:cNvPr id="3" name="Podnadpis 2"/>
          <p:cNvSpPr>
            <a:spLocks noGrp="1"/>
          </p:cNvSpPr>
          <p:nvPr>
            <p:ph idx="1"/>
          </p:nvPr>
        </p:nvSpPr>
        <p:spPr/>
        <p:txBody>
          <a:bodyPr>
            <a:normAutofit/>
          </a:bodyPr>
          <a:lstStyle/>
          <a:p>
            <a:pPr algn="just"/>
            <a:r>
              <a:rPr lang="cs-CZ" sz="2400" dirty="0"/>
              <a:t>dodavatel </a:t>
            </a:r>
            <a:r>
              <a:rPr lang="cs-CZ" sz="2400" b="1" dirty="0"/>
              <a:t>prokazuje</a:t>
            </a:r>
            <a:r>
              <a:rPr lang="cs-CZ" sz="2400" dirty="0"/>
              <a:t> splnění základní způsobilosti ve vztahu k ČR </a:t>
            </a:r>
            <a:r>
              <a:rPr lang="cs-CZ" sz="2400" b="1" dirty="0"/>
              <a:t>předložením</a:t>
            </a:r>
            <a:r>
              <a:rPr lang="cs-CZ" sz="2400" dirty="0"/>
              <a:t>: </a:t>
            </a:r>
          </a:p>
          <a:p>
            <a:pPr lvl="1"/>
            <a:r>
              <a:rPr lang="cs-CZ" sz="2000" dirty="0"/>
              <a:t>výpisu z evidence RT (§ 74 odst. 1 písm. a) ZZVZ)</a:t>
            </a:r>
          </a:p>
          <a:p>
            <a:pPr lvl="1"/>
            <a:r>
              <a:rPr lang="cs-CZ" sz="2000" dirty="0"/>
              <a:t>potvrzení příslušného FÚ a písemného čestného prohlášení ve vztahu ke spotřební dani (§ 74 odst. 1 písm. b) ZZVZ)</a:t>
            </a:r>
          </a:p>
          <a:p>
            <a:pPr lvl="1"/>
            <a:r>
              <a:rPr lang="cs-CZ" sz="2000" dirty="0"/>
              <a:t>písemného čestného prohlášení (§ 74 odst. 1 písm. c) ZZVZ)</a:t>
            </a:r>
          </a:p>
          <a:p>
            <a:pPr lvl="1"/>
            <a:r>
              <a:rPr lang="cs-CZ" sz="2000" dirty="0"/>
              <a:t>potvrzení příslušné OSSZ (§ 74 odst. 1 písm. d) ZZVZ)</a:t>
            </a:r>
          </a:p>
          <a:p>
            <a:pPr lvl="1"/>
            <a:r>
              <a:rPr lang="cs-CZ" sz="2000" dirty="0"/>
              <a:t>výpisu z OR, nebo čestného prohlášení není-li v OR zapsán (§ 74 odst. 1 písm. e) ZZVZ)</a:t>
            </a:r>
          </a:p>
          <a:p>
            <a:pPr algn="just"/>
            <a:r>
              <a:rPr lang="cs-CZ" sz="2400" b="1" dirty="0"/>
              <a:t>nesplnil-li</a:t>
            </a:r>
            <a:r>
              <a:rPr lang="cs-CZ" sz="2400" dirty="0"/>
              <a:t> dodavatel podmínky základní způsobilosti, zadavatel </a:t>
            </a:r>
            <a:r>
              <a:rPr lang="cs-CZ" sz="2400" b="1" dirty="0"/>
              <a:t>nemusí</a:t>
            </a:r>
            <a:r>
              <a:rPr lang="cs-CZ" sz="2400" dirty="0"/>
              <a:t> </a:t>
            </a:r>
            <a:r>
              <a:rPr lang="cs-CZ" sz="2400" b="1" dirty="0"/>
              <a:t>uplatnit důvod pro vyloučení</a:t>
            </a:r>
            <a:r>
              <a:rPr lang="cs-CZ" sz="2400" dirty="0"/>
              <a:t>, pokud</a:t>
            </a:r>
          </a:p>
          <a:p>
            <a:pPr marL="971550" lvl="1" indent="-514350" algn="just">
              <a:buFont typeface="+mj-lt"/>
              <a:buAutoNum type="alphaLcParenR"/>
            </a:pPr>
            <a:r>
              <a:rPr lang="cs-CZ" sz="2000" dirty="0"/>
              <a:t>by vyloučení účastníka </a:t>
            </a:r>
            <a:r>
              <a:rPr lang="cs-CZ" sz="2000" b="1" dirty="0"/>
              <a:t>znemožnilo zadání VZ </a:t>
            </a:r>
            <a:r>
              <a:rPr lang="cs-CZ" sz="2000" dirty="0"/>
              <a:t>v tomto zadávacím řízení </a:t>
            </a:r>
            <a:r>
              <a:rPr lang="cs-CZ" sz="2000" b="1" dirty="0"/>
              <a:t>a</a:t>
            </a:r>
            <a:r>
              <a:rPr lang="cs-CZ" sz="2000" dirty="0"/>
              <a:t> </a:t>
            </a:r>
          </a:p>
          <a:p>
            <a:pPr marL="971550" lvl="1" indent="-514350" algn="just">
              <a:buFont typeface="+mj-lt"/>
              <a:buAutoNum type="alphaLcParenR"/>
            </a:pPr>
            <a:r>
              <a:rPr lang="cs-CZ" sz="2000" dirty="0"/>
              <a:t>​</a:t>
            </a:r>
            <a:r>
              <a:rPr lang="cs-CZ" sz="2000" b="1" dirty="0"/>
              <a:t>naléhavý veřejný zájem</a:t>
            </a:r>
            <a:r>
              <a:rPr lang="cs-CZ" sz="2000" dirty="0"/>
              <a:t>, zejména veřejné zdraví nebo ochrana životního prostředí, vyžaduje plnění VZ</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40</a:t>
            </a:fld>
            <a:endParaRPr lang="cs-CZ"/>
          </a:p>
        </p:txBody>
      </p:sp>
    </p:spTree>
    <p:extLst>
      <p:ext uri="{BB962C8B-B14F-4D97-AF65-F5344CB8AC3E}">
        <p14:creationId xmlns:p14="http://schemas.microsoft.com/office/powerpoint/2010/main" val="42211031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Obnovení způsobilosti účastníka (§ 76)</a:t>
            </a:r>
          </a:p>
        </p:txBody>
      </p:sp>
      <p:sp>
        <p:nvSpPr>
          <p:cNvPr id="3" name="Podnadpis 2"/>
          <p:cNvSpPr>
            <a:spLocks noGrp="1"/>
          </p:cNvSpPr>
          <p:nvPr>
            <p:ph idx="1"/>
          </p:nvPr>
        </p:nvSpPr>
        <p:spPr/>
        <p:txBody>
          <a:bodyPr>
            <a:normAutofit lnSpcReduction="10000"/>
          </a:bodyPr>
          <a:lstStyle/>
          <a:p>
            <a:pPr lvl="1" algn="just"/>
            <a:r>
              <a:rPr lang="cs-CZ" sz="1600" dirty="0"/>
              <a:t>Účastník zadávacího řízení </a:t>
            </a:r>
            <a:r>
              <a:rPr lang="cs-CZ" sz="1600" b="1" u="sng" dirty="0"/>
              <a:t>může prokázat</a:t>
            </a:r>
            <a:r>
              <a:rPr lang="cs-CZ" sz="1600" dirty="0"/>
              <a:t>, že i přes nesplnění základní způsobilosti podle § 74 nebo naplnění důvodu nezpůsobilosti podle § 48 odst. 5 a 6 obnovil svou způsobilost k účasti v zadávacím řízení, pokud </a:t>
            </a:r>
            <a:r>
              <a:rPr lang="cs-CZ" sz="1600" b="1" u="sng" dirty="0"/>
              <a:t>v průběhu zadávacího řízení </a:t>
            </a:r>
            <a:r>
              <a:rPr lang="cs-CZ" sz="1600" dirty="0"/>
              <a:t>zadavateli </a:t>
            </a:r>
            <a:r>
              <a:rPr lang="cs-CZ" sz="1600" b="1" u="sng" dirty="0"/>
              <a:t>doloží, že přijal dostatečná nápravná opatření</a:t>
            </a:r>
            <a:r>
              <a:rPr lang="cs-CZ" sz="1600" dirty="0"/>
              <a:t>. To neplatí po dobu, na kterou byl účastník zadávacího řízení pravomocně odsouzen k zákazu plnění veřejných zakázek nebo účasti v koncesním řízení. (§ 76/1).</a:t>
            </a:r>
          </a:p>
          <a:p>
            <a:pPr lvl="1" algn="just"/>
            <a:r>
              <a:rPr lang="cs-CZ" sz="1600" dirty="0"/>
              <a:t>Nápravná opatření (demonstrativně (§ 76/2))</a:t>
            </a:r>
          </a:p>
          <a:p>
            <a:pPr marL="1257300" lvl="2" indent="-342900" algn="just">
              <a:buAutoNum type="alphaLcParenR"/>
            </a:pPr>
            <a:r>
              <a:rPr lang="cs-CZ" sz="1200" dirty="0"/>
              <a:t>uhrazení dlužných částek nebo nedoplatků,</a:t>
            </a:r>
          </a:p>
          <a:p>
            <a:pPr marL="1257300" lvl="2" indent="-342900" algn="just">
              <a:buAutoNum type="alphaLcParenR"/>
            </a:pPr>
            <a:r>
              <a:rPr lang="cs-CZ" sz="1200" dirty="0"/>
              <a:t>úplná náhrada újmy způsobená spácháním trestného činu nebo pochybením,</a:t>
            </a:r>
          </a:p>
          <a:p>
            <a:pPr marL="1257300" lvl="2" indent="-342900" algn="just">
              <a:buAutoNum type="alphaLcParenR"/>
            </a:pPr>
            <a:r>
              <a:rPr lang="cs-CZ" sz="1200" dirty="0"/>
              <a:t>aktivní spolupráce s orgány provádějícími vyšetřování, dozor, dohled nebo přezkum, nebo</a:t>
            </a:r>
          </a:p>
          <a:p>
            <a:pPr marL="1257300" lvl="2" indent="-342900" algn="just">
              <a:buAutoNum type="alphaLcParenR"/>
            </a:pPr>
            <a:r>
              <a:rPr lang="cs-CZ" sz="1200" dirty="0"/>
              <a:t>přijetí technických, organizačních nebo personálních preventivních opatření proti trestné činnosti nebo pochybením.</a:t>
            </a:r>
          </a:p>
          <a:p>
            <a:pPr lvl="1" algn="just"/>
            <a:r>
              <a:rPr lang="cs-CZ" sz="1600" dirty="0"/>
              <a:t>Zadavatel </a:t>
            </a:r>
            <a:r>
              <a:rPr lang="cs-CZ" sz="1600" b="1" u="sng" dirty="0"/>
              <a:t>posoudí, zda </a:t>
            </a:r>
            <a:r>
              <a:rPr lang="cs-CZ" sz="1600" dirty="0"/>
              <a:t>přijatá nápravná opatření účastníka zadávacího řízení </a:t>
            </a:r>
            <a:r>
              <a:rPr lang="cs-CZ" sz="1600" b="1" u="sng" dirty="0"/>
              <a:t>považuje za dostatečná </a:t>
            </a:r>
            <a:r>
              <a:rPr lang="cs-CZ" sz="1600" dirty="0"/>
              <a:t>k obnovení způsobilosti dodavatele s ohledem na závažnost a konkrétní okolnosti trestného činu nebo jiného pochybení. (§ 76/3)</a:t>
            </a:r>
          </a:p>
          <a:p>
            <a:pPr lvl="1" algn="just"/>
            <a:r>
              <a:rPr lang="cs-CZ" sz="1600" dirty="0"/>
              <a:t>Pokud </a:t>
            </a:r>
            <a:r>
              <a:rPr lang="cs-CZ" sz="1600" b="1" u="sng" dirty="0"/>
              <a:t>zadavatel dospěje k závěru</a:t>
            </a:r>
            <a:r>
              <a:rPr lang="cs-CZ" sz="1600" dirty="0"/>
              <a:t>, že </a:t>
            </a:r>
            <a:r>
              <a:rPr lang="cs-CZ" sz="1600" b="1" u="sng" dirty="0"/>
              <a:t>způsobilost </a:t>
            </a:r>
            <a:r>
              <a:rPr lang="cs-CZ" sz="1600" dirty="0"/>
              <a:t>účastníka zadávacího řízení </a:t>
            </a:r>
            <a:r>
              <a:rPr lang="cs-CZ" sz="1600" b="1" u="sng" dirty="0"/>
              <a:t>byla obnovena</a:t>
            </a:r>
            <a:r>
              <a:rPr lang="cs-CZ" sz="1600" dirty="0"/>
              <a:t>, ze zadávacího řízení jej </a:t>
            </a:r>
            <a:r>
              <a:rPr lang="cs-CZ" sz="1600" b="1" u="sng" dirty="0"/>
              <a:t>nevyloučí</a:t>
            </a:r>
            <a:r>
              <a:rPr lang="cs-CZ" sz="1600" dirty="0"/>
              <a:t> nebo předchozí </a:t>
            </a:r>
            <a:r>
              <a:rPr lang="cs-CZ" sz="1600" b="1" u="sng" dirty="0"/>
              <a:t>vyloučení účastníka zadávacího řízení zruší</a:t>
            </a:r>
            <a:r>
              <a:rPr lang="cs-CZ" sz="1600" dirty="0"/>
              <a:t>. (§ 76/4)</a:t>
            </a:r>
          </a:p>
          <a:p>
            <a:pPr lvl="1" algn="just"/>
            <a:r>
              <a:rPr lang="cs-CZ" sz="1600" dirty="0"/>
              <a:t>Platí </a:t>
            </a:r>
            <a:r>
              <a:rPr lang="cs-CZ" sz="1600" b="1" u="sng" dirty="0"/>
              <a:t>pouze pro nadlimitní režim</a:t>
            </a:r>
            <a:r>
              <a:rPr lang="cs-CZ" sz="1600" dirty="0"/>
              <a:t>? Pro zadání veřejné zakázky v podlimitním režimu může zadavatel použít zjednodušené podlimitní řízení (platí, že zadavatel může použít jednotlivá pravidla pro zadávací řízení pro nadlimitní režim (§ 53/4)) nebo druhy zadávacích řízení pro nadlimitní režim. V takovém případě zadavatel </a:t>
            </a:r>
            <a:r>
              <a:rPr lang="cs-CZ" sz="1600" b="1" u="sng" dirty="0"/>
              <a:t>postupuje podle části čtvrté obdobně.</a:t>
            </a:r>
            <a:r>
              <a:rPr lang="cs-CZ" sz="1600" dirty="0"/>
              <a:t> (§ 52) </a:t>
            </a:r>
            <a:endParaRPr lang="cs-CZ" sz="1600" b="1" u="sng" dirty="0"/>
          </a:p>
          <a:p>
            <a:pPr lvl="1" algn="just"/>
            <a:r>
              <a:rPr lang="cs-CZ" sz="1600" dirty="0"/>
              <a:t>DZ: zadavatel v této souvislosti </a:t>
            </a:r>
            <a:r>
              <a:rPr lang="cs-CZ" sz="1600" b="1" u="sng" dirty="0"/>
              <a:t>není vázán rozhodnutím jiného zadavatele.</a:t>
            </a:r>
            <a:endParaRPr lang="cs-CZ" sz="1200" b="1" u="sng"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41</a:t>
            </a:fld>
            <a:endParaRPr lang="cs-CZ"/>
          </a:p>
        </p:txBody>
      </p:sp>
    </p:spTree>
    <p:extLst>
      <p:ext uri="{BB962C8B-B14F-4D97-AF65-F5344CB8AC3E}">
        <p14:creationId xmlns:p14="http://schemas.microsoft.com/office/powerpoint/2010/main" val="2063826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Profesní způsobilost (§ 77)</a:t>
            </a:r>
          </a:p>
        </p:txBody>
      </p:sp>
      <p:sp>
        <p:nvSpPr>
          <p:cNvPr id="3" name="Podnadpis 2"/>
          <p:cNvSpPr>
            <a:spLocks noGrp="1"/>
          </p:cNvSpPr>
          <p:nvPr>
            <p:ph idx="1"/>
          </p:nvPr>
        </p:nvSpPr>
        <p:spPr/>
        <p:txBody>
          <a:bodyPr>
            <a:normAutofit/>
          </a:bodyPr>
          <a:lstStyle/>
          <a:p>
            <a:pPr algn="just"/>
            <a:r>
              <a:rPr lang="cs-CZ" sz="2400" dirty="0"/>
              <a:t>dodavatel prokazuje splnění </a:t>
            </a:r>
            <a:r>
              <a:rPr lang="cs-CZ" sz="2400" b="1" dirty="0"/>
              <a:t>ve vztahu k České republice předložením výpisu z OR </a:t>
            </a:r>
            <a:r>
              <a:rPr lang="cs-CZ" sz="2400" dirty="0"/>
              <a:t>nebo jiné obdobné evidence, vyžaduje-li takový zápis jiný právní předpis </a:t>
            </a:r>
          </a:p>
          <a:p>
            <a:pPr algn="just"/>
            <a:r>
              <a:rPr lang="cs-CZ" sz="2400" dirty="0"/>
              <a:t>vyžadují-li to jiné právní předpisy, </a:t>
            </a:r>
            <a:r>
              <a:rPr lang="cs-CZ" sz="2400" b="1" dirty="0"/>
              <a:t>může</a:t>
            </a:r>
            <a:r>
              <a:rPr lang="cs-CZ" sz="2400" dirty="0"/>
              <a:t> zadavatel požadovat, aby dodavatel předložil doklad, že je: </a:t>
            </a:r>
          </a:p>
          <a:p>
            <a:pPr marL="971550" lvl="1" indent="-514350" algn="just">
              <a:buFont typeface="+mj-lt"/>
              <a:buAutoNum type="alphaLcParenR"/>
            </a:pPr>
            <a:r>
              <a:rPr lang="cs-CZ" sz="2000" b="1" dirty="0"/>
              <a:t>oprávněn podnikat </a:t>
            </a:r>
            <a:r>
              <a:rPr lang="cs-CZ" sz="2000" dirty="0"/>
              <a:t>v rozsahu odpovídajícím předmětu VZ,</a:t>
            </a:r>
          </a:p>
          <a:p>
            <a:pPr marL="971550" lvl="1" indent="-514350" algn="just">
              <a:buFont typeface="+mj-lt"/>
              <a:buAutoNum type="alphaLcParenR"/>
            </a:pPr>
            <a:r>
              <a:rPr lang="cs-CZ" sz="2000" b="1" dirty="0"/>
              <a:t>členem</a:t>
            </a:r>
            <a:r>
              <a:rPr lang="cs-CZ" sz="2000" dirty="0"/>
              <a:t> profesní samosprávné </a:t>
            </a:r>
            <a:r>
              <a:rPr lang="cs-CZ" sz="2000" b="1" dirty="0"/>
              <a:t>komory</a:t>
            </a:r>
            <a:r>
              <a:rPr lang="cs-CZ" sz="2000" dirty="0"/>
              <a:t> nebo jiné profesní </a:t>
            </a:r>
            <a:r>
              <a:rPr lang="cs-CZ" sz="2000" b="1" dirty="0"/>
              <a:t>organizace</a:t>
            </a:r>
            <a:r>
              <a:rPr lang="cs-CZ" sz="2000" dirty="0"/>
              <a:t>, nebo</a:t>
            </a:r>
          </a:p>
          <a:p>
            <a:pPr marL="971550" lvl="1" indent="-514350" algn="just">
              <a:buFont typeface="+mj-lt"/>
              <a:buAutoNum type="alphaLcParenR"/>
            </a:pPr>
            <a:r>
              <a:rPr lang="cs-CZ" sz="2000" b="1" dirty="0"/>
              <a:t>odborně způsobilý </a:t>
            </a:r>
            <a:r>
              <a:rPr lang="cs-CZ" sz="2000" dirty="0"/>
              <a:t>nebo disponuje osobou, jejímž prostřednictvím odbornou způsobilost zabezpečuje</a:t>
            </a:r>
          </a:p>
          <a:p>
            <a:pPr algn="just"/>
            <a:r>
              <a:rPr lang="cs-CZ" sz="2400" dirty="0"/>
              <a:t>dodavatel </a:t>
            </a:r>
            <a:r>
              <a:rPr lang="cs-CZ" sz="2400" b="1" dirty="0"/>
              <a:t>nemusí doklady </a:t>
            </a:r>
            <a:r>
              <a:rPr lang="cs-CZ" sz="2400" dirty="0"/>
              <a:t>podle odst. 1 nebo 2 </a:t>
            </a:r>
            <a:r>
              <a:rPr lang="cs-CZ" sz="2400" b="1" dirty="0"/>
              <a:t>předložit</a:t>
            </a:r>
            <a:r>
              <a:rPr lang="cs-CZ" sz="2400" dirty="0"/>
              <a:t>, pokud právní předpisy </a:t>
            </a:r>
            <a:r>
              <a:rPr lang="cs-CZ" sz="2400" b="1" dirty="0"/>
              <a:t>v zemi jeho sídla </a:t>
            </a:r>
            <a:r>
              <a:rPr lang="cs-CZ" sz="2400" dirty="0"/>
              <a:t>obdobnou profesní způsobilost </a:t>
            </a:r>
            <a:r>
              <a:rPr lang="cs-CZ" sz="2400" b="1" dirty="0"/>
              <a:t>nevyžadují</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42</a:t>
            </a:fld>
            <a:endParaRPr lang="cs-CZ"/>
          </a:p>
        </p:txBody>
      </p:sp>
    </p:spTree>
    <p:extLst>
      <p:ext uri="{BB962C8B-B14F-4D97-AF65-F5344CB8AC3E}">
        <p14:creationId xmlns:p14="http://schemas.microsoft.com/office/powerpoint/2010/main" val="13578406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Kritérium ekonomické kvalifikace a jeho prokázání (§ 78)</a:t>
            </a:r>
          </a:p>
        </p:txBody>
      </p:sp>
      <p:sp>
        <p:nvSpPr>
          <p:cNvPr id="3" name="Podnadpis 2"/>
          <p:cNvSpPr>
            <a:spLocks noGrp="1"/>
          </p:cNvSpPr>
          <p:nvPr>
            <p:ph idx="1"/>
          </p:nvPr>
        </p:nvSpPr>
        <p:spPr/>
        <p:txBody>
          <a:bodyPr>
            <a:normAutofit/>
          </a:bodyPr>
          <a:lstStyle/>
          <a:p>
            <a:pPr algn="just"/>
            <a:r>
              <a:rPr lang="cs-CZ" sz="1400" dirty="0"/>
              <a:t>zadavatel </a:t>
            </a:r>
            <a:r>
              <a:rPr lang="cs-CZ" sz="1400" b="1" dirty="0"/>
              <a:t>může</a:t>
            </a:r>
            <a:r>
              <a:rPr lang="cs-CZ" sz="1400" dirty="0"/>
              <a:t> stanovit minimální požadovaný roční </a:t>
            </a:r>
            <a:r>
              <a:rPr lang="cs-CZ" sz="1400" b="1" dirty="0"/>
              <a:t>obrat dodavatele nebo obrat dosažený dodavatelem s ohledem na předmět veřejné zakázky</a:t>
            </a:r>
            <a:r>
              <a:rPr lang="cs-CZ" sz="1400" dirty="0"/>
              <a:t>, a to nejdéle </a:t>
            </a:r>
            <a:r>
              <a:rPr lang="cs-CZ" sz="1400" b="1" dirty="0"/>
              <a:t>za 3</a:t>
            </a:r>
            <a:r>
              <a:rPr lang="cs-CZ" sz="1400" dirty="0"/>
              <a:t> bezprostředně předcházející účetní </a:t>
            </a:r>
            <a:r>
              <a:rPr lang="cs-CZ" sz="1400" b="1" dirty="0"/>
              <a:t>období</a:t>
            </a:r>
            <a:r>
              <a:rPr lang="cs-CZ" sz="1400" dirty="0"/>
              <a:t>; vznikl-li dodavatel později, tak od doby svého vzniku</a:t>
            </a:r>
          </a:p>
          <a:p>
            <a:pPr lvl="1"/>
            <a:r>
              <a:rPr lang="cs-CZ" sz="1400" u="sng" dirty="0"/>
              <a:t>3 účetní období předcházející zahájení ZŘ</a:t>
            </a:r>
            <a:r>
              <a:rPr lang="cs-CZ" sz="1400" dirty="0"/>
              <a:t> – existují dva názory:</a:t>
            </a:r>
          </a:p>
          <a:p>
            <a:pPr lvl="2">
              <a:buAutoNum type="arabicPeriod"/>
            </a:pPr>
            <a:r>
              <a:rPr lang="cs-CZ" sz="1000" dirty="0"/>
              <a:t>užije se výklad na základě čl. 58 odst. 3 a přílohy XII směrnice 2014/24/EU, o jehož transpozici jde: </a:t>
            </a:r>
            <a:r>
              <a:rPr lang="cs-CZ" sz="1000" i="1" dirty="0"/>
              <a:t>„za nejvýše tři poslední účetní období, </a:t>
            </a:r>
            <a:r>
              <a:rPr lang="cs-CZ" sz="1000" b="1" i="1" dirty="0"/>
              <a:t>která jsou k dispozici</a:t>
            </a:r>
            <a:r>
              <a:rPr lang="cs-CZ" sz="1000" i="1" dirty="0"/>
              <a:t>“</a:t>
            </a:r>
          </a:p>
          <a:p>
            <a:pPr lvl="2" algn="just">
              <a:buAutoNum type="arabicPeriod"/>
            </a:pPr>
            <a:r>
              <a:rPr lang="cs-CZ" sz="1000" dirty="0"/>
              <a:t>je třeba respektovat poslední tři účetní období a předložit zatímní výsledovku nepředloženou FÚ ani neověřenou auditorem a použít možnosti upravené v čl. 60 odst. 3 směrnice 2014/24/EU: </a:t>
            </a:r>
            <a:r>
              <a:rPr lang="cs-CZ" sz="1000" i="1" dirty="0"/>
              <a:t>„Jestliže z jakéhokoli oprávněného důvodu není hospodářský subjekt schopen předložit doklady požadované veřejným zadavatelem, může svou ekonomickou a finanční situaci doložit jakýmkoli jiným dokladem, který veřejný zadavatel považuje za vhodný.“</a:t>
            </a:r>
            <a:endParaRPr lang="cs-CZ" sz="1000" i="1" u="sng" dirty="0"/>
          </a:p>
          <a:p>
            <a:pPr algn="just"/>
            <a:r>
              <a:rPr lang="cs-CZ" sz="1400" dirty="0"/>
              <a:t>požadovaná minimální výše </a:t>
            </a:r>
            <a:r>
              <a:rPr lang="cs-CZ" sz="1400" b="1" dirty="0"/>
              <a:t>nesmí přesahovat</a:t>
            </a:r>
            <a:r>
              <a:rPr lang="cs-CZ" sz="1400" dirty="0"/>
              <a:t>: </a:t>
            </a:r>
          </a:p>
          <a:p>
            <a:pPr lvl="1" algn="just"/>
            <a:r>
              <a:rPr lang="cs-CZ" sz="1200" dirty="0"/>
              <a:t>obecně </a:t>
            </a:r>
            <a:r>
              <a:rPr lang="cs-CZ" sz="1200" b="1" dirty="0"/>
              <a:t>dvojnásobek předpokládané hodnoty</a:t>
            </a:r>
            <a:r>
              <a:rPr lang="cs-CZ" sz="1200" dirty="0"/>
              <a:t> VZ</a:t>
            </a:r>
          </a:p>
          <a:p>
            <a:pPr lvl="1" algn="just"/>
            <a:r>
              <a:rPr lang="cs-CZ" sz="1200" dirty="0"/>
              <a:t>v případě uzavření </a:t>
            </a:r>
            <a:r>
              <a:rPr lang="cs-CZ" sz="1200" b="1" dirty="0"/>
              <a:t>rámcové dohody s obnovením soutěže </a:t>
            </a:r>
            <a:r>
              <a:rPr lang="cs-CZ" sz="1200" dirty="0"/>
              <a:t>dvojnásobek průměrné předpokládané hodnoty VZ, které budou na základě rámcové dohody prováděny současně; není-li známa, tak dvojnásobek předpokládané hodnoty rámcové dohody</a:t>
            </a:r>
          </a:p>
          <a:p>
            <a:pPr lvl="1" algn="just"/>
            <a:r>
              <a:rPr lang="cs-CZ" sz="1200" dirty="0"/>
              <a:t>v případě </a:t>
            </a:r>
            <a:r>
              <a:rPr lang="cs-CZ" sz="1200" b="1" dirty="0"/>
              <a:t>zavedení DNS </a:t>
            </a:r>
            <a:r>
              <a:rPr lang="cs-CZ" sz="1200" dirty="0"/>
              <a:t>dvojnásobek maximální předpokládané hodnoty jednotlivých VZ, které mají být v DNS zadány</a:t>
            </a:r>
          </a:p>
          <a:p>
            <a:pPr algn="just"/>
            <a:r>
              <a:rPr lang="cs-CZ" sz="1400" b="1" dirty="0"/>
              <a:t>v odůvodněných případech</a:t>
            </a:r>
            <a:r>
              <a:rPr lang="cs-CZ" sz="1400" dirty="0"/>
              <a:t>, zejména zvláštní rizika vyplývající z povahy předmětu plnění, </a:t>
            </a:r>
            <a:r>
              <a:rPr lang="cs-CZ" sz="1400" b="1" dirty="0"/>
              <a:t>lze požadovat</a:t>
            </a:r>
            <a:r>
              <a:rPr lang="cs-CZ" sz="1400" dirty="0"/>
              <a:t> vyšší obrat </a:t>
            </a:r>
            <a:r>
              <a:rPr lang="cs-CZ" sz="1400" i="1" dirty="0"/>
              <a:t>(DZ: nutno odůvodnit v zadávací dokumentaci nebo písemné zprávě)</a:t>
            </a:r>
          </a:p>
          <a:p>
            <a:pPr algn="just"/>
            <a:r>
              <a:rPr lang="cs-CZ" sz="1400" dirty="0"/>
              <a:t>je-li </a:t>
            </a:r>
            <a:r>
              <a:rPr lang="cs-CZ" sz="1400" b="1" dirty="0"/>
              <a:t>VZ rozdělena na části</a:t>
            </a:r>
            <a:r>
              <a:rPr lang="cs-CZ" sz="1400" dirty="0"/>
              <a:t>, stanoví se podmínka </a:t>
            </a:r>
            <a:r>
              <a:rPr lang="cs-CZ" sz="1400" b="1" dirty="0"/>
              <a:t>zvlášť ke každé části</a:t>
            </a:r>
            <a:r>
              <a:rPr lang="cs-CZ" sz="1400" dirty="0"/>
              <a:t>; bude-li dodavateli zadáváno několik částí současně, zadavatel </a:t>
            </a:r>
            <a:r>
              <a:rPr lang="cs-CZ" sz="1400" b="1" dirty="0"/>
              <a:t>může</a:t>
            </a:r>
            <a:r>
              <a:rPr lang="cs-CZ" sz="1400" dirty="0"/>
              <a:t> podmínku stanovit k takovému souboru částí</a:t>
            </a:r>
          </a:p>
          <a:p>
            <a:pPr algn="just"/>
            <a:r>
              <a:rPr lang="cs-CZ" sz="1400" dirty="0"/>
              <a:t>dodavatel </a:t>
            </a:r>
            <a:r>
              <a:rPr lang="cs-CZ" sz="1400" b="1" dirty="0"/>
              <a:t>prokazuje výkazem zisku a ztrát</a:t>
            </a:r>
            <a:r>
              <a:rPr lang="cs-CZ" sz="1400" dirty="0"/>
              <a:t> nebo obdobným dokladem podle právního řádu sídla země dodavatele</a:t>
            </a:r>
          </a:p>
          <a:p>
            <a:pPr algn="just"/>
            <a:r>
              <a:rPr lang="cs-CZ" sz="1400" dirty="0"/>
              <a:t>nelze požadovat ve </a:t>
            </a:r>
            <a:r>
              <a:rPr lang="cs-CZ" sz="1400" b="1" dirty="0"/>
              <a:t>VZ na služby </a:t>
            </a:r>
            <a:r>
              <a:rPr lang="cs-CZ" sz="1400" dirty="0"/>
              <a:t>uvedené </a:t>
            </a:r>
            <a:r>
              <a:rPr lang="cs-CZ" sz="1400" b="1" dirty="0"/>
              <a:t>v oddílu 71 </a:t>
            </a:r>
            <a:r>
              <a:rPr lang="cs-CZ" sz="1400" dirty="0"/>
              <a:t>slovníku CPV (zejména architektura a jiné obdobné služby)</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43</a:t>
            </a:fld>
            <a:endParaRPr lang="cs-CZ"/>
          </a:p>
        </p:txBody>
      </p:sp>
    </p:spTree>
    <p:extLst>
      <p:ext uri="{BB962C8B-B14F-4D97-AF65-F5344CB8AC3E}">
        <p14:creationId xmlns:p14="http://schemas.microsoft.com/office/powerpoint/2010/main" val="3055068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Kritéria technické kvalifikace a jejich prokázání (§ 79)</a:t>
            </a:r>
          </a:p>
        </p:txBody>
      </p:sp>
      <p:sp>
        <p:nvSpPr>
          <p:cNvPr id="3" name="Podnadpis 2"/>
          <p:cNvSpPr>
            <a:spLocks noGrp="1"/>
          </p:cNvSpPr>
          <p:nvPr>
            <p:ph idx="1"/>
          </p:nvPr>
        </p:nvSpPr>
        <p:spPr/>
        <p:txBody>
          <a:bodyPr>
            <a:normAutofit/>
          </a:bodyPr>
          <a:lstStyle/>
          <a:p>
            <a:pPr lvl="0" algn="just"/>
            <a:r>
              <a:rPr lang="cs-CZ" dirty="0">
                <a:solidFill>
                  <a:prstClr val="black"/>
                </a:solidFill>
              </a:rPr>
              <a:t>zadavatel stanoví </a:t>
            </a:r>
            <a:r>
              <a:rPr lang="cs-CZ" b="1" dirty="0">
                <a:solidFill>
                  <a:prstClr val="black"/>
                </a:solidFill>
              </a:rPr>
              <a:t>za účelem prokázání </a:t>
            </a:r>
            <a:r>
              <a:rPr lang="cs-CZ" dirty="0">
                <a:solidFill>
                  <a:prstClr val="black"/>
                </a:solidFill>
              </a:rPr>
              <a:t>lidských zdrojů, technických zdrojů nebo odborných schopností a zkušeností </a:t>
            </a:r>
            <a:r>
              <a:rPr lang="cs-CZ" b="1" dirty="0">
                <a:solidFill>
                  <a:prstClr val="black"/>
                </a:solidFill>
              </a:rPr>
              <a:t>nezbytných pro plnění VZ v</a:t>
            </a:r>
            <a:r>
              <a:rPr lang="cs-CZ" dirty="0">
                <a:solidFill>
                  <a:prstClr val="black"/>
                </a:solidFill>
              </a:rPr>
              <a:t> odpovídající </a:t>
            </a:r>
            <a:r>
              <a:rPr lang="cs-CZ" b="1" dirty="0">
                <a:solidFill>
                  <a:prstClr val="black"/>
                </a:solidFill>
              </a:rPr>
              <a:t>kvalitě</a:t>
            </a:r>
          </a:p>
          <a:p>
            <a:pPr lvl="0" algn="just"/>
            <a:r>
              <a:rPr lang="cs-CZ" dirty="0">
                <a:solidFill>
                  <a:prstClr val="black"/>
                </a:solidFill>
              </a:rPr>
              <a:t>technickou kvalifikaci </a:t>
            </a:r>
            <a:r>
              <a:rPr lang="cs-CZ" b="1" dirty="0">
                <a:solidFill>
                  <a:prstClr val="black"/>
                </a:solidFill>
              </a:rPr>
              <a:t>lze považovat za neprokázanou</a:t>
            </a:r>
            <a:r>
              <a:rPr lang="cs-CZ" dirty="0">
                <a:solidFill>
                  <a:prstClr val="black"/>
                </a:solidFill>
              </a:rPr>
              <a:t>, pokud zadavatel prokáže, že dodavatel má </a:t>
            </a:r>
            <a:r>
              <a:rPr lang="cs-CZ" b="1" dirty="0">
                <a:solidFill>
                  <a:prstClr val="black"/>
                </a:solidFill>
              </a:rPr>
              <a:t>protichůdné zájmy</a:t>
            </a:r>
            <a:r>
              <a:rPr lang="cs-CZ" dirty="0">
                <a:solidFill>
                  <a:prstClr val="black"/>
                </a:solidFill>
              </a:rPr>
              <a:t>, které by mohly </a:t>
            </a:r>
            <a:r>
              <a:rPr lang="cs-CZ" b="1" dirty="0">
                <a:solidFill>
                  <a:prstClr val="black"/>
                </a:solidFill>
              </a:rPr>
              <a:t>negativně ovlivnit plnění VZ </a:t>
            </a:r>
            <a:r>
              <a:rPr lang="cs-CZ" i="1" dirty="0">
                <a:solidFill>
                  <a:prstClr val="black"/>
                </a:solidFill>
              </a:rPr>
              <a:t>(DZ: např. stavební práce X TDI, hospodářské zájmy konkurenta zadavatele působícího na trhu)</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44</a:t>
            </a:fld>
            <a:endParaRPr lang="cs-CZ"/>
          </a:p>
        </p:txBody>
      </p:sp>
    </p:spTree>
    <p:extLst>
      <p:ext uri="{BB962C8B-B14F-4D97-AF65-F5344CB8AC3E}">
        <p14:creationId xmlns:p14="http://schemas.microsoft.com/office/powerpoint/2010/main" val="38416351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Kritéria technické kvalifikace a jejich prokázání (§ 79) - pokračování</a:t>
            </a:r>
          </a:p>
        </p:txBody>
      </p:sp>
      <p:sp>
        <p:nvSpPr>
          <p:cNvPr id="3" name="Podnadpis 2"/>
          <p:cNvSpPr>
            <a:spLocks noGrp="1"/>
          </p:cNvSpPr>
          <p:nvPr>
            <p:ph idx="1"/>
          </p:nvPr>
        </p:nvSpPr>
        <p:spPr/>
        <p:txBody>
          <a:bodyPr>
            <a:normAutofit/>
          </a:bodyPr>
          <a:lstStyle/>
          <a:p>
            <a:pPr algn="just"/>
            <a:r>
              <a:rPr lang="cs-CZ" sz="1800" dirty="0"/>
              <a:t>Zadavatel </a:t>
            </a:r>
            <a:r>
              <a:rPr lang="cs-CZ" sz="1800" b="1" dirty="0"/>
              <a:t>může požadovat </a:t>
            </a:r>
            <a:r>
              <a:rPr lang="cs-CZ" sz="1800" i="1" dirty="0"/>
              <a:t>(taxativní vymezení)</a:t>
            </a:r>
            <a:r>
              <a:rPr lang="cs-CZ" sz="1800" dirty="0"/>
              <a:t>:</a:t>
            </a:r>
          </a:p>
          <a:p>
            <a:pPr marL="514350" indent="-336550" algn="just">
              <a:buAutoNum type="alphaLcParenR"/>
            </a:pPr>
            <a:r>
              <a:rPr lang="cs-CZ" sz="1400" b="1" dirty="0"/>
              <a:t>seznam stavebních prací a osvědčení </a:t>
            </a:r>
            <a:r>
              <a:rPr lang="cs-CZ" sz="1400" dirty="0"/>
              <a:t>objednatele </a:t>
            </a:r>
            <a:r>
              <a:rPr lang="cs-CZ" sz="1400" b="1" dirty="0"/>
              <a:t>o řádném poskytnutí a dokončení </a:t>
            </a:r>
            <a:r>
              <a:rPr lang="cs-CZ" sz="1400" dirty="0"/>
              <a:t>– za posledních 5 let </a:t>
            </a:r>
            <a:r>
              <a:rPr lang="cs-CZ" sz="1400" u="sng" dirty="0"/>
              <a:t>před zahájením ZŘ</a:t>
            </a:r>
            <a:r>
              <a:rPr lang="cs-CZ" sz="1400" dirty="0"/>
              <a:t>; pokud je to nezbytné pro zajištění přiměřené úrovně hospodářské soutěže, lze požadovat i za dobu delší,</a:t>
            </a:r>
          </a:p>
          <a:p>
            <a:pPr marL="514350" indent="-336550" algn="just">
              <a:buAutoNum type="alphaLcParenR"/>
            </a:pPr>
            <a:r>
              <a:rPr lang="cs-CZ" sz="1400" b="1" dirty="0"/>
              <a:t>seznam významných dodávek </a:t>
            </a:r>
            <a:r>
              <a:rPr lang="cs-CZ" sz="1400" dirty="0"/>
              <a:t>nebo významných </a:t>
            </a:r>
            <a:r>
              <a:rPr lang="cs-CZ" sz="1400" b="1" dirty="0"/>
              <a:t>služeb </a:t>
            </a:r>
            <a:r>
              <a:rPr lang="cs-CZ" sz="1400" dirty="0"/>
              <a:t>včetně uvedení ceny a doby jejich poskytnutí a identifikace objednatele – za poslední 3 roky před zahájením ZŘ; nutno uvést cenu, dobu poskytnutí, identifikaci objednatele; pokud je to nezbytné pro zajištění přiměřené úrovně hospodářské soutěže, lze požadovat i za dobu delší </a:t>
            </a:r>
            <a:r>
              <a:rPr lang="cs-CZ" sz="1400" i="1" u="sng" dirty="0"/>
              <a:t>(DZ: nelze již požadovat osvědčení objednatele o řádném provedení a dokončení)</a:t>
            </a:r>
            <a:r>
              <a:rPr lang="cs-CZ" sz="1400" dirty="0"/>
              <a:t>,</a:t>
            </a:r>
          </a:p>
          <a:p>
            <a:pPr lvl="1" algn="just"/>
            <a:r>
              <a:rPr lang="cs-CZ" sz="1050" dirty="0"/>
              <a:t>pokud zadavatel </a:t>
            </a:r>
            <a:r>
              <a:rPr lang="cs-CZ" sz="1050" b="1" dirty="0"/>
              <a:t>nestanoví jinak</a:t>
            </a:r>
            <a:r>
              <a:rPr lang="cs-CZ" sz="1050" dirty="0"/>
              <a:t>, stačí, že zakázka byla </a:t>
            </a:r>
            <a:r>
              <a:rPr lang="cs-CZ" sz="1050" b="1" dirty="0"/>
              <a:t>ve výše uvedené době dokončena</a:t>
            </a:r>
            <a:r>
              <a:rPr lang="cs-CZ" sz="1050" dirty="0"/>
              <a:t>; u zakázek </a:t>
            </a:r>
            <a:r>
              <a:rPr lang="cs-CZ" sz="1050" b="1" dirty="0"/>
              <a:t>pravidelné povahy </a:t>
            </a:r>
            <a:r>
              <a:rPr lang="cs-CZ" sz="1050" dirty="0"/>
              <a:t>je rozhodný </a:t>
            </a:r>
            <a:r>
              <a:rPr lang="cs-CZ" sz="1050" b="1" dirty="0"/>
              <a:t>rozsah</a:t>
            </a:r>
            <a:r>
              <a:rPr lang="cs-CZ" sz="1050" dirty="0"/>
              <a:t> zakázky </a:t>
            </a:r>
            <a:r>
              <a:rPr lang="cs-CZ" sz="1050" b="1" dirty="0"/>
              <a:t>realizovaný</a:t>
            </a:r>
            <a:r>
              <a:rPr lang="cs-CZ" sz="1050" dirty="0"/>
              <a:t> v průběhu výše uvedené doby</a:t>
            </a:r>
          </a:p>
          <a:p>
            <a:pPr lvl="1" algn="just"/>
            <a:r>
              <a:rPr lang="cs-CZ" sz="1050" dirty="0"/>
              <a:t>pokud zadavatel nestanoví jinak, může dodavatel k prokázání použít </a:t>
            </a:r>
            <a:r>
              <a:rPr lang="cs-CZ" sz="1050" b="1" dirty="0"/>
              <a:t>zakázky, které poskytl společně s jinými dodavateli v rozsahu, v jakém se na plnění podílel</a:t>
            </a:r>
            <a:r>
              <a:rPr lang="cs-CZ" sz="1050" dirty="0"/>
              <a:t>; pokud vystupoval </a:t>
            </a:r>
            <a:r>
              <a:rPr lang="cs-CZ" sz="1050" b="1" dirty="0"/>
              <a:t>jako poddodavatel</a:t>
            </a:r>
            <a:r>
              <a:rPr lang="cs-CZ" sz="1050" dirty="0"/>
              <a:t>, tak pouze </a:t>
            </a:r>
            <a:r>
              <a:rPr lang="cs-CZ" sz="1050" b="1" dirty="0"/>
              <a:t>v rozsahu</a:t>
            </a:r>
            <a:r>
              <a:rPr lang="cs-CZ" sz="1050" dirty="0"/>
              <a:t>, v jakém se na zakázce </a:t>
            </a:r>
            <a:r>
              <a:rPr lang="cs-CZ" sz="1050" b="1" dirty="0"/>
              <a:t>podílel</a:t>
            </a:r>
          </a:p>
          <a:p>
            <a:pPr lvl="1" algn="just"/>
            <a:r>
              <a:rPr lang="cs-CZ" sz="1050" b="1" dirty="0"/>
              <a:t>rovnocenným dokladem </a:t>
            </a:r>
            <a:r>
              <a:rPr lang="cs-CZ" sz="1050" dirty="0"/>
              <a:t>k prokázání výše uvedených kritérií je zejména smlouva s objednatelem a doklad o uskutečnění plnění dodavatele</a:t>
            </a:r>
          </a:p>
          <a:p>
            <a:pPr marL="514350" indent="-336550" algn="just">
              <a:buFont typeface="+mj-lt"/>
              <a:buAutoNum type="alphaLcParenR" startAt="3"/>
            </a:pPr>
            <a:r>
              <a:rPr lang="cs-CZ" sz="1400" b="1" dirty="0"/>
              <a:t>seznam techniků či technických útvarů</a:t>
            </a:r>
            <a:r>
              <a:rPr lang="cs-CZ" sz="1400" dirty="0"/>
              <a:t>, jež se budou podílet na plnění veřejné zakázky – zejm. zajišťujících kontrolu kvality, provádějících stavební práce; bez ohledu na vztah k dodavateli,</a:t>
            </a:r>
          </a:p>
          <a:p>
            <a:pPr marL="514350" indent="-336550" algn="just">
              <a:buAutoNum type="alphaLcParenR" startAt="3"/>
            </a:pPr>
            <a:r>
              <a:rPr lang="cs-CZ" sz="1400" b="1" dirty="0"/>
              <a:t>osvědčení o vzdělání a odborné kvalifikaci </a:t>
            </a:r>
            <a:r>
              <a:rPr lang="cs-CZ" sz="1400" dirty="0"/>
              <a:t>vztahující se k požadovaným dodávkám, službám nebo stavebním </a:t>
            </a:r>
            <a:r>
              <a:rPr lang="cs-CZ" sz="1400" dirty="0" err="1"/>
              <a:t>pracem</a:t>
            </a:r>
            <a:r>
              <a:rPr lang="cs-CZ" sz="1400" dirty="0"/>
              <a:t>, a to jak </a:t>
            </a:r>
            <a:r>
              <a:rPr lang="cs-CZ" sz="1400" b="1" dirty="0"/>
              <a:t>ve vztahu k FO</a:t>
            </a:r>
            <a:r>
              <a:rPr lang="cs-CZ" sz="1400" dirty="0"/>
              <a:t>, jež mohou </a:t>
            </a:r>
            <a:r>
              <a:rPr lang="cs-CZ" sz="1400" b="1" dirty="0"/>
              <a:t>předmět plnění poskytovat</a:t>
            </a:r>
            <a:r>
              <a:rPr lang="cs-CZ" sz="1400" dirty="0"/>
              <a:t>, tak ve vztahu k jejich </a:t>
            </a:r>
            <a:r>
              <a:rPr lang="cs-CZ" sz="1400" b="1" dirty="0"/>
              <a:t>vedoucím pracovníkům</a:t>
            </a:r>
            <a:r>
              <a:rPr lang="cs-CZ" sz="1400" dirty="0"/>
              <a:t>,</a:t>
            </a:r>
          </a:p>
          <a:p>
            <a:pPr marL="514350" indent="-336550" algn="just">
              <a:buAutoNum type="alphaLcParenR" startAt="3"/>
            </a:pPr>
            <a:r>
              <a:rPr lang="cs-CZ" sz="1400" b="1" dirty="0"/>
              <a:t>popis technického vybavení</a:t>
            </a:r>
            <a:r>
              <a:rPr lang="cs-CZ" sz="1400" dirty="0"/>
              <a:t>, opatření dodavatele k zajištění kvality nebo zařízení pro výzkum,</a:t>
            </a:r>
          </a:p>
          <a:p>
            <a:pPr marL="514350" indent="-336550" algn="just">
              <a:buAutoNum type="alphaLcParenR" startAt="3"/>
            </a:pPr>
            <a:r>
              <a:rPr lang="cs-CZ" sz="1400" b="1" dirty="0"/>
              <a:t>přehled o řízení dodavatelského řetězce </a:t>
            </a:r>
            <a:r>
              <a:rPr lang="cs-CZ" sz="1400" dirty="0"/>
              <a:t>a systémy sledování dodavatelského řetězce, které bude moci dodavatel uplatnit při plnění VZ,</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45</a:t>
            </a:fld>
            <a:endParaRPr lang="cs-CZ"/>
          </a:p>
        </p:txBody>
      </p:sp>
    </p:spTree>
    <p:extLst>
      <p:ext uri="{BB962C8B-B14F-4D97-AF65-F5344CB8AC3E}">
        <p14:creationId xmlns:p14="http://schemas.microsoft.com/office/powerpoint/2010/main" val="7368263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Kritéria technické kvalifikace a jejich prokázání (§ 79) - pokračování</a:t>
            </a:r>
          </a:p>
        </p:txBody>
      </p:sp>
      <p:sp>
        <p:nvSpPr>
          <p:cNvPr id="3" name="Podnadpis 2"/>
          <p:cNvSpPr>
            <a:spLocks noGrp="1"/>
          </p:cNvSpPr>
          <p:nvPr>
            <p:ph idx="1"/>
          </p:nvPr>
        </p:nvSpPr>
        <p:spPr/>
        <p:txBody>
          <a:bodyPr>
            <a:normAutofit/>
          </a:bodyPr>
          <a:lstStyle/>
          <a:p>
            <a:pPr marL="514350" indent="-514350" algn="just">
              <a:buFont typeface="+mj-lt"/>
              <a:buAutoNum type="alphaLcParenR" startAt="7"/>
            </a:pPr>
            <a:r>
              <a:rPr lang="cs-CZ" sz="1800" b="1" dirty="0"/>
              <a:t>provedení kontroly technické kapacity </a:t>
            </a:r>
            <a:r>
              <a:rPr lang="cs-CZ" sz="1800" dirty="0"/>
              <a:t>zadavatelem nebo příslušným úředním orgánem v zemi sídla dodavatele; v případě nutnosti také provedení kontroly opatření týkajících se zabezpečení jakosti a výzkumu, a to vše za předpokladu, že požadované služby jsou složité nebo jsou požadovány pro zcela zvláštní účely,</a:t>
            </a:r>
          </a:p>
          <a:p>
            <a:pPr marL="514350" indent="-514350" algn="just">
              <a:buFont typeface="+mj-lt"/>
              <a:buAutoNum type="alphaLcParenR" startAt="7"/>
            </a:pPr>
            <a:r>
              <a:rPr lang="cs-CZ" sz="1800" b="1" dirty="0"/>
              <a:t>opatření v oblasti řízení z hlediska ochrany životního prostředí</a:t>
            </a:r>
            <a:r>
              <a:rPr lang="cs-CZ" sz="1800" dirty="0"/>
              <a:t>, které bude dodavatel schopen použít při plnění VZ,</a:t>
            </a:r>
          </a:p>
          <a:p>
            <a:pPr marL="514350" indent="-514350" algn="just">
              <a:buFont typeface="+mj-lt"/>
              <a:buAutoNum type="alphaLcParenR" startAt="7"/>
            </a:pPr>
            <a:r>
              <a:rPr lang="cs-CZ" sz="1800" b="1" dirty="0"/>
              <a:t>přehled průměrného ročního počtu zaměstnanců </a:t>
            </a:r>
            <a:r>
              <a:rPr lang="cs-CZ" sz="1800" dirty="0"/>
              <a:t>nebo vedoucích zaměstnanců nebo osob v obdobném postavení u dodavatele za poslední 3 roky,</a:t>
            </a:r>
          </a:p>
          <a:p>
            <a:pPr marL="514350" indent="-514350" algn="just">
              <a:buFont typeface="+mj-lt"/>
              <a:buAutoNum type="alphaLcParenR" startAt="7"/>
            </a:pPr>
            <a:r>
              <a:rPr lang="cs-CZ" sz="1800" b="1" dirty="0"/>
              <a:t>přehled nástrojů nebo pomůcek</a:t>
            </a:r>
            <a:r>
              <a:rPr lang="cs-CZ" sz="1800" dirty="0"/>
              <a:t>, provozních nebo technických zařízení, které bude mít dodavatel k dispozici při plnění VZ,</a:t>
            </a:r>
          </a:p>
          <a:p>
            <a:pPr marL="514350" indent="-514350" algn="just">
              <a:buFont typeface="+mj-lt"/>
              <a:buAutoNum type="alphaLcParenR" startAt="7"/>
            </a:pPr>
            <a:r>
              <a:rPr lang="cs-CZ" sz="1800" b="1" dirty="0"/>
              <a:t>vzorky, popisy nebo fotografie </a:t>
            </a:r>
            <a:r>
              <a:rPr lang="cs-CZ" sz="1800" dirty="0"/>
              <a:t>výrobků určených k dodání,</a:t>
            </a:r>
          </a:p>
          <a:p>
            <a:pPr marL="514350" indent="-514350" algn="just">
              <a:buFont typeface="+mj-lt"/>
              <a:buAutoNum type="alphaLcParenR" startAt="7"/>
            </a:pPr>
            <a:r>
              <a:rPr lang="cs-CZ" sz="1800" b="1" dirty="0"/>
              <a:t>doklad prokazující shodu </a:t>
            </a:r>
            <a:r>
              <a:rPr lang="cs-CZ" sz="1800" dirty="0"/>
              <a:t>výrobku s technickou normou nebo technickým dokumentem.</a:t>
            </a:r>
          </a:p>
          <a:p>
            <a:pPr algn="just"/>
            <a:r>
              <a:rPr lang="cs-CZ" sz="1800" dirty="0"/>
              <a:t>v případě, že </a:t>
            </a:r>
            <a:r>
              <a:rPr lang="cs-CZ" sz="1800" b="1" dirty="0"/>
              <a:t>prokázání</a:t>
            </a:r>
            <a:r>
              <a:rPr lang="cs-CZ" sz="1800" dirty="0"/>
              <a:t> požadované technické kvalifikace </a:t>
            </a:r>
            <a:r>
              <a:rPr lang="cs-CZ" sz="1800" b="1" dirty="0"/>
              <a:t>nespočívá v předložení dokladu</a:t>
            </a:r>
            <a:r>
              <a:rPr lang="cs-CZ" sz="1800" dirty="0"/>
              <a:t>, musí zadavatel poskytnout dodavateli příslušnou součinnost a možnost k prokázání</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46</a:t>
            </a:fld>
            <a:endParaRPr lang="cs-CZ"/>
          </a:p>
        </p:txBody>
      </p:sp>
    </p:spTree>
    <p:extLst>
      <p:ext uri="{BB962C8B-B14F-4D97-AF65-F5344CB8AC3E}">
        <p14:creationId xmlns:p14="http://schemas.microsoft.com/office/powerpoint/2010/main" val="9112854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Vyloučení účastníka zadávacího řízení</a:t>
            </a:r>
            <a:br>
              <a:rPr lang="cs-CZ" dirty="0"/>
            </a:br>
            <a:r>
              <a:rPr lang="cs-CZ" dirty="0"/>
              <a:t>(§ 48)</a:t>
            </a:r>
          </a:p>
        </p:txBody>
      </p:sp>
      <p:sp>
        <p:nvSpPr>
          <p:cNvPr id="3" name="Podnadpis 2"/>
          <p:cNvSpPr>
            <a:spLocks noGrp="1"/>
          </p:cNvSpPr>
          <p:nvPr>
            <p:ph idx="1"/>
          </p:nvPr>
        </p:nvSpPr>
        <p:spPr/>
        <p:txBody>
          <a:bodyPr>
            <a:normAutofit lnSpcReduction="10000"/>
          </a:bodyPr>
          <a:lstStyle/>
          <a:p>
            <a:pPr algn="just">
              <a:buFont typeface="+mj-lt"/>
              <a:buAutoNum type="arabicParenR"/>
            </a:pPr>
            <a:r>
              <a:rPr lang="cs-CZ" sz="1200" dirty="0"/>
              <a:t>Zadavatel může vyloučit účastníka </a:t>
            </a:r>
            <a:r>
              <a:rPr lang="cs-CZ" sz="1200" b="1" dirty="0"/>
              <a:t>pouze z důvodů stanovených</a:t>
            </a:r>
            <a:r>
              <a:rPr lang="cs-CZ" sz="1200" dirty="0"/>
              <a:t> ZZVZ, a to </a:t>
            </a:r>
            <a:r>
              <a:rPr lang="cs-CZ" sz="1200" b="1" dirty="0"/>
              <a:t>kdykoli v průběhu </a:t>
            </a:r>
            <a:r>
              <a:rPr lang="cs-CZ" sz="1200" dirty="0"/>
              <a:t>zadávacího řízení.</a:t>
            </a:r>
          </a:p>
          <a:p>
            <a:pPr algn="just">
              <a:buFont typeface="+mj-lt"/>
              <a:buAutoNum type="arabicParenR"/>
            </a:pPr>
            <a:r>
              <a:rPr lang="cs-CZ" sz="1200" dirty="0"/>
              <a:t>Zadavatel </a:t>
            </a:r>
            <a:r>
              <a:rPr lang="cs-CZ" sz="1200" b="1" dirty="0"/>
              <a:t>může</a:t>
            </a:r>
            <a:r>
              <a:rPr lang="cs-CZ" sz="1200" dirty="0"/>
              <a:t> </a:t>
            </a:r>
            <a:r>
              <a:rPr lang="cs-CZ" sz="1200" b="1" dirty="0"/>
              <a:t>vyloučit</a:t>
            </a:r>
            <a:r>
              <a:rPr lang="cs-CZ" sz="1200" dirty="0"/>
              <a:t> účastníka, pokud </a:t>
            </a:r>
            <a:r>
              <a:rPr lang="cs-CZ" sz="1200" b="1" dirty="0"/>
              <a:t>údaje, doklady, vzorky nebo modely </a:t>
            </a:r>
            <a:r>
              <a:rPr lang="cs-CZ" sz="1200" dirty="0"/>
              <a:t>předložené účastníkem</a:t>
            </a:r>
          </a:p>
          <a:p>
            <a:pPr lvl="1" algn="just">
              <a:buFont typeface="+mj-lt"/>
              <a:buAutoNum type="alphaLcParenR"/>
            </a:pPr>
            <a:r>
              <a:rPr lang="cs-CZ" sz="1200" dirty="0"/>
              <a:t>​</a:t>
            </a:r>
            <a:r>
              <a:rPr lang="cs-CZ" sz="1200" b="1" dirty="0"/>
              <a:t>nesplňují </a:t>
            </a:r>
            <a:r>
              <a:rPr lang="cs-CZ" sz="1200" dirty="0"/>
              <a:t>zadávací podmínky nebo je účastník ve stanovené lhůtě </a:t>
            </a:r>
            <a:r>
              <a:rPr lang="cs-CZ" sz="1200" b="1" dirty="0"/>
              <a:t>nedoložil</a:t>
            </a:r>
            <a:r>
              <a:rPr lang="cs-CZ" sz="1200" dirty="0"/>
              <a:t>,</a:t>
            </a:r>
          </a:p>
          <a:p>
            <a:pPr lvl="1" algn="just">
              <a:buFont typeface="+mj-lt"/>
              <a:buAutoNum type="alphaLcParenR"/>
            </a:pPr>
            <a:r>
              <a:rPr lang="cs-CZ" sz="1200" dirty="0"/>
              <a:t>​</a:t>
            </a:r>
            <a:r>
              <a:rPr lang="cs-CZ" sz="1200" b="1" dirty="0"/>
              <a:t>nebyly</a:t>
            </a:r>
            <a:r>
              <a:rPr lang="cs-CZ" sz="1200" dirty="0"/>
              <a:t> účastníkem </a:t>
            </a:r>
            <a:r>
              <a:rPr lang="cs-CZ" sz="1200" b="1" dirty="0"/>
              <a:t>objasněny nebo doplněny</a:t>
            </a:r>
            <a:r>
              <a:rPr lang="cs-CZ" sz="1200" dirty="0"/>
              <a:t> na základě žádosti podle § 46,nebo</a:t>
            </a:r>
          </a:p>
          <a:p>
            <a:pPr lvl="1" algn="just">
              <a:buFont typeface="+mj-lt"/>
              <a:buAutoNum type="alphaLcParenR"/>
            </a:pPr>
            <a:r>
              <a:rPr lang="cs-CZ" sz="1200" dirty="0"/>
              <a:t>​</a:t>
            </a:r>
            <a:r>
              <a:rPr lang="cs-CZ" sz="1200" b="1" dirty="0"/>
              <a:t>neodpovídají skutečnosti </a:t>
            </a:r>
            <a:r>
              <a:rPr lang="cs-CZ" sz="1200" dirty="0"/>
              <a:t>a měly nebo </a:t>
            </a:r>
            <a:r>
              <a:rPr lang="cs-CZ" sz="1200" b="1" dirty="0"/>
              <a:t>mohly mít vliv </a:t>
            </a:r>
            <a:r>
              <a:rPr lang="cs-CZ" sz="1200" dirty="0"/>
              <a:t>na posouzení podmínek účasti nebo naplnění kritérií hodnocení. </a:t>
            </a:r>
          </a:p>
          <a:p>
            <a:pPr algn="just">
              <a:buFont typeface="+mj-lt"/>
              <a:buAutoNum type="arabicParenR" startAt="3"/>
            </a:pPr>
            <a:r>
              <a:rPr lang="cs-CZ" sz="1200" dirty="0"/>
              <a:t>Zadavatel </a:t>
            </a:r>
            <a:r>
              <a:rPr lang="cs-CZ" sz="1200" b="1" dirty="0"/>
              <a:t>vyloučí</a:t>
            </a:r>
            <a:r>
              <a:rPr lang="cs-CZ" sz="1200" dirty="0"/>
              <a:t> účastníka, který neprokázal složení </a:t>
            </a:r>
            <a:r>
              <a:rPr lang="cs-CZ" sz="1200" b="1" dirty="0"/>
              <a:t>jistoty</a:t>
            </a:r>
            <a:r>
              <a:rPr lang="cs-CZ" sz="1200" dirty="0"/>
              <a:t> nebo nezajistil jistotu po celou dobu trvání zadávací lhůty.</a:t>
            </a:r>
          </a:p>
          <a:p>
            <a:pPr algn="just">
              <a:buFont typeface="+mj-lt"/>
              <a:buAutoNum type="arabicParenR" startAt="3"/>
            </a:pPr>
            <a:r>
              <a:rPr lang="cs-CZ" sz="1200" dirty="0"/>
              <a:t>Zadavatel </a:t>
            </a:r>
            <a:r>
              <a:rPr lang="cs-CZ" sz="1200" b="1" dirty="0"/>
              <a:t>může vyloučit </a:t>
            </a:r>
            <a:r>
              <a:rPr lang="cs-CZ" sz="1200" dirty="0"/>
              <a:t>účastníka, pokud nabídka obsahuje </a:t>
            </a:r>
            <a:r>
              <a:rPr lang="cs-CZ" sz="1200" b="1" dirty="0"/>
              <a:t>mimořádně nízkou nabídkovou cenu</a:t>
            </a:r>
            <a:r>
              <a:rPr lang="cs-CZ" sz="1200" dirty="0"/>
              <a:t>, která nebyla účastníkem zdůvodněna.</a:t>
            </a:r>
          </a:p>
          <a:p>
            <a:pPr algn="just">
              <a:buFont typeface="+mj-lt"/>
              <a:buAutoNum type="arabicParenR" startAt="3"/>
            </a:pPr>
            <a:r>
              <a:rPr lang="cs-CZ" sz="1200" dirty="0"/>
              <a:t>Zadavatel </a:t>
            </a:r>
            <a:r>
              <a:rPr lang="cs-CZ" sz="1200" b="1" dirty="0"/>
              <a:t>může vyloučit </a:t>
            </a:r>
            <a:r>
              <a:rPr lang="cs-CZ" sz="1200" dirty="0"/>
              <a:t>účastníka </a:t>
            </a:r>
            <a:r>
              <a:rPr lang="cs-CZ" sz="1200" b="1" dirty="0"/>
              <a:t>pro nezpůsobilost</a:t>
            </a:r>
            <a:r>
              <a:rPr lang="cs-CZ" sz="1200" dirty="0"/>
              <a:t>, pokud prokáže, že</a:t>
            </a:r>
          </a:p>
          <a:p>
            <a:pPr lvl="1" algn="just">
              <a:buFont typeface="+mj-lt"/>
              <a:buAutoNum type="alphaLcParenR"/>
            </a:pPr>
            <a:r>
              <a:rPr lang="cs-CZ" sz="1200" dirty="0"/>
              <a:t>nabízené plnění by vedlo k </a:t>
            </a:r>
            <a:r>
              <a:rPr lang="cs-CZ" sz="1200" b="1" dirty="0"/>
              <a:t>nedodržování povinností z předpisů </a:t>
            </a:r>
            <a:r>
              <a:rPr lang="cs-CZ" sz="1200" dirty="0"/>
              <a:t>práva životního prostředí, sociálních nebo pracovněprávních předpisů nebo kolektivních smluv,</a:t>
            </a:r>
          </a:p>
          <a:p>
            <a:pPr lvl="1" algn="just">
              <a:buFont typeface="+mj-lt"/>
              <a:buAutoNum type="alphaLcParenR"/>
            </a:pPr>
            <a:r>
              <a:rPr lang="cs-CZ" sz="1200" dirty="0"/>
              <a:t>došlo ke </a:t>
            </a:r>
            <a:r>
              <a:rPr lang="cs-CZ" sz="1200" b="1" dirty="0"/>
              <a:t>střetu zájmů </a:t>
            </a:r>
            <a:r>
              <a:rPr lang="cs-CZ" sz="1200" dirty="0"/>
              <a:t>a jiné opatření k nápravě, kromě  zrušení, není možné,</a:t>
            </a:r>
          </a:p>
          <a:p>
            <a:pPr lvl="1" algn="just">
              <a:buFont typeface="+mj-lt"/>
              <a:buAutoNum type="alphaLcParenR"/>
            </a:pPr>
            <a:r>
              <a:rPr lang="cs-CZ" sz="1200" dirty="0"/>
              <a:t>došlo k </a:t>
            </a:r>
            <a:r>
              <a:rPr lang="cs-CZ" sz="1200" b="1" dirty="0"/>
              <a:t>narušení hospodářské soutěže předchozí  účastí účastníka </a:t>
            </a:r>
            <a:r>
              <a:rPr lang="cs-CZ" sz="1200" dirty="0"/>
              <a:t>při přípravě zadávacího řízení, jiné opatření k nápravě není možné a účastník na výzvu neprokázal, že k narušení hospodářské soutěže nedošlo,</a:t>
            </a:r>
          </a:p>
          <a:p>
            <a:pPr lvl="1" algn="just">
              <a:buFont typeface="+mj-lt"/>
              <a:buAutoNum type="alphaLcParenR"/>
            </a:pPr>
            <a:r>
              <a:rPr lang="cs-CZ" sz="1200" dirty="0"/>
              <a:t>se účastník dopustil v posledních 3 letech od zahájení zadávacího řízení závažných nebo dlouhodobých </a:t>
            </a:r>
            <a:r>
              <a:rPr lang="cs-CZ" sz="1200" b="1" dirty="0"/>
              <a:t>pochybení při plnění smluvního vztahu se zadavatelem, nebo s jiným veřejným zadavatelem</a:t>
            </a:r>
            <a:r>
              <a:rPr lang="cs-CZ" sz="1200" dirty="0"/>
              <a:t>, která vedla ke vzniku škody, předčasnému ukončení smluvního vztahu nebo k jiným srovnatelným sankcím,</a:t>
            </a:r>
          </a:p>
          <a:p>
            <a:pPr lvl="1" algn="just">
              <a:buFont typeface="+mj-lt"/>
              <a:buAutoNum type="alphaLcParenR"/>
            </a:pPr>
            <a:r>
              <a:rPr lang="cs-CZ" sz="1200" dirty="0"/>
              <a:t>se účastník </a:t>
            </a:r>
            <a:r>
              <a:rPr lang="cs-CZ" sz="1200" b="1" dirty="0"/>
              <a:t>pokusil neoprávněně ovlivnit rozhodnutí zadavatele  </a:t>
            </a:r>
            <a:r>
              <a:rPr lang="cs-CZ" sz="1200" dirty="0"/>
              <a:t>nebo se </a:t>
            </a:r>
            <a:r>
              <a:rPr lang="cs-CZ" sz="1200" b="1" dirty="0"/>
              <a:t>neoprávněně pokusil o získání neveřejných informací</a:t>
            </a:r>
            <a:r>
              <a:rPr lang="cs-CZ" sz="1200" dirty="0"/>
              <a:t>, které by mu mohly zajistit neoprávněné výhody,</a:t>
            </a:r>
          </a:p>
          <a:p>
            <a:pPr lvl="1" algn="just">
              <a:buFont typeface="+mj-lt"/>
              <a:buAutoNum type="alphaLcParenR"/>
            </a:pPr>
            <a:r>
              <a:rPr lang="cs-CZ" sz="1200" dirty="0"/>
              <a:t>se účastník dopustil v posledních 3 letech před zahájením nebo po zahájení zadávacího řízení </a:t>
            </a:r>
            <a:r>
              <a:rPr lang="cs-CZ" sz="1200" b="1" dirty="0"/>
              <a:t>závažného profesního pochybení</a:t>
            </a:r>
            <a:r>
              <a:rPr lang="cs-CZ" sz="1200" dirty="0"/>
              <a:t>, které zpochybňuje jeho důvěryhodnost.</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47</a:t>
            </a:fld>
            <a:endParaRPr lang="cs-CZ"/>
          </a:p>
        </p:txBody>
      </p:sp>
    </p:spTree>
    <p:extLst>
      <p:ext uri="{BB962C8B-B14F-4D97-AF65-F5344CB8AC3E}">
        <p14:creationId xmlns:p14="http://schemas.microsoft.com/office/powerpoint/2010/main" val="2893579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	Vyloučení účastníka zadávacího řízení (§ 48) </a:t>
            </a:r>
            <a:br>
              <a:rPr lang="cs-CZ" dirty="0"/>
            </a:br>
            <a:r>
              <a:rPr lang="cs-CZ" dirty="0"/>
              <a:t>- pokračování</a:t>
            </a:r>
          </a:p>
        </p:txBody>
      </p:sp>
      <p:sp>
        <p:nvSpPr>
          <p:cNvPr id="3" name="Podnadpis 2"/>
          <p:cNvSpPr>
            <a:spLocks noGrp="1"/>
          </p:cNvSpPr>
          <p:nvPr>
            <p:ph idx="1"/>
          </p:nvPr>
        </p:nvSpPr>
        <p:spPr/>
        <p:txBody>
          <a:bodyPr>
            <a:normAutofit/>
          </a:bodyPr>
          <a:lstStyle/>
          <a:p>
            <a:pPr marL="514350" indent="-514350" algn="just">
              <a:buFont typeface="+mj-lt"/>
              <a:buAutoNum type="arabicParenR" startAt="6"/>
            </a:pPr>
            <a:r>
              <a:rPr lang="cs-CZ" sz="1600" dirty="0"/>
              <a:t>Zadavatel </a:t>
            </a:r>
            <a:r>
              <a:rPr lang="cs-CZ" sz="1600" b="1" dirty="0"/>
              <a:t>může vyloučit</a:t>
            </a:r>
            <a:r>
              <a:rPr lang="cs-CZ" sz="1600" dirty="0"/>
              <a:t> účastníka </a:t>
            </a:r>
            <a:r>
              <a:rPr lang="cs-CZ" sz="1600" b="1" dirty="0"/>
              <a:t>pro nezpůsobilost</a:t>
            </a:r>
            <a:r>
              <a:rPr lang="cs-CZ" sz="1600" dirty="0"/>
              <a:t>, pokud na základě věrohodných informací získá </a:t>
            </a:r>
            <a:r>
              <a:rPr lang="cs-CZ" sz="1600" b="1" dirty="0"/>
              <a:t>důvodné podezření</a:t>
            </a:r>
            <a:r>
              <a:rPr lang="cs-CZ" sz="1600" dirty="0"/>
              <a:t>, že účastník uzavřel s jinými osobami </a:t>
            </a:r>
            <a:r>
              <a:rPr lang="cs-CZ" sz="1600" b="1" dirty="0"/>
              <a:t>zakázanou dohodu</a:t>
            </a:r>
            <a:r>
              <a:rPr lang="cs-CZ" sz="1600" dirty="0"/>
              <a:t> v souvislosti s veřejnou zakázkou.</a:t>
            </a:r>
          </a:p>
          <a:p>
            <a:pPr marL="514350" indent="-514350" algn="just">
              <a:buFont typeface="+mj-lt"/>
              <a:buAutoNum type="arabicParenR" startAt="6"/>
            </a:pPr>
            <a:r>
              <a:rPr lang="cs-CZ" sz="1600" dirty="0"/>
              <a:t>Zadavatel </a:t>
            </a:r>
            <a:r>
              <a:rPr lang="cs-CZ" sz="1600" b="1" dirty="0"/>
              <a:t>může vyloučit</a:t>
            </a:r>
            <a:r>
              <a:rPr lang="cs-CZ" sz="1600" dirty="0"/>
              <a:t> účastníka, který je a.s. nebo má obdobnou právní formu a </a:t>
            </a:r>
            <a:r>
              <a:rPr lang="cs-CZ" sz="1600" b="1" dirty="0"/>
              <a:t>nemá vydány výlučně zaknihované akcie</a:t>
            </a:r>
            <a:r>
              <a:rPr lang="cs-CZ" sz="1600" dirty="0"/>
              <a:t>.</a:t>
            </a:r>
          </a:p>
          <a:p>
            <a:pPr marL="514350" indent="-514350" algn="just">
              <a:buFont typeface="+mj-lt"/>
              <a:buAutoNum type="arabicParenR" startAt="6"/>
            </a:pPr>
            <a:r>
              <a:rPr lang="cs-CZ" sz="1600" dirty="0"/>
              <a:t>​</a:t>
            </a:r>
            <a:r>
              <a:rPr lang="cs-CZ" sz="1600" b="1" dirty="0"/>
              <a:t>Vybraného dodavatele </a:t>
            </a:r>
            <a:r>
              <a:rPr lang="cs-CZ" sz="1600" dirty="0"/>
              <a:t>zadavatel </a:t>
            </a:r>
            <a:r>
              <a:rPr lang="cs-CZ" sz="1600" b="1" dirty="0"/>
              <a:t>vyloučí</a:t>
            </a:r>
            <a:r>
              <a:rPr lang="cs-CZ" sz="1600" dirty="0"/>
              <a:t> pokud zjistí naplnění důvodů dle § 48 odst. 2 ZVZ (důvody vztahující se k informacím poskytnutým uchazečem) nebo může prokázat naplnění důvodů dle § 48 odst. 5 písm. a) až c) (nedodržování předpisů, střet zájmů, narušení hospodářské soutěže).</a:t>
            </a:r>
          </a:p>
          <a:p>
            <a:pPr marL="514350" indent="-514350" algn="just">
              <a:buFont typeface="+mj-lt"/>
              <a:buAutoNum type="arabicParenR" startAt="6"/>
            </a:pPr>
            <a:r>
              <a:rPr lang="cs-CZ" sz="1600" dirty="0"/>
              <a:t>​</a:t>
            </a:r>
            <a:r>
              <a:rPr lang="cs-CZ" sz="1600" b="1" dirty="0"/>
              <a:t>Vybraného dodavatele </a:t>
            </a:r>
            <a:r>
              <a:rPr lang="cs-CZ" sz="1600" dirty="0"/>
              <a:t>zadavatel </a:t>
            </a:r>
            <a:r>
              <a:rPr lang="cs-CZ" sz="1600" b="1" dirty="0"/>
              <a:t>vyloučí</a:t>
            </a:r>
            <a:r>
              <a:rPr lang="cs-CZ" sz="1600" dirty="0"/>
              <a:t> pokud nesplní povinnost mít vydány </a:t>
            </a:r>
            <a:r>
              <a:rPr lang="cs-CZ" sz="1600" b="1" dirty="0"/>
              <a:t>výlučně zaknihované akcie</a:t>
            </a:r>
            <a:r>
              <a:rPr lang="cs-CZ" sz="1600" dirty="0"/>
              <a:t>, tuto skutečnost zadavatel ověří v OR. Vybraného dodavatele se sídlem v zahraničí zadavatel požádá o předložení čestného prohlášení o vlastnících akcií přesahujících 10 %  základního kapitálu s uvedením informačního zdroje, žádost je žádostí dle § 46 ZZVZ.</a:t>
            </a:r>
          </a:p>
          <a:p>
            <a:pPr marL="514350" indent="-514350" algn="just">
              <a:buFont typeface="+mj-lt"/>
              <a:buAutoNum type="arabicParenR" startAt="6"/>
            </a:pPr>
            <a:r>
              <a:rPr lang="cs-CZ" sz="1600" dirty="0"/>
              <a:t>Ustanovení odstavce 7 a 9 se nepoužije pro účastníka zadávacího řízení, pokud se jedná o akciovou společnost, jejíž akcie v souhrnné jmenovité hodnotě 100 % základního kapitálu jsou ve vlastnictví obce podle zákona o obcích nebo kraje podle zákona o krajích.</a:t>
            </a:r>
          </a:p>
          <a:p>
            <a:pPr marL="514350" indent="-514350" algn="just">
              <a:buFont typeface="+mj-lt"/>
              <a:buAutoNum type="arabicParenR" startAt="6"/>
            </a:pPr>
            <a:r>
              <a:rPr lang="cs-CZ" sz="1600" dirty="0"/>
              <a:t>Zadavatel odešle bezodkladně účastníkovi </a:t>
            </a:r>
            <a:r>
              <a:rPr lang="cs-CZ" sz="1600" b="1" dirty="0"/>
              <a:t>oznámení o jeho vyloučení s odůvodněním</a:t>
            </a:r>
            <a:r>
              <a:rPr lang="cs-CZ" sz="1600" dirty="0"/>
              <a:t>.</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48</a:t>
            </a:fld>
            <a:endParaRPr lang="cs-CZ"/>
          </a:p>
        </p:txBody>
      </p:sp>
    </p:spTree>
    <p:extLst>
      <p:ext uri="{BB962C8B-B14F-4D97-AF65-F5344CB8AC3E}">
        <p14:creationId xmlns:p14="http://schemas.microsoft.com/office/powerpoint/2010/main" val="32668820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Oznámení o výběru (§ 50 + § 123)</a:t>
            </a:r>
          </a:p>
        </p:txBody>
      </p:sp>
      <p:sp>
        <p:nvSpPr>
          <p:cNvPr id="3" name="Podnadpis 2"/>
          <p:cNvSpPr>
            <a:spLocks noGrp="1"/>
          </p:cNvSpPr>
          <p:nvPr>
            <p:ph idx="1"/>
          </p:nvPr>
        </p:nvSpPr>
        <p:spPr/>
        <p:txBody>
          <a:bodyPr>
            <a:normAutofit fontScale="92500" lnSpcReduction="10000"/>
          </a:bodyPr>
          <a:lstStyle/>
          <a:p>
            <a:pPr algn="just"/>
            <a:r>
              <a:rPr lang="cs-CZ" sz="2400" dirty="0"/>
              <a:t>dle DZ je rozhodnutí o výběru dodavatele specifickým úkonem zadavatele v kontraktačním procesu, jimž zadavatel rozhoduje o tom, se kterým z účastníků bude uzavřena smlouva, avšak </a:t>
            </a:r>
            <a:r>
              <a:rPr lang="cs-CZ" sz="2400" b="1" dirty="0"/>
              <a:t>není ještě akceptací návrhu smlouvy na realizaci předmětu VZ</a:t>
            </a:r>
            <a:endParaRPr lang="cs-CZ" sz="2400" dirty="0"/>
          </a:p>
          <a:p>
            <a:pPr algn="just"/>
            <a:r>
              <a:rPr lang="cs-CZ" sz="2400" dirty="0"/>
              <a:t>zadavatel </a:t>
            </a:r>
            <a:r>
              <a:rPr lang="cs-CZ" sz="2400" b="1" dirty="0"/>
              <a:t>odešle bez zbytečného odkladu od rozhodnutí o výběru </a:t>
            </a:r>
            <a:r>
              <a:rPr lang="cs-CZ" sz="2400" dirty="0"/>
              <a:t>všem účastníkům oznámení o výběru dodavatele</a:t>
            </a:r>
          </a:p>
          <a:p>
            <a:pPr algn="just"/>
            <a:r>
              <a:rPr lang="cs-CZ" sz="2400" b="1" dirty="0"/>
              <a:t>součástí</a:t>
            </a:r>
            <a:r>
              <a:rPr lang="cs-CZ" sz="2400" dirty="0"/>
              <a:t> oznámení o výběru musí být (kromě JŘBÚ a ZŘ s jedním účastníkem):</a:t>
            </a:r>
          </a:p>
          <a:p>
            <a:pPr marL="971550" lvl="1" indent="-514350" algn="just">
              <a:buFont typeface="+mj-lt"/>
              <a:buAutoNum type="alphaLcParenR"/>
            </a:pPr>
            <a:r>
              <a:rPr lang="cs-CZ" dirty="0"/>
              <a:t>​</a:t>
            </a:r>
            <a:r>
              <a:rPr lang="cs-CZ" b="1" dirty="0"/>
              <a:t>zpráva o hodnocení </a:t>
            </a:r>
            <a:r>
              <a:rPr lang="cs-CZ" dirty="0"/>
              <a:t>nabídek, pokud hodnocení proběhlo,</a:t>
            </a:r>
          </a:p>
          <a:p>
            <a:pPr marL="971550" lvl="1" indent="-514350" algn="just">
              <a:buFont typeface="+mj-lt"/>
              <a:buAutoNum type="alphaLcParenR"/>
            </a:pPr>
            <a:r>
              <a:rPr lang="cs-CZ" dirty="0"/>
              <a:t>​</a:t>
            </a:r>
            <a:r>
              <a:rPr lang="cs-CZ" b="1" dirty="0"/>
              <a:t>výsledek posouzení splnění podmínek účasti vybraného dodavatele</a:t>
            </a:r>
            <a:r>
              <a:rPr lang="cs-CZ" dirty="0"/>
              <a:t>, který bude obsahovat:</a:t>
            </a:r>
          </a:p>
          <a:p>
            <a:pPr marL="1371600" lvl="2" indent="-295275" algn="just">
              <a:buFont typeface="+mj-lt"/>
              <a:buAutoNum type="arabicPeriod"/>
            </a:pPr>
            <a:r>
              <a:rPr lang="cs-CZ" dirty="0"/>
              <a:t>​</a:t>
            </a:r>
            <a:r>
              <a:rPr lang="cs-CZ" b="1" dirty="0"/>
              <a:t>seznam dokladů</a:t>
            </a:r>
            <a:r>
              <a:rPr lang="cs-CZ" dirty="0"/>
              <a:t>, kterými vybraný dodavatel </a:t>
            </a:r>
            <a:r>
              <a:rPr lang="cs-CZ" b="1" dirty="0"/>
              <a:t>prokazoval kvalifikaci</a:t>
            </a:r>
            <a:r>
              <a:rPr lang="cs-CZ" dirty="0"/>
              <a:t>,</a:t>
            </a:r>
          </a:p>
          <a:p>
            <a:pPr marL="1371600" lvl="2" indent="-295275" algn="just">
              <a:buFont typeface="+mj-lt"/>
              <a:buAutoNum type="arabicPeriod"/>
            </a:pPr>
            <a:r>
              <a:rPr lang="cs-CZ" dirty="0"/>
              <a:t>u požadované </a:t>
            </a:r>
            <a:r>
              <a:rPr lang="cs-CZ" b="1" dirty="0"/>
              <a:t>profesní způsobilosti </a:t>
            </a:r>
            <a:r>
              <a:rPr lang="cs-CZ" dirty="0"/>
              <a:t>podle § 77 odst. 2 ZZVZ, </a:t>
            </a:r>
            <a:r>
              <a:rPr lang="cs-CZ" b="1" dirty="0"/>
              <a:t>ekonomické a technické kvalifikace údaje rozhodné </a:t>
            </a:r>
            <a:r>
              <a:rPr lang="cs-CZ" dirty="0"/>
              <a:t>pro prokázání jejich splnění, pokud si to zadavatel vyhradil,</a:t>
            </a:r>
          </a:p>
          <a:p>
            <a:pPr marL="1371600" lvl="2" indent="-295275" algn="just">
              <a:buFont typeface="+mj-lt"/>
              <a:buAutoNum type="arabicPeriod"/>
            </a:pPr>
            <a:r>
              <a:rPr lang="cs-CZ" dirty="0"/>
              <a:t>​</a:t>
            </a:r>
            <a:r>
              <a:rPr lang="cs-CZ" b="1" dirty="0"/>
              <a:t>seznam dokladů </a:t>
            </a:r>
            <a:r>
              <a:rPr lang="cs-CZ" dirty="0"/>
              <a:t>nebo vzorků </a:t>
            </a:r>
            <a:r>
              <a:rPr lang="cs-CZ" b="1" dirty="0"/>
              <a:t>podle § 104 odst. 1 písm. a) ZZVZ</a:t>
            </a:r>
            <a:r>
              <a:rPr lang="cs-CZ" dirty="0"/>
              <a:t>,</a:t>
            </a:r>
          </a:p>
          <a:p>
            <a:pPr marL="1371600" lvl="2" indent="-295275" algn="just">
              <a:buFont typeface="+mj-lt"/>
              <a:buAutoNum type="arabicPeriod"/>
            </a:pPr>
            <a:r>
              <a:rPr lang="cs-CZ" dirty="0"/>
              <a:t>​</a:t>
            </a:r>
            <a:r>
              <a:rPr lang="cs-CZ" b="1" dirty="0"/>
              <a:t>výsledek zkoušek </a:t>
            </a:r>
            <a:r>
              <a:rPr lang="cs-CZ" dirty="0"/>
              <a:t>vzorků </a:t>
            </a:r>
            <a:r>
              <a:rPr lang="cs-CZ" b="1" dirty="0"/>
              <a:t>podle § 104 odst. 1 písm. b) ZZVZ</a:t>
            </a:r>
            <a:r>
              <a:rPr lang="cs-CZ" dirty="0"/>
              <a:t>, pokud si to zadavatel vyhradil.</a:t>
            </a:r>
          </a:p>
          <a:p>
            <a:pPr algn="just"/>
            <a:endParaRPr lang="cs-CZ" sz="2400" dirty="0"/>
          </a:p>
          <a:p>
            <a:pPr marL="0" indent="0" algn="just">
              <a:buNone/>
            </a:pPr>
            <a:endParaRPr lang="cs-CZ" sz="16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49</a:t>
            </a:fld>
            <a:endParaRPr lang="cs-CZ"/>
          </a:p>
        </p:txBody>
      </p:sp>
    </p:spTree>
    <p:extLst>
      <p:ext uri="{BB962C8B-B14F-4D97-AF65-F5344CB8AC3E}">
        <p14:creationId xmlns:p14="http://schemas.microsoft.com/office/powerpoint/2010/main" val="2066580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Pojetí ZZVZ</a:t>
            </a:r>
          </a:p>
        </p:txBody>
      </p:sp>
      <p:sp>
        <p:nvSpPr>
          <p:cNvPr id="3" name="Podnadpis 2"/>
          <p:cNvSpPr>
            <a:spLocks noGrp="1"/>
          </p:cNvSpPr>
          <p:nvPr>
            <p:ph idx="1"/>
          </p:nvPr>
        </p:nvSpPr>
        <p:spPr/>
        <p:txBody>
          <a:bodyPr>
            <a:normAutofit/>
          </a:bodyPr>
          <a:lstStyle/>
          <a:p>
            <a:pPr algn="just"/>
            <a:r>
              <a:rPr lang="cs-CZ" sz="2000" b="1" dirty="0"/>
              <a:t>více možností, volnosti</a:t>
            </a:r>
            <a:r>
              <a:rPr lang="cs-CZ" sz="2000" dirty="0"/>
              <a:t> a </a:t>
            </a:r>
            <a:r>
              <a:rPr lang="cs-CZ" sz="2000" b="1" dirty="0"/>
              <a:t>zodpovědnosti</a:t>
            </a:r>
            <a:r>
              <a:rPr lang="cs-CZ" sz="2000" dirty="0"/>
              <a:t> pro zadavatele</a:t>
            </a:r>
          </a:p>
          <a:p>
            <a:pPr lvl="1" algn="just"/>
            <a:r>
              <a:rPr lang="cs-CZ" sz="1800" dirty="0"/>
              <a:t>zadavatel nemusí stanovit zadávací lhůtu (§ 40)</a:t>
            </a:r>
          </a:p>
          <a:p>
            <a:pPr lvl="1" algn="just"/>
            <a:r>
              <a:rPr lang="cs-CZ" sz="1800" dirty="0"/>
              <a:t>zadavatel může v zadávací dokumentaci stanovit způsob určení mimořádně nízké nabídkové ceny (§ 113 odst. 2 písm. b))</a:t>
            </a:r>
          </a:p>
          <a:p>
            <a:pPr lvl="1" algn="just"/>
            <a:r>
              <a:rPr lang="cs-CZ" sz="1800" dirty="0"/>
              <a:t>zadavatel může stanovit pevnou cenu a hodnotit pouze kvalitu nabízeného plnění (§ 116 odst. 4)</a:t>
            </a:r>
          </a:p>
          <a:p>
            <a:pPr algn="just"/>
            <a:r>
              <a:rPr lang="cs-CZ" sz="2000" b="1" dirty="0"/>
              <a:t>méně formalismu</a:t>
            </a:r>
          </a:p>
          <a:p>
            <a:pPr lvl="1" algn="just"/>
            <a:r>
              <a:rPr lang="cs-CZ" sz="1800" dirty="0"/>
              <a:t>zadavatel může provést nejprve hodnocení a až poté posouzení nabídek (§ 39)</a:t>
            </a:r>
          </a:p>
          <a:p>
            <a:pPr lvl="1" algn="just"/>
            <a:r>
              <a:rPr lang="cs-CZ" sz="1800" dirty="0"/>
              <a:t>zadavatel může ustanovit komisi (§ 42)</a:t>
            </a:r>
          </a:p>
          <a:p>
            <a:pPr lvl="1" algn="just"/>
            <a:r>
              <a:rPr lang="cs-CZ" sz="1800" dirty="0"/>
              <a:t>zadavatel může kdykoliv po účastníku požadovat předložit jakékoliv doklady, údaje, vzorky (§ 46)</a:t>
            </a:r>
          </a:p>
          <a:p>
            <a:pPr algn="just"/>
            <a:r>
              <a:rPr lang="cs-CZ" sz="2000" b="1" dirty="0"/>
              <a:t>nové pojmy a instituty</a:t>
            </a:r>
            <a:r>
              <a:rPr lang="cs-CZ" sz="2000" dirty="0"/>
              <a:t> </a:t>
            </a:r>
          </a:p>
          <a:p>
            <a:pPr lvl="1" algn="just"/>
            <a:r>
              <a:rPr lang="cs-CZ" sz="1800" dirty="0"/>
              <a:t>zjednodušený režim, zásada přiměřenosti, účastník, řízení o inovačním partnerství, </a:t>
            </a:r>
            <a:r>
              <a:rPr lang="cs-CZ" sz="1800" dirty="0" err="1"/>
              <a:t>self</a:t>
            </a:r>
            <a:r>
              <a:rPr lang="cs-CZ" sz="1800" dirty="0"/>
              <a:t> – </a:t>
            </a:r>
            <a:r>
              <a:rPr lang="cs-CZ" sz="1800" dirty="0" err="1"/>
              <a:t>cleaning</a:t>
            </a:r>
            <a:r>
              <a:rPr lang="cs-CZ" sz="1800" dirty="0"/>
              <a:t> apod.</a:t>
            </a:r>
          </a:p>
          <a:p>
            <a:pPr algn="just"/>
            <a:r>
              <a:rPr lang="cs-CZ" sz="2000" b="1" dirty="0"/>
              <a:t>na pomezí veřejného a soukromého práva</a:t>
            </a:r>
          </a:p>
          <a:p>
            <a:pPr lvl="1" algn="just"/>
            <a:r>
              <a:rPr lang="cs-CZ" sz="1800" dirty="0"/>
              <a:t>nelze se odchýlit, pokud není v zákoně stanoveno jinak</a:t>
            </a:r>
          </a:p>
          <a:p>
            <a:pPr marL="0" indent="0" algn="just">
              <a:buNone/>
            </a:pPr>
            <a:endParaRPr lang="cs-CZ" b="1"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a:t>
            </a:fld>
            <a:endParaRPr lang="cs-CZ"/>
          </a:p>
        </p:txBody>
      </p:sp>
    </p:spTree>
    <p:extLst>
      <p:ext uri="{BB962C8B-B14F-4D97-AF65-F5344CB8AC3E}">
        <p14:creationId xmlns:p14="http://schemas.microsoft.com/office/powerpoint/2010/main" val="33131227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Ukončení zadávacího řízení (§ 51)</a:t>
            </a:r>
          </a:p>
        </p:txBody>
      </p:sp>
      <p:sp>
        <p:nvSpPr>
          <p:cNvPr id="3" name="Podnadpis 2"/>
          <p:cNvSpPr>
            <a:spLocks noGrp="1"/>
          </p:cNvSpPr>
          <p:nvPr>
            <p:ph idx="1"/>
          </p:nvPr>
        </p:nvSpPr>
        <p:spPr/>
        <p:txBody>
          <a:bodyPr>
            <a:normAutofit fontScale="92500" lnSpcReduction="20000"/>
          </a:bodyPr>
          <a:lstStyle/>
          <a:p>
            <a:pPr algn="just"/>
            <a:r>
              <a:rPr lang="cs-CZ" sz="1900" dirty="0"/>
              <a:t>Zadávací řízení je </a:t>
            </a:r>
            <a:r>
              <a:rPr lang="cs-CZ" sz="1900" b="1" dirty="0"/>
              <a:t>ukončeno uzavřením </a:t>
            </a:r>
            <a:r>
              <a:rPr lang="cs-CZ" sz="1900" dirty="0"/>
              <a:t>smlouvy, rámcové dohody, zavedením DNS nebo </a:t>
            </a:r>
            <a:r>
              <a:rPr lang="cs-CZ" sz="1900" b="1" dirty="0"/>
              <a:t>v případě zrušení v okamžiku, kdy</a:t>
            </a:r>
          </a:p>
          <a:p>
            <a:pPr lvl="1" algn="just"/>
            <a:r>
              <a:rPr lang="cs-CZ" sz="1900" dirty="0"/>
              <a:t>všem účastníkům uplyne lhůta pro podání námitek proti zrušení, pokud námitky nejsou podány,</a:t>
            </a:r>
          </a:p>
          <a:p>
            <a:pPr lvl="1" algn="just"/>
            <a:r>
              <a:rPr lang="cs-CZ" sz="1900" dirty="0"/>
              <a:t>v případě podání námitek proti zrušení uplyne lhůta pro podání návrhu, pokud návrh není podán,</a:t>
            </a:r>
          </a:p>
          <a:p>
            <a:pPr lvl="1" algn="just"/>
            <a:r>
              <a:rPr lang="cs-CZ" sz="1900" dirty="0"/>
              <a:t>v případě podání návrhu proti zrušení nabude právní moci rozhodnutí o zastavení správního řízení či zamítnutí návrhu, nebo</a:t>
            </a:r>
          </a:p>
          <a:p>
            <a:pPr lvl="1" algn="just"/>
            <a:r>
              <a:rPr lang="cs-CZ" sz="1900" dirty="0"/>
              <a:t>nabude právní moci rozhodnutí o zrušení zadávacího řízení (nápravné opatření uložené ÚOHS).</a:t>
            </a:r>
          </a:p>
          <a:p>
            <a:pPr algn="just"/>
            <a:r>
              <a:rPr lang="cs-CZ" sz="1900" dirty="0"/>
              <a:t>Nová koncepce, dle ZVZ bylo zadávací řízení ukončeno vydáním rozhodnutí o zrušení (viz § 84  ZVZ).</a:t>
            </a:r>
          </a:p>
          <a:p>
            <a:pPr algn="just"/>
            <a:r>
              <a:rPr lang="cs-CZ" sz="1900" u="sng" dirty="0"/>
              <a:t>Smlouva</a:t>
            </a:r>
            <a:r>
              <a:rPr lang="cs-CZ" sz="1900" dirty="0"/>
              <a:t> nebo rámcová dohoda </a:t>
            </a:r>
            <a:r>
              <a:rPr lang="cs-CZ" sz="1900" b="1" dirty="0"/>
              <a:t>musí odpovídat zadávacím podmínkám a nabídce </a:t>
            </a:r>
            <a:r>
              <a:rPr lang="cs-CZ" sz="1900" dirty="0"/>
              <a:t>vybraného dodavatele </a:t>
            </a:r>
            <a:r>
              <a:rPr lang="cs-CZ" sz="1900" u="sng" dirty="0"/>
              <a:t>a musí být </a:t>
            </a:r>
            <a:r>
              <a:rPr lang="cs-CZ" sz="1900" b="1" u="sng" dirty="0"/>
              <a:t>uzavřena písemně</a:t>
            </a:r>
            <a:r>
              <a:rPr lang="cs-CZ" sz="1900" dirty="0"/>
              <a:t>.</a:t>
            </a:r>
          </a:p>
          <a:p>
            <a:pPr algn="just"/>
            <a:r>
              <a:rPr lang="cs-CZ" sz="1900" dirty="0"/>
              <a:t>Před ukončením zadávacího řízení zadavatel může </a:t>
            </a:r>
            <a:r>
              <a:rPr lang="cs-CZ" sz="1900" b="1" dirty="0"/>
              <a:t>zahájit zadávací řízení na VZ s obdobným předmětem plnění</a:t>
            </a:r>
            <a:r>
              <a:rPr lang="cs-CZ" sz="1900" dirty="0"/>
              <a:t> pouze tehdy, pokud</a:t>
            </a:r>
          </a:p>
          <a:p>
            <a:pPr lvl="1" algn="just"/>
            <a:r>
              <a:rPr lang="cs-CZ" sz="1900" dirty="0"/>
              <a:t>to vyžadují provozní potřeby a </a:t>
            </a:r>
          </a:p>
          <a:p>
            <a:pPr lvl="1" algn="just"/>
            <a:r>
              <a:rPr lang="cs-CZ" sz="1900" dirty="0"/>
              <a:t>VZ bude zadána pouze v nezbytně nutném rozsahu a na nezbytně nutnou dobu.</a:t>
            </a:r>
          </a:p>
          <a:p>
            <a:pPr algn="just"/>
            <a:r>
              <a:rPr lang="cs-CZ" sz="1900" dirty="0"/>
              <a:t>Dle DZ je výraz „s obdobným předmětem“ potřeba vykládat tak, že by se jednalo o VZ, která by nahrazovala plnění poptávané v původním zadávacím řízení. Zadavatel by opakovaným zadáním obdobného předmětu zmařil účel původního zadávacího řízení.</a:t>
            </a:r>
            <a:endParaRPr lang="cs-CZ" sz="3500" dirty="0"/>
          </a:p>
          <a:p>
            <a:pPr marL="0" indent="0" algn="just">
              <a:buNone/>
            </a:pPr>
            <a:endParaRPr lang="cs-CZ" sz="16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50</a:t>
            </a:fld>
            <a:endParaRPr lang="cs-CZ"/>
          </a:p>
        </p:txBody>
      </p:sp>
    </p:spTree>
    <p:extLst>
      <p:ext uri="{BB962C8B-B14F-4D97-AF65-F5344CB8AC3E}">
        <p14:creationId xmlns:p14="http://schemas.microsoft.com/office/powerpoint/2010/main" val="1471519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Mimořádně nízká nabídková cena (§ 113)</a:t>
            </a:r>
          </a:p>
        </p:txBody>
      </p:sp>
      <p:sp>
        <p:nvSpPr>
          <p:cNvPr id="3" name="Podnadpis 2"/>
          <p:cNvSpPr>
            <a:spLocks noGrp="1"/>
          </p:cNvSpPr>
          <p:nvPr>
            <p:ph idx="1"/>
          </p:nvPr>
        </p:nvSpPr>
        <p:spPr/>
        <p:txBody>
          <a:bodyPr>
            <a:normAutofit fontScale="47500" lnSpcReduction="20000"/>
          </a:bodyPr>
          <a:lstStyle/>
          <a:p>
            <a:pPr marL="514350" indent="-514350" algn="just">
              <a:buFont typeface="+mj-lt"/>
              <a:buAutoNum type="arabicParenR"/>
            </a:pPr>
            <a:r>
              <a:rPr lang="cs-CZ" dirty="0"/>
              <a:t>​</a:t>
            </a:r>
            <a:r>
              <a:rPr lang="cs-CZ" b="1" dirty="0"/>
              <a:t>posouzení</a:t>
            </a:r>
            <a:r>
              <a:rPr lang="cs-CZ" dirty="0"/>
              <a:t> MNNC zadavatel </a:t>
            </a:r>
            <a:r>
              <a:rPr lang="cs-CZ" b="1" dirty="0"/>
              <a:t>provede</a:t>
            </a:r>
            <a:r>
              <a:rPr lang="cs-CZ" dirty="0"/>
              <a:t> (kdykoliv) </a:t>
            </a:r>
            <a:r>
              <a:rPr lang="cs-CZ" b="1" dirty="0"/>
              <a:t>před odesláním oznámení o výběru </a:t>
            </a:r>
            <a:r>
              <a:rPr lang="cs-CZ" dirty="0"/>
              <a:t>dodavatele</a:t>
            </a:r>
          </a:p>
          <a:p>
            <a:pPr marL="514350" indent="-514350" algn="just">
              <a:buFont typeface="+mj-lt"/>
              <a:buAutoNum type="arabicParenR"/>
            </a:pPr>
            <a:r>
              <a:rPr lang="cs-CZ" dirty="0"/>
              <a:t>Zadavatel může v ZD </a:t>
            </a:r>
            <a:r>
              <a:rPr lang="cs-CZ" b="1" dirty="0"/>
              <a:t>stanovit </a:t>
            </a:r>
          </a:p>
          <a:p>
            <a:pPr marL="987425" lvl="1" indent="-266700" algn="just">
              <a:buFont typeface="+mj-lt"/>
              <a:buAutoNum type="alphaLcParenR"/>
              <a:tabLst>
                <a:tab pos="987425" algn="l"/>
              </a:tabLst>
            </a:pPr>
            <a:r>
              <a:rPr lang="cs-CZ" dirty="0"/>
              <a:t>​</a:t>
            </a:r>
            <a:r>
              <a:rPr lang="cs-CZ" b="1" dirty="0"/>
              <a:t>cenu nebo náklady</a:t>
            </a:r>
            <a:r>
              <a:rPr lang="cs-CZ" dirty="0"/>
              <a:t>, které bude </a:t>
            </a:r>
            <a:r>
              <a:rPr lang="cs-CZ" b="1" dirty="0"/>
              <a:t>považovat za MNNC</a:t>
            </a:r>
            <a:r>
              <a:rPr lang="cs-CZ" dirty="0"/>
              <a:t>, nebo </a:t>
            </a:r>
          </a:p>
          <a:p>
            <a:pPr marL="987425" lvl="1" indent="-266700" algn="just">
              <a:buFont typeface="+mj-lt"/>
              <a:buAutoNum type="alphaLcParenR"/>
            </a:pPr>
            <a:r>
              <a:rPr lang="cs-CZ" dirty="0"/>
              <a:t>​</a:t>
            </a:r>
            <a:r>
              <a:rPr lang="cs-CZ" b="1" dirty="0"/>
              <a:t>způsob určení </a:t>
            </a:r>
            <a:r>
              <a:rPr lang="cs-CZ" dirty="0"/>
              <a:t>MNNC.</a:t>
            </a:r>
          </a:p>
          <a:p>
            <a:pPr marL="514350" indent="-514350" algn="just">
              <a:buFont typeface="+mj-lt"/>
              <a:buAutoNum type="arabicParenR"/>
            </a:pPr>
            <a:r>
              <a:rPr lang="cs-CZ" dirty="0"/>
              <a:t>V případě podle odstavce 2 není vyloučeno, aby zadavatel </a:t>
            </a:r>
            <a:r>
              <a:rPr lang="cs-CZ" b="1" dirty="0"/>
              <a:t>posoudil</a:t>
            </a:r>
            <a:r>
              <a:rPr lang="cs-CZ" dirty="0"/>
              <a:t> nabídkovou cenu nebo náklady </a:t>
            </a:r>
            <a:r>
              <a:rPr lang="cs-CZ" b="1" dirty="0"/>
              <a:t>jako MNNC i v jiných případech </a:t>
            </a:r>
            <a:r>
              <a:rPr lang="cs-CZ" dirty="0"/>
              <a:t>než jsou uvedeny v odstavci 2 písm. a) nebo b) ZZVZ.</a:t>
            </a:r>
          </a:p>
          <a:p>
            <a:pPr marL="514350" indent="-514350" algn="just">
              <a:buFont typeface="+mj-lt"/>
              <a:buAutoNum type="arabicParenR"/>
            </a:pPr>
            <a:r>
              <a:rPr lang="cs-CZ" dirty="0"/>
              <a:t>Zadavatel účastníka </a:t>
            </a:r>
            <a:r>
              <a:rPr lang="cs-CZ" b="1" dirty="0"/>
              <a:t>požádá o písemné zdůvodnění </a:t>
            </a:r>
            <a:r>
              <a:rPr lang="cs-CZ" dirty="0"/>
              <a:t>způsobu stanovení MNNC; považuje se za </a:t>
            </a:r>
            <a:r>
              <a:rPr lang="cs-CZ" b="1" dirty="0"/>
              <a:t>žádost dle § 46 ZZVZ</a:t>
            </a:r>
            <a:r>
              <a:rPr lang="cs-CZ" dirty="0"/>
              <a:t>, lze ji doplňovat a vznést opakovaně. </a:t>
            </a:r>
            <a:r>
              <a:rPr lang="cs-CZ" b="1" dirty="0"/>
              <a:t>V žádosti </a:t>
            </a:r>
            <a:r>
              <a:rPr lang="cs-CZ" dirty="0"/>
              <a:t>o zdůvodnění </a:t>
            </a:r>
            <a:r>
              <a:rPr lang="cs-CZ" b="1" dirty="0"/>
              <a:t>musí zadavatel požadovat</a:t>
            </a:r>
            <a:r>
              <a:rPr lang="cs-CZ" dirty="0"/>
              <a:t>, aby účastník </a:t>
            </a:r>
            <a:r>
              <a:rPr lang="cs-CZ" b="1" dirty="0"/>
              <a:t>potvrdil</a:t>
            </a:r>
            <a:r>
              <a:rPr lang="cs-CZ" dirty="0"/>
              <a:t>, že: </a:t>
            </a:r>
          </a:p>
          <a:p>
            <a:pPr marL="971550" lvl="1" indent="-250825" algn="just">
              <a:buFont typeface="+mj-lt"/>
              <a:buAutoNum type="alphaLcParenR"/>
            </a:pPr>
            <a:r>
              <a:rPr lang="cs-CZ" dirty="0"/>
              <a:t>při plnění VZ </a:t>
            </a:r>
            <a:r>
              <a:rPr lang="cs-CZ" b="1" dirty="0"/>
              <a:t>zajistí dodržování povinností vyplývajících z právních předpisů </a:t>
            </a:r>
            <a:r>
              <a:rPr lang="cs-CZ" dirty="0"/>
              <a:t>vztahujících se k předmětu VZ, jakož i pracovněprávních předpisů a kolektivních smluv vztahujících se na zaměstnance, kteří se budou podílet na plnění VZ a</a:t>
            </a:r>
          </a:p>
          <a:p>
            <a:pPr marL="971550" lvl="1" indent="-250825" algn="just">
              <a:buFont typeface="+mj-lt"/>
              <a:buAutoNum type="alphaLcParenR"/>
            </a:pPr>
            <a:r>
              <a:rPr lang="cs-CZ" dirty="0"/>
              <a:t>​</a:t>
            </a:r>
            <a:r>
              <a:rPr lang="cs-CZ" b="1" dirty="0"/>
              <a:t>neobdržel neoprávněnou podporu</a:t>
            </a:r>
            <a:r>
              <a:rPr lang="cs-CZ" dirty="0"/>
              <a:t>.</a:t>
            </a:r>
          </a:p>
          <a:p>
            <a:pPr marL="514350" indent="-514350" algn="just">
              <a:buFont typeface="+mj-lt"/>
              <a:buAutoNum type="arabicParenR"/>
            </a:pPr>
            <a:r>
              <a:rPr lang="cs-CZ" dirty="0"/>
              <a:t>​</a:t>
            </a:r>
            <a:r>
              <a:rPr lang="cs-CZ" b="1" dirty="0"/>
              <a:t>skutečnosti podle odstavce 4</a:t>
            </a:r>
            <a:r>
              <a:rPr lang="cs-CZ" dirty="0"/>
              <a:t> musí účastník </a:t>
            </a:r>
            <a:r>
              <a:rPr lang="cs-CZ" b="1" dirty="0"/>
              <a:t>v objasnění potvrdit</a:t>
            </a:r>
            <a:r>
              <a:rPr lang="cs-CZ" dirty="0"/>
              <a:t>. MNNC může účastník </a:t>
            </a:r>
            <a:r>
              <a:rPr lang="cs-CZ" b="1" dirty="0"/>
              <a:t>dále odůvodnit zejména </a:t>
            </a:r>
            <a:r>
              <a:rPr lang="cs-CZ" dirty="0"/>
              <a:t>prostřednictvím:</a:t>
            </a:r>
          </a:p>
          <a:p>
            <a:pPr marL="971550" lvl="1" indent="-250825" algn="just">
              <a:buFont typeface="+mj-lt"/>
              <a:buAutoNum type="alphaLcParenR"/>
            </a:pPr>
            <a:r>
              <a:rPr lang="cs-CZ" dirty="0"/>
              <a:t>ekonomických aspektů výrobního procesu, poskytovaných služeb nebo konstrukčních metod,</a:t>
            </a:r>
          </a:p>
          <a:p>
            <a:pPr marL="971550" lvl="1" indent="-250825" algn="just">
              <a:buFont typeface="+mj-lt"/>
              <a:buAutoNum type="alphaLcParenR"/>
            </a:pPr>
            <a:r>
              <a:rPr lang="cs-CZ" dirty="0"/>
              <a:t>použitých technických řešení nebo výjimečně příznivých podmínek, které má účastník k dispozici pro plnění VZ,</a:t>
            </a:r>
          </a:p>
          <a:p>
            <a:pPr marL="971550" lvl="1" indent="-250825" algn="just">
              <a:buFont typeface="+mj-lt"/>
              <a:buAutoNum type="alphaLcParenR"/>
            </a:pPr>
            <a:r>
              <a:rPr lang="cs-CZ" dirty="0"/>
              <a:t>originality stavebních prací, dodávek nebo služeb.</a:t>
            </a:r>
          </a:p>
          <a:p>
            <a:pPr marL="514350" indent="-514350" algn="just">
              <a:buFont typeface="+mj-lt"/>
              <a:buAutoNum type="arabicParenR"/>
            </a:pPr>
            <a:r>
              <a:rPr lang="cs-CZ" dirty="0"/>
              <a:t>Zadavatel </a:t>
            </a:r>
            <a:r>
              <a:rPr lang="cs-CZ" b="1" dirty="0"/>
              <a:t>posoudí objasnění MNNC </a:t>
            </a:r>
            <a:r>
              <a:rPr lang="cs-CZ" dirty="0"/>
              <a:t>(přičemž je na jeho rozhodnutí, zda účastníka vyloučí s výjimkou dle následující věty). </a:t>
            </a:r>
            <a:r>
              <a:rPr lang="cs-CZ" b="1" dirty="0"/>
              <a:t>Zadavatel účastníka vyloučí</a:t>
            </a:r>
            <a:r>
              <a:rPr lang="cs-CZ" dirty="0"/>
              <a:t>, pokud z objasnění vyplývá, že:</a:t>
            </a:r>
          </a:p>
          <a:p>
            <a:pPr marL="971550" lvl="1" indent="-250825" algn="just">
              <a:buFont typeface="+mj-lt"/>
              <a:buAutoNum type="alphaLcParenR"/>
            </a:pPr>
            <a:r>
              <a:rPr lang="cs-CZ" dirty="0"/>
              <a:t>nabídková cena je MNNC </a:t>
            </a:r>
            <a:r>
              <a:rPr lang="cs-CZ" b="1" dirty="0"/>
              <a:t>z důvodu porušování povinností </a:t>
            </a:r>
            <a:r>
              <a:rPr lang="cs-CZ" dirty="0"/>
              <a:t>uvedených v § 113 odst. 4 písm. a) ZZVZ,</a:t>
            </a:r>
          </a:p>
          <a:p>
            <a:pPr marL="971550" lvl="1" indent="-250825" algn="just">
              <a:buFont typeface="+mj-lt"/>
              <a:buAutoNum type="alphaLcParenR"/>
            </a:pPr>
            <a:r>
              <a:rPr lang="cs-CZ" dirty="0"/>
              <a:t>nabídková cena je MNNC </a:t>
            </a:r>
            <a:r>
              <a:rPr lang="cs-CZ" b="1" dirty="0"/>
              <a:t>z důvodu veřejné podpory </a:t>
            </a:r>
            <a:r>
              <a:rPr lang="cs-CZ" dirty="0"/>
              <a:t>a účastník není na výzvu schopen prokázat, že veřejná podpora byla poskytnuta v souladu s předpisy EU; je-li účastník vyloučen z tohoto důvodu, zadavatel o této skutečnosti informuje Evropskou komisi, nebo</a:t>
            </a:r>
          </a:p>
          <a:p>
            <a:pPr marL="971550" lvl="1" indent="-250825" algn="just">
              <a:buFont typeface="+mj-lt"/>
              <a:buAutoNum type="alphaLcParenR"/>
            </a:pPr>
            <a:r>
              <a:rPr lang="cs-CZ" dirty="0"/>
              <a:t>​</a:t>
            </a:r>
            <a:r>
              <a:rPr lang="cs-CZ" b="1" dirty="0"/>
              <a:t>neobsahuje potvrzení skutečností </a:t>
            </a:r>
            <a:r>
              <a:rPr lang="cs-CZ" dirty="0"/>
              <a:t>podle § 113 odst. 4 ZZVZ.</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51</a:t>
            </a:fld>
            <a:endParaRPr lang="cs-CZ"/>
          </a:p>
        </p:txBody>
      </p:sp>
    </p:spTree>
    <p:extLst>
      <p:ext uri="{BB962C8B-B14F-4D97-AF65-F5344CB8AC3E}">
        <p14:creationId xmlns:p14="http://schemas.microsoft.com/office/powerpoint/2010/main" val="22272443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Hodnocení nabídek (§ 114)</a:t>
            </a:r>
          </a:p>
        </p:txBody>
      </p:sp>
      <p:sp>
        <p:nvSpPr>
          <p:cNvPr id="3" name="Podnadpis 2"/>
          <p:cNvSpPr>
            <a:spLocks noGrp="1"/>
          </p:cNvSpPr>
          <p:nvPr>
            <p:ph idx="1"/>
          </p:nvPr>
        </p:nvSpPr>
        <p:spPr/>
        <p:txBody>
          <a:bodyPr>
            <a:normAutofit fontScale="92500" lnSpcReduction="20000"/>
          </a:bodyPr>
          <a:lstStyle/>
          <a:p>
            <a:pPr marL="514350" indent="-514350" algn="just">
              <a:buFont typeface="+mj-lt"/>
              <a:buAutoNum type="arabicParenR"/>
            </a:pPr>
            <a:r>
              <a:rPr lang="cs-CZ" dirty="0"/>
              <a:t>Zadavatel v zadávací dokumentaci stanoví, že </a:t>
            </a:r>
            <a:r>
              <a:rPr lang="cs-CZ" b="1" dirty="0"/>
              <a:t>nabídky budou hodnoceny podle jejich ekonomické výhodnosti</a:t>
            </a:r>
            <a:r>
              <a:rPr lang="cs-CZ" dirty="0"/>
              <a:t>.</a:t>
            </a:r>
          </a:p>
          <a:p>
            <a:pPr marL="514350" indent="-514350" algn="just">
              <a:buFont typeface="+mj-lt"/>
              <a:buAutoNum type="arabicParenR"/>
            </a:pPr>
            <a:r>
              <a:rPr lang="cs-CZ" dirty="0"/>
              <a:t>Ekonomická výhodnost nabídky </a:t>
            </a:r>
            <a:r>
              <a:rPr lang="cs-CZ" b="1" dirty="0"/>
              <a:t>se hodnotí na základě</a:t>
            </a:r>
            <a:r>
              <a:rPr lang="cs-CZ" dirty="0"/>
              <a:t>:</a:t>
            </a:r>
          </a:p>
          <a:p>
            <a:pPr marL="898525" lvl="1" indent="-276225" algn="just"/>
            <a:r>
              <a:rPr lang="cs-CZ" dirty="0"/>
              <a:t>nejvýhodnějšího </a:t>
            </a:r>
            <a:r>
              <a:rPr lang="cs-CZ" b="1" dirty="0"/>
              <a:t>poměru nabídkové ceny a kvality </a:t>
            </a:r>
            <a:r>
              <a:rPr lang="cs-CZ" dirty="0"/>
              <a:t>včetně poměru nákladů životního cyklu a kvality,</a:t>
            </a:r>
          </a:p>
          <a:p>
            <a:pPr marL="898525" lvl="1" indent="-276225" algn="just"/>
            <a:r>
              <a:rPr lang="cs-CZ" b="1" dirty="0"/>
              <a:t>nejnižší nabídkové ceny </a:t>
            </a:r>
            <a:r>
              <a:rPr lang="cs-CZ" dirty="0"/>
              <a:t>nebo</a:t>
            </a:r>
          </a:p>
          <a:p>
            <a:pPr marL="898525" lvl="1" indent="-276225" algn="just"/>
            <a:r>
              <a:rPr lang="cs-CZ" b="1" dirty="0"/>
              <a:t>nejnižších nákladů </a:t>
            </a:r>
            <a:r>
              <a:rPr lang="cs-CZ" dirty="0"/>
              <a:t>životního cyklu.</a:t>
            </a:r>
          </a:p>
          <a:p>
            <a:pPr marL="514350" indent="-514350" algn="just">
              <a:buFont typeface="+mj-lt"/>
              <a:buAutoNum type="arabicParenR"/>
            </a:pPr>
            <a:r>
              <a:rPr lang="cs-CZ" dirty="0"/>
              <a:t>Zadavatel </a:t>
            </a:r>
            <a:r>
              <a:rPr lang="cs-CZ" b="1" dirty="0"/>
              <a:t>nesmí stanovit </a:t>
            </a:r>
            <a:r>
              <a:rPr lang="cs-CZ" dirty="0"/>
              <a:t>ekonomickou výhodnost </a:t>
            </a:r>
            <a:r>
              <a:rPr lang="cs-CZ" b="1" dirty="0"/>
              <a:t>pouze na základě nejnižší nabídkové ceny</a:t>
            </a:r>
            <a:r>
              <a:rPr lang="cs-CZ" dirty="0"/>
              <a:t>: </a:t>
            </a:r>
          </a:p>
          <a:p>
            <a:pPr marL="987425" lvl="1" indent="-365125" algn="just">
              <a:buFont typeface="+mj-lt"/>
              <a:buAutoNum type="alphaLcParenR"/>
            </a:pPr>
            <a:r>
              <a:rPr lang="cs-CZ" dirty="0"/>
              <a:t>v řízení se soutěžním dialogem nebo o inovačním partnerství</a:t>
            </a:r>
          </a:p>
          <a:p>
            <a:pPr marL="987425" lvl="1" indent="-365125" algn="just">
              <a:buFont typeface="+mj-lt"/>
              <a:buAutoNum type="alphaLcParenR"/>
            </a:pPr>
            <a:r>
              <a:rPr lang="cs-CZ" dirty="0"/>
              <a:t>v případě </a:t>
            </a:r>
            <a:r>
              <a:rPr lang="cs-CZ" b="1" dirty="0"/>
              <a:t>VZ na služby </a:t>
            </a:r>
            <a:r>
              <a:rPr lang="cs-CZ" dirty="0"/>
              <a:t>uvedené </a:t>
            </a:r>
          </a:p>
          <a:p>
            <a:pPr marL="1371600" lvl="2" indent="-295275" algn="just">
              <a:buFont typeface="+mj-lt"/>
              <a:buAutoNum type="arabicPeriod"/>
            </a:pPr>
            <a:r>
              <a:rPr lang="cs-CZ" dirty="0"/>
              <a:t>v oddílu 71 CPV (zejména architektura a jiné obdobné služby), nebo</a:t>
            </a:r>
          </a:p>
          <a:p>
            <a:pPr marL="1371600" lvl="2" indent="-295275" algn="just">
              <a:buFont typeface="+mj-lt"/>
              <a:buAutoNum type="arabicPeriod"/>
            </a:pPr>
            <a:r>
              <a:rPr lang="cs-CZ" dirty="0"/>
              <a:t>v kategorii 1 nebo 5 podle přílohy č. 4 ZZVZ</a:t>
            </a:r>
          </a:p>
          <a:p>
            <a:pPr marL="0" indent="0" algn="just">
              <a:buNone/>
            </a:pPr>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52</a:t>
            </a:fld>
            <a:endParaRPr lang="cs-CZ"/>
          </a:p>
        </p:txBody>
      </p:sp>
    </p:spTree>
    <p:extLst>
      <p:ext uri="{BB962C8B-B14F-4D97-AF65-F5344CB8AC3E}">
        <p14:creationId xmlns:p14="http://schemas.microsoft.com/office/powerpoint/2010/main" val="34422156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Pravidla pro hodnocení nabídek (§ 115)</a:t>
            </a:r>
          </a:p>
        </p:txBody>
      </p:sp>
      <p:sp>
        <p:nvSpPr>
          <p:cNvPr id="3" name="Podnadpis 2"/>
          <p:cNvSpPr>
            <a:spLocks noGrp="1"/>
          </p:cNvSpPr>
          <p:nvPr>
            <p:ph idx="1"/>
          </p:nvPr>
        </p:nvSpPr>
        <p:spPr/>
        <p:txBody>
          <a:bodyPr>
            <a:normAutofit lnSpcReduction="10000"/>
          </a:bodyPr>
          <a:lstStyle/>
          <a:p>
            <a:pPr marL="514350" indent="-514350" algn="just">
              <a:buFont typeface="+mj-lt"/>
              <a:buAutoNum type="arabicParenR"/>
            </a:pPr>
            <a:r>
              <a:rPr lang="cs-CZ" dirty="0"/>
              <a:t>Zadavatel </a:t>
            </a:r>
            <a:r>
              <a:rPr lang="cs-CZ" b="1" dirty="0"/>
              <a:t>musí v ZD stanovit pravidla pro hodnocení nabídek</a:t>
            </a:r>
            <a:r>
              <a:rPr lang="cs-CZ" dirty="0"/>
              <a:t>, která zahrnují: </a:t>
            </a:r>
          </a:p>
          <a:p>
            <a:pPr marL="971550" lvl="1" indent="-349250" algn="just">
              <a:buFont typeface="+mj-lt"/>
              <a:buAutoNum type="alphaLcParenR"/>
            </a:pPr>
            <a:r>
              <a:rPr lang="cs-CZ" dirty="0"/>
              <a:t>​</a:t>
            </a:r>
            <a:r>
              <a:rPr lang="cs-CZ" b="1" dirty="0"/>
              <a:t>kritéria</a:t>
            </a:r>
            <a:r>
              <a:rPr lang="cs-CZ" dirty="0"/>
              <a:t> hodnocení,</a:t>
            </a:r>
          </a:p>
          <a:p>
            <a:pPr marL="971550" lvl="1" indent="-349250" algn="just">
              <a:buFont typeface="+mj-lt"/>
              <a:buAutoNum type="alphaLcParenR"/>
            </a:pPr>
            <a:r>
              <a:rPr lang="cs-CZ" dirty="0"/>
              <a:t>​</a:t>
            </a:r>
            <a:r>
              <a:rPr lang="cs-CZ" b="1" dirty="0"/>
              <a:t>metodu</a:t>
            </a:r>
            <a:r>
              <a:rPr lang="cs-CZ" dirty="0"/>
              <a:t> vyhodnocení nabídek v jednotlivých kritériích a</a:t>
            </a:r>
          </a:p>
          <a:p>
            <a:pPr marL="971550" lvl="1" indent="-349250" algn="just">
              <a:buFont typeface="+mj-lt"/>
              <a:buAutoNum type="alphaLcParenR"/>
            </a:pPr>
            <a:r>
              <a:rPr lang="cs-CZ" dirty="0"/>
              <a:t>​</a:t>
            </a:r>
            <a:r>
              <a:rPr lang="cs-CZ" b="1" dirty="0"/>
              <a:t>váhu</a:t>
            </a:r>
            <a:r>
              <a:rPr lang="cs-CZ" dirty="0"/>
              <a:t> nebo jiný matematický vztah mezi kritérii.</a:t>
            </a:r>
          </a:p>
          <a:p>
            <a:pPr marL="514350" indent="-514350" algn="just">
              <a:buFont typeface="+mj-lt"/>
              <a:buAutoNum type="arabicParenR"/>
            </a:pPr>
            <a:r>
              <a:rPr lang="cs-CZ" dirty="0"/>
              <a:t>​</a:t>
            </a:r>
            <a:r>
              <a:rPr lang="cs-CZ" b="1" dirty="0"/>
              <a:t>Není-li</a:t>
            </a:r>
            <a:r>
              <a:rPr lang="cs-CZ" dirty="0"/>
              <a:t> zadavatel </a:t>
            </a:r>
            <a:r>
              <a:rPr lang="cs-CZ" b="1" dirty="0"/>
              <a:t>objektivně schopen stanovit váhu </a:t>
            </a:r>
            <a:r>
              <a:rPr lang="cs-CZ" dirty="0"/>
              <a:t>nebo jiný matematický vztah mezi kritérii, </a:t>
            </a:r>
            <a:r>
              <a:rPr lang="cs-CZ" b="1" dirty="0"/>
              <a:t>uvede kritéria v sestupném pořadí</a:t>
            </a:r>
            <a:r>
              <a:rPr lang="cs-CZ" dirty="0"/>
              <a:t> podle významu, který jim přisuzuje.</a:t>
            </a:r>
          </a:p>
          <a:p>
            <a:pPr marL="514350" indent="-514350" algn="just">
              <a:buFont typeface="+mj-lt"/>
              <a:buAutoNum type="arabicParenR"/>
            </a:pPr>
            <a:r>
              <a:rPr lang="cs-CZ" dirty="0"/>
              <a:t>​</a:t>
            </a:r>
            <a:r>
              <a:rPr lang="cs-CZ" b="1" dirty="0"/>
              <a:t>Nestanoví-li</a:t>
            </a:r>
            <a:r>
              <a:rPr lang="cs-CZ" dirty="0"/>
              <a:t> zadavatel </a:t>
            </a:r>
            <a:r>
              <a:rPr lang="cs-CZ" b="1" dirty="0"/>
              <a:t>jinak</a:t>
            </a:r>
            <a:r>
              <a:rPr lang="cs-CZ" dirty="0"/>
              <a:t>, je při hodnocení nabídek </a:t>
            </a:r>
            <a:r>
              <a:rPr lang="cs-CZ" b="1" dirty="0"/>
              <a:t>rozhodující</a:t>
            </a:r>
            <a:r>
              <a:rPr lang="cs-CZ" dirty="0"/>
              <a:t>:</a:t>
            </a:r>
          </a:p>
          <a:p>
            <a:pPr marL="971550" lvl="1" indent="-349250" algn="just">
              <a:buFont typeface="+mj-lt"/>
              <a:buAutoNum type="alphaLcParenR"/>
            </a:pPr>
            <a:r>
              <a:rPr lang="cs-CZ" dirty="0"/>
              <a:t>​</a:t>
            </a:r>
            <a:r>
              <a:rPr lang="cs-CZ" b="1" dirty="0"/>
              <a:t>cena bez DPH</a:t>
            </a:r>
            <a:r>
              <a:rPr lang="cs-CZ" dirty="0"/>
              <a:t>, je-li zadavatel plátcem DPH,</a:t>
            </a:r>
          </a:p>
          <a:p>
            <a:pPr marL="971550" lvl="1" indent="-349250" algn="just">
              <a:buFont typeface="+mj-lt"/>
              <a:buAutoNum type="alphaLcParenR"/>
            </a:pPr>
            <a:r>
              <a:rPr lang="cs-CZ" dirty="0"/>
              <a:t>​</a:t>
            </a:r>
            <a:r>
              <a:rPr lang="cs-CZ" b="1" dirty="0"/>
              <a:t>cena s DPH</a:t>
            </a:r>
            <a:r>
              <a:rPr lang="cs-CZ" dirty="0"/>
              <a:t>, není-li zadavatel plátcem DPH.</a:t>
            </a:r>
          </a:p>
          <a:p>
            <a:pPr marL="0" indent="0" algn="just">
              <a:buNone/>
            </a:pPr>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53</a:t>
            </a:fld>
            <a:endParaRPr lang="cs-CZ"/>
          </a:p>
        </p:txBody>
      </p:sp>
    </p:spTree>
    <p:extLst>
      <p:ext uri="{BB962C8B-B14F-4D97-AF65-F5344CB8AC3E}">
        <p14:creationId xmlns:p14="http://schemas.microsoft.com/office/powerpoint/2010/main" val="37288629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Kritéria kvality (§ 116)</a:t>
            </a:r>
          </a:p>
        </p:txBody>
      </p:sp>
      <p:sp>
        <p:nvSpPr>
          <p:cNvPr id="3" name="Podnadpis 2"/>
          <p:cNvSpPr>
            <a:spLocks noGrp="1"/>
          </p:cNvSpPr>
          <p:nvPr>
            <p:ph idx="1"/>
          </p:nvPr>
        </p:nvSpPr>
        <p:spPr/>
        <p:txBody>
          <a:bodyPr>
            <a:normAutofit fontScale="55000" lnSpcReduction="20000"/>
          </a:bodyPr>
          <a:lstStyle/>
          <a:p>
            <a:pPr marL="514350" indent="-514350" algn="just">
              <a:buFont typeface="+mj-lt"/>
              <a:buAutoNum type="arabicParenR"/>
            </a:pPr>
            <a:r>
              <a:rPr lang="cs-CZ" dirty="0"/>
              <a:t>Pro hodnocení ekonomické výhodnosti nabídky </a:t>
            </a:r>
            <a:r>
              <a:rPr lang="cs-CZ" b="1" dirty="0"/>
              <a:t>podle kvality </a:t>
            </a:r>
            <a:r>
              <a:rPr lang="cs-CZ" dirty="0"/>
              <a:t>je zadavatel povinen stanovit </a:t>
            </a:r>
            <a:r>
              <a:rPr lang="cs-CZ" b="1" dirty="0"/>
              <a:t>kritéria, která vyjadřují kvalitativní, environmentální nebo sociální hlediska spojená s předmětem VZ</a:t>
            </a:r>
            <a:r>
              <a:rPr lang="cs-CZ" dirty="0"/>
              <a:t>.</a:t>
            </a:r>
          </a:p>
          <a:p>
            <a:pPr marL="514350" indent="-514350" algn="just">
              <a:buFont typeface="+mj-lt"/>
              <a:buAutoNum type="arabicParenR"/>
            </a:pPr>
            <a:r>
              <a:rPr lang="cs-CZ" dirty="0"/>
              <a:t>Kritériem kvality mohu být </a:t>
            </a:r>
            <a:r>
              <a:rPr lang="cs-CZ" b="1" dirty="0"/>
              <a:t>zejména</a:t>
            </a:r>
            <a:r>
              <a:rPr lang="cs-CZ" dirty="0"/>
              <a:t>: </a:t>
            </a:r>
          </a:p>
          <a:p>
            <a:pPr marL="971550" lvl="1" indent="-349250" algn="just">
              <a:buFont typeface="+mj-lt"/>
              <a:buAutoNum type="alphaLcParenR"/>
            </a:pPr>
            <a:r>
              <a:rPr lang="cs-CZ" dirty="0"/>
              <a:t>technická úroveň,</a:t>
            </a:r>
          </a:p>
          <a:p>
            <a:pPr marL="971550" lvl="1" indent="-349250" algn="just">
              <a:buFont typeface="+mj-lt"/>
              <a:buAutoNum type="alphaLcParenR"/>
            </a:pPr>
            <a:r>
              <a:rPr lang="cs-CZ" dirty="0"/>
              <a:t>estetické nebo funkční vlastnosti,</a:t>
            </a:r>
          </a:p>
          <a:p>
            <a:pPr marL="971550" lvl="1" indent="-349250" algn="just">
              <a:buFont typeface="+mj-lt"/>
              <a:buAutoNum type="alphaLcParenR"/>
            </a:pPr>
            <a:r>
              <a:rPr lang="cs-CZ" dirty="0"/>
              <a:t>uživatelská přístupnost,</a:t>
            </a:r>
          </a:p>
          <a:p>
            <a:pPr marL="971550" lvl="1" indent="-349250" algn="just">
              <a:buFont typeface="+mj-lt"/>
              <a:buAutoNum type="alphaLcParenR"/>
            </a:pPr>
            <a:r>
              <a:rPr lang="cs-CZ" dirty="0"/>
              <a:t>sociální, environmentální nebo inovační aspekty,</a:t>
            </a:r>
          </a:p>
          <a:p>
            <a:pPr marL="971550" lvl="1" indent="-349250" algn="just">
              <a:buFont typeface="+mj-lt"/>
              <a:buAutoNum type="alphaLcParenR"/>
            </a:pPr>
            <a:r>
              <a:rPr lang="cs-CZ" dirty="0"/>
              <a:t>organizace, kvalifikace nebo zkušenost osob, které se mají přímo podílet na plnění VZ v případě, že na úroveň plnění má významný dopad kvalita těchto osob,</a:t>
            </a:r>
          </a:p>
          <a:p>
            <a:pPr marL="971550" lvl="1" indent="-349250" algn="just">
              <a:buFont typeface="+mj-lt"/>
              <a:buAutoNum type="alphaLcParenR"/>
            </a:pPr>
            <a:r>
              <a:rPr lang="cs-CZ" dirty="0"/>
              <a:t>úroveň servisních služeb včetně technické pomoci, nebo</a:t>
            </a:r>
          </a:p>
          <a:p>
            <a:pPr marL="971550" lvl="1" indent="-349250" algn="just">
              <a:buFont typeface="+mj-lt"/>
              <a:buAutoNum type="alphaLcParenR"/>
            </a:pPr>
            <a:r>
              <a:rPr lang="cs-CZ" dirty="0"/>
              <a:t>podmínky a lhůta dodání nebo dokončení plnění.</a:t>
            </a:r>
          </a:p>
          <a:p>
            <a:pPr marL="514350" indent="-514350" algn="just">
              <a:buFont typeface="+mj-lt"/>
              <a:buAutoNum type="arabicParenR"/>
            </a:pPr>
            <a:r>
              <a:rPr lang="cs-CZ" dirty="0"/>
              <a:t>Kritéria kvality musí být vymezena tak, aby </a:t>
            </a:r>
            <a:r>
              <a:rPr lang="cs-CZ" b="1" dirty="0"/>
              <a:t>nabídky podle nich </a:t>
            </a:r>
            <a:r>
              <a:rPr lang="cs-CZ" dirty="0"/>
              <a:t>mohly být </a:t>
            </a:r>
            <a:r>
              <a:rPr lang="cs-CZ" b="1" dirty="0"/>
              <a:t>porovnatelné a naplnění </a:t>
            </a:r>
            <a:r>
              <a:rPr lang="cs-CZ" dirty="0"/>
              <a:t>kritérií </a:t>
            </a:r>
            <a:r>
              <a:rPr lang="cs-CZ" b="1" dirty="0"/>
              <a:t>ověřitelné</a:t>
            </a:r>
            <a:r>
              <a:rPr lang="cs-CZ" dirty="0"/>
              <a:t>.</a:t>
            </a:r>
          </a:p>
          <a:p>
            <a:pPr marL="514350" indent="-514350" algn="just">
              <a:buFont typeface="+mj-lt"/>
              <a:buAutoNum type="arabicParenR" startAt="3"/>
            </a:pPr>
            <a:r>
              <a:rPr lang="cs-CZ" dirty="0"/>
              <a:t>Kritériem kvality </a:t>
            </a:r>
            <a:r>
              <a:rPr lang="cs-CZ" b="1" dirty="0"/>
              <a:t>nesmí být smluvní podmínky</a:t>
            </a:r>
            <a:r>
              <a:rPr lang="cs-CZ" dirty="0"/>
              <a:t>, jejichž účelem je </a:t>
            </a:r>
            <a:r>
              <a:rPr lang="cs-CZ" b="1" dirty="0"/>
              <a:t>utvrzení povinnosti </a:t>
            </a:r>
            <a:r>
              <a:rPr lang="cs-CZ" dirty="0"/>
              <a:t>dodavatele, nebo </a:t>
            </a:r>
            <a:r>
              <a:rPr lang="cs-CZ" b="1" dirty="0"/>
              <a:t>platební podmínky</a:t>
            </a:r>
            <a:r>
              <a:rPr lang="cs-CZ" dirty="0"/>
              <a:t>.</a:t>
            </a:r>
          </a:p>
          <a:p>
            <a:pPr marL="514350" indent="-514350" algn="just">
              <a:buFont typeface="+mj-lt"/>
              <a:buAutoNum type="arabicParenR" startAt="3"/>
            </a:pPr>
            <a:r>
              <a:rPr lang="cs-CZ" dirty="0"/>
              <a:t>Zadavatel může </a:t>
            </a:r>
            <a:r>
              <a:rPr lang="cs-CZ" b="1" dirty="0"/>
              <a:t>stanovit pevnou cenu </a:t>
            </a:r>
            <a:r>
              <a:rPr lang="cs-CZ" dirty="0"/>
              <a:t>a hodnotit pouze kvalitu nabízeného plnění.</a:t>
            </a:r>
          </a:p>
          <a:p>
            <a:pPr marL="514350" indent="-514350" algn="just">
              <a:buFont typeface="+mj-lt"/>
              <a:buAutoNum type="arabicParenR" startAt="3"/>
            </a:pPr>
            <a:r>
              <a:rPr lang="cs-CZ" dirty="0"/>
              <a:t>Má se za to, že kritéria kvality </a:t>
            </a:r>
            <a:r>
              <a:rPr lang="cs-CZ" b="1" dirty="0"/>
              <a:t>s předmětem souvisejí</a:t>
            </a:r>
            <a:r>
              <a:rPr lang="cs-CZ" dirty="0"/>
              <a:t>, pokud </a:t>
            </a:r>
            <a:r>
              <a:rPr lang="cs-CZ" b="1" dirty="0"/>
              <a:t>se vztahují k jakékoliv fázi životního cyklu</a:t>
            </a:r>
            <a:r>
              <a:rPr lang="cs-CZ" dirty="0"/>
              <a:t> předmětu VZ.</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54</a:t>
            </a:fld>
            <a:endParaRPr lang="cs-CZ"/>
          </a:p>
        </p:txBody>
      </p:sp>
    </p:spTree>
    <p:extLst>
      <p:ext uri="{BB962C8B-B14F-4D97-AF65-F5344CB8AC3E}">
        <p14:creationId xmlns:p14="http://schemas.microsoft.com/office/powerpoint/2010/main" val="521590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Uzavření smlouvy (§ 124)</a:t>
            </a:r>
          </a:p>
        </p:txBody>
      </p:sp>
      <p:sp>
        <p:nvSpPr>
          <p:cNvPr id="3" name="Podnadpis 2"/>
          <p:cNvSpPr>
            <a:spLocks noGrp="1"/>
          </p:cNvSpPr>
          <p:nvPr>
            <p:ph idx="1"/>
          </p:nvPr>
        </p:nvSpPr>
        <p:spPr/>
        <p:txBody>
          <a:bodyPr>
            <a:normAutofit/>
          </a:bodyPr>
          <a:lstStyle/>
          <a:p>
            <a:pPr marL="514350" indent="-514350" algn="just">
              <a:buFont typeface="+mj-lt"/>
              <a:buAutoNum type="arabicParenR"/>
            </a:pPr>
            <a:r>
              <a:rPr lang="cs-CZ" dirty="0"/>
              <a:t>​</a:t>
            </a:r>
            <a:r>
              <a:rPr lang="cs-CZ" b="1" dirty="0"/>
              <a:t>Po uplynutí lhůty zákazu uzavřít smlouvu </a:t>
            </a:r>
            <a:r>
              <a:rPr lang="cs-CZ" dirty="0"/>
              <a:t>podle § 246 ZZVZ jsou zadavatel a vybraný dodavatel povinni </a:t>
            </a:r>
            <a:r>
              <a:rPr lang="cs-CZ" b="1" dirty="0"/>
              <a:t>bez zbytečného odkladu uzavřít smlouvu</a:t>
            </a:r>
            <a:r>
              <a:rPr lang="cs-CZ" dirty="0"/>
              <a:t>.</a:t>
            </a:r>
          </a:p>
          <a:p>
            <a:pPr marL="514350" indent="-514350" algn="just">
              <a:buFont typeface="+mj-lt"/>
              <a:buAutoNum type="arabicParenR"/>
            </a:pPr>
            <a:r>
              <a:rPr lang="cs-CZ" dirty="0"/>
              <a:t>​</a:t>
            </a:r>
            <a:r>
              <a:rPr lang="cs-CZ" b="1" dirty="0"/>
              <a:t>Vybraného dodavatele, který nesplnil </a:t>
            </a:r>
            <a:r>
              <a:rPr lang="cs-CZ" dirty="0"/>
              <a:t>povinnost podle odstavce 1, může zadavatel ze zadávacího řízení </a:t>
            </a:r>
            <a:r>
              <a:rPr lang="cs-CZ" b="1" dirty="0"/>
              <a:t>vyloučit</a:t>
            </a:r>
            <a:r>
              <a:rPr lang="cs-CZ" dirty="0"/>
              <a:t>.</a:t>
            </a:r>
          </a:p>
          <a:p>
            <a:pPr marL="514350" indent="-514350" algn="just">
              <a:buFont typeface="+mj-lt"/>
              <a:buAutoNum type="arabicParenR"/>
            </a:pPr>
            <a:r>
              <a:rPr lang="cs-CZ" dirty="0"/>
              <a:t>Zadavatel </a:t>
            </a:r>
            <a:r>
              <a:rPr lang="cs-CZ" b="1" dirty="0"/>
              <a:t>vyloučí </a:t>
            </a:r>
            <a:r>
              <a:rPr lang="cs-CZ" dirty="0"/>
              <a:t>vybraného dodavatele, zjistí-li na základě dokladů podle § 122 odst. 3 písm. c) ZZVZ, že </a:t>
            </a:r>
            <a:r>
              <a:rPr lang="cs-CZ" b="1" dirty="0"/>
              <a:t>byl ve střetu zájmů </a:t>
            </a:r>
            <a:r>
              <a:rPr lang="cs-CZ" dirty="0"/>
              <a:t>podle § 44 odst. 2 a 3 ZZVZ.</a:t>
            </a:r>
          </a:p>
          <a:p>
            <a:pPr marL="514350" indent="-514350" algn="just">
              <a:buFont typeface="+mj-lt"/>
              <a:buAutoNum type="arabicParenR"/>
            </a:pPr>
            <a:r>
              <a:rPr lang="cs-CZ" dirty="0"/>
              <a:t>​</a:t>
            </a:r>
            <a:r>
              <a:rPr lang="cs-CZ" b="1" dirty="0"/>
              <a:t>Smlouvu</a:t>
            </a:r>
            <a:r>
              <a:rPr lang="cs-CZ" dirty="0"/>
              <a:t> je zadavatel povinen </a:t>
            </a:r>
            <a:r>
              <a:rPr lang="cs-CZ" b="1" dirty="0"/>
              <a:t>uzavřít v souladu s nabídkou</a:t>
            </a:r>
            <a:r>
              <a:rPr lang="cs-CZ" dirty="0"/>
              <a:t> vybraného dodavatele.</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55</a:t>
            </a:fld>
            <a:endParaRPr lang="cs-CZ"/>
          </a:p>
        </p:txBody>
      </p:sp>
    </p:spTree>
    <p:extLst>
      <p:ext uri="{BB962C8B-B14F-4D97-AF65-F5344CB8AC3E}">
        <p14:creationId xmlns:p14="http://schemas.microsoft.com/office/powerpoint/2010/main" val="6697930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dirty="0"/>
              <a:t>	Postup po vyloučení vybraného dodavatele </a:t>
            </a:r>
            <a:br>
              <a:rPr lang="cs-CZ" sz="4000" dirty="0"/>
            </a:br>
            <a:r>
              <a:rPr lang="cs-CZ" sz="4000" dirty="0"/>
              <a:t>(§ 125)</a:t>
            </a:r>
          </a:p>
        </p:txBody>
      </p:sp>
      <p:sp>
        <p:nvSpPr>
          <p:cNvPr id="3" name="Podnadpis 2"/>
          <p:cNvSpPr>
            <a:spLocks noGrp="1"/>
          </p:cNvSpPr>
          <p:nvPr>
            <p:ph idx="1"/>
          </p:nvPr>
        </p:nvSpPr>
        <p:spPr/>
        <p:txBody>
          <a:bodyPr>
            <a:normAutofit fontScale="92500" lnSpcReduction="10000"/>
          </a:bodyPr>
          <a:lstStyle/>
          <a:p>
            <a:pPr marL="514350" indent="-514350" algn="just">
              <a:buFont typeface="+mj-lt"/>
              <a:buAutoNum type="arabicParenR"/>
              <a:tabLst>
                <a:tab pos="542925" algn="l"/>
              </a:tabLst>
            </a:pPr>
            <a:r>
              <a:rPr lang="cs-CZ" dirty="0"/>
              <a:t>Pokud </a:t>
            </a:r>
            <a:r>
              <a:rPr lang="cs-CZ" b="1" dirty="0"/>
              <a:t>dojde k vyloučení vybraného dodavatele</a:t>
            </a:r>
            <a:r>
              <a:rPr lang="cs-CZ" dirty="0"/>
              <a:t>, </a:t>
            </a:r>
            <a:r>
              <a:rPr lang="cs-CZ" b="1" dirty="0"/>
              <a:t>může</a:t>
            </a:r>
            <a:r>
              <a:rPr lang="cs-CZ" dirty="0"/>
              <a:t> zadavatel </a:t>
            </a:r>
            <a:r>
              <a:rPr lang="cs-CZ" b="1" dirty="0"/>
              <a:t>vyzvat</a:t>
            </a:r>
            <a:r>
              <a:rPr lang="cs-CZ" dirty="0"/>
              <a:t> k uzavření smlouvy </a:t>
            </a:r>
            <a:r>
              <a:rPr lang="cs-CZ" b="1" dirty="0"/>
              <a:t>dalšího účastníka </a:t>
            </a:r>
            <a:r>
              <a:rPr lang="cs-CZ" dirty="0"/>
              <a:t>zadávacího řízení, a to v pořadí, které vyplývá z 	výsledku původního hodnocení nabídek nebo 	elektronické aukce nebo z výsledku nového hodnocení. </a:t>
            </a:r>
          </a:p>
          <a:p>
            <a:pPr marL="514350" indent="-514350" algn="just">
              <a:buFont typeface="+mj-lt"/>
              <a:buAutoNum type="arabicParenR"/>
            </a:pPr>
            <a:r>
              <a:rPr lang="cs-CZ" dirty="0"/>
              <a:t>​</a:t>
            </a:r>
            <a:r>
              <a:rPr lang="cs-CZ" b="1" dirty="0"/>
              <a:t>Nové hodnocení </a:t>
            </a:r>
            <a:r>
              <a:rPr lang="cs-CZ" dirty="0"/>
              <a:t>zadavatel musí provést, pokud by </a:t>
            </a:r>
            <a:r>
              <a:rPr lang="cs-CZ" b="1" dirty="0"/>
              <a:t>vyloučení</a:t>
            </a:r>
            <a:r>
              <a:rPr lang="cs-CZ" dirty="0"/>
              <a:t> vybraného dodavatele znamenalo </a:t>
            </a:r>
            <a:r>
              <a:rPr lang="cs-CZ" b="1" dirty="0"/>
              <a:t>podstatné ovlivnění původního pořadí </a:t>
            </a:r>
            <a:r>
              <a:rPr lang="cs-CZ" dirty="0"/>
              <a:t>nabídek. </a:t>
            </a:r>
            <a:r>
              <a:rPr lang="cs-CZ" u="sng" dirty="0"/>
              <a:t>Účastník zadávacího řízení vyzvaný k uzavření smlouvy se považuje za vybraného dodavatele.</a:t>
            </a:r>
          </a:p>
          <a:p>
            <a:pPr marL="514350" indent="-514350" algn="just">
              <a:buFont typeface="+mj-lt"/>
              <a:buAutoNum type="arabicParenR"/>
            </a:pPr>
            <a:r>
              <a:rPr lang="cs-CZ" dirty="0"/>
              <a:t>Zadavatel může </a:t>
            </a:r>
            <a:r>
              <a:rPr lang="cs-CZ" b="1" dirty="0"/>
              <a:t>postup</a:t>
            </a:r>
            <a:r>
              <a:rPr lang="cs-CZ" dirty="0"/>
              <a:t> podle odstavce 1 do uzavření smlouvy </a:t>
            </a:r>
            <a:r>
              <a:rPr lang="cs-CZ" b="1" dirty="0"/>
              <a:t>použít opakovaně</a:t>
            </a:r>
            <a:r>
              <a:rPr lang="cs-CZ" dirty="0"/>
              <a:t>. Ustanovení § 122 odst. 3 a 5, § 123 a 124 se použijí obdobně; součástí oznámení o výběru dodavatele nemusí být zpráva o hodnocení nabídek, pokud neproběhlo nové hodnocení nabídek.</a:t>
            </a:r>
          </a:p>
          <a:p>
            <a:pPr marL="514350" indent="-514350" algn="just">
              <a:buFont typeface="+mj-lt"/>
              <a:buAutoNum type="arabicParenR"/>
            </a:pPr>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56</a:t>
            </a:fld>
            <a:endParaRPr lang="cs-CZ"/>
          </a:p>
        </p:txBody>
      </p:sp>
    </p:spTree>
    <p:extLst>
      <p:ext uri="{BB962C8B-B14F-4D97-AF65-F5344CB8AC3E}">
        <p14:creationId xmlns:p14="http://schemas.microsoft.com/office/powerpoint/2010/main" val="11920460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dirty="0"/>
              <a:t>	Důvody zrušení zadávacího řízení (§ 127)</a:t>
            </a:r>
          </a:p>
        </p:txBody>
      </p:sp>
      <p:sp>
        <p:nvSpPr>
          <p:cNvPr id="3" name="Podnadpis 2"/>
          <p:cNvSpPr>
            <a:spLocks noGrp="1"/>
          </p:cNvSpPr>
          <p:nvPr>
            <p:ph idx="1"/>
          </p:nvPr>
        </p:nvSpPr>
        <p:spPr/>
        <p:txBody>
          <a:bodyPr>
            <a:normAutofit fontScale="85000" lnSpcReduction="20000"/>
          </a:bodyPr>
          <a:lstStyle/>
          <a:p>
            <a:pPr marL="514350" indent="-514350" algn="just">
              <a:buFont typeface="+mj-lt"/>
              <a:buAutoNum type="arabicParenR"/>
            </a:pPr>
            <a:r>
              <a:rPr lang="cs-CZ" dirty="0"/>
              <a:t>zadavatel </a:t>
            </a:r>
            <a:r>
              <a:rPr lang="cs-CZ" b="1" dirty="0"/>
              <a:t>musí</a:t>
            </a:r>
            <a:r>
              <a:rPr lang="cs-CZ" dirty="0"/>
              <a:t> zrušit ZŘ, pokud po uplynutí lhůty pro podání žádostí o účast, předběžných nabídek nebo nabídek v ZŘ není </a:t>
            </a:r>
            <a:r>
              <a:rPr lang="cs-CZ" b="1" dirty="0"/>
              <a:t>žádný účastník </a:t>
            </a:r>
            <a:r>
              <a:rPr lang="cs-CZ" dirty="0"/>
              <a:t>(dle DZ nezáleží na tom, zda z důvodu nepodání nabídky, nebo vyloučení všech)</a:t>
            </a:r>
          </a:p>
          <a:p>
            <a:pPr marL="514350" indent="-514350" algn="just">
              <a:buFont typeface="+mj-lt"/>
              <a:buAutoNum type="arabicParenR"/>
            </a:pPr>
            <a:r>
              <a:rPr lang="cs-CZ" dirty="0"/>
              <a:t>zadavatel </a:t>
            </a:r>
            <a:r>
              <a:rPr lang="cs-CZ" b="1" dirty="0"/>
              <a:t>může</a:t>
            </a:r>
            <a:r>
              <a:rPr lang="cs-CZ" dirty="0"/>
              <a:t> zrušit ZŘ, pokud:</a:t>
            </a:r>
          </a:p>
          <a:p>
            <a:pPr marL="971550" lvl="1" indent="-349250" algn="just">
              <a:buFont typeface="+mj-lt"/>
              <a:buAutoNum type="alphaLcParenR"/>
            </a:pPr>
            <a:r>
              <a:rPr lang="cs-CZ" dirty="0"/>
              <a:t>​</a:t>
            </a:r>
            <a:r>
              <a:rPr lang="cs-CZ" b="1" dirty="0"/>
              <a:t>počet účastníků </a:t>
            </a:r>
            <a:r>
              <a:rPr lang="cs-CZ" dirty="0"/>
              <a:t>ZŘ, kteří mohou být vyzváni k podání nabídky v užším řízení, předběžné nabídky v JŘSÚ nebo řešení v řízení se soutěžním dialogem, je </a:t>
            </a:r>
            <a:r>
              <a:rPr lang="cs-CZ" b="1" dirty="0"/>
              <a:t>nižší než minimální </a:t>
            </a:r>
            <a:r>
              <a:rPr lang="cs-CZ" dirty="0"/>
              <a:t>počet stanovený v ZD, nebo nabídku, předběžnou nabídku nebo řešení podá menší počet účastníků ZŘ, než stanovený minimální počet,</a:t>
            </a:r>
          </a:p>
          <a:p>
            <a:pPr marL="971550" lvl="1" indent="-349250" algn="just">
              <a:buFont typeface="+mj-lt"/>
              <a:buAutoNum type="alphaLcParenR"/>
            </a:pPr>
            <a:r>
              <a:rPr lang="cs-CZ" dirty="0"/>
              <a:t>​</a:t>
            </a:r>
            <a:r>
              <a:rPr lang="cs-CZ" b="1" dirty="0"/>
              <a:t>zanikne účast </a:t>
            </a:r>
            <a:r>
              <a:rPr lang="cs-CZ" dirty="0"/>
              <a:t>v ZŘ </a:t>
            </a:r>
            <a:r>
              <a:rPr lang="cs-CZ" b="1" dirty="0"/>
              <a:t>vybranému dodavateli po jeho vyloučení</a:t>
            </a:r>
            <a:r>
              <a:rPr lang="cs-CZ" dirty="0"/>
              <a:t>,</a:t>
            </a:r>
          </a:p>
          <a:p>
            <a:pPr marL="971550" lvl="1" indent="-349250" algn="just">
              <a:buFont typeface="+mj-lt"/>
              <a:buAutoNum type="alphaLcParenR"/>
            </a:pPr>
            <a:r>
              <a:rPr lang="cs-CZ" dirty="0"/>
              <a:t>​</a:t>
            </a:r>
            <a:r>
              <a:rPr lang="cs-CZ" b="1" dirty="0"/>
              <a:t>odpadly důvody pro pokračování </a:t>
            </a:r>
            <a:r>
              <a:rPr lang="cs-CZ" dirty="0"/>
              <a:t>v ZŘ v důsledku </a:t>
            </a:r>
            <a:r>
              <a:rPr lang="cs-CZ" b="1" dirty="0"/>
              <a:t>podstatné změny okolností</a:t>
            </a:r>
            <a:r>
              <a:rPr lang="cs-CZ" dirty="0"/>
              <a:t>, která nastala po zahájení ZŘ a kterou zadavatel  jednající s řádnou péčí nemohl předvídat a ani ji nezpůsobil (dle DZ musí být podstatná změna okolností způsobena </a:t>
            </a:r>
            <a:r>
              <a:rPr lang="cs-CZ" u="sng" dirty="0"/>
              <a:t>z objektivních </a:t>
            </a:r>
            <a:r>
              <a:rPr lang="cs-CZ" dirty="0"/>
              <a:t>příčin),</a:t>
            </a:r>
          </a:p>
          <a:p>
            <a:pPr marL="971550" lvl="1" indent="-349250" algn="just">
              <a:buFont typeface="+mj-lt"/>
              <a:buAutoNum type="alphaLcParenR"/>
            </a:pPr>
            <a:r>
              <a:rPr lang="cs-CZ" dirty="0"/>
              <a:t>v průběhu ZŘ se vyskytly </a:t>
            </a:r>
            <a:r>
              <a:rPr lang="cs-CZ" b="1" dirty="0"/>
              <a:t>důvody hodné zvláštní zřetele</a:t>
            </a:r>
            <a:r>
              <a:rPr lang="cs-CZ" dirty="0"/>
              <a:t>, včetně důvodů ekonomických, pro které </a:t>
            </a:r>
            <a:r>
              <a:rPr lang="cs-CZ" b="1" dirty="0"/>
              <a:t>nelze po zadavateli požadovat, aby v ZŘ pokračoval</a:t>
            </a:r>
            <a:r>
              <a:rPr lang="cs-CZ" dirty="0"/>
              <a:t>, bez ohledu na to, zda tyto důvody </a:t>
            </a:r>
            <a:r>
              <a:rPr lang="cs-CZ" b="1" dirty="0"/>
              <a:t>zadavatel způsobil či nikoliv </a:t>
            </a:r>
            <a:r>
              <a:rPr lang="cs-CZ" dirty="0"/>
              <a:t>(dle DZ důvod hodný zvláštního zřetele může mít na rozdíl od podstatné změny okolností </a:t>
            </a:r>
            <a:r>
              <a:rPr lang="cs-CZ" u="sng" dirty="0"/>
              <a:t>subjektivní </a:t>
            </a:r>
            <a:r>
              <a:rPr lang="cs-CZ" dirty="0"/>
              <a:t>charakter),</a:t>
            </a:r>
          </a:p>
          <a:p>
            <a:pPr marL="514350" indent="-514350" algn="just">
              <a:buFont typeface="+mj-lt"/>
              <a:buAutoNum type="arabicParenR"/>
            </a:pPr>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57</a:t>
            </a:fld>
            <a:endParaRPr lang="cs-CZ"/>
          </a:p>
        </p:txBody>
      </p:sp>
    </p:spTree>
    <p:extLst>
      <p:ext uri="{BB962C8B-B14F-4D97-AF65-F5344CB8AC3E}">
        <p14:creationId xmlns:p14="http://schemas.microsoft.com/office/powerpoint/2010/main" val="17398802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B37C277-BBC2-4061-AC3C-02B075ACB41A}"/>
              </a:ext>
            </a:extLst>
          </p:cNvPr>
          <p:cNvSpPr>
            <a:spLocks noGrp="1"/>
          </p:cNvSpPr>
          <p:nvPr>
            <p:ph type="title"/>
          </p:nvPr>
        </p:nvSpPr>
        <p:spPr/>
        <p:txBody>
          <a:bodyPr>
            <a:normAutofit/>
          </a:bodyPr>
          <a:lstStyle/>
          <a:p>
            <a:pPr algn="ctr"/>
            <a:r>
              <a:rPr lang="cs-CZ" sz="4000" dirty="0"/>
              <a:t>Důvody zrušení zadávacího řízení (§ 127) - pokračování</a:t>
            </a:r>
          </a:p>
        </p:txBody>
      </p:sp>
      <p:sp>
        <p:nvSpPr>
          <p:cNvPr id="3" name="Zástupný obsah 2">
            <a:extLst>
              <a:ext uri="{FF2B5EF4-FFF2-40B4-BE49-F238E27FC236}">
                <a16:creationId xmlns:a16="http://schemas.microsoft.com/office/drawing/2014/main" xmlns="" id="{8B3A3862-1BAE-452F-8EFF-8F6421CF720F}"/>
              </a:ext>
            </a:extLst>
          </p:cNvPr>
          <p:cNvSpPr>
            <a:spLocks noGrp="1"/>
          </p:cNvSpPr>
          <p:nvPr>
            <p:ph idx="1"/>
          </p:nvPr>
        </p:nvSpPr>
        <p:spPr/>
        <p:txBody>
          <a:bodyPr>
            <a:normAutofit fontScale="92500" lnSpcReduction="10000"/>
          </a:bodyPr>
          <a:lstStyle/>
          <a:p>
            <a:pPr marL="898525" indent="-355600">
              <a:buFont typeface="+mj-lt"/>
              <a:buAutoNum type="alphaLcParenR" startAt="5"/>
            </a:pPr>
            <a:r>
              <a:rPr lang="cs-CZ" dirty="0"/>
              <a:t>zadavatel </a:t>
            </a:r>
            <a:r>
              <a:rPr lang="cs-CZ" b="1" dirty="0"/>
              <a:t>neobdrží dotaci</a:t>
            </a:r>
            <a:r>
              <a:rPr lang="cs-CZ" dirty="0"/>
              <a:t>, z níž měla být veřejná zakázka zcela nebo částečně uhrazena,</a:t>
            </a:r>
          </a:p>
          <a:p>
            <a:pPr marL="898525" indent="-355600">
              <a:buFont typeface="+mj-lt"/>
              <a:buAutoNum type="alphaLcParenR" startAt="5"/>
            </a:pPr>
            <a:r>
              <a:rPr lang="cs-CZ" dirty="0"/>
              <a:t>vybraný dodavatel v zadávacím řízení obsahujícím soutěž o návrh předložil nabídku pro zadavatele </a:t>
            </a:r>
            <a:r>
              <a:rPr lang="cs-CZ" b="1" dirty="0"/>
              <a:t>ekonomicky nepřijatelnou</a:t>
            </a:r>
            <a:r>
              <a:rPr lang="cs-CZ" dirty="0"/>
              <a:t>;</a:t>
            </a:r>
          </a:p>
          <a:p>
            <a:pPr marL="898525" indent="-355600">
              <a:buFont typeface="+mj-lt"/>
              <a:buAutoNum type="alphaLcParenR" startAt="5"/>
            </a:pPr>
            <a:r>
              <a:rPr lang="cs-CZ" dirty="0"/>
              <a:t>se jedná o zadávací řízení, které zadavatel zahájil, </a:t>
            </a:r>
            <a:r>
              <a:rPr lang="cs-CZ" b="1" dirty="0"/>
              <a:t>i když k tomu nebyl povinen</a:t>
            </a:r>
            <a:r>
              <a:rPr lang="cs-CZ" dirty="0"/>
              <a:t>, nebo</a:t>
            </a:r>
          </a:p>
          <a:p>
            <a:pPr marL="898525" indent="-355600">
              <a:buFont typeface="+mj-lt"/>
              <a:buAutoNum type="alphaLcParenR" startAt="5"/>
            </a:pPr>
            <a:r>
              <a:rPr lang="cs-CZ" dirty="0"/>
              <a:t>je v zadávacím řízení </a:t>
            </a:r>
            <a:r>
              <a:rPr lang="cs-CZ" b="1" dirty="0"/>
              <a:t>jediný účastník zadávacího řízení</a:t>
            </a:r>
            <a:r>
              <a:rPr lang="cs-CZ" dirty="0"/>
              <a:t>; tento důvod zrušení může zadavatel použít pouze do doby odeslání oznámení o výběru dodavatele.</a:t>
            </a:r>
          </a:p>
          <a:p>
            <a:pPr marL="514350" indent="-514350">
              <a:buFont typeface="+mj-lt"/>
              <a:buAutoNum type="arabicParenR" startAt="3"/>
            </a:pPr>
            <a:r>
              <a:rPr lang="cs-CZ" dirty="0"/>
              <a:t>Zadavatel </a:t>
            </a:r>
            <a:r>
              <a:rPr lang="cs-CZ" b="1" dirty="0"/>
              <a:t>může zrušit JŘBU</a:t>
            </a:r>
            <a:r>
              <a:rPr lang="cs-CZ" dirty="0"/>
              <a:t>, pokud účastníkům zadávacího řízení sdělí důvod zrušení zadávacího řízení.</a:t>
            </a:r>
          </a:p>
        </p:txBody>
      </p:sp>
      <p:sp>
        <p:nvSpPr>
          <p:cNvPr id="4" name="Zástupný symbol pro číslo snímku 3">
            <a:extLst>
              <a:ext uri="{FF2B5EF4-FFF2-40B4-BE49-F238E27FC236}">
                <a16:creationId xmlns:a16="http://schemas.microsoft.com/office/drawing/2014/main" xmlns="" id="{7DC2FD0F-E306-4BD5-88BF-D45C64853700}"/>
              </a:ext>
            </a:extLst>
          </p:cNvPr>
          <p:cNvSpPr>
            <a:spLocks noGrp="1"/>
          </p:cNvSpPr>
          <p:nvPr>
            <p:ph type="sldNum" sz="quarter" idx="12"/>
          </p:nvPr>
        </p:nvSpPr>
        <p:spPr/>
        <p:txBody>
          <a:bodyPr/>
          <a:lstStyle/>
          <a:p>
            <a:fld id="{CA902F7D-D296-4276-AEC7-21CA705AE421}" type="slidenum">
              <a:rPr lang="cs-CZ" smtClean="0"/>
              <a:pPr/>
              <a:t>58</a:t>
            </a:fld>
            <a:endParaRPr lang="cs-CZ"/>
          </a:p>
        </p:txBody>
      </p:sp>
      <p:pic>
        <p:nvPicPr>
          <p:cNvPr id="5" name="Obrázek 4">
            <a:extLst>
              <a:ext uri="{FF2B5EF4-FFF2-40B4-BE49-F238E27FC236}">
                <a16:creationId xmlns:a16="http://schemas.microsoft.com/office/drawing/2014/main" xmlns="" id="{653F4A40-443F-4346-AB18-336AC7F0F8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Tree>
    <p:extLst>
      <p:ext uri="{BB962C8B-B14F-4D97-AF65-F5344CB8AC3E}">
        <p14:creationId xmlns:p14="http://schemas.microsoft.com/office/powerpoint/2010/main" val="18922159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600" dirty="0"/>
              <a:t>	Změna závazku ze smlouvy na veřejnou zakázku </a:t>
            </a:r>
            <a:br>
              <a:rPr lang="cs-CZ" sz="3600" dirty="0"/>
            </a:br>
            <a:r>
              <a:rPr lang="cs-CZ" sz="3600" dirty="0"/>
              <a:t>(§ 222)</a:t>
            </a:r>
          </a:p>
        </p:txBody>
      </p:sp>
      <p:sp>
        <p:nvSpPr>
          <p:cNvPr id="3" name="Podnadpis 2"/>
          <p:cNvSpPr>
            <a:spLocks noGrp="1"/>
          </p:cNvSpPr>
          <p:nvPr>
            <p:ph idx="1"/>
          </p:nvPr>
        </p:nvSpPr>
        <p:spPr/>
        <p:txBody>
          <a:bodyPr>
            <a:normAutofit fontScale="47500" lnSpcReduction="20000"/>
          </a:bodyPr>
          <a:lstStyle/>
          <a:p>
            <a:pPr marL="514350" indent="-514350" algn="just">
              <a:buFont typeface="+mj-lt"/>
              <a:buAutoNum type="arabicParenR"/>
            </a:pPr>
            <a:r>
              <a:rPr lang="cs-CZ" dirty="0"/>
              <a:t>Není-li stanoveno jinak, </a:t>
            </a:r>
            <a:r>
              <a:rPr lang="cs-CZ" b="1" dirty="0"/>
              <a:t>nesmí zadavatel umožnit podstatnou změnu závazku ze smlouvy na VZ </a:t>
            </a:r>
            <a:r>
              <a:rPr lang="cs-CZ" dirty="0"/>
              <a:t>po dobu jeho trvání bez provedení nového zadávacího řízení podle ZZVZ.</a:t>
            </a:r>
          </a:p>
          <a:p>
            <a:pPr marL="514350" indent="-514350" algn="just">
              <a:buFont typeface="+mj-lt"/>
              <a:buAutoNum type="arabicParenR"/>
            </a:pPr>
            <a:r>
              <a:rPr lang="cs-CZ" dirty="0"/>
              <a:t>Za podstatnou změnu závazku ze smlouvy na VZ </a:t>
            </a:r>
            <a:r>
              <a:rPr lang="cs-CZ" b="1" dirty="0"/>
              <a:t>se nepovažuje uplatnění vyhrazených změn závazku </a:t>
            </a:r>
            <a:r>
              <a:rPr lang="cs-CZ" dirty="0"/>
              <a:t>sjednaných ve smlouvě na VZ na základě </a:t>
            </a:r>
            <a:r>
              <a:rPr lang="pl-PL" dirty="0"/>
              <a:t>zadávacích podmínek podle § 100 odst. 1 ZZVZ.</a:t>
            </a:r>
          </a:p>
          <a:p>
            <a:pPr marL="514350" indent="-514350" algn="just">
              <a:buFont typeface="+mj-lt"/>
              <a:buAutoNum type="arabicParenR"/>
            </a:pPr>
            <a:r>
              <a:rPr lang="cs-CZ" dirty="0"/>
              <a:t>Podstatnou změnou závazku ze smlouvy na veřejnou zakázku </a:t>
            </a:r>
            <a:r>
              <a:rPr lang="cs-CZ" b="1" dirty="0"/>
              <a:t>je taková změna smluvních podmínek</a:t>
            </a:r>
            <a:r>
              <a:rPr lang="cs-CZ" dirty="0"/>
              <a:t>, která by</a:t>
            </a:r>
          </a:p>
          <a:p>
            <a:pPr marL="971550" lvl="1" indent="-349250" algn="just">
              <a:buFont typeface="+mj-lt"/>
              <a:buAutoNum type="alphaLcParenR"/>
            </a:pPr>
            <a:r>
              <a:rPr lang="cs-CZ" dirty="0"/>
              <a:t>​</a:t>
            </a:r>
            <a:r>
              <a:rPr lang="cs-CZ" b="1" dirty="0"/>
              <a:t>umožnila účast jiných dodavatelů </a:t>
            </a:r>
            <a:r>
              <a:rPr lang="cs-CZ" dirty="0"/>
              <a:t>nebo by mohla </a:t>
            </a:r>
            <a:r>
              <a:rPr lang="cs-CZ" b="1" dirty="0"/>
              <a:t>ovlivnit výběr dodavatele </a:t>
            </a:r>
            <a:r>
              <a:rPr lang="cs-CZ" dirty="0"/>
              <a:t>v původním zadávacím řízení, pokud by zadávací podmínky původního zadávacího řízení odpovídaly této změně,</a:t>
            </a:r>
          </a:p>
          <a:p>
            <a:pPr marL="971550" lvl="1" indent="-349250" algn="just">
              <a:buFont typeface="+mj-lt"/>
              <a:buAutoNum type="alphaLcParenR"/>
            </a:pPr>
            <a:r>
              <a:rPr lang="cs-CZ" dirty="0"/>
              <a:t>​</a:t>
            </a:r>
            <a:r>
              <a:rPr lang="cs-CZ" b="1" dirty="0"/>
              <a:t>měnila ekonomickou rovnováhu </a:t>
            </a:r>
            <a:r>
              <a:rPr lang="cs-CZ" dirty="0"/>
              <a:t>závazku ze smlouvy ve prospěch vybraného dodavatele, nebo</a:t>
            </a:r>
          </a:p>
          <a:p>
            <a:pPr marL="971550" lvl="1" indent="-349250" algn="just">
              <a:buFont typeface="+mj-lt"/>
              <a:buAutoNum type="alphaLcParenR"/>
            </a:pPr>
            <a:r>
              <a:rPr lang="cs-CZ" dirty="0"/>
              <a:t>vedla k významnému </a:t>
            </a:r>
            <a:r>
              <a:rPr lang="cs-CZ" b="1" dirty="0"/>
              <a:t>rozšíření rozsahu plnění VZ</a:t>
            </a:r>
            <a:r>
              <a:rPr lang="cs-CZ" dirty="0"/>
              <a:t>.</a:t>
            </a:r>
          </a:p>
          <a:p>
            <a:pPr marL="514350" indent="-514350" algn="just">
              <a:buFont typeface="+mj-lt"/>
              <a:buAutoNum type="arabicParenR"/>
            </a:pPr>
            <a:r>
              <a:rPr lang="cs-CZ" dirty="0"/>
              <a:t>Za podstatnou změnu závazku ze smlouvy na VZ se </a:t>
            </a:r>
            <a:r>
              <a:rPr lang="cs-CZ" b="1" dirty="0"/>
              <a:t>nepovažuje</a:t>
            </a:r>
            <a:r>
              <a:rPr lang="cs-CZ" dirty="0"/>
              <a:t> změna, která </a:t>
            </a:r>
            <a:r>
              <a:rPr lang="cs-CZ" b="1" dirty="0"/>
              <a:t>nemění celkovou povahu </a:t>
            </a:r>
            <a:r>
              <a:rPr lang="cs-CZ" dirty="0"/>
              <a:t>veřejné zakázky a </a:t>
            </a:r>
            <a:r>
              <a:rPr lang="cs-CZ" b="1" dirty="0"/>
              <a:t>jejíž hodnota </a:t>
            </a:r>
            <a:r>
              <a:rPr lang="cs-CZ" dirty="0"/>
              <a:t>je </a:t>
            </a:r>
          </a:p>
          <a:p>
            <a:pPr marL="971550" lvl="1" indent="-349250" algn="just">
              <a:buFont typeface="+mj-lt"/>
              <a:buAutoNum type="alphaLcParenR"/>
            </a:pPr>
            <a:r>
              <a:rPr lang="cs-CZ" dirty="0"/>
              <a:t>​</a:t>
            </a:r>
            <a:r>
              <a:rPr lang="cs-CZ" b="1" dirty="0"/>
              <a:t>nižší</a:t>
            </a:r>
            <a:r>
              <a:rPr lang="cs-CZ" dirty="0"/>
              <a:t> než finanční limit </a:t>
            </a:r>
            <a:r>
              <a:rPr lang="cs-CZ" b="1" dirty="0"/>
              <a:t>pro nadlimitní </a:t>
            </a:r>
            <a:r>
              <a:rPr lang="cs-CZ" dirty="0"/>
              <a:t>veřejnou zakázku a</a:t>
            </a:r>
          </a:p>
          <a:p>
            <a:pPr marL="971550" lvl="1" indent="-349250" algn="just">
              <a:buFont typeface="+mj-lt"/>
              <a:buAutoNum type="alphaLcParenR"/>
            </a:pPr>
            <a:r>
              <a:rPr lang="cs-CZ" dirty="0"/>
              <a:t>​</a:t>
            </a:r>
            <a:r>
              <a:rPr lang="cs-CZ" b="1" dirty="0"/>
              <a:t>nižší</a:t>
            </a:r>
            <a:r>
              <a:rPr lang="cs-CZ" dirty="0"/>
              <a:t> než </a:t>
            </a:r>
          </a:p>
          <a:p>
            <a:pPr marL="1371600" lvl="2" indent="-295275" algn="just">
              <a:buFont typeface="+mj-lt"/>
              <a:buAutoNum type="arabicPeriod"/>
            </a:pPr>
            <a:r>
              <a:rPr lang="cs-CZ" dirty="0"/>
              <a:t>​</a:t>
            </a:r>
            <a:r>
              <a:rPr lang="cs-CZ" b="1" dirty="0"/>
              <a:t>10 %</a:t>
            </a:r>
            <a:r>
              <a:rPr lang="cs-CZ" dirty="0"/>
              <a:t> původní hodnoty závazku, nebo</a:t>
            </a:r>
          </a:p>
          <a:p>
            <a:pPr marL="1371600" lvl="2" indent="-295275" algn="just">
              <a:buFont typeface="+mj-lt"/>
              <a:buAutoNum type="arabicPeriod"/>
            </a:pPr>
            <a:r>
              <a:rPr lang="cs-CZ" dirty="0"/>
              <a:t>​</a:t>
            </a:r>
            <a:r>
              <a:rPr lang="cs-CZ" b="1" dirty="0"/>
              <a:t>15 %</a:t>
            </a:r>
            <a:r>
              <a:rPr lang="cs-CZ" dirty="0"/>
              <a:t> původní hodnoty závazku ze smlouvy na veřejnou zakázku na stavební práce, která není koncesí.</a:t>
            </a:r>
          </a:p>
          <a:p>
            <a:pPr marL="542925" lvl="2" indent="0" algn="just">
              <a:buNone/>
            </a:pPr>
            <a:r>
              <a:rPr lang="cs-CZ" dirty="0"/>
              <a:t>Pokud bude provedeno více změn, je rozhodný součet hodnot všech těchto změn.</a:t>
            </a:r>
          </a:p>
          <a:p>
            <a:pPr marL="514350" indent="-514350" algn="just">
              <a:buFont typeface="+mj-lt"/>
              <a:buAutoNum type="arabicParenR"/>
            </a:pPr>
            <a:r>
              <a:rPr lang="cs-CZ" dirty="0"/>
              <a:t>Za podstatnou změnu závazku ze smlouvy na VZ </a:t>
            </a:r>
            <a:r>
              <a:rPr lang="cs-CZ" b="1" dirty="0"/>
              <a:t>se nepovažují dodatečné </a:t>
            </a:r>
            <a:r>
              <a:rPr lang="cs-CZ" dirty="0"/>
              <a:t>stavební práce, služby nebo dodávky od dodavatele původní VZ, které nebyly zahrnuty v původním závazku ze smlouvy na VZ, pokud jsou nezbytné a </a:t>
            </a:r>
            <a:r>
              <a:rPr lang="cs-CZ" b="1" dirty="0"/>
              <a:t>změna v osobě dodavatele</a:t>
            </a:r>
          </a:p>
          <a:p>
            <a:pPr marL="971550" lvl="1" indent="-349250" algn="just">
              <a:buFont typeface="+mj-lt"/>
              <a:buAutoNum type="alphaLcParenR"/>
            </a:pPr>
            <a:r>
              <a:rPr lang="cs-CZ" dirty="0"/>
              <a:t>​</a:t>
            </a:r>
            <a:r>
              <a:rPr lang="cs-CZ" b="1" dirty="0"/>
              <a:t>není možná z ekonomických anebo technických důvodů </a:t>
            </a:r>
            <a:r>
              <a:rPr lang="cs-CZ" dirty="0"/>
              <a:t>spočívajících zejména v požadavcích na slučitelnost nebo interoperabilitu se stávajícím zařízením, službami nebo instalacemi pořízenými zadavatelem v původním zadávacím řízení,</a:t>
            </a:r>
          </a:p>
          <a:p>
            <a:pPr marL="971550" lvl="1" indent="-349250" algn="just">
              <a:buFont typeface="+mj-lt"/>
              <a:buAutoNum type="alphaLcParenR"/>
            </a:pPr>
            <a:r>
              <a:rPr lang="cs-CZ" dirty="0"/>
              <a:t>by způsobila zadavateli </a:t>
            </a:r>
            <a:r>
              <a:rPr lang="cs-CZ" b="1" dirty="0"/>
              <a:t>značné obtíže nebo výrazné zvýšení nákladů </a:t>
            </a:r>
            <a:r>
              <a:rPr lang="cs-CZ" dirty="0"/>
              <a:t>a</a:t>
            </a:r>
          </a:p>
          <a:p>
            <a:pPr marL="971550" lvl="1" indent="-349250" algn="just">
              <a:buFont typeface="+mj-lt"/>
              <a:buAutoNum type="alphaLcParenR"/>
            </a:pPr>
            <a:r>
              <a:rPr lang="cs-CZ" dirty="0"/>
              <a:t>hodnota dodatečných stavebních prací, služeb nebo dodávek nepřekročí 50 % původní hodnoty závazku; pokud bude provedeno více změn, je rozhodný součet hodnoty všech měn podle tohoto odstavce. </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59</a:t>
            </a:fld>
            <a:endParaRPr lang="cs-CZ"/>
          </a:p>
        </p:txBody>
      </p:sp>
    </p:spTree>
    <p:extLst>
      <p:ext uri="{BB962C8B-B14F-4D97-AF65-F5344CB8AC3E}">
        <p14:creationId xmlns:p14="http://schemas.microsoft.com/office/powerpoint/2010/main" val="2171165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Základní pojmy</a:t>
            </a:r>
          </a:p>
        </p:txBody>
      </p:sp>
      <p:sp>
        <p:nvSpPr>
          <p:cNvPr id="3" name="Podnadpis 2"/>
          <p:cNvSpPr>
            <a:spLocks noGrp="1"/>
          </p:cNvSpPr>
          <p:nvPr>
            <p:ph idx="1"/>
          </p:nvPr>
        </p:nvSpPr>
        <p:spPr/>
        <p:txBody>
          <a:bodyPr>
            <a:normAutofit/>
          </a:bodyPr>
          <a:lstStyle/>
          <a:p>
            <a:pPr algn="just"/>
            <a:r>
              <a:rPr lang="cs-CZ" sz="2400" b="1" dirty="0"/>
              <a:t>veřejná zakázka</a:t>
            </a:r>
            <a:r>
              <a:rPr lang="cs-CZ" sz="2400" dirty="0"/>
              <a:t> (§ 2 odst. 2) = VZ na dodávky, VZ na služby a VZ na stavební práce, koncese na služby nebo koncese na stavební práce</a:t>
            </a:r>
          </a:p>
          <a:p>
            <a:pPr algn="just"/>
            <a:r>
              <a:rPr lang="cs-CZ" sz="2400" b="1" dirty="0"/>
              <a:t>zadání</a:t>
            </a:r>
            <a:r>
              <a:rPr lang="cs-CZ" sz="2400" dirty="0"/>
              <a:t> (§ 2 odst. 1) = </a:t>
            </a:r>
            <a:r>
              <a:rPr lang="cs-CZ" sz="2400" dirty="0">
                <a:solidFill>
                  <a:schemeClr val="accent1"/>
                </a:solidFill>
              </a:rPr>
              <a:t>uzavření</a:t>
            </a:r>
            <a:r>
              <a:rPr lang="cs-CZ" sz="2400" dirty="0"/>
              <a:t> </a:t>
            </a:r>
            <a:r>
              <a:rPr lang="cs-CZ" sz="2400" dirty="0">
                <a:solidFill>
                  <a:schemeClr val="accent1"/>
                </a:solidFill>
              </a:rPr>
              <a:t>úplatné smlouvy</a:t>
            </a:r>
            <a:r>
              <a:rPr lang="cs-CZ" sz="2400" dirty="0"/>
              <a:t> </a:t>
            </a:r>
            <a:r>
              <a:rPr lang="cs-CZ" sz="2400" dirty="0">
                <a:solidFill>
                  <a:schemeClr val="accent2"/>
                </a:solidFill>
              </a:rPr>
              <a:t>mezi zadavatelem a dodavatelem</a:t>
            </a:r>
            <a:r>
              <a:rPr lang="cs-CZ" sz="2400" dirty="0"/>
              <a:t>, z níž vyplývá </a:t>
            </a:r>
            <a:r>
              <a:rPr lang="cs-CZ" sz="2400" dirty="0">
                <a:solidFill>
                  <a:schemeClr val="accent6"/>
                </a:solidFill>
              </a:rPr>
              <a:t>povinnost dodavatele poskytnou dodávky, služby či stavební práce</a:t>
            </a:r>
          </a:p>
          <a:p>
            <a:pPr lvl="1" algn="just"/>
            <a:r>
              <a:rPr lang="cs-CZ" sz="2000" dirty="0"/>
              <a:t>DZ: úplata = vzdání se potenciálních příjmů nebo zápočet plnění obou smluvních stran</a:t>
            </a:r>
          </a:p>
          <a:p>
            <a:pPr algn="just"/>
            <a:r>
              <a:rPr lang="cs-CZ" sz="2400" b="1" dirty="0"/>
              <a:t>zadavatel </a:t>
            </a:r>
            <a:r>
              <a:rPr lang="cs-CZ" sz="2400" dirty="0"/>
              <a:t>(§ 4 odst. 5) = osoba, která zahájila zadávací řízení, ačkoli k tomu nebyla povinna. Tato osoba je zadavatelem ve vztahu a do ukončení zadávacího řízení.</a:t>
            </a:r>
          </a:p>
          <a:p>
            <a:pPr algn="just"/>
            <a:r>
              <a:rPr lang="cs-CZ" sz="2400" b="1" dirty="0"/>
              <a:t>dodavatel </a:t>
            </a:r>
            <a:r>
              <a:rPr lang="cs-CZ" sz="2400" dirty="0"/>
              <a:t>(§ 5) = osoba nebo více osob nabízející poskytnutí dodávek, služeb nebo stavebních prací, za dodavatele se považuje i </a:t>
            </a:r>
            <a:r>
              <a:rPr lang="cs-CZ" sz="2400" b="1" u="sng" dirty="0"/>
              <a:t>pobočka závodu</a:t>
            </a:r>
          </a:p>
          <a:p>
            <a:pPr marL="0" indent="0" algn="just">
              <a:buNone/>
            </a:pPr>
            <a:endParaRPr lang="cs-CZ" b="1"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6</a:t>
            </a:fld>
            <a:endParaRPr lang="cs-CZ"/>
          </a:p>
        </p:txBody>
      </p:sp>
    </p:spTree>
    <p:extLst>
      <p:ext uri="{BB962C8B-B14F-4D97-AF65-F5344CB8AC3E}">
        <p14:creationId xmlns:p14="http://schemas.microsoft.com/office/powerpoint/2010/main" val="26965425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3600" dirty="0"/>
              <a:t>	Změna závazku ze smlouvy na veřejnou zakázku (§ 222)</a:t>
            </a:r>
            <a:br>
              <a:rPr lang="cs-CZ" sz="3600" dirty="0"/>
            </a:br>
            <a:r>
              <a:rPr lang="cs-CZ" sz="3600" dirty="0"/>
              <a:t>- pokračování</a:t>
            </a:r>
          </a:p>
        </p:txBody>
      </p:sp>
      <p:sp>
        <p:nvSpPr>
          <p:cNvPr id="3" name="Podnadpis 2"/>
          <p:cNvSpPr>
            <a:spLocks noGrp="1"/>
          </p:cNvSpPr>
          <p:nvPr>
            <p:ph idx="1"/>
          </p:nvPr>
        </p:nvSpPr>
        <p:spPr/>
        <p:txBody>
          <a:bodyPr>
            <a:normAutofit fontScale="55000" lnSpcReduction="20000"/>
          </a:bodyPr>
          <a:lstStyle/>
          <a:p>
            <a:pPr marL="514350" indent="-514350" algn="just">
              <a:buFont typeface="+mj-lt"/>
              <a:buAutoNum type="arabicParenR" startAt="6"/>
            </a:pPr>
            <a:r>
              <a:rPr lang="cs-CZ" dirty="0"/>
              <a:t>Za podstatnou změnu závazku ze smlouvy na VZ </a:t>
            </a:r>
            <a:r>
              <a:rPr lang="cs-CZ" b="1" dirty="0"/>
              <a:t>se nepovažuje změna,</a:t>
            </a:r>
          </a:p>
          <a:p>
            <a:pPr marL="971550" lvl="1" indent="-349250" algn="just">
              <a:buFont typeface="+mj-lt"/>
              <a:buAutoNum type="alphaLcParenR"/>
            </a:pPr>
            <a:r>
              <a:rPr lang="cs-CZ" dirty="0"/>
              <a:t>jejíž </a:t>
            </a:r>
            <a:r>
              <a:rPr lang="cs-CZ" b="1" dirty="0"/>
              <a:t>potřeba vznikla v důsledku okolností</a:t>
            </a:r>
            <a:r>
              <a:rPr lang="cs-CZ" dirty="0"/>
              <a:t>, které zadavatel jednající </a:t>
            </a:r>
            <a:r>
              <a:rPr lang="cs-CZ" b="1" dirty="0"/>
              <a:t>s náležitou péčí nemohl předvídat</a:t>
            </a:r>
            <a:r>
              <a:rPr lang="cs-CZ" dirty="0"/>
              <a:t>, </a:t>
            </a:r>
          </a:p>
          <a:p>
            <a:pPr marL="971550" lvl="1" indent="-349250" algn="just">
              <a:buFont typeface="+mj-lt"/>
              <a:buAutoNum type="alphaLcParenR"/>
            </a:pPr>
            <a:r>
              <a:rPr lang="cs-CZ" dirty="0"/>
              <a:t>​</a:t>
            </a:r>
            <a:r>
              <a:rPr lang="cs-CZ" b="1" dirty="0"/>
              <a:t>nemění celkovou povahu </a:t>
            </a:r>
            <a:r>
              <a:rPr lang="cs-CZ" dirty="0"/>
              <a:t>veřejné zakázky a</a:t>
            </a:r>
          </a:p>
          <a:p>
            <a:pPr marL="971550" lvl="1" indent="-349250" algn="just">
              <a:buFont typeface="+mj-lt"/>
              <a:buAutoNum type="alphaLcParenR"/>
            </a:pPr>
            <a:r>
              <a:rPr lang="cs-CZ" dirty="0"/>
              <a:t>hodnota změny nepřekročí 50 % původní hodnoty závazku; pokud bude provedeno více změn, je rozhodný součet hodnoty všech změn podle tohoto odstavce.</a:t>
            </a:r>
          </a:p>
          <a:p>
            <a:pPr marL="542925" lvl="1" indent="-542925" algn="just">
              <a:lnSpc>
                <a:spcPct val="120000"/>
              </a:lnSpc>
              <a:spcBef>
                <a:spcPts val="0"/>
              </a:spcBef>
              <a:buNone/>
            </a:pPr>
            <a:r>
              <a:rPr lang="cs-CZ" dirty="0"/>
              <a:t>7) 	</a:t>
            </a:r>
            <a:r>
              <a:rPr lang="cs-CZ" sz="2700" dirty="0"/>
              <a:t>Za podstatnou změnu závazku ze smlouvy dle odstavce 3 na veřejnou zakázku, jejímž předmětem je provedení stavebních prací, se nepovažuje záměna jedné nebo více položek soupisu stavebních prací jednou nebo více položkami, za předpokladu že</a:t>
            </a:r>
          </a:p>
          <a:p>
            <a:pPr marL="987425" lvl="1" indent="-365125" algn="just">
              <a:lnSpc>
                <a:spcPct val="120000"/>
              </a:lnSpc>
              <a:spcBef>
                <a:spcPts val="0"/>
              </a:spcBef>
              <a:buFont typeface="+mj-lt"/>
              <a:buAutoNum type="alphaLcParenR"/>
              <a:tabLst>
                <a:tab pos="622300" algn="l"/>
              </a:tabLst>
            </a:pPr>
            <a:r>
              <a:rPr lang="cs-CZ" dirty="0"/>
              <a:t>nové položky soupisu stavebních prací představují srovnatelný druh materiálu nebo prací ve vztahu k nahrazovaným položkám,</a:t>
            </a:r>
          </a:p>
          <a:p>
            <a:pPr marL="987425" lvl="1" indent="-365125" algn="just">
              <a:lnSpc>
                <a:spcPct val="120000"/>
              </a:lnSpc>
              <a:spcBef>
                <a:spcPts val="0"/>
              </a:spcBef>
              <a:buFont typeface="+mj-lt"/>
              <a:buAutoNum type="alphaLcParenR"/>
              <a:tabLst>
                <a:tab pos="622300" algn="l"/>
              </a:tabLst>
            </a:pPr>
            <a:r>
              <a:rPr lang="cs-CZ" dirty="0"/>
              <a:t>cena materiálu nebo prací podle nových položek soupisu stavebních prací je ve vztahu k nahrazovaným položkám stejná nebo nižší,</a:t>
            </a:r>
          </a:p>
          <a:p>
            <a:pPr marL="987425" lvl="1" indent="-365125" algn="just">
              <a:lnSpc>
                <a:spcPct val="120000"/>
              </a:lnSpc>
              <a:spcBef>
                <a:spcPts val="0"/>
              </a:spcBef>
              <a:buFont typeface="+mj-lt"/>
              <a:buAutoNum type="alphaLcParenR"/>
              <a:tabLst>
                <a:tab pos="622300" algn="l"/>
              </a:tabLst>
            </a:pPr>
            <a:r>
              <a:rPr lang="cs-CZ" dirty="0"/>
              <a:t>materiál nebo práce podle nových položek soupisu stavebních prací jsou ve vztahu k nahrazovaným položkám kvalitativně stejné nebo vyšší a</a:t>
            </a:r>
          </a:p>
          <a:p>
            <a:pPr marL="987425" lvl="1" indent="-365125" algn="just">
              <a:lnSpc>
                <a:spcPct val="120000"/>
              </a:lnSpc>
              <a:spcBef>
                <a:spcPts val="0"/>
              </a:spcBef>
              <a:buFont typeface="+mj-lt"/>
              <a:buAutoNum type="alphaLcParenR"/>
              <a:tabLst>
                <a:tab pos="622300" algn="l"/>
              </a:tabLst>
            </a:pPr>
            <a:r>
              <a:rPr lang="cs-CZ" dirty="0"/>
              <a:t>zadavatel vyhotoví o každé jednotlivé záměně přehled obsahující nové položky soupisu stavebních prací s vymezením položek v původním soupisu stavebních prací, které jsou takto nahrazovány, spolu s podrobným a srozumitelným 	odůvodněním srovnatelnosti materiálu nebo prací podle písmene a) a stejné nebo vyšší kvality podle písmene c).</a:t>
            </a:r>
          </a:p>
          <a:p>
            <a:pPr marL="514350" indent="-514350" algn="just">
              <a:buFont typeface="+mj-lt"/>
              <a:buAutoNum type="arabicParenR" startAt="8"/>
            </a:pPr>
            <a:r>
              <a:rPr lang="cs-CZ" dirty="0"/>
              <a:t>V případě postupu podle odstavce 5 nebo 6 je zadavatel povinen do 30 dnů od změny závazku odeslat oznámení o změně závazku k uveřejnění způsobem podle § 212.</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60</a:t>
            </a:fld>
            <a:endParaRPr lang="cs-CZ"/>
          </a:p>
        </p:txBody>
      </p:sp>
    </p:spTree>
    <p:extLst>
      <p:ext uri="{BB962C8B-B14F-4D97-AF65-F5344CB8AC3E}">
        <p14:creationId xmlns:p14="http://schemas.microsoft.com/office/powerpoint/2010/main" val="7990390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3600" dirty="0"/>
              <a:t>	Změna závazku ze smlouvy na veřejnou zakázku (§ 222)</a:t>
            </a:r>
            <a:br>
              <a:rPr lang="cs-CZ" sz="3600" dirty="0"/>
            </a:br>
            <a:r>
              <a:rPr lang="cs-CZ" sz="3600" dirty="0"/>
              <a:t>- pokračování</a:t>
            </a:r>
          </a:p>
        </p:txBody>
      </p:sp>
      <p:sp>
        <p:nvSpPr>
          <p:cNvPr id="3" name="Podnadpis 2"/>
          <p:cNvSpPr>
            <a:spLocks noGrp="1"/>
          </p:cNvSpPr>
          <p:nvPr>
            <p:ph idx="1"/>
          </p:nvPr>
        </p:nvSpPr>
        <p:spPr/>
        <p:txBody>
          <a:bodyPr>
            <a:normAutofit fontScale="85000" lnSpcReduction="20000"/>
          </a:bodyPr>
          <a:lstStyle/>
          <a:p>
            <a:pPr marL="514350" indent="-514350" algn="just">
              <a:buFont typeface="+mj-lt"/>
              <a:buAutoNum type="arabicParenR" startAt="9"/>
            </a:pPr>
            <a:r>
              <a:rPr lang="cs-CZ" dirty="0"/>
              <a:t>Pro účely výpočtu hodnoty změny nebo cenového nárůstu </a:t>
            </a:r>
            <a:r>
              <a:rPr lang="cs-CZ" b="1" dirty="0"/>
              <a:t>se původní hodnotou závazku rozumí </a:t>
            </a:r>
            <a:r>
              <a:rPr lang="cs-CZ" dirty="0"/>
              <a:t>cena sjednaná ve smlouvě na VZ upravená v souladu s ustanoveními o změně ceny, obsahuje-li smlouva na VZ taková ustanovení. Celkový cenový nárůst související se změnami podle odstavců 5 a 6 při odečtení stavebních prací, služeb nebo dodávek, které nebyly s ohledem na tyto změny realizovány, nepřesáhne 30 % původní hodnoty závazku.</a:t>
            </a:r>
            <a:r>
              <a:rPr lang="cs-CZ" u="sng" dirty="0"/>
              <a:t> </a:t>
            </a:r>
            <a:endParaRPr lang="cs-CZ" dirty="0"/>
          </a:p>
          <a:p>
            <a:pPr marL="514350" indent="-514350" algn="just">
              <a:buFont typeface="+mj-lt"/>
              <a:buAutoNum type="arabicParenR" startAt="9"/>
            </a:pPr>
            <a:r>
              <a:rPr lang="cs-CZ" dirty="0"/>
              <a:t>​</a:t>
            </a:r>
            <a:r>
              <a:rPr lang="cs-CZ" b="1" dirty="0"/>
              <a:t>Podstatnou změnou </a:t>
            </a:r>
            <a:r>
              <a:rPr lang="cs-CZ" dirty="0"/>
              <a:t>závazku ze smlouvy na veřejnou zakázku </a:t>
            </a:r>
            <a:r>
              <a:rPr lang="cs-CZ" b="1" dirty="0"/>
              <a:t>je také nahrazení dodavatele jiným dodavatelem</a:t>
            </a:r>
            <a:r>
              <a:rPr lang="cs-CZ" dirty="0"/>
              <a:t>. Nahrazení dodavatele jiným dodavatelem </a:t>
            </a:r>
            <a:r>
              <a:rPr lang="cs-CZ" b="1" dirty="0"/>
              <a:t>je však možné</a:t>
            </a:r>
          </a:p>
          <a:p>
            <a:pPr marL="971550" lvl="1" indent="-349250" algn="just">
              <a:buFont typeface="+mj-lt"/>
              <a:buAutoNum type="alphaLcParenR"/>
            </a:pPr>
            <a:r>
              <a:rPr lang="cs-CZ" dirty="0"/>
              <a:t>​</a:t>
            </a:r>
            <a:r>
              <a:rPr lang="cs-CZ" b="1" dirty="0"/>
              <a:t>v případě uplatnění vyhrazených změn </a:t>
            </a:r>
            <a:r>
              <a:rPr lang="cs-CZ" dirty="0"/>
              <a:t>závazku sjednaných ve smlouvě na VZ </a:t>
            </a:r>
            <a:r>
              <a:rPr lang="pl-PL" dirty="0"/>
              <a:t>na základě zadávacích podmínek, nebo</a:t>
            </a:r>
          </a:p>
          <a:p>
            <a:pPr marL="971550" lvl="1" indent="-349250" algn="just">
              <a:buFont typeface="+mj-lt"/>
              <a:buAutoNum type="alphaLcParenR"/>
            </a:pPr>
            <a:r>
              <a:rPr lang="cs-CZ" dirty="0"/>
              <a:t>pokud změna v osobě dodavatele </a:t>
            </a:r>
            <a:r>
              <a:rPr lang="cs-CZ" b="1" dirty="0"/>
              <a:t>je důsledkem právního nástupnictví </a:t>
            </a:r>
            <a:r>
              <a:rPr lang="cs-CZ" dirty="0"/>
              <a:t>v souvislosti s přeměnou dodavatele, jeho smrtí nebo převodem jeho závodu, popřípadě části závodu, </a:t>
            </a:r>
            <a:r>
              <a:rPr lang="cs-CZ" b="1" dirty="0"/>
              <a:t>a nový dodavatel splňuje kritéria kvalifikace</a:t>
            </a:r>
            <a:r>
              <a:rPr lang="cs-CZ" dirty="0"/>
              <a:t> stanovená v zadávací dokumentaci původního zadávacího řízení.</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61</a:t>
            </a:fld>
            <a:endParaRPr lang="cs-CZ"/>
          </a:p>
        </p:txBody>
      </p:sp>
    </p:spTree>
    <p:extLst>
      <p:ext uri="{BB962C8B-B14F-4D97-AF65-F5344CB8AC3E}">
        <p14:creationId xmlns:p14="http://schemas.microsoft.com/office/powerpoint/2010/main" val="1541047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	Ukončení závazku ze smlouvy na veřejnou zakázku (§ 223)</a:t>
            </a:r>
          </a:p>
        </p:txBody>
      </p:sp>
      <p:sp>
        <p:nvSpPr>
          <p:cNvPr id="3" name="Podnadpis 2"/>
          <p:cNvSpPr>
            <a:spLocks noGrp="1"/>
          </p:cNvSpPr>
          <p:nvPr>
            <p:ph idx="1"/>
          </p:nvPr>
        </p:nvSpPr>
        <p:spPr/>
        <p:txBody>
          <a:bodyPr>
            <a:normAutofit fontScale="85000" lnSpcReduction="20000"/>
          </a:bodyPr>
          <a:lstStyle/>
          <a:p>
            <a:pPr marL="514350" indent="-514350" algn="just">
              <a:buFont typeface="+mj-lt"/>
              <a:buAutoNum type="arabicParenR"/>
            </a:pPr>
            <a:r>
              <a:rPr lang="cs-CZ" dirty="0"/>
              <a:t>Zadavatel může závazek ze smlouvy na VZ </a:t>
            </a:r>
            <a:r>
              <a:rPr lang="cs-CZ" b="1" dirty="0"/>
              <a:t>vypovědět nebo od ní odstoupit</a:t>
            </a:r>
            <a:r>
              <a:rPr lang="cs-CZ" dirty="0"/>
              <a:t> v případě, že v jejím plnění </a:t>
            </a:r>
            <a:r>
              <a:rPr lang="cs-CZ" b="1" dirty="0"/>
              <a:t>nelze pokračovat, aniž by byla porušena pravidla uvedená v § 222</a:t>
            </a:r>
            <a:r>
              <a:rPr lang="cs-CZ" dirty="0"/>
              <a:t>.</a:t>
            </a:r>
          </a:p>
          <a:p>
            <a:pPr marL="514350" indent="-514350" algn="just">
              <a:buFont typeface="+mj-lt"/>
              <a:buAutoNum type="arabicParenR"/>
            </a:pPr>
            <a:r>
              <a:rPr lang="cs-CZ" dirty="0"/>
              <a:t>Zadavatel může závazek ze smlouvy na VZ vypovědět nebo od ní odstoupit, </a:t>
            </a:r>
            <a:r>
              <a:rPr lang="pl-PL" dirty="0"/>
              <a:t>a to bez zbytečného odkladu poté, co zjistí</a:t>
            </a:r>
            <a:r>
              <a:rPr lang="cs-CZ" dirty="0"/>
              <a:t>, že </a:t>
            </a:r>
            <a:r>
              <a:rPr lang="cs-CZ" b="1" dirty="0"/>
              <a:t>smlouva neměla být uzavřena</a:t>
            </a:r>
            <a:r>
              <a:rPr lang="cs-CZ" dirty="0"/>
              <a:t>, neboť</a:t>
            </a:r>
          </a:p>
          <a:p>
            <a:pPr marL="971550" lvl="1" indent="-349250" algn="just">
              <a:buFont typeface="+mj-lt"/>
              <a:buAutoNum type="alphaLcParenR"/>
            </a:pPr>
            <a:r>
              <a:rPr lang="cs-CZ" dirty="0"/>
              <a:t>​</a:t>
            </a:r>
            <a:r>
              <a:rPr lang="cs-CZ" b="1" dirty="0"/>
              <a:t>vybraný dodavatel měl být vyloučen </a:t>
            </a:r>
            <a:r>
              <a:rPr lang="cs-CZ" dirty="0"/>
              <a:t>z účasti v zadávacím řízení,</a:t>
            </a:r>
          </a:p>
          <a:p>
            <a:pPr marL="971550" lvl="1" indent="-349250" algn="just">
              <a:buFont typeface="+mj-lt"/>
              <a:buAutoNum type="alphaLcParenR"/>
            </a:pPr>
            <a:r>
              <a:rPr lang="cs-CZ" dirty="0"/>
              <a:t>vybraný dodavatel před zadáním veřejné zakázky </a:t>
            </a:r>
            <a:r>
              <a:rPr lang="cs-CZ" b="1" dirty="0"/>
              <a:t>předložil</a:t>
            </a:r>
            <a:r>
              <a:rPr lang="cs-CZ" dirty="0"/>
              <a:t> údaje, dokumenty, vzorky nebo modely, </a:t>
            </a:r>
            <a:r>
              <a:rPr lang="cs-CZ" b="1" dirty="0"/>
              <a:t>které neodpovídaly skutečnosti </a:t>
            </a:r>
            <a:r>
              <a:rPr lang="cs-CZ" dirty="0"/>
              <a:t>a měly nebo </a:t>
            </a:r>
            <a:r>
              <a:rPr lang="cs-CZ" b="1" dirty="0"/>
              <a:t>mohly mít vliv na výběr </a:t>
            </a:r>
            <a:r>
              <a:rPr lang="cs-CZ" dirty="0"/>
              <a:t>dodavatele, nebo</a:t>
            </a:r>
          </a:p>
          <a:p>
            <a:pPr marL="971550" lvl="1" indent="-349250" algn="just">
              <a:buFont typeface="+mj-lt"/>
              <a:buAutoNum type="alphaLcParenR"/>
            </a:pPr>
            <a:r>
              <a:rPr lang="cs-CZ" dirty="0"/>
              <a:t>výběr dodavatele souvisí </a:t>
            </a:r>
            <a:r>
              <a:rPr lang="cs-CZ" b="1" dirty="0"/>
              <a:t>se závažným porušením povinnosti členského státu ve smyslu čl. 258 Smlouvy o fungování Evropské unie</a:t>
            </a:r>
            <a:r>
              <a:rPr lang="cs-CZ" dirty="0"/>
              <a:t>, o kterém rozhodl Soudní dvůr Evropské unie.</a:t>
            </a:r>
          </a:p>
          <a:p>
            <a:pPr marL="514350" indent="-514350" algn="just">
              <a:buFont typeface="+mj-lt"/>
              <a:buAutoNum type="arabicParenR"/>
            </a:pPr>
            <a:r>
              <a:rPr lang="cs-CZ" dirty="0"/>
              <a:t>Právo zadavatele ukončit závazek ze smlouvy na VZ podle jiných právních předpisů není tímto ustanovením dotčeno.</a:t>
            </a:r>
          </a:p>
          <a:p>
            <a:pPr marL="514350" indent="-514350" algn="just">
              <a:buFont typeface="+mj-lt"/>
              <a:buAutoNum type="arabicParenR"/>
            </a:pPr>
            <a:r>
              <a:rPr lang="cs-CZ" dirty="0"/>
              <a:t>​</a:t>
            </a:r>
            <a:r>
              <a:rPr lang="cs-CZ" b="1" dirty="0"/>
              <a:t>K ujednáním odchylným </a:t>
            </a:r>
            <a:r>
              <a:rPr lang="cs-CZ" dirty="0"/>
              <a:t>od odstavců 1 až 3 </a:t>
            </a:r>
            <a:r>
              <a:rPr lang="cs-CZ" b="1" dirty="0"/>
              <a:t>se nepřihlíží</a:t>
            </a:r>
            <a:r>
              <a:rPr lang="cs-CZ" dirty="0"/>
              <a:t>.</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62</a:t>
            </a:fld>
            <a:endParaRPr lang="cs-CZ"/>
          </a:p>
        </p:txBody>
      </p:sp>
    </p:spTree>
    <p:extLst>
      <p:ext uri="{BB962C8B-B14F-4D97-AF65-F5344CB8AC3E}">
        <p14:creationId xmlns:p14="http://schemas.microsoft.com/office/powerpoint/2010/main" val="36266024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dirty="0"/>
              <a:t>Dozor nad dodržováním ZZVZ</a:t>
            </a:r>
          </a:p>
        </p:txBody>
      </p:sp>
      <p:sp>
        <p:nvSpPr>
          <p:cNvPr id="3" name="Podnadpis 2"/>
          <p:cNvSpPr>
            <a:spLocks noGrp="1"/>
          </p:cNvSpPr>
          <p:nvPr>
            <p:ph idx="1"/>
          </p:nvPr>
        </p:nvSpPr>
        <p:spPr/>
        <p:txBody>
          <a:bodyPr>
            <a:normAutofit/>
          </a:bodyPr>
          <a:lstStyle/>
          <a:p>
            <a:pPr algn="just"/>
            <a:r>
              <a:rPr lang="cs-CZ" dirty="0"/>
              <a:t>Úřad </a:t>
            </a:r>
            <a:r>
              <a:rPr lang="cs-CZ" b="1" dirty="0"/>
              <a:t>vykonává dozor </a:t>
            </a:r>
            <a:r>
              <a:rPr lang="cs-CZ" dirty="0"/>
              <a:t>nad dodržováním pravidel stanovených ZZVZ a zadávacími podmínkami </a:t>
            </a:r>
            <a:r>
              <a:rPr lang="cs-CZ" b="1" dirty="0"/>
              <a:t>pro zadání podlimitní a nadlimitní veřejné zakázky, včetně koncese s výjimkou koncesí malého rozsahu</a:t>
            </a:r>
            <a:r>
              <a:rPr lang="cs-CZ" dirty="0"/>
              <a:t> podle § 178, a </a:t>
            </a:r>
            <a:r>
              <a:rPr lang="cs-CZ" b="1" dirty="0"/>
              <a:t>pro zvláštní postupy </a:t>
            </a:r>
            <a:r>
              <a:rPr lang="cs-CZ" dirty="0"/>
              <a:t>podle části šesté </a:t>
            </a:r>
            <a:r>
              <a:rPr lang="cs-CZ" b="1" dirty="0"/>
              <a:t>=&gt; Úřad nevykonává dozor nad VZMR</a:t>
            </a:r>
          </a:p>
          <a:p>
            <a:pPr algn="just"/>
            <a:r>
              <a:rPr lang="cs-CZ" dirty="0"/>
              <a:t>nově </a:t>
            </a:r>
            <a:r>
              <a:rPr lang="cs-CZ" b="1" dirty="0"/>
              <a:t>zpoplatněn i podnět k Úřadu </a:t>
            </a:r>
            <a:r>
              <a:rPr lang="cs-CZ" dirty="0"/>
              <a:t>– </a:t>
            </a:r>
            <a:r>
              <a:rPr lang="cs-CZ" b="1" dirty="0"/>
              <a:t>10 000,- Kč za každou veřejnou zakázku</a:t>
            </a:r>
            <a:r>
              <a:rPr lang="cs-CZ" dirty="0"/>
              <a:t>, ve vztahu k jejímuž zadávání je v podnětu uvedeno pochybení</a:t>
            </a:r>
          </a:p>
          <a:p>
            <a:pPr algn="just"/>
            <a:r>
              <a:rPr lang="cs-CZ" b="1" dirty="0"/>
              <a:t>nejsou upraveny přestupky dodavatelů</a:t>
            </a:r>
          </a:p>
          <a:p>
            <a:pPr algn="just"/>
            <a:r>
              <a:rPr lang="cs-CZ" dirty="0" err="1"/>
              <a:t>blacklist</a:t>
            </a:r>
            <a:r>
              <a:rPr lang="cs-CZ" dirty="0"/>
              <a:t> dle přechodných ustanovení pozbývá účinnosti</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63</a:t>
            </a:fld>
            <a:endParaRPr lang="cs-CZ"/>
          </a:p>
        </p:txBody>
      </p:sp>
    </p:spTree>
    <p:extLst>
      <p:ext uri="{BB962C8B-B14F-4D97-AF65-F5344CB8AC3E}">
        <p14:creationId xmlns:p14="http://schemas.microsoft.com/office/powerpoint/2010/main" val="15179540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69FE325-917D-4C3A-9A75-970AD29B8CBB}"/>
              </a:ext>
            </a:extLst>
          </p:cNvPr>
          <p:cNvSpPr>
            <a:spLocks noGrp="1"/>
          </p:cNvSpPr>
          <p:nvPr>
            <p:ph type="title"/>
          </p:nvPr>
        </p:nvSpPr>
        <p:spPr/>
        <p:txBody>
          <a:bodyPr>
            <a:normAutofit/>
          </a:bodyPr>
          <a:lstStyle/>
          <a:p>
            <a:pPr algn="ctr"/>
            <a:r>
              <a:rPr lang="cs-CZ" sz="4000" dirty="0"/>
              <a:t>Ochrana proti nesprávnému postupu </a:t>
            </a:r>
            <a:br>
              <a:rPr lang="cs-CZ" sz="4000" dirty="0"/>
            </a:br>
            <a:r>
              <a:rPr lang="cs-CZ" sz="4000" dirty="0"/>
              <a:t>zadavatele</a:t>
            </a:r>
          </a:p>
        </p:txBody>
      </p:sp>
      <p:sp>
        <p:nvSpPr>
          <p:cNvPr id="3" name="Zástupný obsah 2">
            <a:extLst>
              <a:ext uri="{FF2B5EF4-FFF2-40B4-BE49-F238E27FC236}">
                <a16:creationId xmlns:a16="http://schemas.microsoft.com/office/drawing/2014/main" xmlns="" id="{3BF1C9C7-1D09-496D-A840-40CEE1DD687D}"/>
              </a:ext>
            </a:extLst>
          </p:cNvPr>
          <p:cNvSpPr>
            <a:spLocks noGrp="1"/>
          </p:cNvSpPr>
          <p:nvPr>
            <p:ph idx="1"/>
          </p:nvPr>
        </p:nvSpPr>
        <p:spPr/>
        <p:txBody>
          <a:bodyPr>
            <a:normAutofit fontScale="77500" lnSpcReduction="20000"/>
          </a:bodyPr>
          <a:lstStyle/>
          <a:p>
            <a:pPr algn="just"/>
            <a:r>
              <a:rPr lang="cs-CZ" b="1" dirty="0"/>
              <a:t>Dodavatel</a:t>
            </a:r>
            <a:r>
              <a:rPr lang="cs-CZ" dirty="0"/>
              <a:t>, kterému postupem zadavatele souvisejícím se zadáváním podlimitní nebo nadlimitní VZ </a:t>
            </a:r>
            <a:r>
              <a:rPr lang="cs-CZ" b="1" dirty="0"/>
              <a:t>hrozí nebo vznikla újma</a:t>
            </a:r>
            <a:r>
              <a:rPr lang="cs-CZ" dirty="0"/>
              <a:t>, je oprávněn podat k zadavateli </a:t>
            </a:r>
            <a:r>
              <a:rPr lang="cs-CZ" b="1" dirty="0"/>
              <a:t>námitky</a:t>
            </a:r>
            <a:r>
              <a:rPr lang="cs-CZ" dirty="0"/>
              <a:t>.</a:t>
            </a:r>
          </a:p>
          <a:p>
            <a:pPr algn="just"/>
            <a:r>
              <a:rPr lang="cs-CZ" dirty="0"/>
              <a:t>Námitky lze podat proti všem úkonům nebo opomenutím zadavatele, volbě druhu ZŘ nebo režimu VZ nebo proti postupu zadavatele směřujícímu k zadání VZ mimo ZŘ).</a:t>
            </a:r>
          </a:p>
          <a:p>
            <a:pPr algn="just"/>
            <a:r>
              <a:rPr lang="cs-CZ" dirty="0"/>
              <a:t>Zadavatel je povinen námitky vyřídit.</a:t>
            </a:r>
          </a:p>
          <a:p>
            <a:pPr algn="just"/>
            <a:r>
              <a:rPr lang="cs-CZ" dirty="0"/>
              <a:t>Pokud zadavatel námitky </a:t>
            </a:r>
            <a:r>
              <a:rPr lang="cs-CZ" b="1" dirty="0"/>
              <a:t>nevyřídí</a:t>
            </a:r>
            <a:r>
              <a:rPr lang="cs-CZ" dirty="0"/>
              <a:t> nebo je </a:t>
            </a:r>
            <a:r>
              <a:rPr lang="cs-CZ" b="1" dirty="0"/>
              <a:t>odmítne</a:t>
            </a:r>
            <a:r>
              <a:rPr lang="cs-CZ" dirty="0"/>
              <a:t>, je dodavatel oprávněn podat </a:t>
            </a:r>
            <a:r>
              <a:rPr lang="cs-CZ" b="1" dirty="0"/>
              <a:t>návrh k Úřadu</a:t>
            </a:r>
            <a:r>
              <a:rPr lang="cs-CZ" dirty="0"/>
              <a:t>, který je zpoplatněn kaucí ve výši 1 % nabídkové ceny, popřípadě paušální kaucí ve výši 100.000,- Kč, nelze-li nabídkovou cenu určit, nebo 200.000,- Kč v případě návrhu na zákaz plnění smlouvy.</a:t>
            </a:r>
          </a:p>
          <a:p>
            <a:pPr algn="just"/>
            <a:r>
              <a:rPr lang="cs-CZ" dirty="0"/>
              <a:t>Úřad je oprávněn na základě návrhu uložit zadavateli </a:t>
            </a:r>
            <a:r>
              <a:rPr lang="cs-CZ" b="1" dirty="0"/>
              <a:t>nápravné opatření</a:t>
            </a:r>
            <a:r>
              <a:rPr lang="cs-CZ" dirty="0"/>
              <a:t>, kterým může být:</a:t>
            </a:r>
          </a:p>
          <a:p>
            <a:pPr lvl="1" algn="just"/>
            <a:r>
              <a:rPr lang="cs-CZ" b="1" dirty="0"/>
              <a:t>zrušení jednotlivých úkonů </a:t>
            </a:r>
            <a:r>
              <a:rPr lang="cs-CZ" dirty="0"/>
              <a:t>zadavatele</a:t>
            </a:r>
          </a:p>
          <a:p>
            <a:pPr lvl="1" algn="just"/>
            <a:r>
              <a:rPr lang="cs-CZ" b="1" dirty="0"/>
              <a:t>zrušení zadávacího řízení</a:t>
            </a:r>
          </a:p>
          <a:p>
            <a:pPr lvl="1" algn="just"/>
            <a:r>
              <a:rPr lang="cs-CZ" b="1" dirty="0"/>
              <a:t>zákaz plnění smlouvy</a:t>
            </a:r>
          </a:p>
        </p:txBody>
      </p:sp>
      <p:sp>
        <p:nvSpPr>
          <p:cNvPr id="4" name="Zástupný symbol pro číslo snímku 3">
            <a:extLst>
              <a:ext uri="{FF2B5EF4-FFF2-40B4-BE49-F238E27FC236}">
                <a16:creationId xmlns:a16="http://schemas.microsoft.com/office/drawing/2014/main" xmlns="" id="{671179D4-F2FD-4AC1-8CDE-A8292ADC5A36}"/>
              </a:ext>
            </a:extLst>
          </p:cNvPr>
          <p:cNvSpPr>
            <a:spLocks noGrp="1"/>
          </p:cNvSpPr>
          <p:nvPr>
            <p:ph type="sldNum" sz="quarter" idx="12"/>
          </p:nvPr>
        </p:nvSpPr>
        <p:spPr/>
        <p:txBody>
          <a:bodyPr/>
          <a:lstStyle/>
          <a:p>
            <a:fld id="{CA902F7D-D296-4276-AEC7-21CA705AE421}" type="slidenum">
              <a:rPr lang="cs-CZ" smtClean="0"/>
              <a:pPr/>
              <a:t>64</a:t>
            </a:fld>
            <a:endParaRPr lang="cs-CZ"/>
          </a:p>
        </p:txBody>
      </p:sp>
      <p:pic>
        <p:nvPicPr>
          <p:cNvPr id="5" name="Obrázek 4">
            <a:extLst>
              <a:ext uri="{FF2B5EF4-FFF2-40B4-BE49-F238E27FC236}">
                <a16:creationId xmlns:a16="http://schemas.microsoft.com/office/drawing/2014/main" xmlns="" id="{14017C0B-E043-4C56-AF28-486E3639B2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Tree>
    <p:extLst>
      <p:ext uri="{BB962C8B-B14F-4D97-AF65-F5344CB8AC3E}">
        <p14:creationId xmlns:p14="http://schemas.microsoft.com/office/powerpoint/2010/main" val="41922615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p:txBody>
          <a:bodyPr>
            <a:normAutofit fontScale="90000"/>
          </a:bodyPr>
          <a:lstStyle/>
          <a:p>
            <a:pPr algn="ctr"/>
            <a:r>
              <a:rPr lang="cs-CZ" dirty="0"/>
              <a:t/>
            </a:r>
            <a:br>
              <a:rPr lang="cs-CZ" dirty="0"/>
            </a:br>
            <a:r>
              <a:rPr lang="cs-CZ" dirty="0"/>
              <a:t/>
            </a:r>
            <a:br>
              <a:rPr lang="cs-CZ" dirty="0"/>
            </a:br>
            <a:r>
              <a:rPr lang="cs-CZ" dirty="0"/>
              <a:t/>
            </a:r>
            <a:br>
              <a:rPr lang="cs-CZ" dirty="0"/>
            </a:br>
            <a:r>
              <a:rPr lang="cs-CZ" dirty="0"/>
              <a:t/>
            </a:r>
            <a:br>
              <a:rPr lang="cs-CZ" dirty="0"/>
            </a:br>
            <a:r>
              <a:rPr lang="cs-CZ" dirty="0"/>
              <a:t/>
            </a:r>
            <a:br>
              <a:rPr lang="cs-CZ" dirty="0"/>
            </a:br>
            <a:r>
              <a:rPr lang="cs-CZ" dirty="0"/>
              <a:t/>
            </a:r>
            <a:br>
              <a:rPr lang="cs-CZ" dirty="0"/>
            </a:br>
            <a:r>
              <a:rPr lang="cs-CZ" dirty="0"/>
              <a:t/>
            </a:r>
            <a:br>
              <a:rPr lang="cs-CZ" dirty="0"/>
            </a:br>
            <a:r>
              <a:rPr lang="cs-CZ" dirty="0"/>
              <a:t/>
            </a:r>
            <a:br>
              <a:rPr lang="cs-CZ" dirty="0"/>
            </a:br>
            <a:r>
              <a:rPr lang="cs-CZ" dirty="0"/>
              <a:t>Děkuji za pozornost</a:t>
            </a:r>
            <a:br>
              <a:rPr lang="cs-CZ" dirty="0"/>
            </a:br>
            <a:r>
              <a:rPr lang="cs-CZ" dirty="0"/>
              <a:t/>
            </a:r>
            <a:br>
              <a:rPr lang="cs-CZ" dirty="0"/>
            </a:br>
            <a:r>
              <a:rPr lang="cs-CZ" sz="2700" dirty="0"/>
              <a:t>Mgr. Daniel Jadrníček</a:t>
            </a:r>
            <a:br>
              <a:rPr lang="cs-CZ" sz="2700" dirty="0"/>
            </a:br>
            <a:r>
              <a:rPr lang="cs-CZ" sz="2700" dirty="0">
                <a:hlinkClick r:id="rId2"/>
              </a:rPr>
              <a:t>jadrnicek@akfiala.cz</a:t>
            </a:r>
            <a:r>
              <a:rPr lang="cs-CZ" sz="2700" dirty="0"/>
              <a:t> </a:t>
            </a:r>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Tree>
    <p:extLst>
      <p:ext uri="{BB962C8B-B14F-4D97-AF65-F5344CB8AC3E}">
        <p14:creationId xmlns:p14="http://schemas.microsoft.com/office/powerpoint/2010/main" val="2046060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Základní pojmy - pokračování</a:t>
            </a:r>
          </a:p>
        </p:txBody>
      </p:sp>
      <p:sp>
        <p:nvSpPr>
          <p:cNvPr id="3" name="Podnadpis 2"/>
          <p:cNvSpPr>
            <a:spLocks noGrp="1"/>
          </p:cNvSpPr>
          <p:nvPr>
            <p:ph idx="1"/>
          </p:nvPr>
        </p:nvSpPr>
        <p:spPr/>
        <p:txBody>
          <a:bodyPr>
            <a:normAutofit lnSpcReduction="10000"/>
          </a:bodyPr>
          <a:lstStyle/>
          <a:p>
            <a:pPr algn="just"/>
            <a:r>
              <a:rPr lang="cs-CZ" sz="2400" b="1" dirty="0"/>
              <a:t>zadávací podmínky </a:t>
            </a:r>
            <a:r>
              <a:rPr lang="cs-CZ" sz="2400" dirty="0"/>
              <a:t>(</a:t>
            </a:r>
            <a:r>
              <a:rPr lang="pl-PL" sz="2400" dirty="0"/>
              <a:t>§ 28 odst. 1 písm. a))</a:t>
            </a:r>
            <a:r>
              <a:rPr lang="cs-CZ" sz="2400" dirty="0"/>
              <a:t>  = veškeré zadavatelem stanovené </a:t>
            </a:r>
          </a:p>
          <a:p>
            <a:pPr lvl="2" algn="just"/>
            <a:r>
              <a:rPr lang="cs-CZ" sz="1600" dirty="0"/>
              <a:t>1. podmínky průběhu zadávacího řízení,</a:t>
            </a:r>
          </a:p>
          <a:p>
            <a:pPr lvl="2" algn="just"/>
            <a:r>
              <a:rPr lang="cs-CZ" sz="1600" dirty="0"/>
              <a:t>2. podmínky účasti v zadávacím řízení,</a:t>
            </a:r>
          </a:p>
          <a:p>
            <a:pPr lvl="2" algn="just"/>
            <a:r>
              <a:rPr lang="cs-CZ" sz="1600" dirty="0"/>
              <a:t>3. pravidla pro snížení počtu účastníků zadávacího řízení nebo snížení počtu předběžných nabídek nebo řešení,</a:t>
            </a:r>
          </a:p>
          <a:p>
            <a:pPr lvl="2" algn="just"/>
            <a:r>
              <a:rPr lang="cs-CZ" sz="1600" dirty="0"/>
              <a:t>4. pravidla pro hodnocení nabídek,</a:t>
            </a:r>
          </a:p>
          <a:p>
            <a:pPr lvl="2" algn="just"/>
            <a:r>
              <a:rPr lang="cs-CZ" sz="1600" dirty="0"/>
              <a:t>5. další podmínky pro uzavření smlouvy na veřejnou zakázku podle § 104</a:t>
            </a:r>
          </a:p>
          <a:p>
            <a:pPr algn="just"/>
            <a:r>
              <a:rPr lang="cs-CZ" sz="2400" b="1" dirty="0"/>
              <a:t>podmínky účasti v zadávacím řízení </a:t>
            </a:r>
            <a:r>
              <a:rPr lang="cs-CZ" sz="2400" dirty="0"/>
              <a:t>(§ 37 odst. 1)</a:t>
            </a:r>
          </a:p>
          <a:p>
            <a:pPr lvl="1" algn="just"/>
            <a:r>
              <a:rPr lang="cs-CZ" sz="2000" dirty="0"/>
              <a:t>Podmínky účasti v zadávacím řízení musí souviset s předmětem veřejné zakázky a zadavatel je může stanovit jako</a:t>
            </a:r>
          </a:p>
          <a:p>
            <a:pPr lvl="2" algn="just"/>
            <a:r>
              <a:rPr lang="cs-CZ" sz="1600" dirty="0"/>
              <a:t>a) podmínky kvalifikace,</a:t>
            </a:r>
          </a:p>
          <a:p>
            <a:pPr lvl="2" algn="just"/>
            <a:r>
              <a:rPr lang="cs-CZ" sz="1600" dirty="0"/>
              <a:t>b) technické podmínky včetně podmínek nakládání s právy k průmyslovému nebo duševnímu vlastnictví vzniklými v souvislosti s plněním smlouvy na veřejnou zakázku,</a:t>
            </a:r>
          </a:p>
          <a:p>
            <a:pPr lvl="2" algn="just"/>
            <a:r>
              <a:rPr lang="cs-CZ" sz="1600" dirty="0"/>
              <a:t>c) obchodní nebo jiné smluvní podmínky, nebo</a:t>
            </a:r>
          </a:p>
          <a:p>
            <a:pPr lvl="2" algn="just"/>
            <a:r>
              <a:rPr lang="cs-CZ" sz="1600" dirty="0"/>
              <a:t>d) zvláštní podmínky plnění veřejné zakázky, a to zejména v oblasti vlivu předmětu veřejné zakázky na životní prostředí, sociálních důsledků vyplývajících z předmětu veřejné zakázky, hospodářské oblasti nebo inovací.</a:t>
            </a:r>
          </a:p>
          <a:p>
            <a:pPr marL="0" indent="0" algn="just">
              <a:buNone/>
            </a:pPr>
            <a:endParaRPr lang="cs-CZ" b="1"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7</a:t>
            </a:fld>
            <a:endParaRPr lang="cs-CZ"/>
          </a:p>
        </p:txBody>
      </p:sp>
    </p:spTree>
    <p:extLst>
      <p:ext uri="{BB962C8B-B14F-4D97-AF65-F5344CB8AC3E}">
        <p14:creationId xmlns:p14="http://schemas.microsoft.com/office/powerpoint/2010/main" val="238352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Základní pojmy - pokračování</a:t>
            </a:r>
          </a:p>
        </p:txBody>
      </p:sp>
      <p:sp>
        <p:nvSpPr>
          <p:cNvPr id="3" name="Podnadpis 2"/>
          <p:cNvSpPr>
            <a:spLocks noGrp="1"/>
          </p:cNvSpPr>
          <p:nvPr>
            <p:ph idx="1"/>
          </p:nvPr>
        </p:nvSpPr>
        <p:spPr/>
        <p:txBody>
          <a:bodyPr>
            <a:normAutofit fontScale="92500" lnSpcReduction="20000"/>
          </a:bodyPr>
          <a:lstStyle/>
          <a:p>
            <a:pPr algn="just"/>
            <a:r>
              <a:rPr lang="cs-CZ" b="1" dirty="0"/>
              <a:t>zadávací dokumentace</a:t>
            </a:r>
            <a:r>
              <a:rPr lang="cs-CZ" dirty="0"/>
              <a:t> (</a:t>
            </a:r>
            <a:r>
              <a:rPr lang="pl-PL" dirty="0"/>
              <a:t>§ 28 odst. 1 písm. b)) = veškeré písemné dokumenty obsahující zadávací podmínky, sdělované nebo zpřístupňované účastníkům zadávacího řízení při zahájení zadávacího řízení, včetně formulářů podle § 212 a výzev uvedených v příloze č. 6 k tomuto zákonu</a:t>
            </a:r>
            <a:endParaRPr lang="cs-CZ" dirty="0"/>
          </a:p>
          <a:p>
            <a:pPr algn="just"/>
            <a:r>
              <a:rPr lang="cs-CZ" b="1" dirty="0"/>
              <a:t>kvalifikace </a:t>
            </a:r>
            <a:r>
              <a:rPr lang="cs-CZ" dirty="0"/>
              <a:t>(</a:t>
            </a:r>
            <a:r>
              <a:rPr lang="pl-PL" dirty="0"/>
              <a:t>§ 28 odst. 1 písm. c)</a:t>
            </a:r>
            <a:r>
              <a:rPr lang="cs-CZ" dirty="0"/>
              <a:t>) = způsobilost a schopnost dodavatele plnit veřejnou zakázku</a:t>
            </a:r>
          </a:p>
          <a:p>
            <a:pPr algn="just"/>
            <a:r>
              <a:rPr lang="pl-PL" b="1" dirty="0"/>
              <a:t>zadávací lhůta </a:t>
            </a:r>
            <a:r>
              <a:rPr lang="pl-PL" dirty="0"/>
              <a:t>(§ 40 odst. 1) = lhůta, po kterou účastníci zadávacího řízení nesmí ze zadávacího řízení odstoupit</a:t>
            </a:r>
          </a:p>
          <a:p>
            <a:pPr algn="just"/>
            <a:r>
              <a:rPr lang="cs-CZ" b="1" dirty="0"/>
              <a:t>mimořádně nízká nabídková cena</a:t>
            </a:r>
            <a:r>
              <a:rPr lang="cs-CZ" dirty="0"/>
              <a:t> (</a:t>
            </a:r>
            <a:r>
              <a:rPr lang="pl-PL" dirty="0"/>
              <a:t>§ 28 odst. 1 písm. o)) = nabídková cena nebo náklady uvedené účastníkem zadávacího řízení, které se jeví jako mimořádně nízké ve vztahu k předmětu veřejné zakázky</a:t>
            </a:r>
          </a:p>
          <a:p>
            <a:pPr algn="just"/>
            <a:r>
              <a:rPr lang="cs-CZ" b="1" dirty="0"/>
              <a:t>nabídka </a:t>
            </a:r>
            <a:r>
              <a:rPr lang="cs-CZ" dirty="0"/>
              <a:t>(</a:t>
            </a:r>
            <a:r>
              <a:rPr lang="pl-PL" dirty="0"/>
              <a:t>§ 28 odst. 1 písm. f)</a:t>
            </a:r>
            <a:r>
              <a:rPr lang="cs-CZ" dirty="0"/>
              <a:t>) = údaje nebo doklady, které dodavatel podal písemně zadavateli na základě zadávací dokumentace</a:t>
            </a:r>
          </a:p>
          <a:p>
            <a:pPr marL="0" indent="0" algn="just">
              <a:buNone/>
            </a:pPr>
            <a:endParaRPr lang="cs-CZ" b="1"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8</a:t>
            </a:fld>
            <a:endParaRPr lang="cs-CZ"/>
          </a:p>
        </p:txBody>
      </p:sp>
    </p:spTree>
    <p:extLst>
      <p:ext uri="{BB962C8B-B14F-4D97-AF65-F5344CB8AC3E}">
        <p14:creationId xmlns:p14="http://schemas.microsoft.com/office/powerpoint/2010/main" val="21358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Zadavatel (§ 4)</a:t>
            </a:r>
          </a:p>
        </p:txBody>
      </p:sp>
      <p:sp>
        <p:nvSpPr>
          <p:cNvPr id="3" name="Podnadpis 2"/>
          <p:cNvSpPr>
            <a:spLocks noGrp="1"/>
          </p:cNvSpPr>
          <p:nvPr>
            <p:ph idx="1"/>
          </p:nvPr>
        </p:nvSpPr>
        <p:spPr/>
        <p:txBody>
          <a:bodyPr>
            <a:normAutofit lnSpcReduction="10000"/>
          </a:bodyPr>
          <a:lstStyle/>
          <a:p>
            <a:pPr algn="just"/>
            <a:r>
              <a:rPr lang="cs-CZ" b="1" dirty="0"/>
              <a:t>Zadavatel =</a:t>
            </a:r>
          </a:p>
          <a:p>
            <a:pPr lvl="1" algn="just"/>
            <a:r>
              <a:rPr lang="cs-CZ" dirty="0"/>
              <a:t>Veřejný zadavatel – oproti předchozí právní úpravě nedochází ke změně</a:t>
            </a:r>
          </a:p>
          <a:p>
            <a:pPr lvl="1" algn="just"/>
            <a:r>
              <a:rPr lang="cs-CZ" dirty="0"/>
              <a:t>Osoba která k úhradě nadlimitní nebo podlimitní VZ použije peněžní prostředky z veřejných rozpočtů – více než 50 % nebo více než 200 000 000,-- Kč (dříve dotovaný zadavatel)</a:t>
            </a:r>
          </a:p>
          <a:p>
            <a:pPr lvl="1" algn="just"/>
            <a:r>
              <a:rPr lang="cs-CZ" dirty="0"/>
              <a:t>Osoba zadávající sektorovou zakázku, včetně koncesí (dříve sektorový zadavatel)</a:t>
            </a:r>
          </a:p>
          <a:p>
            <a:pPr lvl="1" algn="just"/>
            <a:r>
              <a:rPr lang="cs-CZ" b="1" dirty="0"/>
              <a:t>Osoba, která zahájila zadávací řízení, ačkoli k tomu nebyla povinna</a:t>
            </a:r>
            <a:r>
              <a:rPr lang="cs-CZ" dirty="0"/>
              <a:t>. Tato osoba je zadavatelem ve vztahu a do ukončení zadávacího řízení, tzn. nemusí plnit </a:t>
            </a:r>
            <a:r>
              <a:rPr lang="cs-CZ" dirty="0" err="1"/>
              <a:t>uveřejňovací</a:t>
            </a:r>
            <a:r>
              <a:rPr lang="cs-CZ" dirty="0"/>
              <a:t> povinnost po uzavření smlouvy.</a:t>
            </a:r>
          </a:p>
          <a:p>
            <a:pPr marL="360363" lvl="1" indent="-360363" algn="just"/>
            <a:r>
              <a:rPr lang="cs-CZ" dirty="0"/>
              <a:t>Pokud zadavatel (veřejný, příjemce, sektorové VZ) zahájí zadávací řízení, ačkoli k tomu nebyl povinen, je povinen ve vztahu k VZ dodržovat ZZVZ.</a:t>
            </a:r>
          </a:p>
          <a:p>
            <a:pPr algn="just"/>
            <a:endParaRPr lang="cs-CZ"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65125"/>
            <a:ext cx="719330" cy="691898"/>
          </a:xfrm>
          <a:prstGeom prst="rect">
            <a:avLst/>
          </a:prstGeom>
        </p:spPr>
      </p:pic>
      <p:sp>
        <p:nvSpPr>
          <p:cNvPr id="4" name="Zástupný symbol pro číslo snímku 3"/>
          <p:cNvSpPr>
            <a:spLocks noGrp="1"/>
          </p:cNvSpPr>
          <p:nvPr>
            <p:ph type="sldNum" sz="quarter" idx="12"/>
          </p:nvPr>
        </p:nvSpPr>
        <p:spPr/>
        <p:txBody>
          <a:bodyPr/>
          <a:lstStyle/>
          <a:p>
            <a:fld id="{CA902F7D-D296-4276-AEC7-21CA705AE421}" type="slidenum">
              <a:rPr lang="cs-CZ" smtClean="0"/>
              <a:pPr/>
              <a:t>9</a:t>
            </a:fld>
            <a:endParaRPr lang="cs-CZ"/>
          </a:p>
        </p:txBody>
      </p:sp>
    </p:spTree>
    <p:extLst>
      <p:ext uri="{BB962C8B-B14F-4D97-AF65-F5344CB8AC3E}">
        <p14:creationId xmlns:p14="http://schemas.microsoft.com/office/powerpoint/2010/main" val="143686242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8254</Words>
  <Application>Microsoft Office PowerPoint</Application>
  <PresentationFormat>Širokoúhlá obrazovka</PresentationFormat>
  <Paragraphs>615</Paragraphs>
  <Slides>65</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65</vt:i4>
      </vt:variant>
    </vt:vector>
  </HeadingPairs>
  <TitlesOfParts>
    <vt:vector size="69" baseType="lpstr">
      <vt:lpstr>Arial</vt:lpstr>
      <vt:lpstr>Calibri</vt:lpstr>
      <vt:lpstr>Calibri Light</vt:lpstr>
      <vt:lpstr>Motiv Office</vt:lpstr>
      <vt:lpstr>Zákon o zadávání veřejných zakázek – vybrané oblasti  </vt:lpstr>
      <vt:lpstr>Zadávací směrnice</vt:lpstr>
      <vt:lpstr> Zákon o zadávání veřejných zakázek (ZZVZ)</vt:lpstr>
      <vt:lpstr>Systematika ZZVZ</vt:lpstr>
      <vt:lpstr>Pojetí ZZVZ</vt:lpstr>
      <vt:lpstr>Základní pojmy</vt:lpstr>
      <vt:lpstr>Základní pojmy - pokračování</vt:lpstr>
      <vt:lpstr>Základní pojmy - pokračování</vt:lpstr>
      <vt:lpstr>Zadavatel (§ 4)</vt:lpstr>
      <vt:lpstr>Dodavatel (§ 5)</vt:lpstr>
      <vt:lpstr> Zásady zadávání veřejných zakázek (§ 6)</vt:lpstr>
      <vt:lpstr>  Druhy veřejných zakázek (§ 14)</vt:lpstr>
      <vt:lpstr>  Hlavní předmět veřejné zakázky (§ 15)</vt:lpstr>
      <vt:lpstr>  Režim veřejné zakázky (§ 24 a násl.)</vt:lpstr>
      <vt:lpstr>  Stanovení předpokládané hodnoty (§ 16)</vt:lpstr>
      <vt:lpstr>  Stanovení předpokládané hodnoty (§ 16) - pokračování</vt:lpstr>
      <vt:lpstr>  Předpokládaná hodnota veřejné zakázky rozdělené na části (§ 18)</vt:lpstr>
      <vt:lpstr>  Předpokládaná hodnota veřejné zakázky rozdělené na části (§ 18) - pokračování</vt:lpstr>
      <vt:lpstr>      Předpokládaná hodnota veřejných zakázek pravidelné povahy (§ 19)</vt:lpstr>
      <vt:lpstr>  Předpokládaná hodnota veřejných  zakázek na dodávky a služby (§ 20 a § 21)</vt:lpstr>
      <vt:lpstr>     Předpokládaná hodnota veřejných zakázek na stavební práce (§ 22)</vt:lpstr>
      <vt:lpstr>  Předpokládaná hodnota u rámcové dohody a     v řízení o inovačním partnerství (§ 23)</vt:lpstr>
      <vt:lpstr>  Nadlimitní veřejná zakázka (§ 25)</vt:lpstr>
      <vt:lpstr>  Podlimitní veřejná zakázka (§ 26)</vt:lpstr>
      <vt:lpstr>  Veřejná zakázka malého rozsahu (§ 27)</vt:lpstr>
      <vt:lpstr>Druhy zadávacích řízení (§ 3)</vt:lpstr>
      <vt:lpstr>Obecné výjimky ze ZZVZ (§ 29)</vt:lpstr>
      <vt:lpstr>Zjednodušený režim (§ 129)</vt:lpstr>
      <vt:lpstr>Předběžné tržní konzultace (§ 33)</vt:lpstr>
      <vt:lpstr>Předběžné oznámení (§ 34)</vt:lpstr>
      <vt:lpstr>Zadávací podmínky (§ 36)</vt:lpstr>
      <vt:lpstr> Zadávací podmínky (§ 36) - pokračování</vt:lpstr>
      <vt:lpstr> Podmínky účasti v zadávacím řízení (§ 37)</vt:lpstr>
      <vt:lpstr>Průběh zadávacího řízení (§ 39)</vt:lpstr>
      <vt:lpstr>Komise a přizvaní odborníci (§ 42)</vt:lpstr>
      <vt:lpstr> Objasnění nebo doplnění údajů, dokladů, vzorků nebo modelů (§ 46)</vt:lpstr>
      <vt:lpstr>Účastník zadávacího řízení (§ 47)</vt:lpstr>
      <vt:lpstr> Rozsah požadavků zadavatele na  kvalifikaci pro nadlimitní režim (§ 73)</vt:lpstr>
      <vt:lpstr>Základní způsobilost (§ 74)</vt:lpstr>
      <vt:lpstr> Prokázání základní způsobilosti (§ 75)</vt:lpstr>
      <vt:lpstr> Obnovení způsobilosti účastníka (§ 76)</vt:lpstr>
      <vt:lpstr> Profesní způsobilost (§ 77)</vt:lpstr>
      <vt:lpstr> Kritérium ekonomické kvalifikace a jeho prokázání (§ 78)</vt:lpstr>
      <vt:lpstr> Kritéria technické kvalifikace a jejich prokázání (§ 79)</vt:lpstr>
      <vt:lpstr>  Kritéria technické kvalifikace a jejich prokázání (§ 79) - pokračování</vt:lpstr>
      <vt:lpstr> Kritéria technické kvalifikace a jejich prokázání (§ 79) - pokračování</vt:lpstr>
      <vt:lpstr> Vyloučení účastníka zadávacího řízení (§ 48)</vt:lpstr>
      <vt:lpstr> Vyloučení účastníka zadávacího řízení (§ 48)  - pokračování</vt:lpstr>
      <vt:lpstr>Oznámení o výběru (§ 50 + § 123)</vt:lpstr>
      <vt:lpstr>Ukončení zadávacího řízení (§ 51)</vt:lpstr>
      <vt:lpstr> Mimořádně nízká nabídková cena (§ 113)</vt:lpstr>
      <vt:lpstr>Hodnocení nabídek (§ 114)</vt:lpstr>
      <vt:lpstr> Pravidla pro hodnocení nabídek (§ 115)</vt:lpstr>
      <vt:lpstr>Kritéria kvality (§ 116)</vt:lpstr>
      <vt:lpstr>Uzavření smlouvy (§ 124)</vt:lpstr>
      <vt:lpstr> Postup po vyloučení vybraného dodavatele  (§ 125)</vt:lpstr>
      <vt:lpstr> Důvody zrušení zadávacího řízení (§ 127)</vt:lpstr>
      <vt:lpstr>Důvody zrušení zadávacího řízení (§ 127) - pokračování</vt:lpstr>
      <vt:lpstr> Změna závazku ze smlouvy na veřejnou zakázku  (§ 222)</vt:lpstr>
      <vt:lpstr> Změna závazku ze smlouvy na veřejnou zakázku (§ 222) - pokračování</vt:lpstr>
      <vt:lpstr> Změna závazku ze smlouvy na veřejnou zakázku (§ 222) - pokračování</vt:lpstr>
      <vt:lpstr> Ukončení závazku ze smlouvy na veřejnou zakázku (§ 223)</vt:lpstr>
      <vt:lpstr>Dozor nad dodržováním ZZVZ</vt:lpstr>
      <vt:lpstr>Ochrana proti nesprávnému postupu  zadavatele</vt:lpstr>
      <vt:lpstr>        Děkuji za pozornost  Mgr. Daniel Jadrníček jadrnicek@akfiala.cz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2019-04-01T10:20:49Z</dcterms:created>
  <dcterms:modified xsi:type="dcterms:W3CDTF">2019-04-01T10:20:54Z</dcterms:modified>
  <cp:contentStatus/>
</cp:coreProperties>
</file>