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3"/>
  </p:notesMasterIdLst>
  <p:handoutMasterIdLst>
    <p:handoutMasterId r:id="rId54"/>
  </p:handoutMasterIdLst>
  <p:sldIdLst>
    <p:sldId id="256" r:id="rId2"/>
    <p:sldId id="495" r:id="rId3"/>
    <p:sldId id="496" r:id="rId4"/>
    <p:sldId id="497" r:id="rId5"/>
    <p:sldId id="513" r:id="rId6"/>
    <p:sldId id="498" r:id="rId7"/>
    <p:sldId id="499" r:id="rId8"/>
    <p:sldId id="535" r:id="rId9"/>
    <p:sldId id="536" r:id="rId10"/>
    <p:sldId id="537" r:id="rId11"/>
    <p:sldId id="517" r:id="rId12"/>
    <p:sldId id="538" r:id="rId13"/>
    <p:sldId id="515" r:id="rId14"/>
    <p:sldId id="505" r:id="rId15"/>
    <p:sldId id="506" r:id="rId16"/>
    <p:sldId id="507" r:id="rId17"/>
    <p:sldId id="509" r:id="rId18"/>
    <p:sldId id="511" r:id="rId19"/>
    <p:sldId id="514" r:id="rId20"/>
    <p:sldId id="539" r:id="rId21"/>
    <p:sldId id="520" r:id="rId22"/>
    <p:sldId id="412" r:id="rId23"/>
    <p:sldId id="540" r:id="rId24"/>
    <p:sldId id="418" r:id="rId25"/>
    <p:sldId id="421" r:id="rId26"/>
    <p:sldId id="419" r:id="rId27"/>
    <p:sldId id="444" r:id="rId28"/>
    <p:sldId id="430" r:id="rId29"/>
    <p:sldId id="541" r:id="rId30"/>
    <p:sldId id="445" r:id="rId31"/>
    <p:sldId id="432" r:id="rId32"/>
    <p:sldId id="543" r:id="rId33"/>
    <p:sldId id="467" r:id="rId34"/>
    <p:sldId id="468" r:id="rId35"/>
    <p:sldId id="469" r:id="rId36"/>
    <p:sldId id="470" r:id="rId37"/>
    <p:sldId id="471" r:id="rId38"/>
    <p:sldId id="474" r:id="rId39"/>
    <p:sldId id="472" r:id="rId40"/>
    <p:sldId id="473" r:id="rId41"/>
    <p:sldId id="457" r:id="rId42"/>
    <p:sldId id="542" r:id="rId43"/>
    <p:sldId id="459" r:id="rId44"/>
    <p:sldId id="460" r:id="rId45"/>
    <p:sldId id="461" r:id="rId46"/>
    <p:sldId id="462" r:id="rId47"/>
    <p:sldId id="463" r:id="rId48"/>
    <p:sldId id="465" r:id="rId49"/>
    <p:sldId id="466" r:id="rId50"/>
    <p:sldId id="305" r:id="rId51"/>
    <p:sldId id="324" r:id="rId5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27. 4. 2018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27. 4. 2018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27. 4. 2018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27. 4. 2018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27. 4. 2018 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27. 4. 2018 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27. 4. 2018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27. 4. 2018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27. 4. 2018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27. 4. 2018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27. 4. 2018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27. 4. 2018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27. 4. 2018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27. 4. 2018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27. 4. 2018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Vybrané otázky trestního řízení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B89200F6-60E9-4238-8DBB-8CC21D04F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CD42F2E7-C99D-446B-81FC-B95716B11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obrazové záznamy a obrazové nebo zvukové přenosy jen se souhlasem předsedy senátu/samosoudce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zvukové záznamy s vědomím předsedy senátu/samosoudce, pokud to nebude na úkor klidného nebo důstojného průběhu 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700" dirty="0"/>
              <a:t>„veřejnost“ přípravného řízení - § 8a - § 8c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  </a:t>
            </a:r>
          </a:p>
          <a:p>
            <a:pPr algn="just"/>
            <a:endParaRPr lang="cs-CZ" altLang="cs-CZ" sz="1700" dirty="0"/>
          </a:p>
          <a:p>
            <a:pPr lvl="1" algn="just"/>
            <a:r>
              <a:rPr lang="cs-CZ" altLang="cs-CZ" sz="1500" dirty="0"/>
              <a:t>poskytování informací o trestním řízení ze strany orgánů činných v trestním řízení veřejnosti prostřednictvím sdělovacích prostředků a osobám na něm zúčastněným </a:t>
            </a:r>
            <a:endParaRPr lang="cs-CZ" altLang="cs-CZ" sz="1700" dirty="0"/>
          </a:p>
          <a:p>
            <a:pPr lvl="1" algn="just"/>
            <a:r>
              <a:rPr lang="cs-CZ" altLang="cs-CZ" sz="1600" dirty="0"/>
              <a:t>neohrozit objasnění skutečností důležitých pro trestní řízení </a:t>
            </a:r>
          </a:p>
          <a:p>
            <a:pPr lvl="1" algn="just"/>
            <a:r>
              <a:rPr lang="cs-CZ" altLang="cs-CZ" sz="1600" dirty="0"/>
              <a:t>nezveřejňovat o osobách údaje, které se přímo nedotýkají trestné činnosti </a:t>
            </a:r>
          </a:p>
          <a:p>
            <a:pPr lvl="1" algn="just"/>
            <a:r>
              <a:rPr lang="cs-CZ" altLang="cs-CZ" sz="1600" dirty="0"/>
              <a:t>dbát presumpci neviny</a:t>
            </a:r>
          </a:p>
          <a:p>
            <a:pPr algn="just"/>
            <a:endParaRPr lang="cs-CZ" altLang="cs-CZ" sz="1800" dirty="0"/>
          </a:p>
          <a:p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329178-925E-4337-B8CC-6EB129DD08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C4FC1D1-40C6-44B8-A9FF-3623CFB1F9F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797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17B2993E-5F4B-4472-9A81-72E550A95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Spravedlnost procesu  </a:t>
            </a:r>
            <a:endParaRPr lang="cs-CZ" altLang="cs-CZ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8ACF066F-2FA6-4BB6-8D15-418311F39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endParaRPr lang="cs-CZ" sz="1700" dirty="0"/>
          </a:p>
          <a:p>
            <a:pPr algn="just" eaLnBrk="1" hangingPunct="1">
              <a:defRPr/>
            </a:pPr>
            <a:r>
              <a:rPr lang="cs-CZ" sz="1800" dirty="0"/>
              <a:t>§ 2/5 </a:t>
            </a:r>
            <a:r>
              <a:rPr lang="cs-CZ" sz="1800" dirty="0" err="1"/>
              <a:t>TrŘ</a:t>
            </a:r>
            <a:r>
              <a:rPr lang="cs-CZ" sz="1800" dirty="0"/>
              <a:t> - OČTŘ nezjišťují objektivní pravdu, ale skutkový stav ve důvodných pochybností 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algn="just">
              <a:defRPr/>
            </a:pPr>
            <a:r>
              <a:rPr lang="cs-CZ" sz="1700" dirty="0"/>
              <a:t>od 1. 1. 1994 - zjišťování skutkového stavu věci bez důvodných pochybností 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zásada tzv. materiální pravdy - úzká  souvislost se zásadou vyhledávací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nahradila do 31. 12. 1993 aplikovanou zásadu zjišťování skutečného stavu věci (tzv. zásadu objektivní pravdy)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sz="1500" dirty="0"/>
          </a:p>
          <a:p>
            <a:pPr algn="just">
              <a:defRPr/>
            </a:pPr>
            <a:r>
              <a:rPr lang="cs-CZ" sz="1700" dirty="0"/>
              <a:t>od 1. 1. 2002 - zjišťování skutkového stavu bez důvodných pochybností za součinnosti stran </a:t>
            </a:r>
          </a:p>
          <a:p>
            <a:pPr marL="0" indent="0" algn="just"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500" dirty="0"/>
              <a:t>strany v hlavním líčení důkazy nejen navrhují, předkládají, ale i provádějí</a:t>
            </a:r>
          </a:p>
          <a:p>
            <a:pPr algn="just" eaLnBrk="1" hangingPunct="1">
              <a:defRPr/>
            </a:pPr>
            <a:endParaRPr lang="cs-CZ" sz="1800" dirty="0"/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sz="18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98B427-73F2-49E9-BDF6-7C2001C379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951E84-7A75-4A40-BEAF-0195EF488E6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39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78513FAB-AAFD-45D5-8070-F3231A3E3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17FB1AC2-14EC-498A-9670-226C6035A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altLang="cs-CZ" sz="1800" dirty="0"/>
          </a:p>
          <a:p>
            <a:pPr algn="just" eaLnBrk="1" hangingPunct="1"/>
            <a:endParaRPr lang="cs-CZ" altLang="cs-CZ" sz="1800" dirty="0"/>
          </a:p>
          <a:p>
            <a:pPr algn="just" eaLnBrk="1" hangingPunct="1"/>
            <a:r>
              <a:rPr lang="cs-CZ" altLang="cs-CZ" sz="1800" dirty="0"/>
              <a:t>rovnost zbraní  -  procesní rovnost obžaloby a obhajoby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 eaLnBrk="1" hangingPunct="1"/>
            <a:r>
              <a:rPr lang="cs-CZ" altLang="cs-CZ" sz="1800" dirty="0"/>
              <a:t>doznání obviněného nezbavuje OČTŘ povinnosti zjišťovat skutkový stav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lvl="1" eaLnBrk="1" hangingPunct="1"/>
            <a:r>
              <a:rPr lang="cs-CZ" altLang="cs-CZ" sz="1600" dirty="0"/>
              <a:t>čl. 40/4 LZPS - obviněný má právo odepřít výpověď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 algn="just" eaLnBrk="1" hangingPunct="1"/>
            <a:r>
              <a:rPr lang="cs-CZ" altLang="cs-CZ" sz="1600" dirty="0"/>
              <a:t>§ 33/1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- právo  obviněného mlčet, právo hájit se jakkoliv, tj. i lží </a:t>
            </a:r>
          </a:p>
          <a:p>
            <a:pPr eaLnBrk="1" hangingPunct="1"/>
            <a:endParaRPr lang="cs-CZ" altLang="cs-CZ" dirty="0"/>
          </a:p>
          <a:p>
            <a:pPr algn="just"/>
            <a:endParaRPr lang="cs-CZ" altLang="cs-CZ" sz="1700" dirty="0"/>
          </a:p>
          <a:p>
            <a:endParaRPr lang="cs-CZ" alt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5E1503F-E0FF-49EF-8D30-F961E7550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A64A9B0-E73D-4D98-9D41-175F9462587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466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2A1586CA-9620-4133-80C9-7BD78DE5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2236CECF-1950-47E1-A531-AC15A02B8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neplatí princip „qui tacet (</a:t>
            </a:r>
            <a:r>
              <a:rPr lang="cs-CZ" altLang="cs-CZ" sz="1800" dirty="0" err="1"/>
              <a:t>ubi</a:t>
            </a:r>
            <a:r>
              <a:rPr lang="cs-CZ" altLang="cs-CZ" sz="1800" dirty="0"/>
              <a:t> </a:t>
            </a:r>
            <a:r>
              <a:rPr lang="cs-CZ" altLang="cs-CZ" sz="1800" dirty="0" err="1"/>
              <a:t>loqui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potuit</a:t>
            </a:r>
            <a:r>
              <a:rPr lang="cs-CZ" altLang="cs-CZ" sz="1800" dirty="0"/>
              <a:t> et </a:t>
            </a:r>
            <a:r>
              <a:rPr lang="cs-CZ" altLang="cs-CZ" sz="1800" dirty="0" err="1"/>
              <a:t>debuit</a:t>
            </a:r>
            <a:r>
              <a:rPr lang="cs-CZ" altLang="cs-CZ" sz="1800" dirty="0"/>
              <a:t>) </a:t>
            </a:r>
            <a:r>
              <a:rPr lang="cs-CZ" altLang="cs-CZ" sz="1800" dirty="0" err="1"/>
              <a:t>consentire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videtur</a:t>
            </a:r>
            <a:r>
              <a:rPr lang="cs-CZ" altLang="cs-CZ" sz="1800" dirty="0"/>
              <a:t>“ [„kdo mlčí (když mluvit mohl a měl), zřejmě souhlasí.“] - papež Bonifác VIII. (1235-1303) - mlčení obviněného nelze připočítávat k jeho tíži 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Evropská úmluva tento zákaz výslovně neupravuje, ale ESLP jej dovozuje z čl. 6 odst. 1, 2 (právo na spravedlivý proces, </a:t>
            </a:r>
            <a:r>
              <a:rPr lang="cs-CZ" altLang="cs-CZ" sz="1800" dirty="0" err="1"/>
              <a:t>presumce</a:t>
            </a:r>
            <a:r>
              <a:rPr lang="cs-CZ" altLang="cs-CZ" sz="1800" dirty="0"/>
              <a:t> neviny)</a:t>
            </a:r>
          </a:p>
          <a:p>
            <a:pPr marL="72000" indent="0" algn="just">
              <a:buNone/>
            </a:pPr>
            <a:endParaRPr lang="cs-CZ" altLang="cs-CZ" sz="1800" dirty="0"/>
          </a:p>
          <a:p>
            <a:pPr lvl="1" algn="just"/>
            <a:r>
              <a:rPr lang="cs-CZ" altLang="cs-CZ" sz="1800" dirty="0"/>
              <a:t>právo nepodílet se na vlastním obvinění 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 algn="just"/>
            <a:r>
              <a:rPr lang="cs-CZ" altLang="cs-CZ" sz="1800" dirty="0"/>
              <a:t>právo mlčet</a:t>
            </a:r>
          </a:p>
          <a:p>
            <a:endParaRPr lang="cs-CZ" alt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1F8520-7DFD-40FE-8C2A-5CDFAFD7CA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AD3B15F-6114-4EE4-A2A6-70AA17EC1CA3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36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048CD925-AB99-400E-896A-E357E36FF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 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3596FDF9-B7E3-458F-B9D6-9F7B0F678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1800" dirty="0"/>
              <a:t>skutkový stav, respektive rozsah pochybností v rámci trestního  řízení, je závislý od jednotlivých jeho stadií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 sz="1700" dirty="0"/>
              <a:t> </a:t>
            </a:r>
          </a:p>
          <a:p>
            <a:pPr lvl="1" algn="just" eaLnBrk="1" hangingPunct="1"/>
            <a:r>
              <a:rPr lang="cs-CZ" altLang="cs-CZ" sz="1600" dirty="0"/>
              <a:t>§ 158/3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- prověření skutečností důvodně nasvědčujících tomu, že byl spáchán trestný čin </a:t>
            </a:r>
          </a:p>
          <a:p>
            <a:pPr lvl="1" algn="just" eaLnBrk="1" hangingPunct="1"/>
            <a:r>
              <a:rPr lang="cs-CZ" altLang="cs-CZ" sz="1600" dirty="0"/>
              <a:t>§ 160/1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- nasvědčují-li odůvodněné a zjištěné skutečnosti  tomu, že byl spáchán trestný čin a je-li dostatečně odůvodněn závěr, že jej spáchala konkrétní osoba </a:t>
            </a:r>
          </a:p>
          <a:p>
            <a:pPr lvl="1" algn="just" eaLnBrk="1" hangingPunct="1"/>
            <a:r>
              <a:rPr lang="cs-CZ" altLang="cs-CZ" sz="1600" dirty="0"/>
              <a:t>§ 172/1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- je-li nepochybné, skutek není, není prokázáno, je nepřípustné  </a:t>
            </a:r>
          </a:p>
          <a:p>
            <a:pPr lvl="1" algn="just" eaLnBrk="1" hangingPunct="1"/>
            <a:r>
              <a:rPr lang="cs-CZ" altLang="cs-CZ" sz="1600" dirty="0"/>
              <a:t>§ 176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- jestliže výsledky vyšetřování dostatečně odůvodňují postavení obviněného před soud </a:t>
            </a:r>
          </a:p>
          <a:p>
            <a:pPr lvl="1" algn="just" eaLnBrk="1" hangingPunct="1"/>
            <a:r>
              <a:rPr lang="cs-CZ" altLang="cs-CZ" sz="1600" dirty="0"/>
              <a:t>rozhodování soudu  - in </a:t>
            </a:r>
            <a:r>
              <a:rPr lang="cs-CZ" altLang="cs-CZ" sz="1600" dirty="0" err="1"/>
              <a:t>dubio</a:t>
            </a:r>
            <a:r>
              <a:rPr lang="cs-CZ" altLang="cs-CZ" sz="1600" dirty="0"/>
              <a:t> pro </a:t>
            </a:r>
            <a:r>
              <a:rPr lang="cs-CZ" altLang="cs-CZ" sz="1600" dirty="0" err="1"/>
              <a:t>reo</a:t>
            </a:r>
            <a:r>
              <a:rPr lang="cs-CZ" altLang="cs-CZ" sz="1600" dirty="0"/>
              <a:t> </a:t>
            </a:r>
          </a:p>
          <a:p>
            <a:pPr algn="just" eaLnBrk="1" hangingPunct="1"/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49EF43-E6FF-4C0D-A906-329ABFA172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C554D58-98EA-4249-8A99-F91143CDA375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600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908B4A70-3FD4-449A-864C-3F240C70D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Přiměřenost délky procesu </a:t>
            </a:r>
            <a:endParaRPr lang="cs-CZ" altLang="cs-CZ"/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ED780E3F-1DBA-4428-AABC-CAEA6E3AB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algn="just" eaLnBrk="1" hangingPunct="1"/>
            <a:r>
              <a:rPr lang="cs-CZ" altLang="cs-CZ" sz="1700"/>
              <a:t>čl. 38 LZPS - každý má právo, aby jeho věc byla projednána bez zbytečných průtahů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700"/>
          </a:p>
          <a:p>
            <a:pPr algn="just"/>
            <a:r>
              <a:rPr lang="cs-CZ" altLang="cs-CZ" sz="1700"/>
              <a:t>§ 2/4 TrŘ - trestní věci se musí projednávat bez zbytečných průtahů a to zejména vazební věci a věci, ve kterých byl zajištěn majetek 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700"/>
          </a:p>
          <a:p>
            <a:pPr algn="just"/>
            <a:r>
              <a:rPr lang="cs-CZ" altLang="cs-CZ" sz="1700"/>
              <a:t>posuzuje se podle povahy věci, postupu orgánů činných v trestním řízení (průtahy atd.) a chování osoby, proti které se řízení vede (realizace zákonných práv x obstrukce atd.)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/>
          </a:p>
          <a:p>
            <a:pPr algn="just"/>
            <a:r>
              <a:rPr lang="cs-CZ" altLang="cs-CZ" sz="1700"/>
              <a:t>průtah v některé fázi trestního řízení je tolerovatelný, pokud řízení jako celek je skončeno v přiměřené lhůtě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/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/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7B8D63-B68E-4AB1-AEFB-F19A807F36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F650A4-6091-471B-9CF9-A4A97AA2D28F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522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7691B343-DCE0-4FFC-AD10-E612F967B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altLang="cs-CZ" b="1"/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EB3622E8-163B-415A-9FDD-4D407EE62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endParaRPr lang="cs-CZ" altLang="cs-CZ" sz="1800"/>
          </a:p>
          <a:p>
            <a:pPr algn="just"/>
            <a:r>
              <a:rPr lang="cs-CZ" altLang="cs-CZ" sz="1800"/>
              <a:t>lhůty v trestním řízení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/>
          </a:p>
          <a:p>
            <a:pPr lvl="1"/>
            <a:r>
              <a:rPr lang="cs-CZ" altLang="cs-CZ" sz="1500"/>
              <a:t>§ 159 TrŘ - lhůta pro skončení prověřování  - 2, 3, 6 měsíců </a:t>
            </a:r>
          </a:p>
          <a:p>
            <a:pPr lvl="1"/>
            <a:r>
              <a:rPr lang="cs-CZ" altLang="cs-CZ" sz="1500"/>
              <a:t>§ 167 TrŘ - lhůta pro skončení vyšetřování - 2, 3  měsíce</a:t>
            </a:r>
          </a:p>
          <a:p>
            <a:pPr lvl="1"/>
            <a:r>
              <a:rPr lang="cs-CZ" altLang="cs-CZ" sz="1500"/>
              <a:t>§ 170 TrŘ - lhůta pro skončení vyšetřování - 6 měsíců   </a:t>
            </a:r>
          </a:p>
          <a:p>
            <a:pPr lvl="1"/>
            <a:r>
              <a:rPr lang="cs-CZ" altLang="cs-CZ" sz="1500"/>
              <a:t>§ 181 TrŘ - lhůta pro nařízení hlavního líčení - 3 týdny, 3 měsíce </a:t>
            </a:r>
          </a:p>
          <a:p>
            <a:pPr lvl="1"/>
            <a:r>
              <a:rPr lang="cs-CZ" altLang="cs-CZ" sz="1500"/>
              <a:t>§ 129 TrŘ - lhůta pro písemné vyhotovení rozsudku  - max. 20 pracovních dnů 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500"/>
          </a:p>
          <a:p>
            <a:pPr lvl="1"/>
            <a:r>
              <a:rPr lang="cs-CZ" altLang="cs-CZ" sz="1500"/>
              <a:t>možnost prodloužení uvedených lhůt a to bez sankce </a:t>
            </a:r>
          </a:p>
          <a:p>
            <a:pPr lvl="1"/>
            <a:r>
              <a:rPr lang="cs-CZ" altLang="cs-CZ" sz="1500"/>
              <a:t>není stanovena lhůta pro  délku hlavního líčení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500"/>
          </a:p>
          <a:p>
            <a:pPr lvl="1" algn="just"/>
            <a:r>
              <a:rPr lang="cs-CZ" altLang="cs-CZ" sz="1500"/>
              <a:t>§ 72a TrŘ – maximální délka trvání vazby  - zde se pojí zásada přiměřenosti a zásada rychlosti  - přečin, zločin, zvlášť závažný zločin,  výjimečný trest </a:t>
            </a:r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276ECAD-0761-40BD-8356-92DF997D84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704A94-EFEE-4DD0-B668-7FCA48BE08C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704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59AA6CE5-C57A-4132-B887-3470A84FA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Nezávislý a nestranný soud 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4266ECA9-761A-4AD7-B701-E52EF76C9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 dirty="0"/>
          </a:p>
          <a:p>
            <a:pPr algn="just"/>
            <a:r>
              <a:rPr lang="cs-CZ" altLang="cs-CZ" sz="1800" dirty="0"/>
              <a:t>čl. 36/1 LZPS - každý se může domáhat stanoveným postupem svého práva u nezávislého a nestranného soudu 	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/>
            <a:r>
              <a:rPr lang="cs-CZ" altLang="cs-CZ" sz="1800" dirty="0"/>
              <a:t>čl. 38/1 LZPS - nikdo nesmí být odňat svému zákonnému soudci; příslušnost soudu i soudce stanoví zákon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/>
            <a:r>
              <a:rPr lang="cs-CZ" altLang="cs-CZ" sz="1800" dirty="0"/>
              <a:t>princip vázanosti soudce zákonem (čl. 95 Ústavy)</a:t>
            </a:r>
            <a:r>
              <a:rPr lang="cs-CZ" altLang="cs-CZ" sz="2000" dirty="0"/>
              <a:t>	</a:t>
            </a:r>
          </a:p>
          <a:p>
            <a:pPr marL="457200" lvl="1" indent="0" algn="just">
              <a:buNone/>
            </a:pPr>
            <a:endParaRPr lang="cs-CZ" sz="1600" dirty="0"/>
          </a:p>
          <a:p>
            <a:pPr lvl="1" algn="just"/>
            <a:r>
              <a:rPr lang="cs-CZ" sz="1600" dirty="0"/>
              <a:t>je soudce skutečně vázán jen zákonem?</a:t>
            </a:r>
          </a:p>
          <a:p>
            <a:pPr lvl="1" algn="just"/>
            <a:r>
              <a:rPr lang="cs-CZ" sz="1600" dirty="0"/>
              <a:t>zásada volného hodnocení - soud hodnotí důkazy podle svého vnitřního přesvědčení</a:t>
            </a:r>
          </a:p>
          <a:p>
            <a:pPr marL="457200" lvl="1" indent="0" algn="just">
              <a:buNone/>
            </a:pPr>
            <a:endParaRPr lang="cs-CZ" altLang="cs-CZ" sz="1600" dirty="0"/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2" eaLnBrk="1" hangingPunct="1">
              <a:buFont typeface="Wingdings" panose="05000000000000000000" pitchFamily="2" charset="2"/>
              <a:buNone/>
            </a:pPr>
            <a:endParaRPr lang="en-GB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A0619B-F687-4F5F-B3DD-C2F4EEFCA9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8E99E88-043E-48EE-A109-7542B0155385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588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CA9CA6E0-3A65-4432-A289-4478AA802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 </a:t>
            </a:r>
            <a:endParaRPr lang="cs-CZ" altLang="cs-CZ"/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51BE7F2B-4F3B-47F7-A89D-4674B0940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/>
              <a:t>právo na zákonného soudce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/>
          </a:p>
          <a:p>
            <a:pPr lvl="1" algn="just"/>
            <a:r>
              <a:rPr lang="cs-CZ" altLang="cs-CZ" sz="1600"/>
              <a:t>rozvrh práce soudu – obsahuje způsob, jakým jsou jednotlivé věci přidělovány konkrétním soudcům  a tím vylučuje možnost, že by po podání nového návrhu obžaloby někdo s tímto návrhem manipuloval podle něčích zájmů a přidělil ho soudci, který by v dané věci mohl být nějak zainteresován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/>
          </a:p>
          <a:p>
            <a:pPr algn="just"/>
            <a:r>
              <a:rPr lang="cs-CZ" altLang="cs-CZ" sz="1800"/>
              <a:t>právo na neměnitelnost senátu  - zásada bezprostřednosti 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soud smí přihlížet jen k těm důkazům, které byly přímo před ním provedeny (co není před soudem, není na světě)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co není před soudem není na světě - při rozhodnutí o vině  a trestu  soud nepřihlíží  k tomu, co je ve spisech, ale co zazní před ním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/>
          </a:p>
          <a:p>
            <a:pPr algn="just"/>
            <a:endParaRPr lang="cs-CZ" altLang="cs-CZ" sz="1800"/>
          </a:p>
          <a:p>
            <a:pPr algn="just"/>
            <a:endParaRPr lang="cs-CZ" altLang="cs-CZ" sz="160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85320-951C-43B4-A454-BB74E734B6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6992D2-82CB-4CA0-B1DE-A7ECF0FBBB52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6101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7F81BFBF-5F4D-481D-B188-C11D61716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34F8BC77-271A-4AA8-AAB9-8C2C010BF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altLang="cs-CZ" sz="1500"/>
          </a:p>
          <a:p>
            <a:pPr lvl="1" algn="just"/>
            <a:r>
              <a:rPr lang="cs-CZ" altLang="cs-CZ" sz="1500"/>
              <a:t>§ 202/1 TrŘ - hl.l. se koná za stálé přítomnosti všech členů senátu</a:t>
            </a:r>
          </a:p>
          <a:p>
            <a:pPr lvl="1" algn="just"/>
            <a:endParaRPr lang="cs-CZ" altLang="cs-CZ" sz="1500"/>
          </a:p>
          <a:p>
            <a:pPr lvl="1" algn="just"/>
            <a:r>
              <a:rPr lang="cs-CZ" altLang="cs-CZ" sz="1500"/>
              <a:t>§ 234/1 TrŘ - veřejné zasedání se koná za stálé přítomnosti všech členů senátu </a:t>
            </a:r>
          </a:p>
          <a:p>
            <a:pPr lvl="1" algn="just"/>
            <a:endParaRPr lang="cs-CZ" altLang="cs-CZ" sz="1500"/>
          </a:p>
          <a:p>
            <a:pPr lvl="1" algn="just"/>
            <a:r>
              <a:rPr lang="cs-CZ" altLang="cs-CZ" sz="1500"/>
              <a:t>§ 242 TrŘ – neveřejné zasedání se koná za stálé přítomnosti všech členů senátu</a:t>
            </a:r>
          </a:p>
          <a:p>
            <a:pPr lvl="1" algn="just"/>
            <a:endParaRPr lang="cs-CZ" altLang="cs-CZ" sz="1500"/>
          </a:p>
          <a:p>
            <a:pPr lvl="1" algn="just"/>
            <a:r>
              <a:rPr lang="cs-CZ" altLang="cs-CZ" sz="1500"/>
              <a:t>§ 197 TrŘ náhradní soudce - účastní se hlavního líčení kromě členů senátu </a:t>
            </a:r>
          </a:p>
          <a:p>
            <a:pPr lvl="1" algn="just"/>
            <a:endParaRPr lang="cs-CZ" altLang="cs-CZ" sz="1500"/>
          </a:p>
          <a:p>
            <a:pPr lvl="1" algn="just"/>
            <a:r>
              <a:rPr lang="cs-CZ" altLang="cs-CZ" sz="1500"/>
              <a:t>§ 219/3 TrŘ -  při odročení sdělí předseda senátu podstatný obsah předchozího líčení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/>
          </a:p>
          <a:p>
            <a:pPr algn="just"/>
            <a:r>
              <a:rPr lang="cs-CZ" altLang="cs-CZ" sz="1800"/>
              <a:t>výjimkou ze zásady bezprostřednosti je trestní příkaz </a:t>
            </a:r>
          </a:p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9D674C2-C142-4D15-A1B0-BC86B3CA80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8F12964-2C0F-4F28-9529-3739516C662B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211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2E61ACDF-85DD-4F9F-9E78-0C202311D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Základní charakteristika trestního řízení </a:t>
            </a:r>
            <a:endParaRPr lang="cs-CZ" altLang="cs-CZ"/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00BB0304-4EA0-41C3-B139-B858993A5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dirty="0"/>
              <a:t>trestním řízením se rozumí zákonem stanovený postup OČTŘ a dalších subjektů podílejících se na tomto postupu s cílem zjištění  trestných činů a jejich pachatelů a jejich spravedlivého potrestání, jakož  i zajištění výkonu  rozhodnutí  o potrestání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lvl="1" algn="just" eaLnBrk="1" hangingPunct="1"/>
            <a:r>
              <a:rPr lang="cs-CZ" altLang="cs-CZ" sz="1800" dirty="0"/>
              <a:t>jedná se fakticky o účel trestního řízení upravený v § 1 </a:t>
            </a:r>
            <a:r>
              <a:rPr lang="cs-CZ" altLang="cs-CZ" sz="1800" dirty="0" err="1"/>
              <a:t>TrŘ</a:t>
            </a:r>
            <a:endParaRPr lang="cs-CZ" altLang="cs-CZ" sz="1800" dirty="0"/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 eaLnBrk="1" hangingPunct="1"/>
            <a:r>
              <a:rPr lang="cs-CZ" altLang="cs-CZ" sz="1800" dirty="0"/>
              <a:t>účelem trestního řízení však není jen potírání kriminality, ale i např.  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výchovné působení  ve vztahu ke společnosti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předcházení a zamezování kriminality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41112A-0570-4606-8639-617527253C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AC1EA99-D064-4B05-B9C4-99FCB3915C1D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124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72C9C834-73D0-4678-9797-97B39D850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Stadia trestního řízení 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06C36CF0-3C9A-4A28-A8AB-B094DDA3F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1800" dirty="0"/>
              <a:t>představují jednotlivé časové úseky, v nichž OČTŘ a další subjekty plní své úkoly (povinnosti) a vykonávají svá práva s cílem dosáhnout účelu trestního řízení </a:t>
            </a:r>
          </a:p>
          <a:p>
            <a:pPr algn="just" eaLnBrk="1" hangingPunct="1">
              <a:defRPr/>
            </a:pPr>
            <a:endParaRPr lang="cs-CZ" sz="1800" dirty="0"/>
          </a:p>
          <a:p>
            <a:pPr algn="just" eaLnBrk="1" hangingPunct="1">
              <a:defRPr/>
            </a:pPr>
            <a:r>
              <a:rPr lang="cs-CZ" sz="1800" dirty="0"/>
              <a:t>předsoudní stadia x soudní stadia  - § 12/10 </a:t>
            </a:r>
            <a:r>
              <a:rPr lang="cs-CZ" sz="1800" dirty="0" err="1"/>
              <a:t>TrŘ</a:t>
            </a:r>
            <a:endParaRPr lang="cs-CZ" sz="1800" dirty="0"/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lvl="1" algn="just" eaLnBrk="1" hangingPunct="1">
              <a:defRPr/>
            </a:pPr>
            <a:r>
              <a:rPr lang="cs-CZ" sz="1600" dirty="0"/>
              <a:t>přípravné řízení </a:t>
            </a: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sz="1400" dirty="0"/>
              <a:t>prověřování, vyšetřování </a:t>
            </a:r>
          </a:p>
          <a:p>
            <a:pPr lvl="1" algn="just" eaLnBrk="1" hangingPunct="1">
              <a:defRPr/>
            </a:pPr>
            <a:r>
              <a:rPr lang="cs-CZ" sz="1600" dirty="0"/>
              <a:t>předběžné projednání obžaloby</a:t>
            </a:r>
          </a:p>
          <a:p>
            <a:pPr lvl="1" algn="just" eaLnBrk="1" hangingPunct="1">
              <a:defRPr/>
            </a:pPr>
            <a:r>
              <a:rPr lang="cs-CZ" sz="1600" dirty="0"/>
              <a:t>hlavní líčení </a:t>
            </a:r>
          </a:p>
          <a:p>
            <a:pPr lvl="1" algn="just" eaLnBrk="1" hangingPunct="1">
              <a:defRPr/>
            </a:pPr>
            <a:r>
              <a:rPr lang="cs-CZ" sz="1600" dirty="0"/>
              <a:t>řízení o opravných prostředcích </a:t>
            </a:r>
          </a:p>
          <a:p>
            <a:pPr lvl="1" algn="just" eaLnBrk="1" hangingPunct="1">
              <a:defRPr/>
            </a:pPr>
            <a:r>
              <a:rPr lang="cs-CZ" sz="1600" dirty="0"/>
              <a:t>vykonávací řízení </a:t>
            </a:r>
          </a:p>
          <a:p>
            <a:pPr lvl="1" algn="just" eaLnBrk="1" hangingPunct="1">
              <a:buFont typeface="Wingdings" panose="05000000000000000000" pitchFamily="2" charset="2"/>
              <a:buNone/>
              <a:defRPr/>
            </a:pPr>
            <a:endParaRPr lang="cs-CZ" sz="1600" dirty="0"/>
          </a:p>
          <a:p>
            <a:pPr algn="just" eaLnBrk="1" hangingPunct="1">
              <a:defRPr/>
            </a:pPr>
            <a:r>
              <a:rPr lang="cs-CZ" sz="1800" dirty="0"/>
              <a:t>vztah mezi předsoudním a soudním stadiem z hlediska dokazování </a:t>
            </a:r>
          </a:p>
          <a:p>
            <a:pPr marL="342900" lvl="1" indent="-342900">
              <a:buClr>
                <a:schemeClr val="folHlink"/>
              </a:buClr>
              <a:buSzPct val="90000"/>
              <a:buNone/>
              <a:defRPr/>
            </a:pPr>
            <a:endParaRPr lang="cs-CZ" sz="16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CC8DFE-3905-4BCE-ABB0-EAC219EF50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72E5AA-84BD-44FD-8410-1F39B45E258F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626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AD5A669A-B9E3-4545-9349-51959A569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Předsoudní stadia </a:t>
            </a:r>
            <a:br>
              <a:rPr lang="cs-CZ" altLang="cs-CZ"/>
            </a:br>
            <a:r>
              <a:rPr lang="cs-CZ" altLang="cs-CZ" b="1">
                <a:latin typeface="Arial" panose="020B0604020202020204" pitchFamily="34" charset="0"/>
              </a:rPr>
              <a:t> </a:t>
            </a:r>
            <a:endParaRPr lang="cs-CZ" altLang="cs-CZ"/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13753802-1A9B-4F62-BF27-D53EFA4CF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</a:pPr>
            <a:r>
              <a:rPr lang="cs-CZ" altLang="cs-CZ" sz="1700" dirty="0"/>
              <a:t>přípravné řízení  (prověřování a vyšetřování)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prověřování - účelem je objasnění a prověření skutečností  důvodně nasvědčujících  tomu, že byl spáchán trestný čin - § 158/3 </a:t>
            </a:r>
            <a:r>
              <a:rPr lang="cs-CZ" altLang="cs-CZ" sz="1700" dirty="0" err="1">
                <a:latin typeface="Arial" panose="020B0604020202020204" pitchFamily="34" charset="0"/>
                <a:cs typeface="Arial" panose="020B0604020202020204" pitchFamily="34" charset="0"/>
              </a:rPr>
              <a:t>TrŘ</a:t>
            </a: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vyšetřování - účelem je co nejrychleji v potřebném rozsahu vyhledat důkazy k objasnění  všech základních skutečností důležitých  pro posouzení případu včetně osoby pachatele  a následku trestného činu - § 164/1 </a:t>
            </a:r>
            <a:r>
              <a:rPr lang="cs-CZ" altLang="cs-CZ" sz="1700" dirty="0" err="1">
                <a:latin typeface="Arial" panose="020B0604020202020204" pitchFamily="34" charset="0"/>
                <a:cs typeface="Arial" panose="020B0604020202020204" pitchFamily="34" charset="0"/>
              </a:rPr>
              <a:t>TrŘ</a:t>
            </a: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1700" dirty="0"/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 eaLnBrk="1" hangingPunct="1"/>
            <a:r>
              <a:rPr lang="cs-CZ" altLang="cs-CZ" sz="1500" dirty="0"/>
              <a:t>standardní přípravné řízení - § 158/3 až § 158b </a:t>
            </a:r>
            <a:r>
              <a:rPr lang="cs-CZ" altLang="cs-CZ" sz="1500" dirty="0" err="1"/>
              <a:t>TrŘ</a:t>
            </a:r>
            <a:r>
              <a:rPr lang="cs-CZ" altLang="cs-CZ" sz="1500" dirty="0"/>
              <a:t> (prověřování), § 160 až § 167  </a:t>
            </a:r>
            <a:r>
              <a:rPr lang="cs-CZ" altLang="cs-CZ" sz="1500" dirty="0" err="1"/>
              <a:t>TrŘ</a:t>
            </a:r>
            <a:r>
              <a:rPr lang="cs-CZ" altLang="cs-CZ" sz="1500" dirty="0"/>
              <a:t> (vyšetřování); v jeho rámci se  důkazy neprovádí</a:t>
            </a:r>
          </a:p>
          <a:p>
            <a:pPr lvl="1" algn="just" eaLnBrk="1" hangingPunct="1"/>
            <a:r>
              <a:rPr lang="cs-CZ" altLang="cs-CZ" sz="1500" dirty="0"/>
              <a:t>rozšířené přípravné řízení - § 158/3 až § 158b </a:t>
            </a:r>
            <a:r>
              <a:rPr lang="cs-CZ" altLang="cs-CZ" sz="1500" dirty="0" err="1"/>
              <a:t>TrŘ</a:t>
            </a:r>
            <a:r>
              <a:rPr lang="cs-CZ" altLang="cs-CZ" sz="1500" dirty="0"/>
              <a:t>(prověřování), § 168 až § 179  </a:t>
            </a:r>
            <a:r>
              <a:rPr lang="cs-CZ" altLang="cs-CZ" sz="1500" dirty="0" err="1"/>
              <a:t>TrŘ</a:t>
            </a:r>
            <a:r>
              <a:rPr lang="cs-CZ" altLang="cs-CZ" sz="1500" dirty="0"/>
              <a:t>(vyšetřování); v jeho rámci se důkazy provádí</a:t>
            </a:r>
          </a:p>
          <a:p>
            <a:pPr lvl="1" algn="just" eaLnBrk="1" hangingPunct="1"/>
            <a:r>
              <a:rPr lang="cs-CZ" altLang="cs-CZ" sz="1500" dirty="0"/>
              <a:t>zkrácené přípravné řízení, § 179a až § 179h </a:t>
            </a:r>
            <a:r>
              <a:rPr lang="cs-CZ" altLang="cs-CZ" sz="1500" dirty="0" err="1"/>
              <a:t>TrŘ</a:t>
            </a:r>
            <a:r>
              <a:rPr lang="cs-CZ" altLang="cs-CZ" sz="1500" dirty="0"/>
              <a:t>; koná se o TČ s horní hranicí TOS do 5 let se lhůtou skončení do dvou týdnů od  sdělení podezření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7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A2795E-AE90-4103-8749-C8B52EDA4C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E80806-4F89-4C43-9D2F-DD60B098E413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317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0BD92FB6-545E-4A2D-9DED-02A1C075E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altLang="cs-CZ" sz="2400"/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736412EC-F74D-42EC-A748-FED13B989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700" dirty="0"/>
              <a:t>prověřování provádí policejní orgán - legislativní zkratka  dle § 12/2 </a:t>
            </a:r>
            <a:r>
              <a:rPr lang="cs-CZ" altLang="cs-CZ" sz="1700" dirty="0" err="1"/>
              <a:t>TrŘ</a:t>
            </a:r>
            <a:endParaRPr lang="cs-CZ" altLang="cs-CZ" sz="1700" dirty="0"/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lvl="1" algn="just"/>
            <a:r>
              <a:rPr lang="cs-CZ" altLang="cs-CZ" sz="1600" dirty="0"/>
              <a:t>P ČR, GIBS, pověřené orgány VS, VP, BIS, ÚZIS, VZ, celní orgány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vyšetřování provádí vyšetřovací orgány - § 161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není-li uvedeno jinak, vyšetřování konají útvary P ČR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GIBS - TČ spáchané  příslušníky P ČR, VS a celníky + zaměstnanci těchto subjektů</a:t>
            </a:r>
          </a:p>
          <a:p>
            <a:pPr lvl="1" algn="just"/>
            <a:r>
              <a:rPr lang="cs-CZ" altLang="cs-CZ" sz="1600" dirty="0"/>
              <a:t>státní zástupce  - TČ spáchané příslušníky GIBS, BIS, UZIS, VP, VZ </a:t>
            </a:r>
          </a:p>
          <a:p>
            <a:pPr lvl="1" algn="just"/>
            <a:r>
              <a:rPr lang="cs-CZ" altLang="cs-CZ" sz="1600" dirty="0"/>
              <a:t>kapitán lodi při dálkových plavbách  - TČ spáchané  na této lodi</a:t>
            </a:r>
            <a:endParaRPr lang="cs-CZ" altLang="cs-CZ" sz="1400" dirty="0"/>
          </a:p>
          <a:p>
            <a:pPr lvl="1" algn="just"/>
            <a:r>
              <a:rPr lang="cs-CZ" altLang="cs-CZ" sz="1600" dirty="0"/>
              <a:t>vojenská policie - TČ příslušníků ozbrojených sil spáchané při plnění úkolů v zahraničí </a:t>
            </a:r>
          </a:p>
          <a:p>
            <a:pPr lvl="1" algn="just"/>
            <a:endParaRPr lang="cs-CZ" altLang="cs-CZ" sz="1600" dirty="0"/>
          </a:p>
          <a:p>
            <a:endParaRPr lang="cs-CZ" altLang="cs-CZ" sz="1500" dirty="0"/>
          </a:p>
          <a:p>
            <a:endParaRPr lang="cs-CZ" altLang="cs-CZ" sz="18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7CC589-F7DE-4A42-80ED-4794CA2E63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C2CE287-A59E-490D-99C4-8DF7EFD61F8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6348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7DC9CE07-74A7-4885-9C28-E2A07A214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/>
              <a:t>Soudní stadia</a:t>
            </a:r>
            <a:br>
              <a:rPr lang="cs-CZ" altLang="cs-CZ" sz="2400"/>
            </a:br>
            <a:r>
              <a:rPr lang="cs-CZ" altLang="cs-CZ" sz="2400"/>
              <a:t>Předběžné projednání obžaloby 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0723" name="Zástupný symbol pro obsah 2">
            <a:extLst>
              <a:ext uri="{FF2B5EF4-FFF2-40B4-BE49-F238E27FC236}">
                <a16:creationId xmlns:a16="http://schemas.microsoft.com/office/drawing/2014/main" id="{5967733F-14E6-44E6-9B2D-DF77BE821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 eaLnBrk="1" hangingPunct="1">
              <a:buNone/>
            </a:pPr>
            <a:endParaRPr lang="cs-CZ" altLang="cs-CZ" sz="1800" dirty="0"/>
          </a:p>
          <a:p>
            <a:pPr algn="just" eaLnBrk="1" hangingPunct="1"/>
            <a:r>
              <a:rPr lang="cs-CZ" altLang="cs-CZ" sz="1800" dirty="0"/>
              <a:t>§ 185 a násl.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 - jeho účelem je, aby se do trestního řízení  dostaly pouze věci, které tam patří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 eaLnBrk="1" hangingPunct="1"/>
            <a:r>
              <a:rPr lang="cs-CZ" altLang="cs-CZ" sz="1600" dirty="0"/>
              <a:t>věc patří do příslušnosti jiného soudu </a:t>
            </a:r>
          </a:p>
          <a:p>
            <a:pPr lvl="1" algn="just" eaLnBrk="1" hangingPunct="1"/>
            <a:r>
              <a:rPr lang="cs-CZ" altLang="cs-CZ" sz="1600" dirty="0"/>
              <a:t>zastavení trestního stíhání </a:t>
            </a:r>
          </a:p>
          <a:p>
            <a:pPr lvl="1" algn="just" eaLnBrk="1" hangingPunct="1"/>
            <a:r>
              <a:rPr lang="cs-CZ" altLang="cs-CZ" sz="1600" dirty="0"/>
              <a:t>přípravné řízení nebylo provedenou podle zákona</a:t>
            </a:r>
          </a:p>
          <a:p>
            <a:pPr lvl="1" algn="just" eaLnBrk="1" hangingPunct="1"/>
            <a:r>
              <a:rPr lang="cs-CZ" altLang="cs-CZ" sz="1600" dirty="0"/>
              <a:t>ve věci nejsou v potřebném rozsahu objasněny všechny okolnosti</a:t>
            </a:r>
          </a:p>
          <a:p>
            <a:pPr lvl="1" algn="just" eaLnBrk="1" hangingPunct="1"/>
            <a:r>
              <a:rPr lang="cs-CZ" altLang="cs-CZ" sz="1600" dirty="0"/>
              <a:t>nařízení hlavního líčení </a:t>
            </a:r>
          </a:p>
          <a:p>
            <a:pPr algn="just" eaLnBrk="1" hangingPunct="1"/>
            <a:endParaRPr lang="cs-CZ" altLang="cs-CZ" sz="1800" dirty="0"/>
          </a:p>
          <a:p>
            <a:pPr algn="just" eaLnBrk="1" hangingPunct="1"/>
            <a:r>
              <a:rPr lang="cs-CZ" altLang="cs-CZ" sz="1800" dirty="0"/>
              <a:t>samosoudce předběžné projednání věci neprovádí, ale obžalobu má povinnost „přezkoumat“ v výše uvedeném duchu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E9709F-8C65-4AE7-B895-3CA4653F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5CCE954-00CB-4A7C-8B5C-2F295492B3F6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422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ED25740E-D694-4D78-A27E-12741F7A1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Hlavní líčení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281034-FBDC-4695-AB95-791CD45B0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  <a:defRPr/>
            </a:pPr>
            <a:r>
              <a:rPr lang="cs-CZ" sz="1700" dirty="0"/>
              <a:t>§ 196 a </a:t>
            </a:r>
            <a:r>
              <a:rPr lang="cs-CZ" sz="1700" dirty="0" err="1"/>
              <a:t>násl</a:t>
            </a:r>
            <a:r>
              <a:rPr lang="cs-CZ" sz="1700" dirty="0"/>
              <a:t>. </a:t>
            </a:r>
            <a:r>
              <a:rPr lang="cs-CZ" sz="1700" dirty="0" err="1"/>
              <a:t>TrŘ</a:t>
            </a:r>
            <a:r>
              <a:rPr lang="cs-CZ" sz="1700" dirty="0"/>
              <a:t> </a:t>
            </a:r>
          </a:p>
          <a:p>
            <a:pPr marL="72000" indent="0" algn="just" eaLnBrk="1" hangingPunct="1">
              <a:lnSpc>
                <a:spcPct val="100000"/>
              </a:lnSpc>
              <a:buNone/>
              <a:defRPr/>
            </a:pPr>
            <a:endParaRPr lang="cs-CZ" sz="1700" dirty="0"/>
          </a:p>
          <a:p>
            <a:pPr lvl="1" algn="just" eaLnBrk="1" hangingPunct="1">
              <a:defRPr/>
            </a:pPr>
            <a:r>
              <a:rPr lang="cs-CZ" sz="1500" dirty="0"/>
              <a:t>nejdůležitější  stadium trestního řízení, ve kterém se rozhodují otázky viny, trestu a další otázky </a:t>
            </a:r>
          </a:p>
          <a:p>
            <a:pPr lvl="1" algn="just" eaLnBrk="1" hangingPunct="1">
              <a:defRPr/>
            </a:pPr>
            <a:endParaRPr lang="cs-CZ" sz="1500" dirty="0"/>
          </a:p>
          <a:p>
            <a:pPr lvl="1" algn="just" eaLnBrk="1" hangingPunct="1">
              <a:defRPr/>
            </a:pPr>
            <a:r>
              <a:rPr lang="cs-CZ" sz="1500" dirty="0"/>
              <a:t>dochází v něm k naplnění účelu trestního řízení a realizaci základních zásad trestního řízení</a:t>
            </a: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stěžejní fáze dokazování  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/>
              <a:t>rovnost zbraní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zásada veřejnosti, ústnosti, bezprostřednosti, volného hodnocení důkazů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základní kriminalistické otázky - kdo, co, kde, kdy, jak, čím a proč</a:t>
            </a:r>
          </a:p>
          <a:p>
            <a:pPr lvl="1" algn="just">
              <a:defRPr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0CC7DA-5F17-4AB7-80C1-ACF6B093A2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367625-5EAD-4A94-BF9C-7FE55CF9AD4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124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B39C9AA6-FBCD-4F6A-AC6D-4925D7A64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57F488E1-3AC5-4803-9A72-A93A92835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0"/>
              <a:t>rozhodnutí v hlavním líčení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/>
            <a:r>
              <a:rPr lang="cs-CZ" altLang="cs-CZ" sz="1600" dirty="0"/>
              <a:t>rozsudek </a:t>
            </a:r>
          </a:p>
          <a:p>
            <a:pPr lvl="2">
              <a:lnSpc>
                <a:spcPct val="100000"/>
              </a:lnSpc>
            </a:pPr>
            <a:endParaRPr lang="cs-CZ" altLang="cs-CZ" sz="1400" dirty="0"/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odsuzující, zprošťující 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400" dirty="0"/>
          </a:p>
          <a:p>
            <a:pPr lvl="1"/>
            <a:r>
              <a:rPr lang="cs-CZ" altLang="cs-CZ" sz="1600" dirty="0"/>
              <a:t>zastavení trestního stíhání- § 172 </a:t>
            </a:r>
            <a:r>
              <a:rPr lang="cs-CZ" altLang="cs-CZ" sz="1600" dirty="0" err="1"/>
              <a:t>TrŘ</a:t>
            </a:r>
            <a:endParaRPr lang="cs-CZ" altLang="cs-CZ" sz="1600" dirty="0"/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/>
            <a:r>
              <a:rPr lang="cs-CZ" altLang="cs-CZ" sz="1600" dirty="0"/>
              <a:t>podmíněné zastavení trestního stíhání - § 307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/>
            <a:r>
              <a:rPr lang="cs-CZ" altLang="cs-CZ" sz="1600" dirty="0"/>
              <a:t>schválení narovnání - § 309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</a:t>
            </a:r>
          </a:p>
          <a:p>
            <a:pPr lvl="1"/>
            <a:endParaRPr lang="cs-CZ" altLang="cs-CZ" sz="1600" dirty="0"/>
          </a:p>
          <a:p>
            <a:pPr lvl="1"/>
            <a:r>
              <a:rPr lang="cs-CZ" altLang="cs-CZ" sz="1600" dirty="0"/>
              <a:t>přerušení trestního stíhání - § 173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</a:t>
            </a:r>
          </a:p>
          <a:p>
            <a:pPr lvl="1"/>
            <a:endParaRPr lang="cs-CZ" altLang="cs-CZ" sz="1600" dirty="0"/>
          </a:p>
          <a:p>
            <a:pPr lvl="1"/>
            <a:r>
              <a:rPr lang="cs-CZ" altLang="cs-CZ" sz="1600" dirty="0"/>
              <a:t>postoupení věci - § 171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</a:t>
            </a:r>
          </a:p>
          <a:p>
            <a:pPr lvl="1"/>
            <a:endParaRPr lang="cs-CZ" altLang="cs-CZ" sz="16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24321C-E6B2-4E2A-A111-4290985B59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AE6AD93-9DE4-4D3F-BD0F-685BB17ACC7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155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1CE58ECB-03BB-44AE-8D67-96AEE8BC2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Řízení o opravných prostředcích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8A1628F3-373B-4856-B528-C821741CF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jeho bezprostředním účelem je náprava konkrétního nepravomocného/pravomocného rozhodnutí v zájmu procesních stran </a:t>
            </a:r>
          </a:p>
          <a:p>
            <a:pPr marL="342900" lvl="1" indent="-342900" algn="just">
              <a:buNone/>
            </a:pPr>
            <a:endParaRPr lang="cs-CZ" altLang="cs-CZ" sz="1800" dirty="0"/>
          </a:p>
          <a:p>
            <a:pPr marL="342900" lvl="1" indent="-342900"/>
            <a:r>
              <a:rPr lang="cs-CZ" altLang="cs-CZ" sz="1800" dirty="0"/>
              <a:t>vady skutkové (</a:t>
            </a:r>
            <a:r>
              <a:rPr lang="cs-CZ" altLang="cs-CZ" sz="1800" dirty="0" err="1"/>
              <a:t>error</a:t>
            </a:r>
            <a:r>
              <a:rPr lang="cs-CZ" altLang="cs-CZ" sz="1800" dirty="0"/>
              <a:t> in facto)  - skutková zjištění </a:t>
            </a:r>
          </a:p>
          <a:p>
            <a:pPr marL="342900" lvl="1" indent="-342900">
              <a:buNone/>
            </a:pPr>
            <a:endParaRPr lang="cs-CZ" altLang="cs-CZ" sz="1800" dirty="0"/>
          </a:p>
          <a:p>
            <a:pPr marL="342900" lvl="1" indent="-342900"/>
            <a:r>
              <a:rPr lang="cs-CZ" altLang="cs-CZ" sz="1800" dirty="0"/>
              <a:t>vady právní (</a:t>
            </a:r>
            <a:r>
              <a:rPr lang="cs-CZ" altLang="cs-CZ" sz="1800" dirty="0" err="1"/>
              <a:t>error</a:t>
            </a:r>
            <a:r>
              <a:rPr lang="cs-CZ" altLang="cs-CZ" sz="1800" dirty="0"/>
              <a:t> in iure) - právní kvalifikace </a:t>
            </a:r>
          </a:p>
          <a:p>
            <a:pPr marL="342900" lvl="1" indent="-342900">
              <a:buNone/>
            </a:pPr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vady procesního postupu (</a:t>
            </a:r>
            <a:r>
              <a:rPr lang="cs-CZ" altLang="cs-CZ" sz="1800" dirty="0" err="1"/>
              <a:t>error</a:t>
            </a:r>
            <a:r>
              <a:rPr lang="cs-CZ" altLang="cs-CZ" sz="1800" dirty="0"/>
              <a:t> in </a:t>
            </a:r>
            <a:r>
              <a:rPr lang="cs-CZ" altLang="cs-CZ" sz="1800" dirty="0" err="1"/>
              <a:t>procedendo</a:t>
            </a:r>
            <a:r>
              <a:rPr lang="cs-CZ" altLang="cs-CZ" sz="1800" dirty="0"/>
              <a:t>) - „nezákonný“ průběh trestního řízení </a:t>
            </a:r>
          </a:p>
          <a:p>
            <a:pPr marL="342900" lvl="1" indent="-342900"/>
            <a:endParaRPr lang="cs-CZ" altLang="cs-CZ" sz="1800" dirty="0"/>
          </a:p>
          <a:p>
            <a:pPr marL="342900" lvl="1" indent="-342900"/>
            <a:endParaRPr lang="cs-CZ" altLang="cs-CZ" sz="1800" dirty="0"/>
          </a:p>
          <a:p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F98E96-ECCF-4C9E-BBDC-381E5E0E4A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91E259-E365-48C2-A1CE-D7D94D92D91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9057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EB9685D9-A6E0-4E75-8E93-CBF9B0584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843A442F-5178-4DF0-8EF8-5572D5BC6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řádné opravné prostředky 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/>
            <a:r>
              <a:rPr lang="cs-CZ" altLang="cs-CZ" sz="1600" dirty="0"/>
              <a:t>stížnost do usnesení (§ 141 a násl.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 </a:t>
            </a:r>
          </a:p>
          <a:p>
            <a:pPr lvl="1"/>
            <a:r>
              <a:rPr lang="cs-CZ" altLang="cs-CZ" sz="1600" dirty="0"/>
              <a:t>odvolání (§ 245 a násl.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</a:t>
            </a:r>
          </a:p>
          <a:p>
            <a:pPr lvl="1"/>
            <a:r>
              <a:rPr lang="cs-CZ" altLang="cs-CZ" sz="1600" dirty="0"/>
              <a:t>odpor do trestního příkazu (§ 314g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  </a:t>
            </a:r>
          </a:p>
          <a:p>
            <a:endParaRPr lang="cs-CZ" altLang="cs-CZ" sz="1800" dirty="0"/>
          </a:p>
          <a:p>
            <a:r>
              <a:rPr lang="cs-CZ" altLang="cs-CZ" sz="1800" dirty="0"/>
              <a:t>mimořádné opravné prostředky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/>
            <a:r>
              <a:rPr lang="cs-CZ" altLang="cs-CZ" sz="1600" dirty="0"/>
              <a:t>dovolání  (§ 265a a násl.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  - právní vady hmotněprávní a procesněprávní</a:t>
            </a:r>
          </a:p>
          <a:p>
            <a:pPr lvl="1"/>
            <a:r>
              <a:rPr lang="cs-CZ" altLang="cs-CZ" sz="1600" dirty="0"/>
              <a:t>obnova řízení (§ 277 a násl.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  - skutkové vady </a:t>
            </a:r>
          </a:p>
          <a:p>
            <a:pPr lvl="1"/>
            <a:r>
              <a:rPr lang="cs-CZ" altLang="cs-CZ" sz="1600" dirty="0"/>
              <a:t>stížnost pro porušení zákona (§ 266 a násl.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  - právní a skutkové vady</a:t>
            </a:r>
          </a:p>
          <a:p>
            <a:pPr lvl="2"/>
            <a:endParaRPr lang="cs-CZ" altLang="cs-CZ" sz="14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BAD7299-49D3-4B6C-930D-9960A7FB26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341872-C67B-4355-BEA4-79B241CFFE7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4384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122D5A94-F91A-4FA8-BC32-5B9053906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F483EE6C-C620-40DC-83DE-D29B65457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marL="342900" lvl="1" indent="-342900"/>
            <a:endParaRPr lang="cs-CZ" altLang="cs-CZ" sz="1800" dirty="0"/>
          </a:p>
          <a:p>
            <a:pPr marL="342900" lvl="1" indent="-342900"/>
            <a:r>
              <a:rPr lang="cs-CZ" altLang="cs-CZ" sz="1800" dirty="0"/>
              <a:t>princip apelace - zruší, odstraní vady a rozhodne</a:t>
            </a:r>
          </a:p>
          <a:p>
            <a:pPr marL="342900" lvl="1" indent="-342900">
              <a:buNone/>
            </a:pPr>
            <a:endParaRPr lang="cs-CZ" altLang="cs-CZ" sz="1800" dirty="0"/>
          </a:p>
          <a:p>
            <a:pPr marL="342900" lvl="1" indent="-342900"/>
            <a:r>
              <a:rPr lang="cs-CZ" altLang="cs-CZ" sz="1800" dirty="0"/>
              <a:t>princip kasace - zruší a vrátí </a:t>
            </a:r>
          </a:p>
          <a:p>
            <a:pPr marL="342900" lvl="1" indent="-342900"/>
            <a:endParaRPr lang="cs-CZ" altLang="cs-CZ" sz="1800" dirty="0"/>
          </a:p>
          <a:p>
            <a:pPr marL="342900" lvl="1" indent="-342900"/>
            <a:r>
              <a:rPr lang="cs-CZ" altLang="cs-CZ" sz="1800" dirty="0"/>
              <a:t>zákaz reformace in </a:t>
            </a:r>
            <a:r>
              <a:rPr lang="cs-CZ" altLang="cs-CZ" sz="1800" dirty="0" err="1"/>
              <a:t>peius</a:t>
            </a:r>
            <a:r>
              <a:rPr lang="cs-CZ" altLang="cs-CZ" sz="1800" dirty="0"/>
              <a:t> - zákaz změny k horšímu</a:t>
            </a:r>
          </a:p>
          <a:p>
            <a:pPr marL="342900" lvl="1" indent="-342900">
              <a:buNone/>
            </a:pPr>
            <a:endParaRPr lang="cs-CZ" altLang="cs-CZ" sz="1800" dirty="0"/>
          </a:p>
          <a:p>
            <a:pPr marL="342900" lvl="1" indent="-342900"/>
            <a:r>
              <a:rPr lang="cs-CZ" altLang="cs-CZ" sz="1800" dirty="0"/>
              <a:t>beneficium </a:t>
            </a:r>
            <a:r>
              <a:rPr lang="cs-CZ" altLang="cs-CZ" sz="1800" dirty="0" err="1"/>
              <a:t>cohaesionis</a:t>
            </a:r>
            <a:r>
              <a:rPr lang="cs-CZ" altLang="cs-CZ" sz="1800" dirty="0"/>
              <a:t> - dobrodiní v souvislostech 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323230-119A-45DF-9ECB-563214E1B3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A6BEA8-8954-41E3-B670-7E0AE806C949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0471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95942637-02B3-4E5D-8AA9-BD0327390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0E2DE22D-6DEF-49DF-BD69-6B82AC1A9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r>
              <a:rPr lang="cs-CZ" altLang="cs-CZ" sz="1800" dirty="0"/>
              <a:t>úplný revizní princip - např. stížnost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r>
              <a:rPr lang="cs-CZ" altLang="cs-CZ" sz="1800" dirty="0"/>
              <a:t>omezený revizní princip - např. odvolání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/>
            <a:r>
              <a:rPr lang="cs-CZ" altLang="cs-CZ" sz="1800" dirty="0"/>
              <a:t>účinek devolutivní - rozhodnutí o opravném prostředku se přenáší na jiný orgán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 err="1"/>
              <a:t>autoremedura</a:t>
            </a:r>
            <a:r>
              <a:rPr lang="cs-CZ" altLang="cs-CZ" sz="1600" dirty="0"/>
              <a:t> - orgán, který rozhodnutí vydal, sám vyhoví opravnému prostředku (stížnost) a původní rozhodnutí změní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/>
            <a:r>
              <a:rPr lang="cs-CZ" altLang="cs-CZ" sz="1800" dirty="0"/>
              <a:t>účinek suspenzivní  - odkladný účinek rozhodnutí</a:t>
            </a:r>
          </a:p>
          <a:p>
            <a:pPr lvl="1" algn="just" eaLnBrk="1" hangingPunct="1"/>
            <a:endParaRPr lang="cs-CZ" altLang="cs-CZ" sz="18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DD9392-00B9-40D0-A27F-031600783F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657B68E-2D4E-4901-9325-029D0C6395F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27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67A98467-11D3-4855-957E-48F9541A6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39B7DAFC-7900-46CB-B800-4D78B6978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altLang="cs-CZ" sz="2000" dirty="0"/>
          </a:p>
          <a:p>
            <a:pPr algn="just" eaLnBrk="1" hangingPunct="1"/>
            <a:endParaRPr lang="cs-CZ" altLang="cs-CZ" sz="2000" dirty="0"/>
          </a:p>
          <a:p>
            <a:pPr algn="just" eaLnBrk="1" hangingPunct="1"/>
            <a:r>
              <a:rPr lang="cs-CZ" altLang="cs-CZ" sz="2000" dirty="0"/>
              <a:t>trestní řízení je kontradiktorní, tj. „spor“ mezi obžalobou a obhajobou (§ 89/2 </a:t>
            </a:r>
            <a:r>
              <a:rPr lang="cs-CZ" altLang="cs-CZ" sz="2000" dirty="0" err="1"/>
              <a:t>TrŘ</a:t>
            </a:r>
            <a:r>
              <a:rPr lang="cs-CZ" altLang="cs-CZ" sz="2000" dirty="0"/>
              <a:t> - provedení důkazu)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 eaLnBrk="1" hangingPunct="1"/>
            <a:r>
              <a:rPr lang="cs-CZ" altLang="cs-CZ" sz="2000" dirty="0"/>
              <a:t>vina musí být dokázána (právo mlčet) - nedokázaná  vina je dokázaná nevina (§ 2/5 </a:t>
            </a:r>
            <a:r>
              <a:rPr lang="cs-CZ" altLang="cs-CZ" sz="2000" dirty="0" err="1"/>
              <a:t>TrŘ</a:t>
            </a:r>
            <a:r>
              <a:rPr lang="cs-CZ" altLang="cs-CZ" sz="2000" dirty="0"/>
              <a:t> - SZ je povinen dokazovat vinu)</a:t>
            </a:r>
          </a:p>
          <a:p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010B4B-B6B2-46DC-9C11-6663E17FEB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BE3474D-C3D8-4883-9883-B7A07613242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4290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B58D0E4A-621E-4EE9-B2AE-81563D115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Vykonávací řízení  - „exekuce“</a:t>
            </a:r>
            <a:endParaRPr lang="cs-CZ" altLang="cs-CZ"/>
          </a:p>
        </p:txBody>
      </p:sp>
      <p:sp>
        <p:nvSpPr>
          <p:cNvPr id="38915" name="Zástupný symbol pro obsah 2">
            <a:extLst>
              <a:ext uri="{FF2B5EF4-FFF2-40B4-BE49-F238E27FC236}">
                <a16:creationId xmlns:a16="http://schemas.microsoft.com/office/drawing/2014/main" id="{048A378F-C4ED-4441-A6CB-EA3C95D55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0"/>
              <a:t>§ 315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 - směřuje k zajištění výkonu jednotlivých uložených trestů a ochranných opatření a jeho účelem je nucené uskutečnění obsahu rozhodnutí příslušného orgánu činného v trestním řízení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lvl="1" algn="just"/>
            <a:r>
              <a:rPr lang="cs-CZ" altLang="cs-CZ" sz="1600" dirty="0"/>
              <a:t>účelem trestního řízení je nejen odhalení trestných činů, jejich pachatelů a jejich spravedlivé potrestání, ale taktéž zajištění výkonu rozhodnutí 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zásada bezodkladnosti výkonu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odklad výkonu - výkon trestu by ohrozil život nebo zdraví,  těhotná žena, matka novorozeného dítěte (do 1 roku po porodu) - § 322 </a:t>
            </a:r>
            <a:r>
              <a:rPr lang="cs-CZ" altLang="cs-CZ" sz="1600" dirty="0" err="1"/>
              <a:t>TrŘ</a:t>
            </a:r>
            <a:endParaRPr lang="cs-CZ" altLang="cs-CZ" sz="1600" dirty="0"/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zásada </a:t>
            </a:r>
            <a:r>
              <a:rPr lang="cs-CZ" altLang="cs-CZ" sz="1800" dirty="0" err="1"/>
              <a:t>nepřerušitelnosti</a:t>
            </a:r>
            <a:r>
              <a:rPr lang="cs-CZ" altLang="cs-CZ" sz="1800" dirty="0"/>
              <a:t> (kontinuita)výkonu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přerušení výkonu - těžká nemoc - § 325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590888-1A86-4394-9B5B-FB0AD3AC5D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BE79A32-808C-475D-B0C3-391B11BA42B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9487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1507C9CC-3908-40FB-9AFC-C32E93504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9939" name="Zástupný symbol pro obsah 2">
            <a:extLst>
              <a:ext uri="{FF2B5EF4-FFF2-40B4-BE49-F238E27FC236}">
                <a16:creationId xmlns:a16="http://schemas.microsoft.com/office/drawing/2014/main" id="{41CAD03F-036C-4BBB-940D-A22F71335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zásada korespondence výkonu obsahu rozhodnutí, jehož se výkon dotýká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podmíněné propuštění po výkonu 1/3, 1/2 (u přečinu i dříve), 2/3, 20 (30) let (§ 88 </a:t>
            </a:r>
            <a:r>
              <a:rPr lang="cs-CZ" altLang="cs-CZ" sz="1600" dirty="0" err="1"/>
              <a:t>TrZ</a:t>
            </a:r>
            <a:r>
              <a:rPr lang="cs-CZ" altLang="cs-CZ" sz="1600" dirty="0"/>
              <a:t>)</a:t>
            </a:r>
          </a:p>
          <a:p>
            <a:pPr lvl="1" algn="just"/>
            <a:r>
              <a:rPr lang="cs-CZ" altLang="cs-CZ" sz="1600" dirty="0"/>
              <a:t>upuštění od výkonu  TOS  - § 327 </a:t>
            </a:r>
            <a:r>
              <a:rPr lang="cs-CZ" altLang="cs-CZ" sz="1600" dirty="0" err="1"/>
              <a:t>TrŘ</a:t>
            </a:r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odsouzený  bude předán na základě mezinárodního nebo evropského zatýkacího rozkazu nebo vyhoštěn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onemocněl nevyléčitelnou  životu nebezpečnou nemocí (duševní nemocí)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/>
            <a:r>
              <a:rPr lang="cs-CZ" altLang="cs-CZ" sz="1800" dirty="0"/>
              <a:t>zásada výchovného vlivu výkonu </a:t>
            </a:r>
          </a:p>
          <a:p>
            <a:pPr lvl="1" algn="just"/>
            <a:r>
              <a:rPr lang="cs-CZ" altLang="cs-CZ" sz="1600" dirty="0"/>
              <a:t>účel trestu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/>
            <a:r>
              <a:rPr lang="cs-CZ" altLang="cs-CZ" sz="1800" dirty="0"/>
              <a:t>zásada kontroly výkonu </a:t>
            </a:r>
          </a:p>
          <a:p>
            <a:pPr lvl="1" algn="just"/>
            <a:r>
              <a:rPr lang="cs-CZ" altLang="cs-CZ" sz="1600" dirty="0"/>
              <a:t>oprávnění státního zástupce  KSZ, v jehož obvodu je  trest vykonáván 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6B8BB6-AC1B-4FCD-BE68-6476D0CD6F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BCF7D2-AF01-45A1-AC2C-3C6FA54B3989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4813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2477F86-F177-44C3-BC18-354CB5E94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E91BE54-7B22-4FF5-9CF9-06413A14F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Řízení po zrušení rozhodnutí nálezem Ústavního soudu 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F7890D-35D8-454C-A7CC-E0F2A4BAF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§ 314h a násl.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 - jeho účelem je náprava ústavnosti porušené nezákonným rozhodnutím nebo zákaz provádět jiné nezákonné zásahy orgánu veřejné moci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jeho typickým projevem je zásada kontinuity řízení, tj. v řízení pokračovat v tom stadiu, které bezprostředně předcházelo vydání zrušeného rozhodnutí</a:t>
            </a:r>
          </a:p>
          <a:p>
            <a:pPr algn="just"/>
            <a:endParaRPr lang="cs-CZ" altLang="cs-CZ" sz="1600" dirty="0"/>
          </a:p>
          <a:p>
            <a:pPr lvl="1" algn="just"/>
            <a:r>
              <a:rPr lang="cs-CZ" altLang="cs-CZ" sz="1600" dirty="0"/>
              <a:t>nezbytnost respektovat obsah zrušovacího nálezu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8364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06382130-B655-442C-8FEF-48FBFA554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Svědek v trestním řízení </a:t>
            </a:r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BF15551C-26E6-4B02-AF52-C9040958B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pojem svědka není v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TrŘ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žádným způsobem definován </a:t>
            </a:r>
          </a:p>
          <a:p>
            <a:pPr lvl="1" algn="just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FO rozdílná od obviněného, předvolaná orgány činnými v trestním řízení, aby ve smyslu procesních předpisů uvedla všechny jí známé skutečnosti, které vnímala svými smysly, a to nejčastěji zrakem, sluchem a hmatem, a které jsou důležité pro rozhodnutí v trestní věci</a:t>
            </a:r>
          </a:p>
          <a:p>
            <a:pPr algn="just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svědek v materiálním smyslu </a:t>
            </a:r>
          </a:p>
          <a:p>
            <a:pPr lvl="1" algn="just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každá FO, která svými smysly vnímala skutečnosti důležité pro trestní řízení, jež mohou být podkladem pro rozhodování orgánů činných v trestním řízení </a:t>
            </a:r>
          </a:p>
          <a:p>
            <a:pPr algn="just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svědek ve formálním smyslu</a:t>
            </a:r>
          </a:p>
          <a:p>
            <a:pPr lvl="1" algn="just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FO, která je orgány činnými v trestním řízení předvolána ke svědecké výpovědi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38D13D-747C-4316-BD13-C1CB394834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96775A-E015-4E8F-B7A8-2841FB71A4B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9160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E699AE6B-9B52-4571-B27F-988A34891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3011" name="Zástupný symbol pro obsah 2">
            <a:extLst>
              <a:ext uri="{FF2B5EF4-FFF2-40B4-BE49-F238E27FC236}">
                <a16:creationId xmlns:a16="http://schemas.microsoft.com/office/drawing/2014/main" id="{028C949D-5EEC-499C-BC8F-36D534C17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povinnost vypovídat úplnou pravdu a nic nezamlčet - § 101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TrŘ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povinnost poučit jej o významu svědecké výpovědi a o následcích křivé výpovědi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trestný čin křivé výpovědi a nepravdivého znaleckého posudku dle § 346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zákaz kladení sugestivních otázek - § 101/3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TrŘ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zákaz  kladení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kapciózních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(klamavých a nepravdivých) otázek - § 101/3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TrŘ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specifika výslechu osoby mladší 15 let  - § 102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TrŘ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přítomnost pedagoga, případně rodičů </a:t>
            </a:r>
          </a:p>
          <a:p>
            <a:pPr lvl="1" algn="just"/>
            <a:endParaRPr lang="cs-CZ" alt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B59BC2-0AFA-4EAA-A2B9-D2F79F5ABD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57767EA-7445-45AE-8272-DB78DBBB47F6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6894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52EBCD8E-C308-4E45-830D-955B2C472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Zákaz výslechu - § 99 TrŘ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A01A1A-D105-4AF8-8E95-91B387561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700" dirty="0"/>
              <a:t>o okolnostech týkajících se utajovaných informací chráněných zákonem č. 412/2005 Sb.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možnost zproštění  této povinnosti</a:t>
            </a: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700" dirty="0"/>
              <a:t>o okolnostech týkajících se uložené nebo státem uznané povinnosti mlčenlivosti</a:t>
            </a:r>
          </a:p>
          <a:p>
            <a:pPr algn="just">
              <a:defRPr/>
            </a:pPr>
            <a:endParaRPr lang="cs-CZ" sz="1800" dirty="0"/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dirty="0"/>
              <a:t>možnost zproštění  této povinnosti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dirty="0"/>
              <a:t>touto povinností není dotčena povinnost upravená v § 367 </a:t>
            </a:r>
            <a:r>
              <a:rPr lang="cs-CZ" dirty="0" err="1"/>
              <a:t>TrZ</a:t>
            </a:r>
            <a:r>
              <a:rPr lang="cs-CZ" dirty="0"/>
              <a:t> týkající se nepřekažení trestného činu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dirty="0"/>
              <a:t>této povinnosti se nelze dovolávat ve vztahu k trestným činům, stran něhož má svědek dle § 368 </a:t>
            </a:r>
            <a:r>
              <a:rPr lang="cs-CZ" dirty="0" err="1"/>
              <a:t>TrZ</a:t>
            </a:r>
            <a:r>
              <a:rPr lang="cs-CZ" dirty="0"/>
              <a:t> oznamovací povinnost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dirty="0"/>
              <a:t>výjimka  stanovená § 368/3 </a:t>
            </a:r>
            <a:r>
              <a:rPr lang="cs-CZ" dirty="0" err="1"/>
              <a:t>TrZ</a:t>
            </a:r>
            <a:r>
              <a:rPr lang="cs-CZ" dirty="0"/>
              <a:t> (advokát, duchovní, osoba poskytující pomoc  obětem obchodování s lidmi) </a:t>
            </a: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57BAF29-CD2A-455D-ACA9-007918505B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E250DA-9D13-4E7C-AFDA-F795990A977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2391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F004B47A-ABAC-49CC-9F6A-3C48DF75A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Právo odepřít výpověď - § 100 TrŘ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AEDBFC-D4A7-404F-81D4-10DA725AD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právo, nikoliv povinnost odepřít výpověď jako svědek má 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příbuzný obviněného v pokolení přímém, jeho sourozenec, osvojitel, osvojenec, manžel, partner a druh</a:t>
            </a:r>
            <a:endParaRPr lang="cs-CZ" sz="15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ten, kdo by svojí svědeckou výpovědí způsobil nebezpečí trestního stíhání sobě, svému příbuznému v pokolení přímém, svému sourozenci, osvojiteli, osvojenci, manželu, partneru nebo druhu anebo jiným osobám v poměru rodinném nebo obdobném, jejichž újmu by právem pociťoval jako újmu vlastní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odepřít výpověď  nelze v případě, pokud má svědek oznamovací povinnost dle § 368 </a:t>
            </a:r>
            <a:r>
              <a:rPr lang="cs-CZ" sz="1700" dirty="0" err="1"/>
              <a:t>TrZ</a:t>
            </a:r>
            <a:r>
              <a:rPr lang="cs-CZ" sz="1700" dirty="0"/>
              <a:t>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svědka, který odpírá vypovídat bez důvodů uvedených v § 99 a § 100 </a:t>
            </a:r>
            <a:r>
              <a:rPr lang="cs-CZ" sz="1700" dirty="0" err="1"/>
              <a:t>TrŘ</a:t>
            </a:r>
            <a:r>
              <a:rPr lang="cs-CZ" sz="1700" i="1" dirty="0"/>
              <a:t>, </a:t>
            </a:r>
            <a:r>
              <a:rPr lang="cs-CZ" sz="1700" dirty="0"/>
              <a:t>lze nutit vypovídat uložením pořádkové pokuty dle § 66 </a:t>
            </a:r>
            <a:r>
              <a:rPr lang="cs-CZ" sz="1700" dirty="0" err="1"/>
              <a:t>TrŘ</a:t>
            </a:r>
            <a:r>
              <a:rPr lang="cs-CZ" sz="1700" dirty="0"/>
              <a:t> 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takové opakované odepření vypovídat může být, pokud je vyjádřením nedůvěry svědka ve spravedlivé rozhodnutí soudu, urážlivým chováním vůči soudu ve smyslu znaků skutkové podstaty trestného činu pohrdání soudem dle § 336 </a:t>
            </a:r>
            <a:r>
              <a:rPr lang="cs-CZ" sz="1500" dirty="0" err="1">
                <a:ea typeface="+mn-ea"/>
                <a:cs typeface="+mn-cs"/>
              </a:rPr>
              <a:t>TrZ</a:t>
            </a:r>
            <a:r>
              <a:rPr lang="cs-CZ" sz="1500" dirty="0">
                <a:ea typeface="+mn-ea"/>
                <a:cs typeface="+mn-cs"/>
              </a:rPr>
              <a:t> </a:t>
            </a:r>
            <a:endParaRPr lang="cs-CZ" sz="15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54C155-1119-45AB-A692-D427F868AB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688A729-FD33-4B8D-853F-80786C521729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1407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04D4A6CF-BFA6-4F19-8528-0D4190B9F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Poškozený v trestním řízení  </a:t>
            </a:r>
          </a:p>
        </p:txBody>
      </p:sp>
      <p:sp>
        <p:nvSpPr>
          <p:cNvPr id="46083" name="Zástupný symbol pro obsah 2">
            <a:extLst>
              <a:ext uri="{FF2B5EF4-FFF2-40B4-BE49-F238E27FC236}">
                <a16:creationId xmlns:a16="http://schemas.microsoft.com/office/drawing/2014/main" id="{D198B8A1-C77A-453B-A889-BEE049806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poškozeným je ten, komu byla trestným činem způsobena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škoda na zdraví</a:t>
            </a:r>
          </a:p>
          <a:p>
            <a:pPr lvl="1" algn="just"/>
            <a:r>
              <a:rPr lang="cs-CZ" altLang="cs-CZ" sz="1600" dirty="0"/>
              <a:t>škoda na majetku</a:t>
            </a:r>
          </a:p>
          <a:p>
            <a:pPr lvl="1" algn="just"/>
            <a:r>
              <a:rPr lang="cs-CZ" altLang="cs-CZ" sz="1600" dirty="0"/>
              <a:t>nemajetková újma - např. trestné činy proti lidské důstojnosti - hlava III </a:t>
            </a:r>
            <a:r>
              <a:rPr lang="cs-CZ" altLang="cs-CZ" sz="1600" dirty="0" err="1"/>
              <a:t>TrZ</a:t>
            </a:r>
            <a:r>
              <a:rPr lang="cs-CZ" altLang="cs-CZ" sz="1600" dirty="0"/>
              <a:t>,   škoda na právech (poškození cizích práv - § 181 </a:t>
            </a:r>
            <a:r>
              <a:rPr lang="cs-CZ" altLang="cs-CZ" sz="1600" dirty="0" err="1"/>
              <a:t>TrZ</a:t>
            </a:r>
            <a:r>
              <a:rPr lang="cs-CZ" altLang="cs-CZ" sz="1600" dirty="0"/>
              <a:t>, trestné činy proti svobodě - hlava II díl 1. </a:t>
            </a:r>
            <a:r>
              <a:rPr lang="cs-CZ" altLang="cs-CZ" sz="1600" dirty="0" err="1"/>
              <a:t>TrZ</a:t>
            </a:r>
            <a:r>
              <a:rPr lang="cs-CZ" altLang="cs-CZ" sz="1600" dirty="0"/>
              <a:t>)</a:t>
            </a:r>
          </a:p>
          <a:p>
            <a:pPr lvl="1" algn="just"/>
            <a:r>
              <a:rPr lang="cs-CZ" altLang="cs-CZ" sz="1600" dirty="0"/>
              <a:t>na jehož úkor se pachatel obohatil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/>
            <a:r>
              <a:rPr lang="cs-CZ" altLang="cs-CZ" sz="1800" dirty="0"/>
              <a:t>za poškozeného se nepovažuje ten, kdo se sice cítí být trestným činem morálně nebo jinak poškozen, avšak vzniklá újma není způsobena zaviněním pachatele nebo její vznik není v příčinné souvislosti s trestným činem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C31BF81-D1B7-4DA9-88B9-B4EE8E2C7A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C59D73E-C678-493B-A144-53844A7B1EA5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5640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>
            <a:extLst>
              <a:ext uri="{FF2B5EF4-FFF2-40B4-BE49-F238E27FC236}">
                <a16:creationId xmlns:a16="http://schemas.microsoft.com/office/drawing/2014/main" id="{9E617D01-FFF9-4AAF-A7F7-7D3FD0D2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Oběť trestného činu  </a:t>
            </a:r>
            <a:br>
              <a:rPr lang="cs-CZ" altLang="cs-CZ" b="1"/>
            </a:br>
            <a:endParaRPr lang="cs-CZ" altLang="cs-CZ" b="1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B1DB8F-E781-4152-B81E-356C42BAD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>
              <a:defRPr/>
            </a:pPr>
            <a:r>
              <a:rPr lang="cs-CZ" sz="1700" dirty="0"/>
              <a:t>zákon č. 45/2013 Sb., o obětech trestných činů </a:t>
            </a:r>
          </a:p>
          <a:p>
            <a:pPr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FO, které bylo nebo mělo být trestným činem ublíženo na zdraví, způsobena majetková nebo nemajetková újma nebo na jejíž úkor se pachatel trestným činem obohatil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byla-li trestným činem způsobena smrt oběti, považuje se za oběť též její příbuzný v pokolení přímém, sourozenec, osvojenec, osvojitel, manžel nebo registrovaný partner nebo druh, je-li osobou blízkou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zvlášť  zranitelná oběť - dítě, osoba postižena fyzickým, mentálním nebo psychickým hendikepem nebo smyslovým </a:t>
            </a:r>
            <a:r>
              <a:rPr lang="pl-PL" sz="1500" dirty="0">
                <a:ea typeface="+mn-ea"/>
                <a:cs typeface="+mn-cs"/>
              </a:rPr>
              <a:t>poškozením, oběť trestného činu obchodování s lidmi atd. </a:t>
            </a:r>
            <a:endParaRPr lang="cs-CZ" sz="15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sz="1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F9C045-CB51-4CD7-BA3A-0E503085A6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52C8F6D-4F52-455C-BE78-C02884A2E08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191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26940527-1503-4DCF-A672-1647BFADE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Práva poškozeného </a:t>
            </a:r>
          </a:p>
        </p:txBody>
      </p:sp>
      <p:sp>
        <p:nvSpPr>
          <p:cNvPr id="48131" name="Zástupný symbol pro obsah 2">
            <a:extLst>
              <a:ext uri="{FF2B5EF4-FFF2-40B4-BE49-F238E27FC236}">
                <a16:creationId xmlns:a16="http://schemas.microsoft.com/office/drawing/2014/main" id="{9A506C5E-DB9B-48D9-B0D8-B00BB91DF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500" dirty="0"/>
              <a:t>§ 43/1 </a:t>
            </a:r>
            <a:r>
              <a:rPr lang="cs-CZ" altLang="cs-CZ" sz="1500" dirty="0" err="1"/>
              <a:t>TrŘ</a:t>
            </a:r>
            <a:r>
              <a:rPr lang="cs-CZ" altLang="cs-CZ" sz="1500" dirty="0"/>
              <a:t> - činit návrhy na doplnění dokazování, nahlížet do spisů (§ 65 </a:t>
            </a:r>
            <a:r>
              <a:rPr lang="cs-CZ" altLang="cs-CZ" sz="1500" dirty="0" err="1"/>
              <a:t>TrŘ</a:t>
            </a:r>
            <a:r>
              <a:rPr lang="cs-CZ" altLang="cs-CZ" sz="1500" dirty="0"/>
              <a:t> - v přípravném řízení lze odepřít), zúčastnit se sjednávání dohody o vině a trestu, účastnit se hlavního líčení, veřejného zasedání  konaného o odvolání nebo o schválení dohody o vině a trestu (klást vyslýchaným otázky), vyjádřit se před skončením k věci (závěrečná řeč/konečný návrh) </a:t>
            </a:r>
          </a:p>
          <a:p>
            <a:pPr algn="just">
              <a:lnSpc>
                <a:spcPct val="100000"/>
              </a:lnSpc>
            </a:pPr>
            <a:endParaRPr lang="cs-CZ" altLang="cs-CZ" sz="1500" dirty="0"/>
          </a:p>
          <a:p>
            <a:pPr algn="just">
              <a:lnSpc>
                <a:spcPct val="100000"/>
              </a:lnSpc>
            </a:pPr>
            <a:r>
              <a:rPr lang="cs-CZ" altLang="cs-CZ" sz="1500" dirty="0"/>
              <a:t>§ 43/3 </a:t>
            </a:r>
            <a:r>
              <a:rPr lang="cs-CZ" altLang="cs-CZ" sz="1500" dirty="0" err="1"/>
              <a:t>TrŘ</a:t>
            </a:r>
            <a:r>
              <a:rPr lang="cs-CZ" altLang="cs-CZ" sz="1500" dirty="0"/>
              <a:t> - navrhnout, aby soud v odsuzujícím rozsudku  uložil obžalovanému povinnost nahradit v penězích škodu nebo   nemajetkovou újmu  nebo vydat  bezdůvodné obohacení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 algn="just">
              <a:lnSpc>
                <a:spcPct val="100000"/>
              </a:lnSpc>
            </a:pPr>
            <a:r>
              <a:rPr lang="cs-CZ" altLang="cs-CZ" sz="1500" dirty="0"/>
              <a:t>§ 45, § 50 </a:t>
            </a:r>
            <a:r>
              <a:rPr lang="cs-CZ" altLang="cs-CZ" sz="1500" dirty="0" err="1"/>
              <a:t>TrŘ</a:t>
            </a:r>
            <a:r>
              <a:rPr lang="cs-CZ" altLang="cs-CZ" sz="1500" dirty="0"/>
              <a:t> - nechat se zatupovat zákonným zástupcem, pokud je osoba zbavena  způsobilosti, nebo zmocněncem  - nemusí jím být, ale nejčastěji jím je,  advokát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1500" dirty="0"/>
          </a:p>
          <a:p>
            <a:pPr lvl="1" algn="just"/>
            <a:r>
              <a:rPr lang="cs-CZ" altLang="cs-CZ" sz="1300" dirty="0"/>
              <a:t>§ 51a/1 TŘ právo na bezplatnou právní pomoc zmocněnce nebo za sníženou odměnu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 algn="just">
              <a:lnSpc>
                <a:spcPct val="100000"/>
              </a:lnSpc>
            </a:pPr>
            <a:r>
              <a:rPr lang="cs-CZ" altLang="cs-CZ" sz="1500" dirty="0"/>
              <a:t>§ 44/2 </a:t>
            </a:r>
            <a:r>
              <a:rPr lang="cs-CZ" altLang="cs-CZ" sz="1500" dirty="0" err="1"/>
              <a:t>TrŘ</a:t>
            </a:r>
            <a:r>
              <a:rPr lang="cs-CZ" altLang="cs-CZ" sz="1500" dirty="0"/>
              <a:t> - je-li počet poškozených mimořádně vysoký, svá práva mohou uplatňovat prostřednictvím společného zmocněnce, pokud by jejich počet byl větší než šest nebo se poškození na jeho výběru neshodli, určí ho soud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 algn="just">
              <a:lnSpc>
                <a:spcPct val="100000"/>
              </a:lnSpc>
            </a:pPr>
            <a:r>
              <a:rPr lang="cs-CZ" altLang="cs-CZ" sz="1500" dirty="0"/>
              <a:t>§ 46 </a:t>
            </a:r>
            <a:r>
              <a:rPr lang="cs-CZ" altLang="cs-CZ" sz="1500" dirty="0" err="1"/>
              <a:t>TrŘ</a:t>
            </a:r>
            <a:r>
              <a:rPr lang="cs-CZ" altLang="cs-CZ" sz="1500" dirty="0"/>
              <a:t> - být poučen o svých právech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61AFD0A-7400-499B-B1EA-609FA8E4B5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A0DAB2-28E1-4993-B21F-DF3475B1192F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353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593D1593-A33C-44DA-9177-89E41600D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Základní zásady trestního řízení </a:t>
            </a:r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2119C7A7-FEEF-46BE-ACBC-BCC790FB4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pravidla (principy), která jsou výslovně či mlčky  vyjádřená v </a:t>
            </a:r>
            <a:r>
              <a:rPr lang="cs-CZ" altLang="cs-CZ" sz="1800" dirty="0" err="1"/>
              <a:t>TrŘ</a:t>
            </a:r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/>
            <a:r>
              <a:rPr lang="cs-CZ" altLang="cs-CZ" sz="1800" dirty="0"/>
              <a:t>představují východiska pro tvorbu (zákonodárce), interpretaci a aplikaci (orgány činné v trestním řízení) systému trestněprávně procesních norem 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jedná se o určité právní principy, vůdčí právní ideje jimiž je ovládáno trestní řízení  a které musí být vykládány a aplikovány v souladu s Ústavou, LZPS, popř. v jejich duchu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/>
            <a:r>
              <a:rPr lang="cs-CZ" altLang="cs-CZ" sz="1800" dirty="0"/>
              <a:t>jsou typické pro trestní řízení jako celek nebo jen např. pro některé jeho stadia (zásady typické pro dokazování, hlavní líčení atd.).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93AF64-A43F-4652-A3C8-7412C5D60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303895-D769-43E4-8B48-8882FB15E7F5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9265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>
            <a:extLst>
              <a:ext uri="{FF2B5EF4-FFF2-40B4-BE49-F238E27FC236}">
                <a16:creationId xmlns:a16="http://schemas.microsoft.com/office/drawing/2014/main" id="{E42D8966-B5F7-44C3-8364-67DCA134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600"/>
              <a:t>Práva poškozeného majícího nárok na náhradu škody </a:t>
            </a:r>
          </a:p>
        </p:txBody>
      </p:sp>
      <p:sp>
        <p:nvSpPr>
          <p:cNvPr id="49155" name="Zástupný symbol pro obsah 2">
            <a:extLst>
              <a:ext uri="{FF2B5EF4-FFF2-40B4-BE49-F238E27FC236}">
                <a16:creationId xmlns:a16="http://schemas.microsoft.com/office/drawing/2014/main" id="{F8136083-F830-474F-9944-C2CFFCD66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§ 43/3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 - uplatit nárok na náhradu škody nejpozději na začátku dokazování před soudem nebo při prvním jednání o sjednání dohody o vině a trestu; tohoto práva se může výslovným prohlášením vzdát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§ 246/1d, 2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 - napadnout rozsudek ve výroku o náhradě škody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§ 154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 - náhrada nákladů potřebných k uplatnění jeho práv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§ 142/1 + § 286/3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 - stížnost proti rozhodnutí soudu o povolení obnovy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nárok na náhradu škody dle § 45/3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 přechází na právního zástupce poškozeného, výjimkou jsou nároky související s odškodněním bolesti poškozeného a ztížením jeho společenského uplatnění  </a:t>
            </a:r>
          </a:p>
          <a:p>
            <a:endParaRPr lang="cs-CZ" altLang="cs-CZ" sz="17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0AC631-01BF-4164-9A61-F2A019A8DF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AF578D4-2FEC-4E89-A462-3074D76B224B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7746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107D5A3B-B2F1-4D38-8BF4-756D5D12D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altLang="cs-CZ" dirty="0"/>
            </a:br>
            <a:r>
              <a:rPr lang="cs-CZ" altLang="cs-CZ" dirty="0"/>
              <a:t>Součinnost státních orgánů, fyzických a právnických osob - § 8 </a:t>
            </a:r>
            <a:r>
              <a:rPr lang="cs-CZ" altLang="cs-CZ" dirty="0" err="1"/>
              <a:t>TrŘ</a:t>
            </a:r>
            <a:endParaRPr lang="cs-CZ" altLang="cs-CZ" dirty="0"/>
          </a:p>
        </p:txBody>
      </p:sp>
      <p:sp>
        <p:nvSpPr>
          <p:cNvPr id="50179" name="Zástupný symbol pro obsah 2">
            <a:extLst>
              <a:ext uri="{FF2B5EF4-FFF2-40B4-BE49-F238E27FC236}">
                <a16:creationId xmlns:a16="http://schemas.microsoft.com/office/drawing/2014/main" id="{C2E857C5-9855-43A6-BEFE-A8823493B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státní orgány, právnické a fyzické osoby jsou povinny bez zbytečného odkladu, a nestanoví-li zvláštní předpis jinak, i bez úplaty vyhovovat dožádáním orgánů činných v trestním řízení při plnění jejich úkolů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lvl="1" algn="just" eaLnBrk="1" hangingPunct="1"/>
            <a:r>
              <a:rPr lang="cs-CZ" altLang="cs-CZ" sz="1600" dirty="0"/>
              <a:t>zákon č. 292/1993 Sb. v čl. IV  odst. 10  zmocnil Ministerstvo spravedlnosti  k přijetí vyhlášky, ve kterých případech přísluší odměna za vyhovění výzvě orgánům činným v trestním řízení a v jaké výši - tato nebyla nikdy přijata </a:t>
            </a: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státní orgány jsou dále povinny neprodleně oznamovat státnímu zástupci nebo policejním orgánům skutečnosti nasvědčující tomu, že byl spáchán trestný čin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lvl="1" algn="just" eaLnBrk="1" hangingPunct="1"/>
            <a:r>
              <a:rPr lang="cs-CZ" altLang="cs-CZ" sz="1600" dirty="0"/>
              <a:t>výjimka z oznamovací povinnosti - § 368/3 </a:t>
            </a:r>
            <a:r>
              <a:rPr lang="cs-CZ" altLang="cs-CZ" sz="1600" dirty="0" err="1"/>
              <a:t>TrZ</a:t>
            </a:r>
            <a:r>
              <a:rPr lang="cs-CZ" altLang="cs-CZ" sz="1600" dirty="0"/>
              <a:t> (advokát, duchovní, osoba poskytující pomoc  obětem obchodování s lidmi)</a:t>
            </a:r>
          </a:p>
          <a:p>
            <a:pPr algn="just" eaLnBrk="1" hangingPunct="1"/>
            <a:endParaRPr lang="cs-CZ" altLang="cs-CZ" sz="1800" dirty="0"/>
          </a:p>
          <a:p>
            <a:pPr algn="just" eaLnBrk="1" hangingPunct="1"/>
            <a:endParaRPr lang="cs-CZ" altLang="cs-CZ" sz="1800" dirty="0"/>
          </a:p>
          <a:p>
            <a:pPr algn="just" eaLnBrk="1" hangingPunct="1"/>
            <a:endParaRPr lang="cs-CZ" altLang="cs-CZ" sz="1800" dirty="0"/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 eaLnBrk="1" hangingPunct="1">
              <a:buFont typeface="Wingdings" panose="05000000000000000000" pitchFamily="2" charset="2"/>
              <a:buNone/>
            </a:pPr>
            <a:br>
              <a:rPr lang="cs-CZ" altLang="cs-CZ" dirty="0"/>
            </a:br>
            <a:endParaRPr lang="cs-CZ" alt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F944B7-1662-4C80-955B-4B4AD354F0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098D77-8D1B-4405-BFE7-A75A60124A25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4321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>
            <a:extLst>
              <a:ext uri="{FF2B5EF4-FFF2-40B4-BE49-F238E27FC236}">
                <a16:creationId xmlns:a16="http://schemas.microsoft.com/office/drawing/2014/main" id="{04A2432C-4988-4843-8E9A-76DCDF8D0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1203" name="Zástupný symbol pro obsah 2">
            <a:extLst>
              <a:ext uri="{FF2B5EF4-FFF2-40B4-BE49-F238E27FC236}">
                <a16:creationId xmlns:a16="http://schemas.microsoft.com/office/drawing/2014/main" id="{1777CB3A-7D14-408B-A467-81347A01E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altLang="cs-CZ" sz="1800" dirty="0"/>
          </a:p>
          <a:p>
            <a:pPr algn="just" eaLnBrk="1" hangingPunct="1"/>
            <a:endParaRPr lang="cs-CZ" altLang="cs-CZ" sz="1800" dirty="0"/>
          </a:p>
          <a:p>
            <a:pPr algn="just" eaLnBrk="1" hangingPunct="1"/>
            <a:r>
              <a:rPr lang="cs-CZ" altLang="cs-CZ" sz="1700" dirty="0"/>
              <a:t>oznamovací povinností není automaticky prolomena povinnost zachovávat tajnost utajovaných informací ani povinnost mlčenlivosti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algn="just" eaLnBrk="1" hangingPunct="1"/>
            <a:r>
              <a:rPr lang="cs-CZ" altLang="cs-CZ" sz="1700" dirty="0"/>
              <a:t>může ji prolomit pouze zvláštní předpis, který ji upravuje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 eaLnBrk="1" hangingPunct="1"/>
            <a:r>
              <a:rPr lang="cs-CZ" altLang="cs-CZ" sz="1600" dirty="0"/>
              <a:t>stanoví okruh informací, které je možno předat bez ohledu na povinnost mlčenlivosti   nebo 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 algn="just" eaLnBrk="1" hangingPunct="1"/>
            <a:r>
              <a:rPr lang="cs-CZ" altLang="cs-CZ" sz="1600" dirty="0"/>
              <a:t>stanoví postup, jakým může dojít ke zproštění povinnost mlčenlivosti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60DB01D-9E8B-4E81-9B4F-9930157A5C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ACC2C1A-AE73-44E9-BC9A-746EA09C1FB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2547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>
            <a:extLst>
              <a:ext uri="{FF2B5EF4-FFF2-40B4-BE49-F238E27FC236}">
                <a16:creationId xmlns:a16="http://schemas.microsoft.com/office/drawing/2014/main" id="{444E71EA-EC5E-4B1D-B6B7-A4F4A1AE5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2227" name="Zástupný symbol pro obsah 2">
            <a:extLst>
              <a:ext uri="{FF2B5EF4-FFF2-40B4-BE49-F238E27FC236}">
                <a16:creationId xmlns:a16="http://schemas.microsoft.com/office/drawing/2014/main" id="{3A0E3B02-D190-4EC0-9589-92F4586E0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</a:pPr>
            <a:r>
              <a:rPr lang="cs-CZ" altLang="cs-CZ" sz="1700" dirty="0"/>
              <a:t>plnění oznamovací povinnosti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/>
              <a:t>lze odmítnout </a:t>
            </a:r>
          </a:p>
          <a:p>
            <a:pPr marL="72000" indent="0" algn="just" eaLnBrk="1" hangingPunct="1">
              <a:lnSpc>
                <a:spcPct val="100000"/>
              </a:lnSpc>
              <a:buNone/>
            </a:pPr>
            <a:endParaRPr lang="cs-CZ" altLang="cs-CZ" sz="1700" dirty="0"/>
          </a:p>
          <a:p>
            <a:pPr lvl="1" algn="just" eaLnBrk="1" hangingPunct="1"/>
            <a:r>
              <a:rPr lang="cs-CZ" altLang="cs-CZ" sz="1500" dirty="0"/>
              <a:t>s odkazem na povinnost zachovávat tajnost utajovaných informací chráněných zvláštním zákonem nebo státem uloženou nebo uznanou povinnost mlčenlivosti</a:t>
            </a: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/>
              <a:t>nelze odmítnout </a:t>
            </a:r>
          </a:p>
          <a:p>
            <a:pPr marL="72000" indent="0" algn="just" eaLnBrk="1" hangingPunct="1">
              <a:lnSpc>
                <a:spcPct val="100000"/>
              </a:lnSpc>
              <a:buNone/>
            </a:pPr>
            <a:endParaRPr lang="cs-CZ" altLang="cs-CZ" sz="2000" dirty="0"/>
          </a:p>
          <a:p>
            <a:pPr lvl="1" algn="just" eaLnBrk="1" hangingPunct="1"/>
            <a:r>
              <a:rPr lang="cs-CZ" altLang="cs-CZ" sz="1500" dirty="0"/>
              <a:t>jestliže osoba, která tyto povinnosti má, by se jinak vystavila nebezpečí trestního stíhání pro neoznámení nebo nepřekažení trestného činu</a:t>
            </a:r>
          </a:p>
          <a:p>
            <a:pPr lvl="1" algn="just" eaLnBrk="1" hangingPunct="1"/>
            <a:r>
              <a:rPr lang="cs-CZ" altLang="cs-CZ" sz="1500" dirty="0"/>
              <a:t>při vyřizování dožádání orgánu činného v trestním řízení o trestném činu, kde dožádaná osoba je současně oznamovatelem trestného činu</a:t>
            </a:r>
          </a:p>
          <a:p>
            <a:pPr lvl="1" algn="just" eaLnBrk="1" hangingPunct="1"/>
            <a:endParaRPr lang="cs-CZ" altLang="cs-CZ" sz="16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/>
              <a:t>smyslem možnosti odmítnutí není bránit v poskytování takových údajů, ale v tom, aby k jejich poskytnutí docházelo pouze v zákonem vymezených důvodech  a zákonem stanoveným způsobem 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A8032C-85ED-45CD-B23E-EB2B63B9E2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21278FE-B915-4330-B823-B39939726183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0064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>
            <a:extLst>
              <a:ext uri="{FF2B5EF4-FFF2-40B4-BE49-F238E27FC236}">
                <a16:creationId xmlns:a16="http://schemas.microsoft.com/office/drawing/2014/main" id="{DD8A13DD-BAE5-4318-93F5-81E20FCC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Nepřekažení trestného činu  - § 367 </a:t>
            </a:r>
            <a:r>
              <a:rPr lang="cs-CZ" altLang="cs-CZ" b="1" dirty="0" err="1"/>
              <a:t>TrZ</a:t>
            </a:r>
            <a:endParaRPr lang="cs-CZ" altLang="cs-CZ" dirty="0"/>
          </a:p>
        </p:txBody>
      </p:sp>
      <p:sp>
        <p:nvSpPr>
          <p:cNvPr id="53251" name="Zástupný symbol pro obsah 2">
            <a:extLst>
              <a:ext uri="{FF2B5EF4-FFF2-40B4-BE49-F238E27FC236}">
                <a16:creationId xmlns:a16="http://schemas.microsoft.com/office/drawing/2014/main" id="{E13EAAD2-E41D-47D7-BE80-1EA758D74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taxativní výčet trestných činů, kterých se týká povinnost překazit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„kdo se hodnověrným způsobem dozví, že jiný připravuje nebo páchá</a:t>
            </a:r>
            <a:r>
              <a:rPr lang="cs-CZ" altLang="cs-CZ" dirty="0"/>
              <a:t>“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výjimky z povinnosti překazit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nelze-li trestný čin překazit bez značných nesnází nebo aniž by sebe nebo osobu blízkou uvedl v nebezpečí smrti, ublížení na zdraví, jiné závažné újmy nebo trestního stíhání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/>
            <a:endParaRPr lang="cs-CZ" altLang="cs-CZ" sz="1800" dirty="0"/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C50361-4272-4C7C-956F-85BB5BC9D2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11BB8C5-93E1-421E-9B33-476C2AC5DAE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5503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>
            <a:extLst>
              <a:ext uri="{FF2B5EF4-FFF2-40B4-BE49-F238E27FC236}">
                <a16:creationId xmlns:a16="http://schemas.microsoft.com/office/drawing/2014/main" id="{1E104B4A-82CC-4FFF-883E-A2301ED91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Neoznámení  trestného činu  - § 368 TrZ</a:t>
            </a:r>
          </a:p>
        </p:txBody>
      </p:sp>
      <p:sp>
        <p:nvSpPr>
          <p:cNvPr id="54275" name="Zástupný symbol pro obsah 2">
            <a:extLst>
              <a:ext uri="{FF2B5EF4-FFF2-40B4-BE49-F238E27FC236}">
                <a16:creationId xmlns:a16="http://schemas.microsoft.com/office/drawing/2014/main" id="{9B4EE102-1869-40B9-A706-F517CBAAD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taxativní výčet trestných činů, kterých se týká oznamovací povinnost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„kdo se hodnověrným způsobem dozví, že jiný spáchal“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výjimky z oznamovací povinnosti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oznamovatel by oznámením sebe nebo osobu blízkou uvedl v nebezpečí smrti, ublížení na zdraví, jiné závažné újmy nebo trestního stíhání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advokát nebo jeho zaměstnanec, duchovní registrované církve a náboženské společnosti 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961AD1-B0BF-4E6B-912E-599C2E4204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A3014D-07EB-4FEA-8B23-B0B6AB47BCC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6091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>
            <a:extLst>
              <a:ext uri="{FF2B5EF4-FFF2-40B4-BE49-F238E27FC236}">
                <a16:creationId xmlns:a16="http://schemas.microsoft.com/office/drawing/2014/main" id="{C85215DC-571B-4669-978A-23C21CF19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Vyžádání tzv. bankovních informací </a:t>
            </a:r>
          </a:p>
        </p:txBody>
      </p:sp>
      <p:sp>
        <p:nvSpPr>
          <p:cNvPr id="55299" name="Zástupný symbol pro obsah 2">
            <a:extLst>
              <a:ext uri="{FF2B5EF4-FFF2-40B4-BE49-F238E27FC236}">
                <a16:creationId xmlns:a16="http://schemas.microsoft.com/office/drawing/2014/main" id="{9754575B-B10E-46AF-9F96-EEA2B266E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endParaRPr lang="cs-CZ" altLang="cs-CZ" sz="1800" dirty="0"/>
          </a:p>
          <a:p>
            <a:pPr marL="533400" indent="-533400" algn="just">
              <a:lnSpc>
                <a:spcPct val="100000"/>
              </a:lnSpc>
            </a:pPr>
            <a:r>
              <a:rPr lang="cs-CZ" altLang="cs-CZ" sz="1800" dirty="0"/>
              <a:t>údaje, které jsou předmětem bankovního tajemství a údaje z evidence cenných papírů </a:t>
            </a:r>
          </a:p>
          <a:p>
            <a:pPr marL="533400" indent="-533400" algn="just">
              <a:lnSpc>
                <a:spcPct val="100000"/>
              </a:lnSpc>
            </a:pPr>
            <a:endParaRPr lang="cs-CZ" altLang="cs-CZ" sz="1800" dirty="0"/>
          </a:p>
          <a:p>
            <a:pPr marL="533400" indent="-533400" algn="just">
              <a:lnSpc>
                <a:spcPct val="100000"/>
              </a:lnSpc>
            </a:pPr>
            <a:r>
              <a:rPr lang="cs-CZ" altLang="cs-CZ" sz="1800" dirty="0"/>
              <a:t>státní zástupce, po podání obžaloby předseda senátu </a:t>
            </a:r>
          </a:p>
          <a:p>
            <a:pPr marL="533400" indent="-533400" algn="just">
              <a:lnSpc>
                <a:spcPct val="100000"/>
              </a:lnSpc>
              <a:buNone/>
            </a:pPr>
            <a:endParaRPr lang="cs-CZ" altLang="cs-CZ" sz="1800" dirty="0"/>
          </a:p>
          <a:p>
            <a:pPr marL="933450" lvl="1" indent="-533400" algn="just"/>
            <a:r>
              <a:rPr lang="cs-CZ" altLang="cs-CZ" sz="1600" dirty="0"/>
              <a:t>jestliže je toho v trestním řízení třeba k řádnému objasnění okolností nasvědčujících tomu, že byl spáchán trestný čin </a:t>
            </a:r>
          </a:p>
          <a:p>
            <a:pPr marL="933450" lvl="1" indent="-533400" algn="just"/>
            <a:r>
              <a:rPr lang="cs-CZ" altLang="cs-CZ" sz="1600" dirty="0"/>
              <a:t>k posouzení poměrů obviněného anebo pro výkon rozhodnutí</a:t>
            </a:r>
          </a:p>
          <a:p>
            <a:pPr marL="933450" lvl="1" indent="-533400" algn="just"/>
            <a:endParaRPr lang="cs-CZ" altLang="cs-CZ" sz="1600" dirty="0"/>
          </a:p>
          <a:p>
            <a:pPr marL="533400" indent="-533400" algn="just">
              <a:lnSpc>
                <a:spcPct val="100000"/>
              </a:lnSpc>
            </a:pPr>
            <a:r>
              <a:rPr lang="cs-CZ" altLang="cs-CZ" sz="1800" dirty="0"/>
              <a:t>v řízení o trestném činu neoprávněné nakládání  s osobními údaji dle § 180 </a:t>
            </a:r>
            <a:r>
              <a:rPr lang="cs-CZ" altLang="cs-CZ" sz="1800" dirty="0" err="1"/>
              <a:t>TrZ</a:t>
            </a:r>
            <a:r>
              <a:rPr lang="cs-CZ" altLang="cs-CZ" sz="1800" dirty="0"/>
              <a:t> může orgán činný v trestním řízení vyžadovat individuální údaje získané podle zákona č. 89/1995 Sb. pro statistické účely </a:t>
            </a:r>
            <a:br>
              <a:rPr lang="cs-CZ" altLang="cs-CZ" sz="1800" dirty="0"/>
            </a:br>
            <a:endParaRPr lang="cs-CZ" altLang="cs-CZ" sz="1700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32DEA43-65A2-468F-B94C-D83397E8AC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C8EDC6-A228-4950-82E0-3AFB3807A18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8358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>
            <a:extLst>
              <a:ext uri="{FF2B5EF4-FFF2-40B4-BE49-F238E27FC236}">
                <a16:creationId xmlns:a16="http://schemas.microsoft.com/office/drawing/2014/main" id="{12CA74AC-F488-402E-8A42-F88ABCD42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6323" name="Zástupný symbol pro obsah 2">
            <a:extLst>
              <a:ext uri="{FF2B5EF4-FFF2-40B4-BE49-F238E27FC236}">
                <a16:creationId xmlns:a16="http://schemas.microsoft.com/office/drawing/2014/main" id="{7C818B34-166E-4250-B4CF-4DF16C612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podmínky, za nichž může orgán činný v trestním řízení vyžadovat údaje získané při správě daní  - § 53/2 daňový řád (zákon č. 280/2009 Sb.)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/>
            <a:r>
              <a:rPr lang="cs-CZ" altLang="cs-CZ" sz="1600" dirty="0"/>
              <a:t>informace získané  při správě daní  pro účely trestního řízení </a:t>
            </a:r>
          </a:p>
          <a:p>
            <a:pPr lvl="1"/>
            <a:r>
              <a:rPr lang="cs-CZ" altLang="cs-CZ" sz="1600" dirty="0"/>
              <a:t>trestné činy daňové a poplatkové </a:t>
            </a:r>
          </a:p>
          <a:p>
            <a:pPr lvl="1"/>
            <a:r>
              <a:rPr lang="cs-CZ" altLang="cs-CZ" sz="1600" dirty="0"/>
              <a:t>nepřekažení  (cca 70 TČ) nebo neoznámení  (cca 40 TČ) trestného činu</a:t>
            </a:r>
          </a:p>
          <a:p>
            <a:pPr lvl="1"/>
            <a:r>
              <a:rPr lang="cs-CZ" altLang="cs-CZ" sz="1600" dirty="0"/>
              <a:t>dotační podvod, poškozování finančních zájmů Evropských společenství</a:t>
            </a:r>
          </a:p>
          <a:p>
            <a:pPr lvl="1" algn="just"/>
            <a:r>
              <a:rPr lang="cs-CZ" altLang="cs-CZ" sz="1600" dirty="0"/>
              <a:t>tzv. korupční trestné činy, trestné činy úředních osob, trestné činy proti výkonu pravomoci orgánu veřejné osoby a úřední osoby</a:t>
            </a:r>
          </a:p>
          <a:p>
            <a:pPr lvl="1"/>
            <a:r>
              <a:rPr lang="cs-CZ" altLang="cs-CZ" sz="1600" dirty="0"/>
              <a:t>padělání a pozměňování peněz, veřejné listiny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2CC17E-B85A-49F2-A701-BEA75911F7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2FF8BE-8243-4FB2-9289-7ED8233E249E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000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>
            <a:extLst>
              <a:ext uri="{FF2B5EF4-FFF2-40B4-BE49-F238E27FC236}">
                <a16:creationId xmlns:a16="http://schemas.microsoft.com/office/drawing/2014/main" id="{C6B404AB-31FF-4655-AA3B-FEAC955FE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Trestní oznámení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6A7D21-D7D2-446A-83C5-43F5576BB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latin typeface="Arial" pitchFamily="34" charset="0"/>
                <a:cs typeface="Arial" pitchFamily="34" charset="0"/>
              </a:rPr>
              <a:t>podání se posuzuje vždy podle svého obsahu, i když je nesprávně označeno - § 59/1 </a:t>
            </a:r>
            <a:r>
              <a:rPr lang="cs-CZ" sz="1700" dirty="0" err="1">
                <a:latin typeface="Arial" pitchFamily="34" charset="0"/>
                <a:cs typeface="Arial" pitchFamily="34" charset="0"/>
              </a:rPr>
              <a:t>TrŘ</a:t>
            </a:r>
            <a:r>
              <a:rPr lang="cs-CZ" sz="17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latin typeface="Arial" pitchFamily="34" charset="0"/>
                <a:cs typeface="Arial" pitchFamily="34" charset="0"/>
              </a:rPr>
              <a:t>podání  - </a:t>
            </a:r>
            <a:r>
              <a:rPr lang="cs-CZ" sz="1700" dirty="0"/>
              <a:t>jakýkoliv podnět k úkonu trestního řízení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/>
              <a:t>např.  stížnost na postup policejního orgánu </a:t>
            </a:r>
            <a:endParaRPr lang="cs-CZ" sz="1500" dirty="0">
              <a:ea typeface="+mn-ea"/>
              <a:cs typeface="+mn-cs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latin typeface="Arial" pitchFamily="34" charset="0"/>
                <a:cs typeface="Arial" pitchFamily="34" charset="0"/>
              </a:rPr>
              <a:t>trestní oznámení - podání </a:t>
            </a:r>
            <a:r>
              <a:rPr lang="cs-CZ" sz="1700" dirty="0"/>
              <a:t>o skutečnostech nasvědčujících tomu, že byl spáchán trestným čin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podání lze jej učinit písemně, ústně do protokolu, v elektronické podobě, podepsané či anonymní</a:t>
            </a:r>
          </a:p>
          <a:p>
            <a:pPr lvl="1" algn="just"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v přípravném řízení sepisují podání ústně do protokolu policejní orgán či  okresní státní zastupitelství; v řízení před soudem okresní soud </a:t>
            </a:r>
          </a:p>
          <a:p>
            <a:pPr algn="just"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5ABB0D1-3344-4F88-8A79-B4A9C8F94F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41C8EA-8E28-47BE-8D56-1C67DB2888C3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4130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>
            <a:extLst>
              <a:ext uri="{FF2B5EF4-FFF2-40B4-BE49-F238E27FC236}">
                <a16:creationId xmlns:a16="http://schemas.microsoft.com/office/drawing/2014/main" id="{E094956F-3D11-48FE-BD14-801186B9C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C34D52-30C2-4B74-B463-5B10C60FF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700" dirty="0">
                <a:latin typeface="Arial" pitchFamily="34" charset="0"/>
                <a:cs typeface="Arial" pitchFamily="34" charset="0"/>
              </a:rPr>
              <a:t>státní zástupce a policejní orgán je povinen přijímat oznámení o skutečnostech nasvědčujících tomu, že byl spáchán trestný čin + poučit oznamovatele  o odpovědnosti za vědomě nepravdivé údaje - § 158/2 </a:t>
            </a:r>
            <a:r>
              <a:rPr lang="cs-CZ" sz="1700" dirty="0" err="1">
                <a:latin typeface="Arial" pitchFamily="34" charset="0"/>
                <a:cs typeface="Arial" pitchFamily="34" charset="0"/>
              </a:rPr>
              <a:t>TrŘ</a:t>
            </a:r>
            <a:r>
              <a:rPr lang="cs-CZ" sz="1700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1" algn="just">
              <a:defRPr/>
            </a:pPr>
            <a:r>
              <a:rPr lang="cs-CZ" sz="1500" dirty="0">
                <a:latin typeface="Arial" pitchFamily="34" charset="0"/>
                <a:cs typeface="Arial" pitchFamily="34" charset="0"/>
              </a:rPr>
              <a:t>provedení zásady legality a oficiality</a:t>
            </a: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defRPr/>
            </a:pPr>
            <a:r>
              <a:rPr lang="cs-CZ" sz="1700" dirty="0"/>
              <a:t>činí-li se ústně trestní oznámení, je nutno oznamovatele vyslechnout o (§ 59/5 </a:t>
            </a:r>
            <a:r>
              <a:rPr lang="cs-CZ" sz="1700" dirty="0" err="1"/>
              <a:t>TrŘ</a:t>
            </a:r>
            <a:r>
              <a:rPr lang="cs-CZ" sz="1700" dirty="0"/>
              <a:t>): </a:t>
            </a:r>
          </a:p>
          <a:p>
            <a:pPr marL="0" lvl="1" indent="0" algn="just">
              <a:buNone/>
              <a:defRPr/>
            </a:pPr>
            <a:endParaRPr lang="cs-CZ" sz="1700" dirty="0"/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1300" dirty="0"/>
              <a:t>okolnostech, za nichž byl čin spáchán</a:t>
            </a:r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1300" dirty="0"/>
              <a:t>o osobních poměrech toho, na něhož se oznámení podává</a:t>
            </a:r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1300" dirty="0"/>
              <a:t>o důkazech a o výši škody způsobené oznámeným činem </a:t>
            </a:r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1300" dirty="0"/>
              <a:t>je-li oznamovatel zároveň poškozeným nebo jeho zmocněncem, musí být vyslechnut též o tom, zda žádá, aby soud rozhodl v trestním řízení o jeho nároku na náhradu škody nebo nemajetkové újmy nebo na vydání bezdůvodného obohacení </a:t>
            </a:r>
            <a:endParaRPr lang="cs-CZ" sz="1300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jestliže byl takový protokol o trestním oznámení sepsán u soudu, ten jej  neprodleně postupuje státnímu zástupci (§ 59/6 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TrŘ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) a ten zpravidla zase policejnímu orgánu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4B82C6D-2CEA-4159-8573-EB9E25B291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58E047D-D680-414B-B261-AEBC340F713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499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49E966B8-C197-44E9-8E8B-0182D9CD1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/>
              <a:t>Funkce základních  zásad trestního řízení 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FC57129B-29E9-4C7A-B901-E6F5D2848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funkce interpretační - spočívá v tom, že prostřednictvím zásad trestního řízení provádí orgány činné v trestním řízení interpretaci příslušného ustanovení a tím zajišťují jednotnou interpretaci zákona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funkce poznávací - spočívá v tom, že z charakteru základních zásad a jejich uplatnění v trestním procesu můžeme usuzovat na charakter trestního procesu, tj. zda je inkviziční, kontradiktorní, smíšený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funkce aplikační - projevuje se v rozhodovacím procesu orgánů činných v trestním řízení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funkce tvorby práva - spočívá v tom, že zákonodárce musí vycházet důsledně ze základních zásad, na nichž je norma vybudována</a:t>
            </a:r>
          </a:p>
          <a:p>
            <a:pPr algn="just"/>
            <a:endParaRPr lang="cs-CZ" alt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0A90F4-3CBD-49A0-812E-59935EEF3C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4C1EAE4-57B0-435C-BA24-02CBB51F9F2D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61685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50</a:t>
            </a:fld>
            <a:endParaRPr lang="cs-CZ" altLang="cs-CZ" sz="12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doc. 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51</a:t>
            </a:fld>
            <a:endParaRPr lang="cs-CZ" altLang="cs-CZ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BD70E4A1-9963-4E02-AD0E-A9E3793AF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Právo na spravedlivý proces </a:t>
            </a:r>
            <a:endParaRPr lang="cs-CZ" altLang="cs-CZ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72375A52-801D-4714-8022-95C08A715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endParaRPr lang="cs-CZ" altLang="cs-CZ" sz="1700"/>
          </a:p>
          <a:p>
            <a:pPr marL="533400" indent="-533400" algn="just"/>
            <a:r>
              <a:rPr lang="cs-CZ" altLang="cs-CZ" sz="1800"/>
              <a:t>čl. 6 Evropské úmluvy o ochraně základních práv a svobod </a:t>
            </a:r>
          </a:p>
          <a:p>
            <a:pPr marL="533400" indent="-533400" algn="just">
              <a:buNone/>
            </a:pPr>
            <a:endParaRPr lang="cs-CZ" altLang="cs-CZ" sz="1800"/>
          </a:p>
          <a:p>
            <a:pPr marL="533400" indent="-533400" algn="just"/>
            <a:r>
              <a:rPr lang="cs-CZ" altLang="cs-CZ" sz="1800"/>
              <a:t>každý má právo, aby jeho věc byla projednána veřejně, spravedlivě a v přiměřené době nezávislým a nestranným soudem zřízeným zákonem, který rozhodne o oprávněnosti jakéhokoli trestního obvinění  (tj. trestný čin, přestupek, či správní delikt) proti němu</a:t>
            </a:r>
          </a:p>
          <a:p>
            <a:pPr marL="533400" indent="-533400" algn="just">
              <a:buNone/>
            </a:pPr>
            <a:endParaRPr lang="cs-CZ" altLang="cs-CZ" sz="1800"/>
          </a:p>
          <a:p>
            <a:pPr marL="533400" indent="-533400" algn="just"/>
            <a:r>
              <a:rPr lang="cs-CZ" altLang="cs-CZ" sz="1800"/>
              <a:t>spravedlivým (řádným/férovým) je ten proces, který je veřejný, spravedlivý a  rozhodnutý v přiměřené době nezávislým a nestranným soudem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25946F-9999-49AB-916D-F7A9B67E4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961468B-9824-443D-ACE9-C7741A03366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308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A1C8FDA0-C99C-4762-9D2B-4F3D3FF70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3BC629A8-5D63-402A-94E7-25394235D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1" algn="just"/>
            <a:r>
              <a:rPr lang="cs-CZ" altLang="cs-CZ" sz="1800" dirty="0"/>
              <a:t>předvídatelnost, jasnost a srozumitelnost práva  (situace 90. let min. století) </a:t>
            </a:r>
          </a:p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občan musí být způsobilý předvídat, do jaké míry, která je rozumná při daných okolnostech případu, důsledky, které mohou vzniknout z jeho jednání; tyto důsledky nemusí být předvídatelné absolutní jistotou, pokud by tomu tak bylo, právo by se svázalo do přílišné rigidity   </a:t>
            </a:r>
          </a:p>
          <a:p>
            <a:pPr marL="342900" lvl="1" indent="-342900" algn="just"/>
            <a:endParaRPr lang="cs-CZ" sz="1800" dirty="0"/>
          </a:p>
          <a:p>
            <a:pPr marL="342900" lvl="1" indent="-342900" algn="just"/>
            <a:r>
              <a:rPr lang="cs-CZ" sz="1800" dirty="0"/>
              <a:t>čl. 35/1 Evropské úmluvy - podmínkou přijatelnosti stížnosti ze strany ESLP je vyčerpání efektivních vnitrostátních prostředků nápravy</a:t>
            </a:r>
          </a:p>
          <a:p>
            <a:pPr marL="342900" lvl="1" indent="-342900" algn="just"/>
            <a:endParaRPr lang="cs-CZ" sz="1800" dirty="0"/>
          </a:p>
          <a:p>
            <a:pPr marL="342900" lvl="1" indent="-342900" algn="just"/>
            <a:r>
              <a:rPr lang="cs-CZ" sz="1800" dirty="0"/>
              <a:t>z práva spravedlivý proces vyplývají široký katalog dílčích procesních práv, které jsou blíže upraveny v rámci zásad uvedených v Ústavě, LZPS a </a:t>
            </a:r>
            <a:r>
              <a:rPr lang="cs-CZ" sz="1800" dirty="0" err="1"/>
              <a:t>TrŘ</a:t>
            </a:r>
            <a:r>
              <a:rPr lang="cs-CZ" sz="1800" dirty="0"/>
              <a:t> 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EA96F27-6D0D-451F-A3B6-6EFCC39B1C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77B816-B5FF-405A-BE82-CC2B0052B8A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270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364FD823-D629-4DE5-BBFF-64844641B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Veřejnost procesu </a:t>
            </a:r>
            <a:endParaRPr lang="cs-CZ" altLang="cs-CZ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91FD0AEE-75C4-4EB3-A262-42F581659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/>
              <a:t>čl. 38 LZPS - každý má právo, aby jeho věc byla projednána veřejně; veřejnost může být vyloučena jen v případech stanovených zákonem</a:t>
            </a:r>
          </a:p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§ 2/10 TrŘ - trestní věci se projednávají veřejně </a:t>
            </a:r>
          </a:p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platí pouze pro hlavní líčení </a:t>
            </a:r>
          </a:p>
          <a:p>
            <a:pPr lvl="1" algn="just"/>
            <a:r>
              <a:rPr lang="cs-CZ" altLang="cs-CZ" sz="1600"/>
              <a:t>přípravné řízení je neveřejné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600"/>
              <a:t>	</a:t>
            </a:r>
          </a:p>
          <a:p>
            <a:pPr algn="just"/>
            <a:r>
              <a:rPr lang="cs-CZ" altLang="cs-CZ" sz="1800"/>
              <a:t>§ 199 a násl. TrŘ - veřejnost hlavního líčení </a:t>
            </a:r>
          </a:p>
          <a:p>
            <a:pPr lvl="1" algn="just"/>
            <a:r>
              <a:rPr lang="cs-CZ" altLang="cs-CZ" sz="1600"/>
              <a:t>vyloučení veřejnosti/ jednotlivce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800"/>
          </a:p>
          <a:p>
            <a:pPr marL="342900" lvl="2" indent="-342900" algn="just"/>
            <a:r>
              <a:rPr lang="cs-CZ" altLang="cs-CZ" sz="1800"/>
              <a:t>§ 54/1 ZSM - zásada neveřejnosti</a:t>
            </a:r>
          </a:p>
          <a:p>
            <a:pPr lvl="1" algn="just"/>
            <a:r>
              <a:rPr lang="cs-CZ" altLang="cs-CZ" sz="1600"/>
              <a:t>na návrh mladistvého  může být hlavní líčení veřejné </a:t>
            </a:r>
          </a:p>
          <a:p>
            <a:pPr marL="800100" lvl="3" indent="-342900" algn="just"/>
            <a:endParaRPr lang="cs-CZ" altLang="cs-CZ" sz="1600"/>
          </a:p>
          <a:p>
            <a:pPr marL="800100" lvl="3" indent="-342900" algn="just"/>
            <a:endParaRPr lang="cs-CZ" altLang="cs-CZ" sz="1600"/>
          </a:p>
          <a:p>
            <a:pPr marL="800100" lvl="3" indent="-342900" algn="just"/>
            <a:endParaRPr lang="cs-CZ" altLang="cs-CZ" sz="1800"/>
          </a:p>
          <a:p>
            <a:pPr marL="342900" lvl="2" indent="-342900" algn="just"/>
            <a:endParaRPr lang="cs-CZ" altLang="cs-CZ"/>
          </a:p>
          <a:p>
            <a:pPr marL="342900" lvl="2" indent="-342900" algn="just"/>
            <a:endParaRPr lang="cs-CZ" altLang="cs-CZ"/>
          </a:p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E727B3-B398-4CB2-863E-9F9A50DACD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98271B-EBCB-44ED-AC46-15353E2305B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248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82A61AD8-C3A6-4F67-A1B7-AE87EC08B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altLang="cs-CZ" b="1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3CE55702-678E-473D-B4EE-BCA6DE7C3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zásada veřejnosti hlavního líčení není právem obviněného, se kterým by mohl volně disponovat, např. se ho vzdát, tj. obviněný nemá právo na neveřejné hlavní líčení, pokud tomu brání veřejný zájem  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r>
              <a:rPr lang="cs-CZ" sz="1700" dirty="0"/>
              <a:t> </a:t>
            </a:r>
          </a:p>
          <a:p>
            <a:pPr lvl="1" algn="just">
              <a:defRPr/>
            </a:pPr>
            <a:r>
              <a:rPr lang="cs-CZ" sz="1700" dirty="0"/>
              <a:t>obviněný se taktéž nemůže vzdát práva na veřejné vyhlášení rozsudku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důvody pro vyloučení veřejnosti 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600" dirty="0"/>
              <a:t>mravnost</a:t>
            </a:r>
          </a:p>
          <a:p>
            <a:pPr lvl="1" algn="just">
              <a:defRPr/>
            </a:pPr>
            <a:r>
              <a:rPr lang="cs-CZ" sz="1600" dirty="0"/>
              <a:t>veřejný pořádek a národní bezpečnosti(utajované informace)</a:t>
            </a:r>
          </a:p>
          <a:p>
            <a:pPr lvl="1" algn="just">
              <a:defRPr/>
            </a:pPr>
            <a:r>
              <a:rPr lang="cs-CZ" sz="1600" dirty="0"/>
              <a:t>soukromý život účastníků řízení</a:t>
            </a:r>
          </a:p>
          <a:p>
            <a:pPr marL="742950" lvl="2" indent="-342900" algn="just">
              <a:lnSpc>
                <a:spcPct val="100000"/>
              </a:lnSpc>
              <a:buSzPct val="90000"/>
              <a:buFont typeface="Arial" panose="020B0604020202020204" pitchFamily="34" charset="0"/>
              <a:buChar char="•"/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důvody pro vyloučení jednotlivce </a:t>
            </a:r>
          </a:p>
          <a:p>
            <a:pPr algn="just">
              <a:lnSpc>
                <a:spcPct val="100000"/>
              </a:lnSpc>
              <a:defRPr/>
            </a:pPr>
            <a:endParaRPr lang="cs-CZ" sz="1600" dirty="0"/>
          </a:p>
          <a:p>
            <a:pPr lvl="1" algn="just">
              <a:defRPr/>
            </a:pPr>
            <a:r>
              <a:rPr lang="cs-CZ" sz="1600" dirty="0"/>
              <a:t>mladistvý</a:t>
            </a:r>
          </a:p>
          <a:p>
            <a:pPr lvl="1" algn="just">
              <a:defRPr/>
            </a:pPr>
            <a:r>
              <a:rPr lang="cs-CZ" sz="1600" dirty="0"/>
              <a:t>rušení důstojného průběhu </a:t>
            </a:r>
          </a:p>
          <a:p>
            <a:pPr lvl="1" algn="just">
              <a:defRPr/>
            </a:pPr>
            <a:r>
              <a:rPr lang="cs-CZ" sz="1600" dirty="0"/>
              <a:t>opatření proti přeplňování jednací síně </a:t>
            </a:r>
          </a:p>
          <a:p>
            <a:pPr lvl="1" algn="just">
              <a:defRPr/>
            </a:pPr>
            <a:endParaRPr lang="cs-CZ" sz="1600" dirty="0"/>
          </a:p>
          <a:p>
            <a:pPr marL="342900" lvl="1" indent="-342900" algn="just">
              <a:buClr>
                <a:schemeClr val="folHlink"/>
              </a:buClr>
              <a:buSzPct val="90000"/>
              <a:buNone/>
              <a:defRPr/>
            </a:pPr>
            <a:endParaRPr lang="cs-CZ" sz="13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6E1FBF-8AF2-4798-8C81-4F10E3C808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999CE3-945B-4B8B-97CB-BB4B6E9F76E3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33923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383</TotalTime>
  <Words>2988</Words>
  <Application>Microsoft Office PowerPoint</Application>
  <PresentationFormat>Širokoúhlá obrazovka</PresentationFormat>
  <Paragraphs>595</Paragraphs>
  <Slides>51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6" baseType="lpstr">
      <vt:lpstr>Arial</vt:lpstr>
      <vt:lpstr>Tahoma</vt:lpstr>
      <vt:lpstr>Trebuchet MS</vt:lpstr>
      <vt:lpstr>Wingdings</vt:lpstr>
      <vt:lpstr>Prezentace_MU_CZ</vt:lpstr>
      <vt:lpstr>Vybrané otázky trestního řízení </vt:lpstr>
      <vt:lpstr>Základní charakteristika trestního řízení </vt:lpstr>
      <vt:lpstr>Prezentace aplikace PowerPoint</vt:lpstr>
      <vt:lpstr>Základní zásady trestního řízení </vt:lpstr>
      <vt:lpstr>Funkce základních  zásad trestního řízení </vt:lpstr>
      <vt:lpstr>Právo na spravedlivý proces </vt:lpstr>
      <vt:lpstr>Prezentace aplikace PowerPoint</vt:lpstr>
      <vt:lpstr>Veřejnost procesu </vt:lpstr>
      <vt:lpstr>Prezentace aplikace PowerPoint</vt:lpstr>
      <vt:lpstr>Prezentace aplikace PowerPoint</vt:lpstr>
      <vt:lpstr>Spravedlnost procesu  </vt:lpstr>
      <vt:lpstr>Prezentace aplikace PowerPoint</vt:lpstr>
      <vt:lpstr>Prezentace aplikace PowerPoint</vt:lpstr>
      <vt:lpstr> </vt:lpstr>
      <vt:lpstr>Přiměřenost délky procesu </vt:lpstr>
      <vt:lpstr>Prezentace aplikace PowerPoint</vt:lpstr>
      <vt:lpstr>Nezávislý a nestranný soud </vt:lpstr>
      <vt:lpstr> </vt:lpstr>
      <vt:lpstr>Prezentace aplikace PowerPoint</vt:lpstr>
      <vt:lpstr>Stadia trestního řízení </vt:lpstr>
      <vt:lpstr>Předsoudní stadia   </vt:lpstr>
      <vt:lpstr>Prezentace aplikace PowerPoint</vt:lpstr>
      <vt:lpstr>Soudní stadia Předběžné projednání obžaloby  </vt:lpstr>
      <vt:lpstr>Hlavní líčení </vt:lpstr>
      <vt:lpstr>Prezentace aplikace PowerPoint</vt:lpstr>
      <vt:lpstr>Řízení o opravných prostředcích</vt:lpstr>
      <vt:lpstr>Prezentace aplikace PowerPoint</vt:lpstr>
      <vt:lpstr>Prezentace aplikace PowerPoint</vt:lpstr>
      <vt:lpstr>Prezentace aplikace PowerPoint</vt:lpstr>
      <vt:lpstr>Vykonávací řízení  - „exekuce“</vt:lpstr>
      <vt:lpstr>Prezentace aplikace PowerPoint</vt:lpstr>
      <vt:lpstr>Řízení po zrušení rozhodnutí nálezem Ústavního soudu </vt:lpstr>
      <vt:lpstr>Svědek v trestním řízení </vt:lpstr>
      <vt:lpstr>Prezentace aplikace PowerPoint</vt:lpstr>
      <vt:lpstr>Zákaz výslechu - § 99 TrŘ </vt:lpstr>
      <vt:lpstr>Právo odepřít výpověď - § 100 TrŘ </vt:lpstr>
      <vt:lpstr>Poškozený v trestním řízení  </vt:lpstr>
      <vt:lpstr>Oběť trestného činu   </vt:lpstr>
      <vt:lpstr>Práva poškozeného </vt:lpstr>
      <vt:lpstr>Práva poškozeného majícího nárok na náhradu škody </vt:lpstr>
      <vt:lpstr> Součinnost státních orgánů, fyzických a právnických osob - § 8 TrŘ</vt:lpstr>
      <vt:lpstr>Prezentace aplikace PowerPoint</vt:lpstr>
      <vt:lpstr>Prezentace aplikace PowerPoint</vt:lpstr>
      <vt:lpstr>Nepřekažení trestného činu  - § 367 TrZ</vt:lpstr>
      <vt:lpstr>Neoznámení  trestného činu  - § 368 TrZ</vt:lpstr>
      <vt:lpstr>Vyžádání tzv. bankovních informací </vt:lpstr>
      <vt:lpstr>Prezentace aplikace PowerPoint</vt:lpstr>
      <vt:lpstr>Trestní oznámení 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uzivatel</cp:lastModifiedBy>
  <cp:revision>51</cp:revision>
  <cp:lastPrinted>1601-01-01T00:00:00Z</cp:lastPrinted>
  <dcterms:created xsi:type="dcterms:W3CDTF">2019-01-29T09:52:45Z</dcterms:created>
  <dcterms:modified xsi:type="dcterms:W3CDTF">2019-04-23T06:03:54Z</dcterms:modified>
</cp:coreProperties>
</file>