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66" r:id="rId4"/>
    <p:sldId id="259" r:id="rId5"/>
    <p:sldId id="260" r:id="rId6"/>
    <p:sldId id="261" r:id="rId7"/>
    <p:sldId id="262" r:id="rId8"/>
    <p:sldId id="264"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1" d="100"/>
          <a:sy n="101" d="100"/>
        </p:scale>
        <p:origin x="-630" y="5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131839-2A18-4F44-8093-4DD1523A9F27}" type="datetimeFigureOut">
              <a:rPr lang="cs-CZ" smtClean="0"/>
              <a:pPr/>
              <a:t>8.3.2016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B35616-ABE8-4BFE-B913-34FE1B2244AD}" type="slidenum">
              <a:rPr lang="cs-CZ" smtClean="0"/>
              <a:pPr/>
              <a:t>‹#›</a:t>
            </a:fld>
            <a:endParaRPr lang="cs-CZ"/>
          </a:p>
        </p:txBody>
      </p:sp>
    </p:spTree>
    <p:extLst>
      <p:ext uri="{BB962C8B-B14F-4D97-AF65-F5344CB8AC3E}">
        <p14:creationId xmlns:p14="http://schemas.microsoft.com/office/powerpoint/2010/main" xmlns="" val="1396738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CB35616-ABE8-4BFE-B913-34FE1B2244AD}" type="slidenum">
              <a:rPr lang="cs-CZ" smtClean="0"/>
              <a:pPr/>
              <a:t>7</a:t>
            </a:fld>
            <a:endParaRPr lang="cs-CZ"/>
          </a:p>
        </p:txBody>
      </p:sp>
    </p:spTree>
    <p:extLst>
      <p:ext uri="{BB962C8B-B14F-4D97-AF65-F5344CB8AC3E}">
        <p14:creationId xmlns:p14="http://schemas.microsoft.com/office/powerpoint/2010/main" xmlns="" val="920302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8A2481B-5154-415F-B752-558547769AA3}" type="datetimeFigureOut">
              <a:rPr lang="cs-CZ" smtClean="0"/>
              <a:pPr/>
              <a:t>8.3.2016</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20264769-77EF-4CD0-90DE-F7D7F2D423C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8A2481B-5154-415F-B752-558547769AA3}" type="datetimeFigureOut">
              <a:rPr lang="cs-CZ" smtClean="0"/>
              <a:pPr/>
              <a:t>8.3.2016</a:t>
            </a:fld>
            <a:endParaRPr lang="cs-CZ"/>
          </a:p>
        </p:txBody>
      </p:sp>
      <p:sp>
        <p:nvSpPr>
          <p:cNvPr id="9" name="Zástupný symbol pro číslo snímku 8"/>
          <p:cNvSpPr>
            <a:spLocks noGrp="1"/>
          </p:cNvSpPr>
          <p:nvPr>
            <p:ph type="sldNum" sz="quarter" idx="15"/>
          </p:nvPr>
        </p:nvSpPr>
        <p:spPr/>
        <p:txBody>
          <a:bodyPr rtlCol="0"/>
          <a:lstStyle/>
          <a:p>
            <a:fld id="{20264769-77EF-4CD0-90DE-F7D7F2D423C4}"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8A2481B-5154-415F-B752-558547769AA3}" type="datetimeFigureOut">
              <a:rPr lang="cs-CZ" smtClean="0"/>
              <a:pPr/>
              <a:t>8.3.2016</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8.3.2016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8.3.2016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18A2481B-5154-415F-B752-558547769AA3}" type="datetimeFigureOut">
              <a:rPr lang="cs-CZ" smtClean="0"/>
              <a:pPr/>
              <a:t>8.3.2016</a:t>
            </a:fld>
            <a:endParaRPr lang="cs-CZ"/>
          </a:p>
        </p:txBody>
      </p:sp>
      <p:sp>
        <p:nvSpPr>
          <p:cNvPr id="7" name="Zástupný symbol pro číslo snímku 6"/>
          <p:cNvSpPr>
            <a:spLocks noGrp="1"/>
          </p:cNvSpPr>
          <p:nvPr>
            <p:ph type="sldNum" sz="quarter" idx="11"/>
          </p:nvPr>
        </p:nvSpPr>
        <p:spPr/>
        <p:txBody>
          <a:bodyPr rtlCol="0"/>
          <a:lstStyle/>
          <a:p>
            <a:fld id="{20264769-77EF-4CD0-90DE-F7D7F2D423C4}"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8.3.2016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8A2481B-5154-415F-B752-558547769AA3}" type="datetimeFigureOut">
              <a:rPr lang="cs-CZ" smtClean="0"/>
              <a:pPr/>
              <a:t>8.3.2016</a:t>
            </a:fld>
            <a:endParaRPr lang="cs-CZ"/>
          </a:p>
        </p:txBody>
      </p:sp>
      <p:sp>
        <p:nvSpPr>
          <p:cNvPr id="22" name="Zástupný symbol pro číslo snímku 21"/>
          <p:cNvSpPr>
            <a:spLocks noGrp="1"/>
          </p:cNvSpPr>
          <p:nvPr>
            <p:ph type="sldNum" sz="quarter" idx="15"/>
          </p:nvPr>
        </p:nvSpPr>
        <p:spPr/>
        <p:txBody>
          <a:bodyPr rtlCol="0"/>
          <a:lstStyle/>
          <a:p>
            <a:fld id="{20264769-77EF-4CD0-90DE-F7D7F2D423C4}"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8A2481B-5154-415F-B752-558547769AA3}" type="datetimeFigureOut">
              <a:rPr lang="cs-CZ" smtClean="0"/>
              <a:pPr/>
              <a:t>8.3.2016</a:t>
            </a:fld>
            <a:endParaRPr lang="cs-CZ"/>
          </a:p>
        </p:txBody>
      </p:sp>
      <p:sp>
        <p:nvSpPr>
          <p:cNvPr id="18" name="Zástupný symbol pro číslo snímku 17"/>
          <p:cNvSpPr>
            <a:spLocks noGrp="1"/>
          </p:cNvSpPr>
          <p:nvPr>
            <p:ph type="sldNum" sz="quarter" idx="11"/>
          </p:nvPr>
        </p:nvSpPr>
        <p:spPr/>
        <p:txBody>
          <a:bodyPr rtlCol="0"/>
          <a:lstStyle/>
          <a:p>
            <a:fld id="{20264769-77EF-4CD0-90DE-F7D7F2D423C4}"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8A2481B-5154-415F-B752-558547769AA3}" type="datetimeFigureOut">
              <a:rPr lang="cs-CZ" smtClean="0"/>
              <a:pPr/>
              <a:t>8.3.2016</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dhv-speyer.de/stelkens/Materialien/Recommendation_No_R(2000)6.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oe.int/t/dghl/monitoring/greco/documents/Rec(2000)10_EN.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475656" y="1772816"/>
            <a:ext cx="6696744" cy="201622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cs-CZ" sz="4800" b="1" i="0" u="none" strike="noStrike" kern="1200" cap="none" spc="0" normalizeH="0" baseline="0" noProof="0" dirty="0" smtClean="0">
                <a:ln>
                  <a:noFill/>
                </a:ln>
                <a:solidFill>
                  <a:schemeClr val="tx1"/>
                </a:solidFill>
                <a:effectLst/>
                <a:uLnTx/>
                <a:uFillTx/>
                <a:latin typeface="+mj-lt"/>
                <a:ea typeface="+mj-ea"/>
                <a:cs typeface="+mj-cs"/>
              </a:rPr>
              <a:t>Public </a:t>
            </a:r>
            <a:r>
              <a:rPr kumimoji="0" lang="en-US" sz="4800" b="1" i="0" u="none" strike="noStrike" kern="1200" cap="none" spc="0" normalizeH="0" baseline="0" noProof="0" dirty="0" smtClean="0">
                <a:ln>
                  <a:noFill/>
                </a:ln>
                <a:solidFill>
                  <a:schemeClr val="tx1"/>
                </a:solidFill>
                <a:effectLst/>
                <a:uLnTx/>
                <a:uFillTx/>
                <a:latin typeface="+mj-lt"/>
                <a:ea typeface="+mj-ea"/>
                <a:cs typeface="+mj-cs"/>
              </a:rPr>
              <a:t>officials</a:t>
            </a:r>
            <a:endParaRPr kumimoji="0" lang="en-US" sz="48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Podnadpis 2"/>
          <p:cNvSpPr>
            <a:spLocks noGrp="1"/>
          </p:cNvSpPr>
          <p:nvPr>
            <p:ph type="subTitle" idx="1"/>
          </p:nvPr>
        </p:nvSpPr>
        <p:spPr>
          <a:xfrm>
            <a:off x="2267744" y="4725144"/>
            <a:ext cx="6172200" cy="1371600"/>
          </a:xfrm>
        </p:spPr>
        <p:txBody>
          <a:bodyPr>
            <a:normAutofit/>
          </a:bodyPr>
          <a:lstStyle/>
          <a:p>
            <a:pPr lvl="0"/>
            <a:r>
              <a:rPr lang="en-US" dirty="0" smtClean="0"/>
              <a:t>Code of Conduct for public officials.</a:t>
            </a:r>
          </a:p>
          <a:p>
            <a:endParaRPr lang="cs-CZ" dirty="0" smtClean="0"/>
          </a:p>
          <a:p>
            <a:r>
              <a:rPr lang="en-GB" dirty="0" smtClean="0"/>
              <a:t>Lecture</a:t>
            </a:r>
            <a:r>
              <a:rPr lang="cs-CZ" dirty="0" smtClean="0"/>
              <a:t> </a:t>
            </a:r>
            <a:r>
              <a:rPr lang="cs-CZ" dirty="0" smtClean="0"/>
              <a:t>#4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fontScale="92500"/>
          </a:bodyPr>
          <a:lstStyle/>
          <a:p>
            <a:r>
              <a:rPr lang="en-US" dirty="0" smtClean="0"/>
              <a:t>Codes of conduct are transitions between clearly ethical and legal regulation of public administration.</a:t>
            </a:r>
            <a:endParaRPr lang="cs-CZ" dirty="0" smtClean="0"/>
          </a:p>
          <a:p>
            <a:r>
              <a:rPr lang="en-US" dirty="0" smtClean="0"/>
              <a:t>Why is </a:t>
            </a:r>
            <a:r>
              <a:rPr lang="en-US" b="1" dirty="0" smtClean="0">
                <a:solidFill>
                  <a:srgbClr val="7030A0"/>
                </a:solidFill>
              </a:rPr>
              <a:t>ethic in public administration </a:t>
            </a:r>
            <a:r>
              <a:rPr lang="en-US" dirty="0" smtClean="0"/>
              <a:t>important?</a:t>
            </a:r>
          </a:p>
          <a:p>
            <a:pPr lvl="1"/>
            <a:r>
              <a:rPr lang="en-US" dirty="0" smtClean="0"/>
              <a:t>Ethic contributes on development of public services</a:t>
            </a:r>
          </a:p>
          <a:p>
            <a:pPr lvl="1"/>
            <a:r>
              <a:rPr lang="en-US" dirty="0" smtClean="0"/>
              <a:t>Ethic is necessary in the environment, where are increasing amounts of financial operations</a:t>
            </a:r>
          </a:p>
          <a:p>
            <a:pPr lvl="1"/>
            <a:r>
              <a:rPr lang="en-US" dirty="0" smtClean="0"/>
              <a:t>Ethic is necessary in the environment, where group of people (public officials) decides about access of another group of people to the public goods, and also decides about others‘ rights and duties.</a:t>
            </a:r>
          </a:p>
          <a:p>
            <a:pPr lvl="1"/>
            <a:r>
              <a:rPr lang="en-US" dirty="0" smtClean="0"/>
              <a:t>Ethic is also needed, because public administration work with personal and commercial data.</a:t>
            </a:r>
            <a:endParaRPr lang="cs-CZ" dirty="0" smtClean="0"/>
          </a:p>
          <a:p>
            <a:r>
              <a:rPr lang="en-US" dirty="0" smtClean="0"/>
              <a:t>Ethical public administration is prerequisite for prosperity of society.</a:t>
            </a:r>
            <a:r>
              <a:rPr lang="cs-CZ" dirty="0" smtClean="0"/>
              <a:t> </a:t>
            </a:r>
            <a:r>
              <a:rPr lang="en-US" dirty="0" smtClean="0"/>
              <a:t>Opposite influence has corruption.</a:t>
            </a:r>
          </a:p>
          <a:p>
            <a:pPr lvl="1"/>
            <a:endParaRPr lang="en-US" dirty="0" smtClean="0"/>
          </a:p>
          <a:p>
            <a:pPr lvl="1"/>
            <a:endParaRPr lang="cs-CZ" dirty="0" smtClean="0"/>
          </a:p>
          <a:p>
            <a:pPr lvl="1"/>
            <a:endParaRPr lang="en-US" dirty="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Importance of ethic in public administration</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solidFill>
                  <a:srgbClr val="7030A0"/>
                </a:solidFill>
              </a:rPr>
              <a:t>Corruption</a:t>
            </a:r>
            <a:r>
              <a:rPr lang="en-US" dirty="0" smtClean="0"/>
              <a:t> cause</a:t>
            </a:r>
            <a:r>
              <a:rPr lang="cs-CZ" dirty="0" smtClean="0"/>
              <a:t>s</a:t>
            </a:r>
            <a:r>
              <a:rPr lang="en-US" dirty="0" smtClean="0"/>
              <a:t> following negative phenomenon:</a:t>
            </a:r>
          </a:p>
          <a:p>
            <a:pPr lvl="1"/>
            <a:r>
              <a:rPr lang="en-US" dirty="0" smtClean="0"/>
              <a:t>Rigid of</a:t>
            </a:r>
            <a:r>
              <a:rPr lang="cs-CZ" dirty="0" smtClean="0"/>
              <a:t> </a:t>
            </a:r>
            <a:r>
              <a:rPr lang="en-US" dirty="0" smtClean="0"/>
              <a:t>public administration</a:t>
            </a:r>
          </a:p>
          <a:p>
            <a:pPr lvl="1"/>
            <a:r>
              <a:rPr lang="en-US" dirty="0" smtClean="0"/>
              <a:t>Chaotic system of rules</a:t>
            </a:r>
          </a:p>
          <a:p>
            <a:pPr lvl="1"/>
            <a:r>
              <a:rPr lang="en-US" dirty="0" smtClean="0"/>
              <a:t>Insufficient system of control</a:t>
            </a:r>
          </a:p>
          <a:p>
            <a:pPr lvl="1"/>
            <a:r>
              <a:rPr lang="en-US" dirty="0" smtClean="0"/>
              <a:t>Low quality of officials</a:t>
            </a:r>
          </a:p>
          <a:p>
            <a:pPr lvl="1"/>
            <a:r>
              <a:rPr lang="en-US" dirty="0" smtClean="0"/>
              <a:t>Clientelism</a:t>
            </a:r>
          </a:p>
          <a:p>
            <a:pPr lvl="1"/>
            <a:r>
              <a:rPr lang="en-US" dirty="0" smtClean="0"/>
              <a:t>Low participation of citizens</a:t>
            </a:r>
          </a:p>
          <a:p>
            <a:pPr lvl="1"/>
            <a:r>
              <a:rPr lang="en-US" dirty="0" smtClean="0"/>
              <a:t>Cult getting rich in a short time</a:t>
            </a:r>
          </a:p>
          <a:p>
            <a:pPr lvl="1"/>
            <a:r>
              <a:rPr lang="en-US" dirty="0" smtClean="0"/>
              <a:t>Low salaries of officials</a:t>
            </a:r>
          </a:p>
          <a:p>
            <a:pPr lvl="1"/>
            <a:r>
              <a:rPr lang="en-US" dirty="0" smtClean="0"/>
              <a:t>Corruption examples</a:t>
            </a:r>
          </a:p>
          <a:p>
            <a:pPr lvl="1"/>
            <a:r>
              <a:rPr lang="en-US" dirty="0" smtClean="0"/>
              <a:t>Creation of corruption clime</a:t>
            </a:r>
            <a:endParaRPr lang="en-US" dirty="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Influence of corruption on public administration</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Developed countries choose ethical regulation of public official</a:t>
            </a:r>
            <a:r>
              <a:rPr lang="cs-CZ" dirty="0" smtClean="0"/>
              <a:t>‘</a:t>
            </a:r>
            <a:r>
              <a:rPr lang="en-US" dirty="0" smtClean="0"/>
              <a:t>s conduct as a method of improving public administration.</a:t>
            </a:r>
            <a:endParaRPr lang="cs-CZ" dirty="0" smtClean="0"/>
          </a:p>
          <a:p>
            <a:r>
              <a:rPr lang="cs-CZ" dirty="0" smtClean="0"/>
              <a:t>Normative X Professional </a:t>
            </a:r>
            <a:r>
              <a:rPr lang="en-US" dirty="0" smtClean="0"/>
              <a:t>ethic</a:t>
            </a:r>
            <a:endParaRPr lang="cs-CZ" dirty="0" smtClean="0"/>
          </a:p>
          <a:p>
            <a:pPr lvl="1"/>
            <a:r>
              <a:rPr lang="en-US" dirty="0" smtClean="0"/>
              <a:t>Normative ethic study ‚‚what shall be, what is right, or good‘‘, deals with moral norms and tries to find their justification.</a:t>
            </a:r>
          </a:p>
          <a:p>
            <a:pPr lvl="1"/>
            <a:r>
              <a:rPr lang="en-US" dirty="0" smtClean="0"/>
              <a:t>Professional ethic doesn‘t ask it selves ‚‚why is any conduct right?‘‘. Professional ethic just ask, ‚‚what is right?‘‘</a:t>
            </a:r>
            <a:endParaRPr lang="cs-CZ" dirty="0" smtClean="0"/>
          </a:p>
          <a:p>
            <a:r>
              <a:rPr lang="en-US" dirty="0" smtClean="0"/>
              <a:t>Criterion of correctness is agreement of majority, based on value and historical tradition</a:t>
            </a:r>
          </a:p>
          <a:p>
            <a:pPr lvl="1">
              <a:buNone/>
            </a:pPr>
            <a:endParaRPr lang="en-US" dirty="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Importance of ethic in public administration</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Ethic of public administration serves for achieving of desirable behavior of public officials, which is also called personal moral integrity.</a:t>
            </a:r>
          </a:p>
          <a:p>
            <a:r>
              <a:rPr lang="en-US" dirty="0" smtClean="0"/>
              <a:t>Public official should be honest and immune. That  arises</a:t>
            </a:r>
            <a:r>
              <a:rPr lang="cs-CZ" dirty="0" smtClean="0"/>
              <a:t> </a:t>
            </a:r>
            <a:r>
              <a:rPr lang="en-US" dirty="0" smtClean="0"/>
              <a:t>from:</a:t>
            </a:r>
          </a:p>
          <a:p>
            <a:pPr lvl="1"/>
            <a:r>
              <a:rPr lang="en-US" dirty="0" smtClean="0"/>
              <a:t>Sovereignty of power</a:t>
            </a:r>
          </a:p>
          <a:p>
            <a:pPr lvl="1"/>
            <a:r>
              <a:rPr lang="en-US" dirty="0" smtClean="0"/>
              <a:t>Suverenity of citizens</a:t>
            </a:r>
          </a:p>
          <a:p>
            <a:pPr lvl="1"/>
            <a:r>
              <a:rPr lang="en-US" dirty="0" smtClean="0"/>
              <a:t>Conception of public administration as a service to citizens</a:t>
            </a:r>
          </a:p>
          <a:p>
            <a:r>
              <a:rPr lang="en-US" dirty="0" smtClean="0"/>
              <a:t>The most problematic are the areas of conflict between public and private interests </a:t>
            </a:r>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Importance of ethic in public administration</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lnSpcReduction="10000"/>
          </a:bodyPr>
          <a:lstStyle/>
          <a:p>
            <a:r>
              <a:rPr lang="en-US" dirty="0" smtClean="0"/>
              <a:t>Ethic of public administration isn‘t just moral appeal. It is </a:t>
            </a:r>
            <a:r>
              <a:rPr lang="en-US" b="1" dirty="0" smtClean="0">
                <a:solidFill>
                  <a:srgbClr val="7030A0"/>
                </a:solidFill>
              </a:rPr>
              <a:t>tool set including</a:t>
            </a:r>
            <a:r>
              <a:rPr lang="en-US" dirty="0" smtClean="0"/>
              <a:t>:</a:t>
            </a:r>
          </a:p>
          <a:p>
            <a:pPr lvl="1"/>
            <a:r>
              <a:rPr lang="en-US" b="1" dirty="0" smtClean="0"/>
              <a:t>Complex control system</a:t>
            </a:r>
          </a:p>
          <a:p>
            <a:pPr lvl="2"/>
            <a:r>
              <a:rPr lang="en-US" dirty="0" smtClean="0"/>
              <a:t>Institutionalized control</a:t>
            </a:r>
          </a:p>
          <a:p>
            <a:pPr lvl="2"/>
            <a:r>
              <a:rPr lang="en-US" dirty="0" smtClean="0"/>
              <a:t>Wide social control</a:t>
            </a:r>
          </a:p>
          <a:p>
            <a:pPr lvl="1"/>
            <a:r>
              <a:rPr lang="en-US" b="1" dirty="0" smtClean="0"/>
              <a:t>Leadership</a:t>
            </a:r>
            <a:r>
              <a:rPr lang="en-US" dirty="0" smtClean="0"/>
              <a:t>. </a:t>
            </a:r>
          </a:p>
          <a:p>
            <a:pPr lvl="2"/>
            <a:r>
              <a:rPr lang="en-US" dirty="0" smtClean="0"/>
              <a:t>Creating codes of conduct</a:t>
            </a:r>
          </a:p>
          <a:p>
            <a:pPr lvl="2"/>
            <a:r>
              <a:rPr lang="en-US" dirty="0" smtClean="0"/>
              <a:t>Professional education, feeling of unity</a:t>
            </a:r>
          </a:p>
          <a:p>
            <a:pPr lvl="2"/>
            <a:r>
              <a:rPr lang="en-US" dirty="0" smtClean="0"/>
              <a:t>Support from authorities, personal example.</a:t>
            </a:r>
          </a:p>
          <a:p>
            <a:pPr lvl="1"/>
            <a:r>
              <a:rPr lang="en-US" b="1" dirty="0" smtClean="0"/>
              <a:t>Management</a:t>
            </a:r>
            <a:r>
              <a:rPr lang="en-US" dirty="0" smtClean="0"/>
              <a:t>. </a:t>
            </a:r>
          </a:p>
          <a:p>
            <a:pPr lvl="2"/>
            <a:r>
              <a:rPr lang="en-US" dirty="0" smtClean="0"/>
              <a:t>Creating ethical </a:t>
            </a:r>
            <a:r>
              <a:rPr lang="en-US" dirty="0" err="1" smtClean="0"/>
              <a:t>commis</a:t>
            </a:r>
            <a:r>
              <a:rPr lang="cs-CZ" dirty="0" smtClean="0"/>
              <a:t>s</a:t>
            </a:r>
            <a:r>
              <a:rPr lang="en-US" dirty="0" smtClean="0"/>
              <a:t>ions</a:t>
            </a:r>
          </a:p>
          <a:p>
            <a:pPr lvl="2"/>
            <a:r>
              <a:rPr lang="en-US" dirty="0" smtClean="0"/>
              <a:t>Creating consulting centers</a:t>
            </a:r>
          </a:p>
          <a:p>
            <a:pPr lvl="2"/>
            <a:r>
              <a:rPr lang="en-US" dirty="0" smtClean="0"/>
              <a:t>Creating appropriate processes to dealing with complains</a:t>
            </a:r>
          </a:p>
          <a:p>
            <a:pPr lvl="2"/>
            <a:r>
              <a:rPr lang="en-US" dirty="0" smtClean="0"/>
              <a:t>Creating system of sanctions for </a:t>
            </a:r>
            <a:r>
              <a:rPr lang="cs-CZ" dirty="0" err="1" smtClean="0"/>
              <a:t>une</a:t>
            </a:r>
            <a:r>
              <a:rPr lang="en-US" dirty="0" err="1" smtClean="0"/>
              <a:t>thical</a:t>
            </a:r>
            <a:r>
              <a:rPr lang="en-US" dirty="0" smtClean="0"/>
              <a:t> behavior</a:t>
            </a:r>
          </a:p>
          <a:p>
            <a:pPr lvl="1"/>
            <a:endParaRPr lang="cs-CZ" dirty="0" smtClean="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Ethical infrastructure</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European commission and Council of Europe also deals with ethical issues of public administration </a:t>
            </a:r>
          </a:p>
          <a:p>
            <a:r>
              <a:rPr lang="en-US" dirty="0" smtClean="0"/>
              <a:t>European commission created Code of Conduct and anticorrupcy agency ‚‚OLAF‘‘</a:t>
            </a:r>
          </a:p>
          <a:p>
            <a:r>
              <a:rPr lang="en-US" dirty="0" smtClean="0"/>
              <a:t>Council of Europe created </a:t>
            </a:r>
            <a:r>
              <a:rPr lang="en-US" dirty="0" smtClean="0">
                <a:hlinkClick r:id="rId3"/>
              </a:rPr>
              <a:t>Rec.(2000)6 </a:t>
            </a:r>
            <a:r>
              <a:rPr lang="en-US" dirty="0" smtClean="0"/>
              <a:t>and </a:t>
            </a:r>
            <a:r>
              <a:rPr lang="en-US" dirty="0" smtClean="0">
                <a:hlinkClick r:id="rId4"/>
              </a:rPr>
              <a:t>(2000)10</a:t>
            </a:r>
            <a:endParaRPr lang="en-US" dirty="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Ethical public administration</a:t>
            </a:r>
            <a:r>
              <a:rPr lang="cs-CZ" b="1" dirty="0" smtClean="0"/>
              <a:t/>
            </a:r>
            <a:br>
              <a:rPr lang="cs-CZ" b="1" dirty="0" smtClean="0"/>
            </a:br>
            <a:r>
              <a:rPr lang="cs-CZ" sz="2000" dirty="0" smtClean="0"/>
              <a:t>EUROPEAN</a:t>
            </a:r>
            <a:r>
              <a:rPr lang="en-US" sz="2000" dirty="0" smtClean="0"/>
              <a:t> </a:t>
            </a:r>
            <a:r>
              <a:rPr lang="en-US" sz="2400" dirty="0" smtClean="0"/>
              <a:t>level</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600200"/>
            <a:ext cx="7467600" cy="1540768"/>
          </a:xfrm>
        </p:spPr>
        <p:txBody>
          <a:bodyPr>
            <a:normAutofit lnSpcReduction="10000"/>
          </a:bodyPr>
          <a:lstStyle/>
          <a:p>
            <a:r>
              <a:rPr lang="en-US" dirty="0" smtClean="0"/>
              <a:t>Professional codes of conduct allow moral and also disciplinary condemnation.</a:t>
            </a:r>
            <a:endParaRPr lang="cs-CZ" dirty="0" smtClean="0"/>
          </a:p>
          <a:p>
            <a:r>
              <a:rPr lang="en-US" dirty="0" smtClean="0"/>
              <a:t>There are usually these principles in codes of conduct:</a:t>
            </a:r>
          </a:p>
        </p:txBody>
      </p:sp>
      <p:sp>
        <p:nvSpPr>
          <p:cNvPr id="5"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Ethical public administration</a:t>
            </a:r>
            <a:endParaRPr lang="en-US" dirty="0"/>
          </a:p>
        </p:txBody>
      </p:sp>
      <p:sp>
        <p:nvSpPr>
          <p:cNvPr id="6" name="Zástupný symbol pro obsah 2"/>
          <p:cNvSpPr txBox="1">
            <a:spLocks/>
          </p:cNvSpPr>
          <p:nvPr/>
        </p:nvSpPr>
        <p:spPr>
          <a:xfrm>
            <a:off x="416768" y="3140968"/>
            <a:ext cx="7467600" cy="3096344"/>
          </a:xfrm>
          <a:prstGeom prst="rect">
            <a:avLst/>
          </a:prstGeom>
        </p:spPr>
        <p:txBody>
          <a:bodyPr vert="horz" numCol="2">
            <a:normAutofit/>
          </a:bodyPr>
          <a:lstStyle/>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Impartiality</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Lawfulness</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Integrity</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Transparency</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Effectivity</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Equality</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Responsibility</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Justice</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Objectivity</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Openness</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Competence</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100" b="0" i="0" u="none" strike="noStrike" kern="1200" cap="none" spc="0" normalizeH="0" baseline="0" dirty="0" smtClean="0">
                <a:ln>
                  <a:noFill/>
                </a:ln>
                <a:solidFill>
                  <a:schemeClr val="tx1"/>
                </a:solidFill>
                <a:effectLst/>
                <a:uLnTx/>
                <a:uFillTx/>
                <a:latin typeface="+mn-lt"/>
                <a:ea typeface="+mn-ea"/>
                <a:cs typeface="+mn-cs"/>
              </a:rPr>
              <a:t>Professionalism</a:t>
            </a:r>
            <a:endParaRPr kumimoji="0" lang="en-US" sz="2100" b="0" i="0" u="none" strike="noStrike" kern="1200" cap="none" spc="0" normalizeH="0" baseline="0" dirty="0">
              <a:ln>
                <a:noFill/>
              </a:ln>
              <a:solidFill>
                <a:schemeClr val="tx1"/>
              </a:solidFill>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148</TotalTime>
  <Words>486</Words>
  <Application>Microsoft Office PowerPoint</Application>
  <PresentationFormat>Předvádění na obrazovce (4:3)</PresentationFormat>
  <Paragraphs>72</Paragraphs>
  <Slides>8</Slides>
  <Notes>1</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Arkýř</vt:lpstr>
      <vt:lpstr>Snímek 1</vt:lpstr>
      <vt:lpstr>Importance of ethic in public administration</vt:lpstr>
      <vt:lpstr>Influence of corruption on public administration</vt:lpstr>
      <vt:lpstr>Importance of ethic in public administration</vt:lpstr>
      <vt:lpstr>Importance of ethic in public administration</vt:lpstr>
      <vt:lpstr>Ethical infrastructure</vt:lpstr>
      <vt:lpstr>Ethical public administration EUROPEAN level</vt:lpstr>
      <vt:lpstr>Ethical public administration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Jiri</dc:creator>
  <cp:lastModifiedBy>Lenovo</cp:lastModifiedBy>
  <cp:revision>27</cp:revision>
  <dcterms:created xsi:type="dcterms:W3CDTF">2012-11-05T19:22:14Z</dcterms:created>
  <dcterms:modified xsi:type="dcterms:W3CDTF">2016-03-08T15:06:11Z</dcterms:modified>
</cp:coreProperties>
</file>