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4" r:id="rId28"/>
    <p:sldId id="285" r:id="rId29"/>
    <p:sldId id="286" r:id="rId30"/>
    <p:sldId id="283" r:id="rId31"/>
    <p:sldId id="287" r:id="rId32"/>
    <p:sldId id="288" r:id="rId33"/>
    <p:sldId id="296" r:id="rId34"/>
    <p:sldId id="297" r:id="rId35"/>
    <p:sldId id="298" r:id="rId36"/>
    <p:sldId id="289" r:id="rId37"/>
    <p:sldId id="290" r:id="rId38"/>
    <p:sldId id="291" r:id="rId39"/>
    <p:sldId id="292" r:id="rId40"/>
    <p:sldId id="295" r:id="rId41"/>
    <p:sldId id="294" r:id="rId42"/>
    <p:sldId id="293"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15" d="100"/>
          <a:sy n="115" d="100"/>
        </p:scale>
        <p:origin x="2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22.11.2018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22.11.2018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22.11.2018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22.11.2018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22.11.2018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22.11.2018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stackoverflow.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bWdeGTJxMQc&amp;t=44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cs typeface="Calibri Light"/>
              </a:rPr>
              <a:t>Software </a:t>
            </a:r>
            <a:r>
              <a:rPr lang="cs-CZ" dirty="0" err="1">
                <a:cs typeface="Calibri Light"/>
              </a:rPr>
              <a:t>law</a:t>
            </a:r>
            <a:endParaRPr lang="cs-CZ" dirty="0" err="1"/>
          </a:p>
        </p:txBody>
      </p:sp>
      <p:sp>
        <p:nvSpPr>
          <p:cNvPr id="3" name="Podnadpis 2"/>
          <p:cNvSpPr>
            <a:spLocks noGrp="1"/>
          </p:cNvSpPr>
          <p:nvPr>
            <p:ph type="subTitle" idx="1"/>
          </p:nvPr>
        </p:nvSpPr>
        <p:spPr/>
        <p:txBody>
          <a:bodyPr vert="horz" lIns="91440" tIns="45720" rIns="91440" bIns="45720" rtlCol="0" anchor="t">
            <a:normAutofit/>
          </a:bodyPr>
          <a:lstStyle/>
          <a:p>
            <a:endParaRPr lang="cs-CZ" dirty="0" err="1"/>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01B4F-2254-472A-B0C0-7D0508FED242}"/>
              </a:ext>
            </a:extLst>
          </p:cNvPr>
          <p:cNvSpPr>
            <a:spLocks noGrp="1"/>
          </p:cNvSpPr>
          <p:nvPr>
            <p:ph type="title"/>
          </p:nvPr>
        </p:nvSpPr>
        <p:spPr/>
        <p:txBody>
          <a:bodyPr/>
          <a:lstStyle/>
          <a:p>
            <a:r>
              <a:rPr lang="cs-CZ" dirty="0">
                <a:cs typeface="Calibri Light"/>
              </a:rPr>
              <a:t>Copyright </a:t>
            </a:r>
            <a:r>
              <a:rPr lang="cs-CZ" dirty="0" err="1">
                <a:cs typeface="Calibri Light"/>
              </a:rPr>
              <a:t>protection</a:t>
            </a:r>
            <a:endParaRPr lang="cs-CZ" dirty="0" err="1"/>
          </a:p>
        </p:txBody>
      </p:sp>
      <p:sp>
        <p:nvSpPr>
          <p:cNvPr id="3" name="Zástupný symbol pro obsah 2">
            <a:extLst>
              <a:ext uri="{FF2B5EF4-FFF2-40B4-BE49-F238E27FC236}">
                <a16:creationId xmlns:a16="http://schemas.microsoft.com/office/drawing/2014/main" id="{F856CE46-EB5A-47A7-AB41-E580AE2E4348}"/>
              </a:ext>
            </a:extLst>
          </p:cNvPr>
          <p:cNvSpPr>
            <a:spLocks noGrp="1"/>
          </p:cNvSpPr>
          <p:nvPr>
            <p:ph idx="1"/>
          </p:nvPr>
        </p:nvSpPr>
        <p:spPr/>
        <p:txBody>
          <a:bodyPr vert="horz" lIns="91440" tIns="45720" rIns="91440" bIns="45720" rtlCol="0" anchor="t">
            <a:normAutofit fontScale="92500" lnSpcReduction="10000"/>
          </a:bodyPr>
          <a:lstStyle/>
          <a:p>
            <a:r>
              <a:rPr lang="cs-CZ" dirty="0" err="1">
                <a:cs typeface="Calibri"/>
              </a:rPr>
              <a:t>Directive</a:t>
            </a:r>
            <a:r>
              <a:rPr lang="cs-CZ" dirty="0">
                <a:cs typeface="Calibri"/>
              </a:rPr>
              <a:t> 2009/24/EC on </a:t>
            </a:r>
            <a:r>
              <a:rPr lang="cs-CZ" dirty="0" err="1">
                <a:cs typeface="Calibri"/>
              </a:rPr>
              <a:t>the</a:t>
            </a:r>
            <a:r>
              <a:rPr lang="cs-CZ" dirty="0">
                <a:cs typeface="Calibri"/>
              </a:rPr>
              <a:t> </a:t>
            </a:r>
            <a:r>
              <a:rPr lang="cs-CZ" dirty="0" err="1">
                <a:cs typeface="Calibri"/>
              </a:rPr>
              <a:t>legal</a:t>
            </a:r>
            <a:r>
              <a:rPr lang="cs-CZ" dirty="0">
                <a:cs typeface="Calibri"/>
              </a:rPr>
              <a:t> </a:t>
            </a:r>
            <a:r>
              <a:rPr lang="cs-CZ" dirty="0" err="1">
                <a:cs typeface="Calibri"/>
              </a:rPr>
              <a:t>protection</a:t>
            </a:r>
            <a:r>
              <a:rPr lang="cs-CZ" dirty="0">
                <a:cs typeface="Calibri"/>
              </a:rPr>
              <a:t> </a:t>
            </a:r>
            <a:r>
              <a:rPr lang="cs-CZ" dirty="0" err="1">
                <a:cs typeface="Calibri"/>
              </a:rPr>
              <a:t>of</a:t>
            </a:r>
            <a:r>
              <a:rPr lang="cs-CZ" dirty="0">
                <a:cs typeface="Calibri"/>
              </a:rPr>
              <a:t> </a:t>
            </a:r>
            <a:r>
              <a:rPr lang="cs-CZ" dirty="0" err="1">
                <a:cs typeface="Calibri"/>
              </a:rPr>
              <a:t>computer</a:t>
            </a:r>
            <a:r>
              <a:rPr lang="cs-CZ" dirty="0">
                <a:cs typeface="Calibri"/>
              </a:rPr>
              <a:t> </a:t>
            </a:r>
            <a:r>
              <a:rPr lang="cs-CZ" dirty="0" err="1">
                <a:cs typeface="Calibri"/>
              </a:rPr>
              <a:t>programs</a:t>
            </a:r>
            <a:r>
              <a:rPr lang="cs-CZ" dirty="0">
                <a:cs typeface="Calibri"/>
              </a:rPr>
              <a:t> </a:t>
            </a:r>
          </a:p>
          <a:p>
            <a:r>
              <a:rPr lang="cs-CZ" dirty="0" err="1">
                <a:cs typeface="Calibri"/>
              </a:rPr>
              <a:t>Object</a:t>
            </a:r>
            <a:r>
              <a:rPr lang="cs-CZ" dirty="0">
                <a:cs typeface="Calibri"/>
              </a:rPr>
              <a:t> </a:t>
            </a:r>
            <a:r>
              <a:rPr lang="cs-CZ" dirty="0" err="1">
                <a:cs typeface="Calibri"/>
              </a:rPr>
              <a:t>of</a:t>
            </a:r>
            <a:r>
              <a:rPr lang="cs-CZ" dirty="0">
                <a:cs typeface="Calibri"/>
              </a:rPr>
              <a:t> </a:t>
            </a:r>
            <a:r>
              <a:rPr lang="cs-CZ" dirty="0" err="1">
                <a:cs typeface="Calibri"/>
              </a:rPr>
              <a:t>protection</a:t>
            </a:r>
            <a:r>
              <a:rPr lang="cs-CZ" dirty="0">
                <a:cs typeface="Calibri"/>
              </a:rPr>
              <a:t> (art. 1)</a:t>
            </a:r>
          </a:p>
          <a:p>
            <a:r>
              <a:rPr lang="cs-CZ" dirty="0" err="1">
                <a:cs typeface="Calibri"/>
              </a:rPr>
              <a:t>computer</a:t>
            </a:r>
            <a:r>
              <a:rPr lang="cs-CZ" dirty="0">
                <a:cs typeface="Calibri"/>
              </a:rPr>
              <a:t> </a:t>
            </a:r>
            <a:r>
              <a:rPr lang="cs-CZ" dirty="0" err="1">
                <a:cs typeface="Calibri"/>
              </a:rPr>
              <a:t>programs</a:t>
            </a:r>
            <a:r>
              <a:rPr lang="cs-CZ" dirty="0">
                <a:cs typeface="Calibri"/>
              </a:rPr>
              <a:t> as </a:t>
            </a:r>
            <a:r>
              <a:rPr lang="cs-CZ" dirty="0" err="1">
                <a:cs typeface="Calibri"/>
              </a:rPr>
              <a:t>literary</a:t>
            </a:r>
            <a:r>
              <a:rPr lang="cs-CZ" dirty="0">
                <a:cs typeface="Calibri"/>
              </a:rPr>
              <a:t> </a:t>
            </a:r>
            <a:r>
              <a:rPr lang="cs-CZ" dirty="0" err="1">
                <a:cs typeface="Calibri"/>
              </a:rPr>
              <a:t>works</a:t>
            </a:r>
            <a:endParaRPr lang="cs-CZ" b="1" dirty="0" err="1">
              <a:cs typeface="Calibri"/>
            </a:endParaRPr>
          </a:p>
          <a:p>
            <a:r>
              <a:rPr lang="cs-CZ" dirty="0" err="1">
                <a:cs typeface="Calibri"/>
              </a:rPr>
              <a:t>the</a:t>
            </a:r>
            <a:r>
              <a:rPr lang="cs-CZ" dirty="0">
                <a:cs typeface="Calibri"/>
              </a:rPr>
              <a:t> term ‘</a:t>
            </a:r>
            <a:r>
              <a:rPr lang="cs-CZ" dirty="0" err="1">
                <a:cs typeface="Calibri"/>
              </a:rPr>
              <a:t>computer</a:t>
            </a:r>
            <a:r>
              <a:rPr lang="cs-CZ" dirty="0">
                <a:cs typeface="Calibri"/>
              </a:rPr>
              <a:t> </a:t>
            </a:r>
            <a:r>
              <a:rPr lang="cs-CZ" dirty="0" err="1">
                <a:cs typeface="Calibri"/>
              </a:rPr>
              <a:t>programs</a:t>
            </a:r>
            <a:r>
              <a:rPr lang="cs-CZ" dirty="0">
                <a:cs typeface="Calibri"/>
              </a:rPr>
              <a:t>’ </a:t>
            </a:r>
            <a:r>
              <a:rPr lang="cs-CZ" dirty="0" err="1">
                <a:cs typeface="Calibri"/>
              </a:rPr>
              <a:t>shall</a:t>
            </a:r>
            <a:r>
              <a:rPr lang="cs-CZ" dirty="0">
                <a:cs typeface="Calibri"/>
              </a:rPr>
              <a:t> </a:t>
            </a:r>
            <a:r>
              <a:rPr lang="cs-CZ" dirty="0" err="1">
                <a:cs typeface="Calibri"/>
              </a:rPr>
              <a:t>include</a:t>
            </a:r>
            <a:r>
              <a:rPr lang="cs-CZ" dirty="0">
                <a:cs typeface="Calibri"/>
              </a:rPr>
              <a:t> </a:t>
            </a:r>
            <a:r>
              <a:rPr lang="cs-CZ" dirty="0" err="1">
                <a:cs typeface="Calibri"/>
              </a:rPr>
              <a:t>their</a:t>
            </a:r>
            <a:r>
              <a:rPr lang="cs-CZ" dirty="0">
                <a:cs typeface="Calibri"/>
              </a:rPr>
              <a:t> </a:t>
            </a:r>
            <a:r>
              <a:rPr lang="cs-CZ" dirty="0" err="1">
                <a:cs typeface="Calibri"/>
              </a:rPr>
              <a:t>preparatory</a:t>
            </a:r>
            <a:r>
              <a:rPr lang="cs-CZ" dirty="0">
                <a:cs typeface="Calibri"/>
              </a:rPr>
              <a:t> design </a:t>
            </a:r>
            <a:r>
              <a:rPr lang="cs-CZ" dirty="0" err="1">
                <a:cs typeface="Calibri"/>
              </a:rPr>
              <a:t>material</a:t>
            </a:r>
          </a:p>
          <a:p>
            <a:r>
              <a:rPr lang="cs-CZ" dirty="0" err="1">
                <a:cs typeface="Calibri"/>
              </a:rPr>
              <a:t>protection</a:t>
            </a:r>
            <a:r>
              <a:rPr lang="cs-CZ" dirty="0">
                <a:cs typeface="Calibri"/>
              </a:rPr>
              <a:t> </a:t>
            </a:r>
            <a:r>
              <a:rPr lang="cs-CZ" dirty="0" err="1">
                <a:cs typeface="Calibri"/>
              </a:rPr>
              <a:t>shall</a:t>
            </a:r>
            <a:r>
              <a:rPr lang="cs-CZ" dirty="0">
                <a:cs typeface="Calibri"/>
              </a:rPr>
              <a:t> </a:t>
            </a:r>
            <a:r>
              <a:rPr lang="cs-CZ" dirty="0" err="1">
                <a:cs typeface="Calibri"/>
              </a:rPr>
              <a:t>apply</a:t>
            </a:r>
            <a:r>
              <a:rPr lang="cs-CZ" dirty="0">
                <a:cs typeface="Calibri"/>
              </a:rPr>
              <a:t> to </a:t>
            </a:r>
            <a:r>
              <a:rPr lang="cs-CZ" dirty="0" err="1">
                <a:cs typeface="Calibri"/>
              </a:rPr>
              <a:t>the</a:t>
            </a:r>
            <a:r>
              <a:rPr lang="cs-CZ" dirty="0">
                <a:cs typeface="Calibri"/>
              </a:rPr>
              <a:t> </a:t>
            </a:r>
            <a:r>
              <a:rPr lang="cs-CZ" dirty="0" err="1">
                <a:cs typeface="Calibri"/>
              </a:rPr>
              <a:t>expression</a:t>
            </a:r>
            <a:r>
              <a:rPr lang="cs-CZ" dirty="0">
                <a:cs typeface="Calibri"/>
              </a:rPr>
              <a:t> </a:t>
            </a:r>
            <a:r>
              <a:rPr lang="cs-CZ" u="sng" dirty="0">
                <a:cs typeface="Calibri"/>
              </a:rPr>
              <a:t>in any </a:t>
            </a:r>
            <a:r>
              <a:rPr lang="cs-CZ" u="sng" dirty="0" err="1">
                <a:cs typeface="Calibri"/>
              </a:rPr>
              <a:t>form</a:t>
            </a:r>
            <a:r>
              <a:rPr lang="cs-CZ" dirty="0">
                <a:cs typeface="Calibri"/>
              </a:rPr>
              <a:t> </a:t>
            </a:r>
            <a:r>
              <a:rPr lang="cs-CZ" dirty="0" err="1">
                <a:cs typeface="Calibri"/>
              </a:rPr>
              <a:t>of</a:t>
            </a:r>
            <a:r>
              <a:rPr lang="cs-CZ" dirty="0">
                <a:cs typeface="Calibri"/>
              </a:rPr>
              <a:t> a </a:t>
            </a:r>
            <a:r>
              <a:rPr lang="cs-CZ" dirty="0" err="1">
                <a:cs typeface="Calibri"/>
              </a:rPr>
              <a:t>computer</a:t>
            </a:r>
            <a:r>
              <a:rPr lang="cs-CZ" dirty="0">
                <a:cs typeface="Calibri"/>
              </a:rPr>
              <a:t> program</a:t>
            </a:r>
          </a:p>
          <a:p>
            <a:r>
              <a:rPr lang="cs-CZ" dirty="0">
                <a:cs typeface="Calibri"/>
              </a:rPr>
              <a:t>A </a:t>
            </a:r>
            <a:r>
              <a:rPr lang="cs-CZ" dirty="0" err="1">
                <a:cs typeface="Calibri"/>
              </a:rPr>
              <a:t>computer</a:t>
            </a:r>
            <a:r>
              <a:rPr lang="cs-CZ" dirty="0">
                <a:cs typeface="Calibri"/>
              </a:rPr>
              <a:t> program </a:t>
            </a:r>
            <a:r>
              <a:rPr lang="cs-CZ" dirty="0" err="1">
                <a:cs typeface="Calibri"/>
              </a:rPr>
              <a:t>shall</a:t>
            </a:r>
            <a:r>
              <a:rPr lang="cs-CZ" dirty="0">
                <a:cs typeface="Calibri"/>
              </a:rPr>
              <a:t> </a:t>
            </a:r>
            <a:r>
              <a:rPr lang="cs-CZ" dirty="0" err="1">
                <a:cs typeface="Calibri"/>
              </a:rPr>
              <a:t>be</a:t>
            </a:r>
            <a:r>
              <a:rPr lang="cs-CZ" dirty="0">
                <a:cs typeface="Calibri"/>
              </a:rPr>
              <a:t> </a:t>
            </a:r>
            <a:r>
              <a:rPr lang="cs-CZ" dirty="0" err="1">
                <a:cs typeface="Calibri"/>
              </a:rPr>
              <a:t>protected</a:t>
            </a:r>
            <a:r>
              <a:rPr lang="cs-CZ" dirty="0">
                <a:cs typeface="Calibri"/>
              </a:rPr>
              <a:t> </a:t>
            </a:r>
            <a:r>
              <a:rPr lang="cs-CZ" dirty="0" err="1">
                <a:cs typeface="Calibri"/>
              </a:rPr>
              <a:t>if</a:t>
            </a:r>
            <a:r>
              <a:rPr lang="cs-CZ" dirty="0">
                <a:cs typeface="Calibri"/>
              </a:rPr>
              <a:t>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original</a:t>
            </a:r>
            <a:r>
              <a:rPr lang="cs-CZ" dirty="0">
                <a:cs typeface="Calibri"/>
              </a:rPr>
              <a:t> in </a:t>
            </a:r>
            <a:r>
              <a:rPr lang="cs-CZ" dirty="0" err="1">
                <a:cs typeface="Calibri"/>
              </a:rPr>
              <a:t>the</a:t>
            </a:r>
            <a:r>
              <a:rPr lang="cs-CZ" dirty="0">
                <a:cs typeface="Calibri"/>
              </a:rPr>
              <a:t> </a:t>
            </a:r>
            <a:r>
              <a:rPr lang="cs-CZ" dirty="0" err="1">
                <a:cs typeface="Calibri"/>
              </a:rPr>
              <a:t>sense</a:t>
            </a:r>
            <a:r>
              <a:rPr lang="cs-CZ" dirty="0">
                <a:cs typeface="Calibri"/>
              </a:rPr>
              <a:t> </a:t>
            </a:r>
            <a:r>
              <a:rPr lang="cs-CZ" dirty="0" err="1">
                <a:cs typeface="Calibri"/>
              </a:rPr>
              <a:t>that</a:t>
            </a:r>
            <a:r>
              <a:rPr lang="cs-CZ" dirty="0">
                <a:cs typeface="Calibri"/>
              </a:rPr>
              <a:t>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the</a:t>
            </a:r>
            <a:r>
              <a:rPr lang="cs-CZ" dirty="0">
                <a:cs typeface="Calibri"/>
              </a:rPr>
              <a:t> </a:t>
            </a:r>
            <a:r>
              <a:rPr lang="cs-CZ" dirty="0" err="1">
                <a:cs typeface="Calibri"/>
              </a:rPr>
              <a:t>author's</a:t>
            </a:r>
            <a:r>
              <a:rPr lang="cs-CZ" dirty="0">
                <a:cs typeface="Calibri"/>
              </a:rPr>
              <a:t> </a:t>
            </a:r>
            <a:r>
              <a:rPr lang="cs-CZ" dirty="0" err="1">
                <a:cs typeface="Calibri"/>
              </a:rPr>
              <a:t>own</a:t>
            </a:r>
            <a:r>
              <a:rPr lang="cs-CZ" dirty="0">
                <a:cs typeface="Calibri"/>
              </a:rPr>
              <a:t> </a:t>
            </a:r>
            <a:r>
              <a:rPr lang="cs-CZ" dirty="0" err="1">
                <a:cs typeface="Calibri"/>
              </a:rPr>
              <a:t>intellectual</a:t>
            </a:r>
            <a:r>
              <a:rPr lang="cs-CZ" dirty="0">
                <a:cs typeface="Calibri"/>
              </a:rPr>
              <a:t> </a:t>
            </a:r>
            <a:r>
              <a:rPr lang="cs-CZ" dirty="0" err="1">
                <a:cs typeface="Calibri"/>
              </a:rPr>
              <a:t>creation</a:t>
            </a:r>
          </a:p>
          <a:p>
            <a:r>
              <a:rPr lang="cs-CZ" dirty="0" err="1">
                <a:cs typeface="Calibri"/>
              </a:rPr>
              <a:t>the</a:t>
            </a:r>
            <a:r>
              <a:rPr lang="cs-CZ" dirty="0">
                <a:cs typeface="Calibri"/>
              </a:rPr>
              <a:t> </a:t>
            </a:r>
            <a:r>
              <a:rPr lang="cs-CZ" u="sng" dirty="0" err="1">
                <a:cs typeface="Calibri"/>
              </a:rPr>
              <a:t>ideas</a:t>
            </a:r>
            <a:r>
              <a:rPr lang="cs-CZ" u="sng" dirty="0">
                <a:cs typeface="Calibri"/>
              </a:rPr>
              <a:t> and </a:t>
            </a:r>
            <a:r>
              <a:rPr lang="cs-CZ" u="sng" dirty="0" err="1">
                <a:cs typeface="Calibri"/>
              </a:rPr>
              <a:t>principles</a:t>
            </a:r>
            <a:r>
              <a:rPr lang="cs-CZ" u="sng" dirty="0">
                <a:cs typeface="Calibri"/>
              </a:rPr>
              <a:t> </a:t>
            </a:r>
            <a:r>
              <a:rPr lang="cs-CZ" dirty="0" err="1">
                <a:cs typeface="Calibri"/>
              </a:rPr>
              <a:t>which</a:t>
            </a:r>
            <a:r>
              <a:rPr lang="cs-CZ" dirty="0">
                <a:cs typeface="Calibri"/>
              </a:rPr>
              <a:t> </a:t>
            </a:r>
            <a:r>
              <a:rPr lang="cs-CZ" dirty="0" err="1">
                <a:cs typeface="Calibri"/>
              </a:rPr>
              <a:t>underlie</a:t>
            </a:r>
            <a:r>
              <a:rPr lang="cs-CZ" dirty="0">
                <a:cs typeface="Calibri"/>
              </a:rPr>
              <a:t> any element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including</a:t>
            </a:r>
            <a:r>
              <a:rPr lang="cs-CZ" dirty="0">
                <a:cs typeface="Calibri"/>
              </a:rPr>
              <a:t> </a:t>
            </a:r>
            <a:r>
              <a:rPr lang="cs-CZ" dirty="0" err="1">
                <a:cs typeface="Calibri"/>
              </a:rPr>
              <a:t>those</a:t>
            </a:r>
            <a:r>
              <a:rPr lang="cs-CZ" dirty="0">
                <a:cs typeface="Calibri"/>
              </a:rPr>
              <a:t> </a:t>
            </a:r>
            <a:r>
              <a:rPr lang="cs-CZ" dirty="0" err="1">
                <a:cs typeface="Calibri"/>
              </a:rPr>
              <a:t>which</a:t>
            </a:r>
            <a:r>
              <a:rPr lang="cs-CZ" dirty="0">
                <a:cs typeface="Calibri"/>
              </a:rPr>
              <a:t> </a:t>
            </a:r>
            <a:r>
              <a:rPr lang="cs-CZ" dirty="0" err="1">
                <a:cs typeface="Calibri"/>
              </a:rPr>
              <a:t>underlie</a:t>
            </a:r>
            <a:r>
              <a:rPr lang="cs-CZ" dirty="0">
                <a:cs typeface="Calibri"/>
              </a:rPr>
              <a:t> </a:t>
            </a:r>
            <a:r>
              <a:rPr lang="cs-CZ" dirty="0" err="1">
                <a:cs typeface="Calibri"/>
              </a:rPr>
              <a:t>its</a:t>
            </a:r>
            <a:r>
              <a:rPr lang="cs-CZ" dirty="0">
                <a:cs typeface="Calibri"/>
              </a:rPr>
              <a:t> </a:t>
            </a:r>
            <a:r>
              <a:rPr lang="cs-CZ" dirty="0" err="1">
                <a:cs typeface="Calibri"/>
              </a:rPr>
              <a:t>interfaces</a:t>
            </a:r>
            <a:r>
              <a:rPr lang="cs-CZ" dirty="0">
                <a:cs typeface="Calibri"/>
              </a:rPr>
              <a:t>, </a:t>
            </a:r>
            <a:r>
              <a:rPr lang="cs-CZ" u="sng" dirty="0">
                <a:cs typeface="Calibri"/>
              </a:rPr>
              <a:t>are not </a:t>
            </a:r>
            <a:r>
              <a:rPr lang="cs-CZ" u="sng" dirty="0" err="1">
                <a:cs typeface="Calibri"/>
              </a:rPr>
              <a:t>protected</a:t>
            </a:r>
            <a:r>
              <a:rPr lang="cs-CZ" u="sng" dirty="0">
                <a:cs typeface="Calibri"/>
              </a:rPr>
              <a:t> by copyright </a:t>
            </a:r>
            <a:r>
              <a:rPr lang="cs-CZ" u="sng" dirty="0" err="1">
                <a:cs typeface="Calibri"/>
              </a:rPr>
              <a:t>under</a:t>
            </a:r>
            <a:r>
              <a:rPr lang="cs-CZ" u="sng" dirty="0">
                <a:cs typeface="Calibri"/>
              </a:rPr>
              <a:t> </a:t>
            </a:r>
            <a:r>
              <a:rPr lang="cs-CZ" u="sng" dirty="0" err="1">
                <a:cs typeface="Calibri"/>
              </a:rPr>
              <a:t>that</a:t>
            </a:r>
            <a:r>
              <a:rPr lang="cs-CZ" u="sng" dirty="0">
                <a:cs typeface="Calibri"/>
              </a:rPr>
              <a:t> </a:t>
            </a:r>
            <a:r>
              <a:rPr lang="cs-CZ" u="sng" dirty="0" err="1" smtClean="0">
                <a:cs typeface="Calibri"/>
              </a:rPr>
              <a:t>directive</a:t>
            </a:r>
            <a:r>
              <a:rPr lang="cs-CZ" u="sng" dirty="0" smtClean="0">
                <a:cs typeface="Calibri"/>
              </a:rPr>
              <a:t> </a:t>
            </a:r>
            <a:r>
              <a:rPr lang="cs-CZ" dirty="0" smtClean="0">
                <a:cs typeface="Calibri"/>
              </a:rPr>
              <a:t>-&gt; idea/</a:t>
            </a:r>
            <a:r>
              <a:rPr lang="cs-CZ" dirty="0" err="1" smtClean="0">
                <a:cs typeface="Calibri"/>
              </a:rPr>
              <a:t>expression</a:t>
            </a:r>
            <a:r>
              <a:rPr lang="cs-CZ" dirty="0" smtClean="0">
                <a:cs typeface="Calibri"/>
              </a:rPr>
              <a:t> </a:t>
            </a:r>
            <a:r>
              <a:rPr lang="cs-CZ" dirty="0" err="1" smtClean="0">
                <a:cs typeface="Calibri"/>
              </a:rPr>
              <a:t>dichotomy</a:t>
            </a:r>
            <a:endParaRPr lang="cs-CZ" u="sng" dirty="0">
              <a:cs typeface="Calibri"/>
            </a:endParaRPr>
          </a:p>
          <a:p>
            <a:endParaRPr lang="cs-CZ" dirty="0">
              <a:cs typeface="Calibri"/>
            </a:endParaRPr>
          </a:p>
          <a:p>
            <a:endParaRPr lang="cs-CZ" b="1" dirty="0">
              <a:cs typeface="Calibri"/>
            </a:endParaRPr>
          </a:p>
        </p:txBody>
      </p:sp>
    </p:spTree>
    <p:extLst>
      <p:ext uri="{BB962C8B-B14F-4D97-AF65-F5344CB8AC3E}">
        <p14:creationId xmlns:p14="http://schemas.microsoft.com/office/powerpoint/2010/main" val="2460478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47B5C-F43B-4113-9658-608EF041E349}"/>
              </a:ext>
            </a:extLst>
          </p:cNvPr>
          <p:cNvSpPr>
            <a:spLocks noGrp="1"/>
          </p:cNvSpPr>
          <p:nvPr>
            <p:ph type="title"/>
          </p:nvPr>
        </p:nvSpPr>
        <p:spPr/>
        <p:txBody>
          <a:bodyPr/>
          <a:lstStyle/>
          <a:p>
            <a:r>
              <a:rPr lang="cs-CZ" dirty="0" err="1">
                <a:cs typeface="Calibri Light"/>
              </a:rPr>
              <a:t>Authorship</a:t>
            </a:r>
            <a:r>
              <a:rPr lang="cs-CZ" dirty="0">
                <a:cs typeface="Calibri Light"/>
              </a:rPr>
              <a:t> </a:t>
            </a:r>
            <a:r>
              <a:rPr lang="cs-CZ" dirty="0" err="1">
                <a:cs typeface="Calibri Light"/>
              </a:rPr>
              <a:t>of</a:t>
            </a:r>
            <a:r>
              <a:rPr lang="cs-CZ" dirty="0">
                <a:cs typeface="Calibri Light"/>
              </a:rPr>
              <a:t> SW</a:t>
            </a:r>
            <a:endParaRPr lang="cs-CZ" dirty="0"/>
          </a:p>
        </p:txBody>
      </p:sp>
      <p:sp>
        <p:nvSpPr>
          <p:cNvPr id="3" name="Zástupný symbol pro obsah 2">
            <a:extLst>
              <a:ext uri="{FF2B5EF4-FFF2-40B4-BE49-F238E27FC236}">
                <a16:creationId xmlns:a16="http://schemas.microsoft.com/office/drawing/2014/main" id="{3F4C1575-D88F-4B08-9785-D99E1A982F88}"/>
              </a:ext>
            </a:extLst>
          </p:cNvPr>
          <p:cNvSpPr>
            <a:spLocks noGrp="1"/>
          </p:cNvSpPr>
          <p:nvPr>
            <p:ph idx="1"/>
          </p:nvPr>
        </p:nvSpPr>
        <p:spPr/>
        <p:txBody>
          <a:bodyPr vert="horz" lIns="91440" tIns="45720" rIns="91440" bIns="45720" rtlCol="0" anchor="t">
            <a:normAutofit fontScale="85000" lnSpcReduction="10000"/>
          </a:bodyPr>
          <a:lstStyle/>
          <a:p>
            <a:r>
              <a:rPr lang="cs-CZ" sz="3600" dirty="0" err="1">
                <a:cs typeface="Calibri"/>
              </a:rPr>
              <a:t>Article</a:t>
            </a:r>
            <a:r>
              <a:rPr lang="cs-CZ" sz="3600" dirty="0">
                <a:cs typeface="Calibri"/>
              </a:rPr>
              <a:t> 2</a:t>
            </a:r>
          </a:p>
          <a:p>
            <a:r>
              <a:rPr lang="cs-CZ" sz="3600" dirty="0">
                <a:cs typeface="Calibri"/>
              </a:rPr>
              <a:t>natural person </a:t>
            </a:r>
            <a:endParaRPr lang="cs-CZ" dirty="0"/>
          </a:p>
          <a:p>
            <a:r>
              <a:rPr lang="cs-CZ" sz="3600" dirty="0" err="1">
                <a:cs typeface="Calibri"/>
              </a:rPr>
              <a:t>group</a:t>
            </a:r>
            <a:r>
              <a:rPr lang="cs-CZ" sz="3600" dirty="0">
                <a:cs typeface="Calibri"/>
              </a:rPr>
              <a:t> </a:t>
            </a:r>
            <a:r>
              <a:rPr lang="cs-CZ" sz="3600" dirty="0" err="1">
                <a:cs typeface="Calibri"/>
              </a:rPr>
              <a:t>of</a:t>
            </a:r>
            <a:r>
              <a:rPr lang="cs-CZ" sz="3600" dirty="0">
                <a:cs typeface="Calibri"/>
              </a:rPr>
              <a:t> natural </a:t>
            </a:r>
            <a:r>
              <a:rPr lang="cs-CZ" sz="3600" dirty="0" err="1">
                <a:cs typeface="Calibri"/>
              </a:rPr>
              <a:t>persons</a:t>
            </a:r>
            <a:r>
              <a:rPr lang="cs-CZ" sz="3600" dirty="0">
                <a:cs typeface="Calibri"/>
              </a:rPr>
              <a:t> (</a:t>
            </a:r>
            <a:r>
              <a:rPr lang="cs-CZ" sz="3600" dirty="0" err="1">
                <a:cs typeface="Calibri"/>
              </a:rPr>
              <a:t>jointly</a:t>
            </a:r>
            <a:r>
              <a:rPr lang="cs-CZ" sz="3600" dirty="0">
                <a:cs typeface="Calibri"/>
              </a:rPr>
              <a:t>)</a:t>
            </a:r>
          </a:p>
          <a:p>
            <a:r>
              <a:rPr lang="cs-CZ" sz="3600" dirty="0" err="1">
                <a:cs typeface="Calibri"/>
              </a:rPr>
              <a:t>where</a:t>
            </a:r>
            <a:r>
              <a:rPr lang="cs-CZ" sz="3600" dirty="0">
                <a:cs typeface="Calibri"/>
              </a:rPr>
              <a:t> </a:t>
            </a:r>
            <a:r>
              <a:rPr lang="cs-CZ" sz="3600" dirty="0" err="1">
                <a:cs typeface="Calibri"/>
              </a:rPr>
              <a:t>the</a:t>
            </a:r>
            <a:r>
              <a:rPr lang="cs-CZ" sz="3600" dirty="0">
                <a:cs typeface="Calibri"/>
              </a:rPr>
              <a:t> </a:t>
            </a:r>
            <a:r>
              <a:rPr lang="cs-CZ" sz="3600" u="sng" dirty="0" err="1">
                <a:cs typeface="Calibri"/>
              </a:rPr>
              <a:t>legislation</a:t>
            </a:r>
            <a:r>
              <a:rPr lang="cs-CZ" sz="3600" u="sng" dirty="0">
                <a:cs typeface="Calibri"/>
              </a:rPr>
              <a:t> </a:t>
            </a:r>
            <a:r>
              <a:rPr lang="cs-CZ" sz="3600" u="sng" dirty="0" err="1">
                <a:cs typeface="Calibri"/>
              </a:rPr>
              <a:t>of</a:t>
            </a:r>
            <a:r>
              <a:rPr lang="cs-CZ" sz="3600" u="sng" dirty="0">
                <a:cs typeface="Calibri"/>
              </a:rPr>
              <a:t> </a:t>
            </a:r>
            <a:r>
              <a:rPr lang="cs-CZ" sz="3600" u="sng" dirty="0" err="1">
                <a:cs typeface="Calibri"/>
              </a:rPr>
              <a:t>the</a:t>
            </a:r>
            <a:r>
              <a:rPr lang="cs-CZ" sz="3600" u="sng" dirty="0">
                <a:cs typeface="Calibri"/>
              </a:rPr>
              <a:t> </a:t>
            </a:r>
            <a:r>
              <a:rPr lang="cs-CZ" sz="3600" u="sng" dirty="0" err="1">
                <a:cs typeface="Calibri"/>
              </a:rPr>
              <a:t>Member</a:t>
            </a:r>
            <a:r>
              <a:rPr lang="cs-CZ" sz="3600" u="sng" dirty="0">
                <a:cs typeface="Calibri"/>
              </a:rPr>
              <a:t> </a:t>
            </a:r>
            <a:r>
              <a:rPr lang="cs-CZ" sz="3600" u="sng" dirty="0" err="1">
                <a:cs typeface="Calibri"/>
              </a:rPr>
              <a:t>State</a:t>
            </a:r>
            <a:r>
              <a:rPr lang="cs-CZ" sz="3600" u="sng" dirty="0">
                <a:cs typeface="Calibri"/>
              </a:rPr>
              <a:t> </a:t>
            </a:r>
            <a:r>
              <a:rPr lang="cs-CZ" sz="3600" u="sng" dirty="0" err="1">
                <a:cs typeface="Calibri"/>
              </a:rPr>
              <a:t>permits</a:t>
            </a:r>
            <a:r>
              <a:rPr lang="cs-CZ" sz="3600" dirty="0">
                <a:cs typeface="Calibri"/>
              </a:rPr>
              <a:t>, </a:t>
            </a:r>
            <a:r>
              <a:rPr lang="cs-CZ" sz="3600" u="sng" dirty="0" err="1">
                <a:cs typeface="Calibri"/>
              </a:rPr>
              <a:t>the</a:t>
            </a:r>
            <a:r>
              <a:rPr lang="cs-CZ" sz="3600" u="sng" dirty="0">
                <a:cs typeface="Calibri"/>
              </a:rPr>
              <a:t> </a:t>
            </a:r>
            <a:r>
              <a:rPr lang="cs-CZ" sz="3600" u="sng" dirty="0" err="1">
                <a:cs typeface="Calibri"/>
              </a:rPr>
              <a:t>legal</a:t>
            </a:r>
            <a:r>
              <a:rPr lang="cs-CZ" sz="3600" u="sng" dirty="0">
                <a:cs typeface="Calibri"/>
              </a:rPr>
              <a:t> person </a:t>
            </a:r>
            <a:r>
              <a:rPr lang="cs-CZ" sz="3600" dirty="0" err="1">
                <a:cs typeface="Calibri"/>
              </a:rPr>
              <a:t>designated</a:t>
            </a:r>
            <a:r>
              <a:rPr lang="cs-CZ" sz="3600" dirty="0">
                <a:cs typeface="Calibri"/>
              </a:rPr>
              <a:t> as </a:t>
            </a:r>
            <a:r>
              <a:rPr lang="cs-CZ" sz="3600" dirty="0" err="1">
                <a:cs typeface="Calibri"/>
              </a:rPr>
              <a:t>the</a:t>
            </a:r>
            <a:r>
              <a:rPr lang="cs-CZ" sz="3600" dirty="0">
                <a:cs typeface="Calibri"/>
              </a:rPr>
              <a:t> </a:t>
            </a:r>
            <a:r>
              <a:rPr lang="cs-CZ" sz="3600" dirty="0" err="1">
                <a:cs typeface="Calibri"/>
              </a:rPr>
              <a:t>rightholder</a:t>
            </a:r>
            <a:r>
              <a:rPr lang="cs-CZ" sz="3600" dirty="0">
                <a:cs typeface="Calibri"/>
              </a:rPr>
              <a:t> by </a:t>
            </a:r>
            <a:r>
              <a:rPr lang="cs-CZ" sz="3600" dirty="0" err="1">
                <a:cs typeface="Calibri"/>
              </a:rPr>
              <a:t>that</a:t>
            </a:r>
            <a:r>
              <a:rPr lang="cs-CZ" sz="3600" dirty="0">
                <a:cs typeface="Calibri"/>
              </a:rPr>
              <a:t> </a:t>
            </a:r>
            <a:r>
              <a:rPr lang="cs-CZ" sz="3600" dirty="0" err="1">
                <a:cs typeface="Calibri"/>
              </a:rPr>
              <a:t>legislation</a:t>
            </a:r>
            <a:endParaRPr lang="cs-CZ" sz="3600" dirty="0">
              <a:cs typeface="Calibri"/>
            </a:endParaRPr>
          </a:p>
          <a:p>
            <a:r>
              <a:rPr lang="cs-CZ" sz="3600" dirty="0" err="1">
                <a:cs typeface="Calibri"/>
              </a:rPr>
              <a:t>Collective</a:t>
            </a:r>
            <a:r>
              <a:rPr lang="cs-CZ" sz="3600" dirty="0">
                <a:cs typeface="Calibri"/>
              </a:rPr>
              <a:t> </a:t>
            </a:r>
            <a:r>
              <a:rPr lang="cs-CZ" sz="3600" dirty="0" err="1">
                <a:cs typeface="Calibri"/>
              </a:rPr>
              <a:t>works</a:t>
            </a:r>
            <a:r>
              <a:rPr lang="cs-CZ" sz="3600" dirty="0">
                <a:cs typeface="Calibri"/>
              </a:rPr>
              <a:t> in </a:t>
            </a:r>
            <a:r>
              <a:rPr lang="cs-CZ" sz="3600" dirty="0" err="1">
                <a:cs typeface="Calibri"/>
              </a:rPr>
              <a:t>Member</a:t>
            </a:r>
            <a:r>
              <a:rPr lang="cs-CZ" sz="3600" dirty="0">
                <a:cs typeface="Calibri"/>
              </a:rPr>
              <a:t> </a:t>
            </a:r>
            <a:r>
              <a:rPr lang="cs-CZ" sz="3600" dirty="0" err="1">
                <a:cs typeface="Calibri"/>
              </a:rPr>
              <a:t>State</a:t>
            </a:r>
            <a:r>
              <a:rPr lang="cs-CZ" sz="3600" dirty="0">
                <a:cs typeface="Calibri"/>
              </a:rPr>
              <a:t> </a:t>
            </a:r>
            <a:r>
              <a:rPr lang="cs-CZ" sz="3600" dirty="0" err="1">
                <a:cs typeface="Calibri"/>
              </a:rPr>
              <a:t>legislation</a:t>
            </a:r>
          </a:p>
          <a:p>
            <a:r>
              <a:rPr lang="cs-CZ" sz="3600" dirty="0">
                <a:cs typeface="Calibri"/>
              </a:rPr>
              <a:t>SW </a:t>
            </a:r>
            <a:r>
              <a:rPr lang="cs-CZ" sz="3600" dirty="0" err="1">
                <a:cs typeface="Calibri"/>
              </a:rPr>
              <a:t>created</a:t>
            </a:r>
            <a:r>
              <a:rPr lang="cs-CZ" sz="3600" dirty="0">
                <a:cs typeface="Calibri"/>
              </a:rPr>
              <a:t> by </a:t>
            </a:r>
            <a:r>
              <a:rPr lang="cs-CZ" sz="3600" dirty="0" err="1">
                <a:cs typeface="Calibri"/>
              </a:rPr>
              <a:t>employee</a:t>
            </a:r>
          </a:p>
          <a:p>
            <a:r>
              <a:rPr lang="cs-CZ" sz="3600" dirty="0" err="1">
                <a:cs typeface="Calibri"/>
              </a:rPr>
              <a:t>Beneficiaries:all</a:t>
            </a:r>
            <a:r>
              <a:rPr lang="cs-CZ" sz="3600" dirty="0">
                <a:cs typeface="Calibri"/>
              </a:rPr>
              <a:t> natural </a:t>
            </a:r>
            <a:r>
              <a:rPr lang="cs-CZ" sz="3600" dirty="0" err="1">
                <a:cs typeface="Calibri"/>
              </a:rPr>
              <a:t>or</a:t>
            </a:r>
            <a:r>
              <a:rPr lang="cs-CZ" sz="3600" dirty="0">
                <a:cs typeface="Calibri"/>
              </a:rPr>
              <a:t> </a:t>
            </a:r>
            <a:r>
              <a:rPr lang="cs-CZ" sz="3600" dirty="0" err="1">
                <a:cs typeface="Calibri"/>
              </a:rPr>
              <a:t>legal</a:t>
            </a:r>
            <a:r>
              <a:rPr lang="cs-CZ" sz="3600" dirty="0">
                <a:cs typeface="Calibri"/>
              </a:rPr>
              <a:t> </a:t>
            </a:r>
            <a:r>
              <a:rPr lang="cs-CZ" sz="3600" dirty="0" err="1">
                <a:cs typeface="Calibri"/>
              </a:rPr>
              <a:t>persons</a:t>
            </a:r>
            <a:r>
              <a:rPr lang="cs-CZ" sz="3600" dirty="0">
                <a:cs typeface="Calibri"/>
              </a:rPr>
              <a:t> </a:t>
            </a:r>
            <a:r>
              <a:rPr lang="cs-CZ" sz="3600" dirty="0" err="1">
                <a:cs typeface="Calibri"/>
              </a:rPr>
              <a:t>eligible</a:t>
            </a:r>
            <a:r>
              <a:rPr lang="cs-CZ" sz="3600" dirty="0">
                <a:cs typeface="Calibri"/>
              </a:rPr>
              <a:t> </a:t>
            </a:r>
            <a:r>
              <a:rPr lang="cs-CZ" sz="3600" dirty="0" err="1">
                <a:cs typeface="Calibri"/>
              </a:rPr>
              <a:t>under</a:t>
            </a:r>
            <a:r>
              <a:rPr lang="cs-CZ" sz="3600" dirty="0">
                <a:cs typeface="Calibri"/>
              </a:rPr>
              <a:t> </a:t>
            </a:r>
            <a:r>
              <a:rPr lang="cs-CZ" sz="3600" dirty="0" err="1">
                <a:cs typeface="Calibri"/>
              </a:rPr>
              <a:t>national</a:t>
            </a:r>
            <a:r>
              <a:rPr lang="cs-CZ" sz="3600" dirty="0">
                <a:cs typeface="Calibri"/>
              </a:rPr>
              <a:t> copyright </a:t>
            </a:r>
            <a:r>
              <a:rPr lang="cs-CZ" sz="3600" dirty="0" err="1">
                <a:cs typeface="Calibri"/>
              </a:rPr>
              <a:t>legislation</a:t>
            </a:r>
            <a:r>
              <a:rPr lang="cs-CZ" sz="3600" dirty="0">
                <a:cs typeface="Calibri"/>
              </a:rPr>
              <a:t> as </a:t>
            </a:r>
            <a:r>
              <a:rPr lang="cs-CZ" sz="3600" dirty="0" err="1">
                <a:cs typeface="Calibri"/>
              </a:rPr>
              <a:t>applied</a:t>
            </a:r>
            <a:r>
              <a:rPr lang="cs-CZ" sz="3600" dirty="0">
                <a:cs typeface="Calibri"/>
              </a:rPr>
              <a:t> to </a:t>
            </a:r>
            <a:r>
              <a:rPr lang="cs-CZ" sz="3600" dirty="0" err="1">
                <a:cs typeface="Calibri"/>
              </a:rPr>
              <a:t>literary</a:t>
            </a:r>
            <a:r>
              <a:rPr lang="cs-CZ" sz="3600" dirty="0">
                <a:cs typeface="Calibri"/>
              </a:rPr>
              <a:t> </a:t>
            </a:r>
            <a:r>
              <a:rPr lang="cs-CZ" sz="3600" dirty="0" err="1">
                <a:cs typeface="Calibri"/>
              </a:rPr>
              <a:t>works</a:t>
            </a:r>
          </a:p>
        </p:txBody>
      </p:sp>
    </p:spTree>
    <p:extLst>
      <p:ext uri="{BB962C8B-B14F-4D97-AF65-F5344CB8AC3E}">
        <p14:creationId xmlns:p14="http://schemas.microsoft.com/office/powerpoint/2010/main" val="1242942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81A204-A1F4-4CB0-9EA4-4F3147064AFB}"/>
              </a:ext>
            </a:extLst>
          </p:cNvPr>
          <p:cNvSpPr>
            <a:spLocks noGrp="1"/>
          </p:cNvSpPr>
          <p:nvPr>
            <p:ph type="title"/>
          </p:nvPr>
        </p:nvSpPr>
        <p:spPr/>
        <p:txBody>
          <a:bodyPr/>
          <a:lstStyle/>
          <a:p>
            <a:r>
              <a:rPr lang="cs-CZ" dirty="0" err="1">
                <a:cs typeface="Calibri Light"/>
              </a:rPr>
              <a:t>Scope</a:t>
            </a:r>
            <a:r>
              <a:rPr lang="cs-CZ" dirty="0">
                <a:cs typeface="Calibri Light"/>
              </a:rPr>
              <a:t> </a:t>
            </a:r>
            <a:r>
              <a:rPr lang="cs-CZ" dirty="0" err="1">
                <a:cs typeface="Calibri Light"/>
              </a:rPr>
              <a:t>of</a:t>
            </a:r>
            <a:r>
              <a:rPr lang="cs-CZ" dirty="0">
                <a:cs typeface="Calibri Light"/>
              </a:rPr>
              <a:t> </a:t>
            </a:r>
            <a:r>
              <a:rPr lang="cs-CZ" dirty="0" err="1">
                <a:cs typeface="Calibri Light"/>
              </a:rPr>
              <a:t>the</a:t>
            </a:r>
            <a:r>
              <a:rPr lang="cs-CZ" dirty="0">
                <a:cs typeface="Calibri Light"/>
              </a:rPr>
              <a:t> </a:t>
            </a:r>
            <a:r>
              <a:rPr lang="cs-CZ" dirty="0" err="1">
                <a:cs typeface="Calibri Light"/>
              </a:rPr>
              <a:t>protection</a:t>
            </a:r>
            <a:r>
              <a:rPr lang="cs-CZ" dirty="0">
                <a:cs typeface="Calibri Light"/>
              </a:rPr>
              <a:t> </a:t>
            </a:r>
            <a:r>
              <a:rPr lang="cs-CZ" dirty="0" smtClean="0">
                <a:cs typeface="Calibri Light"/>
              </a:rPr>
              <a:t>I (Art. 4)</a:t>
            </a:r>
            <a:endParaRPr lang="cs-CZ" dirty="0"/>
          </a:p>
        </p:txBody>
      </p:sp>
      <p:sp>
        <p:nvSpPr>
          <p:cNvPr id="5" name="Zástupný symbol pro obsah 4">
            <a:extLst>
              <a:ext uri="{FF2B5EF4-FFF2-40B4-BE49-F238E27FC236}">
                <a16:creationId xmlns:a16="http://schemas.microsoft.com/office/drawing/2014/main" id="{84DB2FF4-6F7E-4C6C-BFDE-F1370ED6C676}"/>
              </a:ext>
            </a:extLst>
          </p:cNvPr>
          <p:cNvSpPr>
            <a:spLocks noGrp="1"/>
          </p:cNvSpPr>
          <p:nvPr>
            <p:ph idx="1"/>
          </p:nvPr>
        </p:nvSpPr>
        <p:spPr/>
        <p:txBody>
          <a:bodyPr vert="horz" lIns="91440" tIns="45720" rIns="91440" bIns="45720" rtlCol="0" anchor="t">
            <a:normAutofit/>
          </a:bodyPr>
          <a:lstStyle/>
          <a:p>
            <a:r>
              <a:rPr lang="cs-CZ" dirty="0" err="1">
                <a:cs typeface="Calibri"/>
              </a:rPr>
              <a:t>Restricted</a:t>
            </a:r>
            <a:r>
              <a:rPr lang="cs-CZ" dirty="0">
                <a:cs typeface="Calibri"/>
              </a:rPr>
              <a:t> </a:t>
            </a:r>
            <a:r>
              <a:rPr lang="cs-CZ" dirty="0" err="1">
                <a:cs typeface="Calibri"/>
              </a:rPr>
              <a:t>acts</a:t>
            </a:r>
            <a:r>
              <a:rPr lang="cs-CZ" dirty="0">
                <a:cs typeface="Calibri"/>
              </a:rPr>
              <a:t> </a:t>
            </a:r>
            <a:endParaRPr lang="cs-CZ" dirty="0" smtClean="0">
              <a:cs typeface="Calibri"/>
            </a:endParaRPr>
          </a:p>
          <a:p>
            <a:r>
              <a:rPr lang="cs-CZ" dirty="0" err="1" smtClean="0">
                <a:cs typeface="Calibri"/>
              </a:rPr>
              <a:t>the</a:t>
            </a:r>
            <a:r>
              <a:rPr lang="cs-CZ" dirty="0" smtClean="0">
                <a:cs typeface="Calibri"/>
              </a:rPr>
              <a:t> </a:t>
            </a:r>
            <a:r>
              <a:rPr lang="cs-CZ" dirty="0" err="1">
                <a:cs typeface="Calibri"/>
              </a:rPr>
              <a:t>exclusive</a:t>
            </a:r>
            <a:r>
              <a:rPr lang="cs-CZ" dirty="0">
                <a:cs typeface="Calibri"/>
              </a:rPr>
              <a:t> </a:t>
            </a:r>
            <a:r>
              <a:rPr lang="cs-CZ" dirty="0" err="1">
                <a:cs typeface="Calibri"/>
              </a:rPr>
              <a:t>rights</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rightholder</a:t>
            </a:r>
            <a:r>
              <a:rPr lang="cs-CZ" dirty="0">
                <a:cs typeface="Calibri"/>
              </a:rPr>
              <a:t>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Article</a:t>
            </a:r>
            <a:r>
              <a:rPr lang="cs-CZ" dirty="0">
                <a:cs typeface="Calibri"/>
              </a:rPr>
              <a:t> 2 </a:t>
            </a:r>
            <a:r>
              <a:rPr lang="cs-CZ" dirty="0" err="1">
                <a:cs typeface="Calibri"/>
              </a:rPr>
              <a:t>shall</a:t>
            </a:r>
            <a:r>
              <a:rPr lang="cs-CZ" dirty="0">
                <a:cs typeface="Calibri"/>
              </a:rPr>
              <a:t> </a:t>
            </a:r>
            <a:r>
              <a:rPr lang="cs-CZ" dirty="0" err="1">
                <a:cs typeface="Calibri"/>
              </a:rPr>
              <a:t>include</a:t>
            </a:r>
            <a:r>
              <a:rPr lang="cs-CZ" dirty="0">
                <a:cs typeface="Calibri"/>
              </a:rPr>
              <a:t> </a:t>
            </a:r>
            <a:r>
              <a:rPr lang="cs-CZ" dirty="0" err="1">
                <a:cs typeface="Calibri"/>
              </a:rPr>
              <a:t>the</a:t>
            </a:r>
            <a:r>
              <a:rPr lang="cs-CZ" dirty="0">
                <a:cs typeface="Calibri"/>
              </a:rPr>
              <a:t> </a:t>
            </a:r>
            <a:r>
              <a:rPr lang="cs-CZ" dirty="0" err="1">
                <a:cs typeface="Calibri"/>
              </a:rPr>
              <a:t>right</a:t>
            </a:r>
            <a:r>
              <a:rPr lang="cs-CZ" dirty="0">
                <a:cs typeface="Calibri"/>
              </a:rPr>
              <a:t> to do </a:t>
            </a:r>
            <a:r>
              <a:rPr lang="cs-CZ" dirty="0" err="1">
                <a:cs typeface="Calibri"/>
              </a:rPr>
              <a:t>or</a:t>
            </a:r>
            <a:r>
              <a:rPr lang="cs-CZ" dirty="0">
                <a:cs typeface="Calibri"/>
              </a:rPr>
              <a:t> to </a:t>
            </a:r>
            <a:r>
              <a:rPr lang="cs-CZ" dirty="0" err="1">
                <a:cs typeface="Calibri"/>
              </a:rPr>
              <a:t>authorise</a:t>
            </a:r>
            <a:r>
              <a:rPr lang="cs-CZ" dirty="0">
                <a:cs typeface="Calibri"/>
              </a:rPr>
              <a:t>:</a:t>
            </a:r>
          </a:p>
          <a:p>
            <a:r>
              <a:rPr lang="cs-CZ" dirty="0">
                <a:cs typeface="Calibri"/>
              </a:rPr>
              <a:t>a</a:t>
            </a:r>
            <a:r>
              <a:rPr lang="cs-CZ" dirty="0" smtClean="0">
                <a:cs typeface="Calibri"/>
              </a:rPr>
              <a:t>) </a:t>
            </a:r>
            <a:r>
              <a:rPr lang="cs-CZ" dirty="0" err="1" smtClean="0">
                <a:cs typeface="Calibri"/>
              </a:rPr>
              <a:t>the</a:t>
            </a:r>
            <a:r>
              <a:rPr lang="cs-CZ" dirty="0" smtClean="0">
                <a:cs typeface="Calibri"/>
              </a:rPr>
              <a:t> </a:t>
            </a:r>
            <a:r>
              <a:rPr lang="cs-CZ" dirty="0">
                <a:cs typeface="Calibri"/>
              </a:rPr>
              <a:t>permanent </a:t>
            </a:r>
            <a:r>
              <a:rPr lang="cs-CZ" dirty="0" err="1">
                <a:cs typeface="Calibri"/>
              </a:rPr>
              <a:t>or</a:t>
            </a:r>
            <a:r>
              <a:rPr lang="cs-CZ" dirty="0">
                <a:cs typeface="Calibri"/>
              </a:rPr>
              <a:t> </a:t>
            </a:r>
            <a:r>
              <a:rPr lang="cs-CZ" dirty="0" err="1">
                <a:cs typeface="Calibri"/>
              </a:rPr>
              <a:t>temporary</a:t>
            </a:r>
            <a:r>
              <a:rPr lang="cs-CZ" dirty="0">
                <a:cs typeface="Calibri"/>
              </a:rPr>
              <a:t> </a:t>
            </a:r>
            <a:r>
              <a:rPr lang="cs-CZ" u="sng" dirty="0" err="1">
                <a:cs typeface="Calibri"/>
              </a:rPr>
              <a:t>reproduction</a:t>
            </a:r>
            <a:r>
              <a:rPr lang="cs-CZ" u="sng" dirty="0">
                <a:cs typeface="Calibri"/>
              </a:rPr>
              <a:t> </a:t>
            </a:r>
            <a:r>
              <a:rPr lang="cs-CZ" u="sng" dirty="0" err="1">
                <a:cs typeface="Calibri"/>
              </a:rPr>
              <a:t>of</a:t>
            </a:r>
            <a:r>
              <a:rPr lang="cs-CZ" u="sng" dirty="0">
                <a:cs typeface="Calibri"/>
              </a:rPr>
              <a:t> a </a:t>
            </a:r>
            <a:r>
              <a:rPr lang="cs-CZ" u="sng" dirty="0" err="1">
                <a:cs typeface="Calibri"/>
              </a:rPr>
              <a:t>computer</a:t>
            </a:r>
            <a:r>
              <a:rPr lang="cs-CZ" u="sng" dirty="0">
                <a:cs typeface="Calibri"/>
              </a:rPr>
              <a:t> program </a:t>
            </a:r>
            <a:r>
              <a:rPr lang="cs-CZ" dirty="0">
                <a:cs typeface="Calibri"/>
              </a:rPr>
              <a:t>by any </a:t>
            </a:r>
            <a:r>
              <a:rPr lang="cs-CZ" dirty="0" err="1">
                <a:cs typeface="Calibri"/>
              </a:rPr>
              <a:t>means</a:t>
            </a:r>
            <a:r>
              <a:rPr lang="cs-CZ" dirty="0">
                <a:cs typeface="Calibri"/>
              </a:rPr>
              <a:t> and in any </a:t>
            </a:r>
            <a:r>
              <a:rPr lang="cs-CZ" dirty="0" err="1">
                <a:cs typeface="Calibri"/>
              </a:rPr>
              <a:t>form</a:t>
            </a:r>
            <a:r>
              <a:rPr lang="cs-CZ" dirty="0">
                <a:cs typeface="Calibri"/>
              </a:rPr>
              <a:t>, in part </a:t>
            </a:r>
            <a:r>
              <a:rPr lang="cs-CZ" dirty="0" err="1">
                <a:cs typeface="Calibri"/>
              </a:rPr>
              <a:t>or</a:t>
            </a:r>
            <a:r>
              <a:rPr lang="cs-CZ" dirty="0">
                <a:cs typeface="Calibri"/>
              </a:rPr>
              <a:t> in </a:t>
            </a:r>
            <a:r>
              <a:rPr lang="cs-CZ" dirty="0" err="1">
                <a:cs typeface="Calibri"/>
              </a:rPr>
              <a:t>whole</a:t>
            </a:r>
            <a:r>
              <a:rPr lang="cs-CZ" dirty="0">
                <a:cs typeface="Calibri"/>
              </a:rPr>
              <a:t>; in so far as </a:t>
            </a:r>
            <a:r>
              <a:rPr lang="cs-CZ" dirty="0" err="1">
                <a:cs typeface="Calibri"/>
              </a:rPr>
              <a:t>loading</a:t>
            </a:r>
            <a:r>
              <a:rPr lang="cs-CZ" dirty="0">
                <a:cs typeface="Calibri"/>
              </a:rPr>
              <a:t>, </a:t>
            </a:r>
            <a:r>
              <a:rPr lang="cs-CZ" dirty="0" err="1">
                <a:cs typeface="Calibri"/>
              </a:rPr>
              <a:t>displaying</a:t>
            </a:r>
            <a:r>
              <a:rPr lang="cs-CZ" dirty="0">
                <a:cs typeface="Calibri"/>
              </a:rPr>
              <a:t>, </a:t>
            </a:r>
            <a:r>
              <a:rPr lang="cs-CZ" dirty="0" err="1">
                <a:cs typeface="Calibri"/>
              </a:rPr>
              <a:t>running</a:t>
            </a:r>
            <a:r>
              <a:rPr lang="cs-CZ" dirty="0">
                <a:cs typeface="Calibri"/>
              </a:rPr>
              <a:t>, </a:t>
            </a:r>
            <a:r>
              <a:rPr lang="cs-CZ" dirty="0" err="1">
                <a:cs typeface="Calibri"/>
              </a:rPr>
              <a:t>transmission</a:t>
            </a:r>
            <a:r>
              <a:rPr lang="cs-CZ" dirty="0">
                <a:cs typeface="Calibri"/>
              </a:rPr>
              <a:t> </a:t>
            </a:r>
            <a:r>
              <a:rPr lang="cs-CZ" dirty="0" err="1">
                <a:cs typeface="Calibri"/>
              </a:rPr>
              <a:t>or</a:t>
            </a:r>
            <a:r>
              <a:rPr lang="cs-CZ" dirty="0">
                <a:cs typeface="Calibri"/>
              </a:rPr>
              <a:t> </a:t>
            </a:r>
            <a:r>
              <a:rPr lang="cs-CZ" dirty="0" err="1">
                <a:cs typeface="Calibri"/>
              </a:rPr>
              <a:t>storage</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computer</a:t>
            </a:r>
            <a:r>
              <a:rPr lang="cs-CZ" dirty="0">
                <a:cs typeface="Calibri"/>
              </a:rPr>
              <a:t> program </a:t>
            </a:r>
            <a:r>
              <a:rPr lang="cs-CZ" dirty="0" err="1">
                <a:cs typeface="Calibri"/>
              </a:rPr>
              <a:t>necessitate</a:t>
            </a:r>
            <a:r>
              <a:rPr lang="cs-CZ" dirty="0">
                <a:cs typeface="Calibri"/>
              </a:rPr>
              <a:t> such </a:t>
            </a:r>
            <a:r>
              <a:rPr lang="cs-CZ" dirty="0" err="1">
                <a:cs typeface="Calibri"/>
              </a:rPr>
              <a:t>reproduction</a:t>
            </a:r>
            <a:r>
              <a:rPr lang="cs-CZ" dirty="0">
                <a:cs typeface="Calibri"/>
              </a:rPr>
              <a:t>, such </a:t>
            </a:r>
            <a:r>
              <a:rPr lang="cs-CZ" dirty="0" err="1">
                <a:cs typeface="Calibri"/>
              </a:rPr>
              <a:t>acts</a:t>
            </a:r>
            <a:r>
              <a:rPr lang="cs-CZ" dirty="0">
                <a:cs typeface="Calibri"/>
              </a:rPr>
              <a:t> </a:t>
            </a:r>
            <a:r>
              <a:rPr lang="cs-CZ" dirty="0" err="1">
                <a:cs typeface="Calibri"/>
              </a:rPr>
              <a:t>shall</a:t>
            </a:r>
            <a:r>
              <a:rPr lang="cs-CZ" dirty="0">
                <a:cs typeface="Calibri"/>
              </a:rPr>
              <a:t> </a:t>
            </a:r>
            <a:r>
              <a:rPr lang="cs-CZ" dirty="0" err="1">
                <a:cs typeface="Calibri"/>
              </a:rPr>
              <a:t>be</a:t>
            </a:r>
            <a:r>
              <a:rPr lang="cs-CZ" dirty="0">
                <a:cs typeface="Calibri"/>
              </a:rPr>
              <a:t> </a:t>
            </a:r>
            <a:r>
              <a:rPr lang="cs-CZ" dirty="0" err="1">
                <a:cs typeface="Calibri"/>
              </a:rPr>
              <a:t>subject</a:t>
            </a:r>
            <a:r>
              <a:rPr lang="cs-CZ" dirty="0">
                <a:cs typeface="Calibri"/>
              </a:rPr>
              <a:t> to </a:t>
            </a:r>
            <a:r>
              <a:rPr lang="cs-CZ" dirty="0" err="1">
                <a:cs typeface="Calibri"/>
              </a:rPr>
              <a:t>authorisation</a:t>
            </a:r>
            <a:r>
              <a:rPr lang="cs-CZ" dirty="0">
                <a:cs typeface="Calibri"/>
              </a:rPr>
              <a:t> by </a:t>
            </a:r>
            <a:r>
              <a:rPr lang="cs-CZ" dirty="0" err="1">
                <a:cs typeface="Calibri"/>
              </a:rPr>
              <a:t>the</a:t>
            </a:r>
            <a:r>
              <a:rPr lang="cs-CZ" dirty="0">
                <a:cs typeface="Calibri"/>
              </a:rPr>
              <a:t> </a:t>
            </a:r>
            <a:r>
              <a:rPr lang="cs-CZ" dirty="0" err="1">
                <a:cs typeface="Calibri"/>
              </a:rPr>
              <a:t>rightholder</a:t>
            </a:r>
            <a:r>
              <a:rPr lang="cs-CZ" dirty="0">
                <a:cs typeface="Calibri"/>
              </a:rPr>
              <a:t>;</a:t>
            </a:r>
          </a:p>
          <a:p>
            <a:endParaRPr lang="cs-CZ" dirty="0">
              <a:cs typeface="Calibri"/>
            </a:endParaRPr>
          </a:p>
        </p:txBody>
      </p:sp>
    </p:spTree>
    <p:extLst>
      <p:ext uri="{BB962C8B-B14F-4D97-AF65-F5344CB8AC3E}">
        <p14:creationId xmlns:p14="http://schemas.microsoft.com/office/powerpoint/2010/main" val="1093234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BC1A02-41A7-48FF-9147-E16AB453628F}"/>
              </a:ext>
            </a:extLst>
          </p:cNvPr>
          <p:cNvSpPr>
            <a:spLocks noGrp="1"/>
          </p:cNvSpPr>
          <p:nvPr>
            <p:ph type="title"/>
          </p:nvPr>
        </p:nvSpPr>
        <p:spPr/>
        <p:txBody>
          <a:bodyPr/>
          <a:lstStyle/>
          <a:p>
            <a:r>
              <a:rPr lang="cs-CZ" dirty="0" err="1">
                <a:cs typeface="Calibri Light"/>
              </a:rPr>
              <a:t>Scope</a:t>
            </a:r>
            <a:r>
              <a:rPr lang="cs-CZ" dirty="0">
                <a:cs typeface="Calibri Light"/>
              </a:rPr>
              <a:t> </a:t>
            </a:r>
            <a:r>
              <a:rPr lang="cs-CZ" dirty="0" err="1">
                <a:cs typeface="Calibri Light"/>
              </a:rPr>
              <a:t>of</a:t>
            </a:r>
            <a:r>
              <a:rPr lang="cs-CZ" dirty="0">
                <a:cs typeface="Calibri Light"/>
              </a:rPr>
              <a:t> </a:t>
            </a:r>
            <a:r>
              <a:rPr lang="cs-CZ" dirty="0" err="1">
                <a:cs typeface="Calibri Light"/>
              </a:rPr>
              <a:t>the</a:t>
            </a:r>
            <a:r>
              <a:rPr lang="cs-CZ" dirty="0">
                <a:cs typeface="Calibri Light"/>
              </a:rPr>
              <a:t> </a:t>
            </a:r>
            <a:r>
              <a:rPr lang="cs-CZ" dirty="0" err="1">
                <a:cs typeface="Calibri Light"/>
              </a:rPr>
              <a:t>protection</a:t>
            </a:r>
            <a:r>
              <a:rPr lang="cs-CZ" dirty="0">
                <a:cs typeface="Calibri Light"/>
              </a:rPr>
              <a:t> </a:t>
            </a:r>
            <a:r>
              <a:rPr lang="cs-CZ" dirty="0" smtClean="0">
                <a:cs typeface="Calibri Light"/>
              </a:rPr>
              <a:t>II (Art. 4)</a:t>
            </a:r>
            <a:endParaRPr lang="cs-CZ" dirty="0"/>
          </a:p>
        </p:txBody>
      </p:sp>
      <p:sp>
        <p:nvSpPr>
          <p:cNvPr id="3" name="Zástupný symbol pro obsah 2">
            <a:extLst>
              <a:ext uri="{FF2B5EF4-FFF2-40B4-BE49-F238E27FC236}">
                <a16:creationId xmlns:a16="http://schemas.microsoft.com/office/drawing/2014/main" id="{9956E4B0-148D-4F71-B930-850D6CD09B3E}"/>
              </a:ext>
            </a:extLst>
          </p:cNvPr>
          <p:cNvSpPr>
            <a:spLocks noGrp="1"/>
          </p:cNvSpPr>
          <p:nvPr>
            <p:ph idx="1"/>
          </p:nvPr>
        </p:nvSpPr>
        <p:spPr/>
        <p:txBody>
          <a:bodyPr vert="horz" lIns="91440" tIns="45720" rIns="91440" bIns="45720" rtlCol="0" anchor="t">
            <a:normAutofit/>
          </a:bodyPr>
          <a:lstStyle/>
          <a:p>
            <a:r>
              <a:rPr lang="cs-CZ" dirty="0">
                <a:cs typeface="Calibri"/>
              </a:rPr>
              <a:t> </a:t>
            </a:r>
            <a:r>
              <a:rPr lang="cs-CZ" dirty="0" err="1" smtClean="0">
                <a:cs typeface="Calibri"/>
              </a:rPr>
              <a:t>exclusive</a:t>
            </a:r>
            <a:r>
              <a:rPr lang="cs-CZ" dirty="0" smtClean="0">
                <a:cs typeface="Calibri"/>
              </a:rPr>
              <a:t> </a:t>
            </a:r>
            <a:r>
              <a:rPr lang="cs-CZ" dirty="0" err="1">
                <a:cs typeface="Calibri"/>
              </a:rPr>
              <a:t>rights</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rightholder</a:t>
            </a:r>
            <a:r>
              <a:rPr lang="cs-CZ" dirty="0">
                <a:cs typeface="Calibri"/>
              </a:rPr>
              <a:t>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Article</a:t>
            </a:r>
            <a:r>
              <a:rPr lang="cs-CZ" dirty="0">
                <a:cs typeface="Calibri"/>
              </a:rPr>
              <a:t> 2 </a:t>
            </a:r>
            <a:r>
              <a:rPr lang="cs-CZ" dirty="0" err="1">
                <a:cs typeface="Calibri"/>
              </a:rPr>
              <a:t>shall</a:t>
            </a:r>
            <a:r>
              <a:rPr lang="cs-CZ" dirty="0">
                <a:cs typeface="Calibri"/>
              </a:rPr>
              <a:t> </a:t>
            </a:r>
            <a:r>
              <a:rPr lang="cs-CZ" dirty="0" err="1">
                <a:cs typeface="Calibri"/>
              </a:rPr>
              <a:t>include</a:t>
            </a:r>
            <a:r>
              <a:rPr lang="cs-CZ" dirty="0">
                <a:cs typeface="Calibri"/>
              </a:rPr>
              <a:t> </a:t>
            </a:r>
            <a:r>
              <a:rPr lang="cs-CZ" dirty="0" err="1">
                <a:cs typeface="Calibri"/>
              </a:rPr>
              <a:t>the</a:t>
            </a:r>
            <a:r>
              <a:rPr lang="cs-CZ" dirty="0">
                <a:cs typeface="Calibri"/>
              </a:rPr>
              <a:t> </a:t>
            </a:r>
            <a:r>
              <a:rPr lang="cs-CZ" dirty="0" err="1">
                <a:cs typeface="Calibri"/>
              </a:rPr>
              <a:t>right</a:t>
            </a:r>
            <a:r>
              <a:rPr lang="cs-CZ" dirty="0">
                <a:cs typeface="Calibri"/>
              </a:rPr>
              <a:t> to do </a:t>
            </a:r>
            <a:r>
              <a:rPr lang="cs-CZ" dirty="0" err="1">
                <a:cs typeface="Calibri"/>
              </a:rPr>
              <a:t>or</a:t>
            </a:r>
            <a:r>
              <a:rPr lang="cs-CZ" dirty="0">
                <a:cs typeface="Calibri"/>
              </a:rPr>
              <a:t> to </a:t>
            </a:r>
            <a:r>
              <a:rPr lang="cs-CZ" dirty="0" err="1">
                <a:cs typeface="Calibri"/>
              </a:rPr>
              <a:t>authorise</a:t>
            </a:r>
            <a:r>
              <a:rPr lang="cs-CZ" dirty="0">
                <a:cs typeface="Calibri"/>
              </a:rPr>
              <a:t>:</a:t>
            </a:r>
          </a:p>
          <a:p>
            <a:r>
              <a:rPr lang="cs-CZ" dirty="0">
                <a:cs typeface="Calibri"/>
              </a:rPr>
              <a:t>b</a:t>
            </a:r>
            <a:r>
              <a:rPr lang="cs-CZ" dirty="0" smtClean="0">
                <a:cs typeface="Calibri"/>
              </a:rPr>
              <a:t>) </a:t>
            </a:r>
            <a:r>
              <a:rPr lang="cs-CZ" dirty="0" err="1" smtClean="0">
                <a:cs typeface="Calibri"/>
              </a:rPr>
              <a:t>the</a:t>
            </a:r>
            <a:r>
              <a:rPr lang="cs-CZ" dirty="0" smtClean="0">
                <a:cs typeface="Calibri"/>
              </a:rPr>
              <a:t> </a:t>
            </a:r>
            <a:r>
              <a:rPr lang="cs-CZ" u="sng" dirty="0" err="1">
                <a:cs typeface="Calibri"/>
              </a:rPr>
              <a:t>translation</a:t>
            </a:r>
            <a:r>
              <a:rPr lang="cs-CZ" u="sng" dirty="0">
                <a:cs typeface="Calibri"/>
              </a:rPr>
              <a:t>, </a:t>
            </a:r>
            <a:r>
              <a:rPr lang="cs-CZ" u="sng" dirty="0" err="1">
                <a:cs typeface="Calibri"/>
              </a:rPr>
              <a:t>adaptation</a:t>
            </a:r>
            <a:r>
              <a:rPr lang="cs-CZ" u="sng" dirty="0">
                <a:cs typeface="Calibri"/>
              </a:rPr>
              <a:t>, arrangement and any </a:t>
            </a:r>
            <a:r>
              <a:rPr lang="cs-CZ" u="sng" dirty="0" err="1">
                <a:cs typeface="Calibri"/>
              </a:rPr>
              <a:t>other</a:t>
            </a:r>
            <a:r>
              <a:rPr lang="cs-CZ" u="sng" dirty="0">
                <a:cs typeface="Calibri"/>
              </a:rPr>
              <a:t> </a:t>
            </a:r>
            <a:r>
              <a:rPr lang="cs-CZ" u="sng" dirty="0" err="1">
                <a:cs typeface="Calibri"/>
              </a:rPr>
              <a:t>alteration</a:t>
            </a:r>
            <a:r>
              <a:rPr lang="cs-CZ" dirty="0">
                <a:cs typeface="Calibri"/>
              </a:rPr>
              <a:t> </a:t>
            </a:r>
            <a:r>
              <a:rPr lang="cs-CZ" dirty="0" err="1">
                <a:cs typeface="Calibri"/>
              </a:rPr>
              <a:t>of</a:t>
            </a:r>
            <a:r>
              <a:rPr lang="cs-CZ" dirty="0">
                <a:cs typeface="Calibri"/>
              </a:rPr>
              <a:t> a </a:t>
            </a:r>
            <a:r>
              <a:rPr lang="cs-CZ" dirty="0" err="1">
                <a:cs typeface="Calibri"/>
              </a:rPr>
              <a:t>computer</a:t>
            </a:r>
            <a:r>
              <a:rPr lang="cs-CZ" dirty="0">
                <a:cs typeface="Calibri"/>
              </a:rPr>
              <a:t> program and </a:t>
            </a:r>
            <a:r>
              <a:rPr lang="cs-CZ" dirty="0" err="1">
                <a:cs typeface="Calibri"/>
              </a:rPr>
              <a:t>the</a:t>
            </a:r>
            <a:r>
              <a:rPr lang="cs-CZ" dirty="0">
                <a:cs typeface="Calibri"/>
              </a:rPr>
              <a:t> </a:t>
            </a:r>
            <a:r>
              <a:rPr lang="cs-CZ" dirty="0" err="1">
                <a:cs typeface="Calibri"/>
              </a:rPr>
              <a:t>reproduction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results</a:t>
            </a:r>
            <a:r>
              <a:rPr lang="cs-CZ" dirty="0">
                <a:cs typeface="Calibri"/>
              </a:rPr>
              <a:t> </a:t>
            </a:r>
            <a:r>
              <a:rPr lang="cs-CZ" dirty="0" err="1">
                <a:cs typeface="Calibri"/>
              </a:rPr>
              <a:t>thereof</a:t>
            </a:r>
            <a:r>
              <a:rPr lang="cs-CZ" dirty="0">
                <a:cs typeface="Calibri"/>
              </a:rPr>
              <a:t>, </a:t>
            </a:r>
            <a:r>
              <a:rPr lang="cs-CZ" dirty="0" err="1">
                <a:cs typeface="Calibri"/>
              </a:rPr>
              <a:t>without</a:t>
            </a:r>
            <a:r>
              <a:rPr lang="cs-CZ" dirty="0">
                <a:cs typeface="Calibri"/>
              </a:rPr>
              <a:t> prejudice to </a:t>
            </a:r>
            <a:r>
              <a:rPr lang="cs-CZ" dirty="0" err="1">
                <a:cs typeface="Calibri"/>
              </a:rPr>
              <a:t>the</a:t>
            </a:r>
            <a:r>
              <a:rPr lang="cs-CZ" dirty="0">
                <a:cs typeface="Calibri"/>
              </a:rPr>
              <a:t> </a:t>
            </a:r>
            <a:r>
              <a:rPr lang="cs-CZ" dirty="0" err="1">
                <a:cs typeface="Calibri"/>
              </a:rPr>
              <a:t>rights</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person </a:t>
            </a:r>
            <a:r>
              <a:rPr lang="cs-CZ" dirty="0" err="1">
                <a:cs typeface="Calibri"/>
              </a:rPr>
              <a:t>who</a:t>
            </a:r>
            <a:r>
              <a:rPr lang="cs-CZ" dirty="0">
                <a:cs typeface="Calibri"/>
              </a:rPr>
              <a:t> </a:t>
            </a:r>
            <a:r>
              <a:rPr lang="cs-CZ" dirty="0" err="1">
                <a:cs typeface="Calibri"/>
              </a:rPr>
              <a:t>alters</a:t>
            </a:r>
            <a:r>
              <a:rPr lang="cs-CZ" dirty="0">
                <a:cs typeface="Calibri"/>
              </a:rPr>
              <a:t> </a:t>
            </a:r>
            <a:r>
              <a:rPr lang="cs-CZ" dirty="0" err="1">
                <a:cs typeface="Calibri"/>
              </a:rPr>
              <a:t>the</a:t>
            </a:r>
            <a:r>
              <a:rPr lang="cs-CZ" dirty="0">
                <a:cs typeface="Calibri"/>
              </a:rPr>
              <a:t> program;</a:t>
            </a:r>
          </a:p>
          <a:p>
            <a:r>
              <a:rPr lang="cs-CZ" dirty="0">
                <a:cs typeface="Calibri"/>
              </a:rPr>
              <a:t>c</a:t>
            </a:r>
            <a:r>
              <a:rPr lang="cs-CZ" dirty="0" smtClean="0">
                <a:cs typeface="Calibri"/>
              </a:rPr>
              <a:t>) </a:t>
            </a:r>
            <a:r>
              <a:rPr lang="cs-CZ" dirty="0" err="1" smtClean="0">
                <a:cs typeface="Calibri"/>
              </a:rPr>
              <a:t>any</a:t>
            </a:r>
            <a:r>
              <a:rPr lang="cs-CZ" dirty="0" smtClean="0">
                <a:cs typeface="Calibri"/>
              </a:rPr>
              <a:t> </a:t>
            </a:r>
            <a:r>
              <a:rPr lang="cs-CZ" dirty="0" err="1">
                <a:cs typeface="Calibri"/>
              </a:rPr>
              <a:t>form</a:t>
            </a:r>
            <a:r>
              <a:rPr lang="cs-CZ" dirty="0">
                <a:cs typeface="Calibri"/>
              </a:rPr>
              <a:t> </a:t>
            </a:r>
            <a:r>
              <a:rPr lang="cs-CZ" dirty="0" err="1">
                <a:cs typeface="Calibri"/>
              </a:rPr>
              <a:t>of</a:t>
            </a:r>
            <a:r>
              <a:rPr lang="cs-CZ" dirty="0">
                <a:cs typeface="Calibri"/>
              </a:rPr>
              <a:t> </a:t>
            </a:r>
            <a:r>
              <a:rPr lang="cs-CZ" u="sng" dirty="0" err="1">
                <a:cs typeface="Calibri"/>
              </a:rPr>
              <a:t>distribution</a:t>
            </a:r>
            <a:r>
              <a:rPr lang="cs-CZ" u="sng" dirty="0">
                <a:cs typeface="Calibri"/>
              </a:rPr>
              <a:t> to </a:t>
            </a:r>
            <a:r>
              <a:rPr lang="cs-CZ" u="sng" dirty="0" err="1">
                <a:cs typeface="Calibri"/>
              </a:rPr>
              <a:t>the</a:t>
            </a:r>
            <a:r>
              <a:rPr lang="cs-CZ" u="sng" dirty="0">
                <a:cs typeface="Calibri"/>
              </a:rPr>
              <a:t> public</a:t>
            </a:r>
            <a:r>
              <a:rPr lang="cs-CZ" dirty="0">
                <a:cs typeface="Calibri"/>
              </a:rPr>
              <a:t>, </a:t>
            </a:r>
            <a:r>
              <a:rPr lang="cs-CZ" dirty="0" err="1">
                <a:cs typeface="Calibri"/>
              </a:rPr>
              <a:t>including</a:t>
            </a:r>
            <a:r>
              <a:rPr lang="cs-CZ" dirty="0">
                <a:cs typeface="Calibri"/>
              </a:rPr>
              <a:t> </a:t>
            </a:r>
            <a:r>
              <a:rPr lang="cs-CZ" dirty="0" err="1">
                <a:cs typeface="Calibri"/>
              </a:rPr>
              <a:t>the</a:t>
            </a:r>
            <a:r>
              <a:rPr lang="cs-CZ" dirty="0">
                <a:cs typeface="Calibri"/>
              </a:rPr>
              <a:t> </a:t>
            </a:r>
            <a:r>
              <a:rPr lang="cs-CZ" dirty="0" err="1">
                <a:cs typeface="Calibri"/>
              </a:rPr>
              <a:t>rental</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original</a:t>
            </a:r>
            <a:r>
              <a:rPr lang="cs-CZ" dirty="0">
                <a:cs typeface="Calibri"/>
              </a:rPr>
              <a:t> </a:t>
            </a:r>
            <a:r>
              <a:rPr lang="cs-CZ" dirty="0" err="1">
                <a:cs typeface="Calibri"/>
              </a:rPr>
              <a:t>computer</a:t>
            </a:r>
            <a:r>
              <a:rPr lang="cs-CZ" dirty="0">
                <a:cs typeface="Calibri"/>
              </a:rPr>
              <a:t> program </a:t>
            </a:r>
            <a:r>
              <a:rPr lang="cs-CZ" dirty="0" err="1">
                <a:cs typeface="Calibri"/>
              </a:rPr>
              <a:t>or</a:t>
            </a:r>
            <a:r>
              <a:rPr lang="cs-CZ" dirty="0">
                <a:cs typeface="Calibri"/>
              </a:rPr>
              <a:t> </a:t>
            </a:r>
            <a:r>
              <a:rPr lang="cs-CZ" dirty="0" err="1">
                <a:cs typeface="Calibri"/>
              </a:rPr>
              <a:t>of</a:t>
            </a:r>
            <a:r>
              <a:rPr lang="cs-CZ" dirty="0">
                <a:cs typeface="Calibri"/>
              </a:rPr>
              <a:t> </a:t>
            </a:r>
            <a:r>
              <a:rPr lang="cs-CZ" dirty="0" err="1">
                <a:cs typeface="Calibri"/>
              </a:rPr>
              <a:t>copies</a:t>
            </a:r>
            <a:r>
              <a:rPr lang="cs-CZ" dirty="0">
                <a:cs typeface="Calibri"/>
              </a:rPr>
              <a:t> </a:t>
            </a:r>
            <a:r>
              <a:rPr lang="cs-CZ" dirty="0" err="1">
                <a:cs typeface="Calibri"/>
              </a:rPr>
              <a:t>thereof</a:t>
            </a:r>
            <a:r>
              <a:rPr lang="cs-CZ" dirty="0">
                <a:cs typeface="Calibri"/>
              </a:rPr>
              <a:t>.</a:t>
            </a:r>
          </a:p>
        </p:txBody>
      </p:sp>
    </p:spTree>
    <p:extLst>
      <p:ext uri="{BB962C8B-B14F-4D97-AF65-F5344CB8AC3E}">
        <p14:creationId xmlns:p14="http://schemas.microsoft.com/office/powerpoint/2010/main" val="197519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8BA3CE-A130-4035-B6B5-09C540216557}"/>
              </a:ext>
            </a:extLst>
          </p:cNvPr>
          <p:cNvSpPr>
            <a:spLocks noGrp="1"/>
          </p:cNvSpPr>
          <p:nvPr>
            <p:ph type="title"/>
          </p:nvPr>
        </p:nvSpPr>
        <p:spPr/>
        <p:txBody>
          <a:bodyPr/>
          <a:lstStyle/>
          <a:p>
            <a:r>
              <a:rPr lang="cs-CZ" dirty="0" err="1">
                <a:cs typeface="Calibri Light"/>
              </a:rPr>
              <a:t>Exhaustion</a:t>
            </a:r>
            <a:r>
              <a:rPr lang="cs-CZ" dirty="0">
                <a:cs typeface="Calibri Light"/>
              </a:rPr>
              <a:t> </a:t>
            </a:r>
            <a:r>
              <a:rPr lang="cs-CZ" dirty="0" err="1">
                <a:cs typeface="Calibri Light"/>
              </a:rPr>
              <a:t>of</a:t>
            </a:r>
            <a:r>
              <a:rPr lang="cs-CZ" dirty="0">
                <a:cs typeface="Calibri Light"/>
              </a:rPr>
              <a:t> </a:t>
            </a:r>
            <a:r>
              <a:rPr lang="cs-CZ" dirty="0" err="1" smtClean="0">
                <a:cs typeface="Calibri Light"/>
              </a:rPr>
              <a:t>right</a:t>
            </a:r>
            <a:r>
              <a:rPr lang="cs-CZ" dirty="0" smtClean="0">
                <a:cs typeface="Calibri Light"/>
              </a:rPr>
              <a:t> (Art. 4)</a:t>
            </a:r>
            <a:endParaRPr lang="cs-CZ" dirty="0"/>
          </a:p>
        </p:txBody>
      </p:sp>
      <p:sp>
        <p:nvSpPr>
          <p:cNvPr id="3" name="Zástupný symbol pro obsah 2">
            <a:extLst>
              <a:ext uri="{FF2B5EF4-FFF2-40B4-BE49-F238E27FC236}">
                <a16:creationId xmlns:a16="http://schemas.microsoft.com/office/drawing/2014/main" id="{FFC5C3DA-B963-41A0-91C4-14EC3CA448E5}"/>
              </a:ext>
            </a:extLst>
          </p:cNvPr>
          <p:cNvSpPr>
            <a:spLocks noGrp="1"/>
          </p:cNvSpPr>
          <p:nvPr>
            <p:ph idx="1"/>
          </p:nvPr>
        </p:nvSpPr>
        <p:spPr/>
        <p:txBody>
          <a:bodyPr vert="horz" lIns="91440" tIns="45720" rIns="91440" bIns="45720" rtlCol="0" anchor="t">
            <a:normAutofit/>
          </a:bodyPr>
          <a:lstStyle/>
          <a:p>
            <a:r>
              <a:rPr lang="cs-CZ" dirty="0" smtClean="0">
                <a:cs typeface="Calibri"/>
              </a:rPr>
              <a:t>2) </a:t>
            </a:r>
            <a:r>
              <a:rPr lang="cs-CZ" dirty="0" err="1" smtClean="0">
                <a:cs typeface="Calibri"/>
              </a:rPr>
              <a:t>The</a:t>
            </a:r>
            <a:r>
              <a:rPr lang="cs-CZ" dirty="0" smtClean="0">
                <a:cs typeface="Calibri"/>
              </a:rPr>
              <a:t> </a:t>
            </a:r>
            <a:r>
              <a:rPr lang="cs-CZ" dirty="0" err="1">
                <a:cs typeface="Calibri"/>
              </a:rPr>
              <a:t>first</a:t>
            </a:r>
            <a:r>
              <a:rPr lang="cs-CZ" dirty="0">
                <a:cs typeface="Calibri"/>
              </a:rPr>
              <a:t> </a:t>
            </a:r>
            <a:r>
              <a:rPr lang="cs-CZ" dirty="0" err="1">
                <a:cs typeface="Calibri"/>
              </a:rPr>
              <a:t>sale</a:t>
            </a:r>
            <a:r>
              <a:rPr lang="cs-CZ" dirty="0">
                <a:cs typeface="Calibri"/>
              </a:rPr>
              <a:t> in </a:t>
            </a:r>
            <a:r>
              <a:rPr lang="cs-CZ" dirty="0" err="1">
                <a:cs typeface="Calibri"/>
              </a:rPr>
              <a:t>the</a:t>
            </a:r>
            <a:r>
              <a:rPr lang="cs-CZ" dirty="0">
                <a:cs typeface="Calibri"/>
              </a:rPr>
              <a:t> </a:t>
            </a:r>
            <a:r>
              <a:rPr lang="cs-CZ" dirty="0" err="1">
                <a:cs typeface="Calibri"/>
              </a:rPr>
              <a:t>Community</a:t>
            </a:r>
            <a:r>
              <a:rPr lang="cs-CZ" dirty="0">
                <a:cs typeface="Calibri"/>
              </a:rPr>
              <a:t> </a:t>
            </a:r>
            <a:r>
              <a:rPr lang="cs-CZ" dirty="0" err="1">
                <a:cs typeface="Calibri"/>
              </a:rPr>
              <a:t>of</a:t>
            </a:r>
            <a:r>
              <a:rPr lang="cs-CZ" dirty="0">
                <a:cs typeface="Calibri"/>
              </a:rPr>
              <a:t> a </a:t>
            </a:r>
            <a:r>
              <a:rPr lang="cs-CZ" u="sng" dirty="0">
                <a:cs typeface="Calibri"/>
              </a:rPr>
              <a:t>copy </a:t>
            </a:r>
            <a:r>
              <a:rPr lang="cs-CZ" u="sng" dirty="0" err="1">
                <a:cs typeface="Calibri"/>
              </a:rPr>
              <a:t>of</a:t>
            </a:r>
            <a:r>
              <a:rPr lang="cs-CZ" u="sng" dirty="0">
                <a:cs typeface="Calibri"/>
              </a:rPr>
              <a:t> a program</a:t>
            </a:r>
            <a:r>
              <a:rPr lang="cs-CZ" dirty="0">
                <a:cs typeface="Calibri"/>
              </a:rPr>
              <a:t> by </a:t>
            </a:r>
            <a:r>
              <a:rPr lang="cs-CZ" dirty="0" err="1">
                <a:cs typeface="Calibri"/>
              </a:rPr>
              <a:t>the</a:t>
            </a:r>
            <a:r>
              <a:rPr lang="cs-CZ" dirty="0">
                <a:cs typeface="Calibri"/>
              </a:rPr>
              <a:t> </a:t>
            </a:r>
            <a:r>
              <a:rPr lang="cs-CZ" dirty="0" err="1">
                <a:cs typeface="Calibri"/>
              </a:rPr>
              <a:t>rightholder</a:t>
            </a:r>
            <a:r>
              <a:rPr lang="cs-CZ" dirty="0">
                <a:cs typeface="Calibri"/>
              </a:rPr>
              <a:t> </a:t>
            </a:r>
            <a:r>
              <a:rPr lang="cs-CZ" dirty="0" err="1">
                <a:cs typeface="Calibri"/>
              </a:rPr>
              <a:t>or</a:t>
            </a:r>
            <a:r>
              <a:rPr lang="cs-CZ" dirty="0">
                <a:cs typeface="Calibri"/>
              </a:rPr>
              <a:t> </a:t>
            </a:r>
            <a:r>
              <a:rPr lang="cs-CZ" dirty="0" err="1">
                <a:cs typeface="Calibri"/>
              </a:rPr>
              <a:t>with</a:t>
            </a:r>
            <a:r>
              <a:rPr lang="cs-CZ" dirty="0">
                <a:cs typeface="Calibri"/>
              </a:rPr>
              <a:t> his </a:t>
            </a:r>
            <a:r>
              <a:rPr lang="cs-CZ" dirty="0" err="1">
                <a:cs typeface="Calibri"/>
              </a:rPr>
              <a:t>consent</a:t>
            </a:r>
            <a:r>
              <a:rPr lang="cs-CZ" dirty="0">
                <a:cs typeface="Calibri"/>
              </a:rPr>
              <a:t> </a:t>
            </a:r>
            <a:r>
              <a:rPr lang="cs-CZ" dirty="0" err="1">
                <a:cs typeface="Calibri"/>
              </a:rPr>
              <a:t>shall</a:t>
            </a:r>
            <a:r>
              <a:rPr lang="cs-CZ" dirty="0">
                <a:cs typeface="Calibri"/>
              </a:rPr>
              <a:t> </a:t>
            </a:r>
            <a:r>
              <a:rPr lang="cs-CZ" u="sng" dirty="0" err="1">
                <a:cs typeface="Calibri"/>
              </a:rPr>
              <a:t>exhaust</a:t>
            </a:r>
            <a:r>
              <a:rPr lang="cs-CZ" u="sng" dirty="0">
                <a:cs typeface="Calibri"/>
              </a:rPr>
              <a:t> </a:t>
            </a:r>
            <a:r>
              <a:rPr lang="cs-CZ" u="sng" dirty="0" err="1">
                <a:cs typeface="Calibri"/>
              </a:rPr>
              <a:t>the</a:t>
            </a:r>
            <a:r>
              <a:rPr lang="cs-CZ" u="sng" dirty="0">
                <a:cs typeface="Calibri"/>
              </a:rPr>
              <a:t> </a:t>
            </a:r>
            <a:r>
              <a:rPr lang="cs-CZ" u="sng" dirty="0" err="1">
                <a:cs typeface="Calibri"/>
              </a:rPr>
              <a:t>distribution</a:t>
            </a:r>
            <a:r>
              <a:rPr lang="cs-CZ" u="sng" dirty="0">
                <a:cs typeface="Calibri"/>
              </a:rPr>
              <a:t> </a:t>
            </a:r>
            <a:r>
              <a:rPr lang="cs-CZ" u="sng" dirty="0" err="1">
                <a:cs typeface="Calibri"/>
              </a:rPr>
              <a:t>right</a:t>
            </a:r>
            <a:r>
              <a:rPr lang="cs-CZ" u="sng" dirty="0">
                <a:cs typeface="Calibri"/>
              </a:rPr>
              <a:t>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Community</a:t>
            </a:r>
            <a:r>
              <a:rPr lang="cs-CZ" dirty="0">
                <a:cs typeface="Calibri"/>
              </a:rPr>
              <a:t> </a:t>
            </a:r>
            <a:r>
              <a:rPr lang="cs-CZ" u="sng" dirty="0" err="1">
                <a:cs typeface="Calibri"/>
              </a:rPr>
              <a:t>of</a:t>
            </a:r>
            <a:r>
              <a:rPr lang="cs-CZ" u="sng" dirty="0">
                <a:cs typeface="Calibri"/>
              </a:rPr>
              <a:t> </a:t>
            </a:r>
            <a:r>
              <a:rPr lang="cs-CZ" u="sng" dirty="0" err="1">
                <a:cs typeface="Calibri"/>
              </a:rPr>
              <a:t>that</a:t>
            </a:r>
            <a:r>
              <a:rPr lang="cs-CZ" u="sng" dirty="0">
                <a:cs typeface="Calibri"/>
              </a:rPr>
              <a:t> copy</a:t>
            </a:r>
            <a:r>
              <a:rPr lang="cs-CZ" dirty="0">
                <a:cs typeface="Calibri"/>
              </a:rPr>
              <a:t>, </a:t>
            </a:r>
            <a:r>
              <a:rPr lang="cs-CZ" dirty="0" err="1">
                <a:cs typeface="Calibri"/>
              </a:rPr>
              <a:t>with</a:t>
            </a:r>
            <a:r>
              <a:rPr lang="cs-CZ" dirty="0">
                <a:cs typeface="Calibri"/>
              </a:rPr>
              <a:t> </a:t>
            </a:r>
            <a:r>
              <a:rPr lang="cs-CZ" dirty="0" err="1">
                <a:cs typeface="Calibri"/>
              </a:rPr>
              <a:t>the</a:t>
            </a:r>
            <a:r>
              <a:rPr lang="cs-CZ" dirty="0">
                <a:cs typeface="Calibri"/>
              </a:rPr>
              <a:t> </a:t>
            </a:r>
            <a:r>
              <a:rPr lang="cs-CZ" dirty="0" err="1">
                <a:cs typeface="Calibri"/>
              </a:rPr>
              <a:t>exception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right</a:t>
            </a:r>
            <a:r>
              <a:rPr lang="cs-CZ" dirty="0">
                <a:cs typeface="Calibri"/>
              </a:rPr>
              <a:t> to </a:t>
            </a:r>
            <a:r>
              <a:rPr lang="cs-CZ" dirty="0" err="1">
                <a:cs typeface="Calibri"/>
              </a:rPr>
              <a:t>control</a:t>
            </a:r>
            <a:r>
              <a:rPr lang="cs-CZ" dirty="0">
                <a:cs typeface="Calibri"/>
              </a:rPr>
              <a:t> </a:t>
            </a:r>
            <a:r>
              <a:rPr lang="cs-CZ" dirty="0" err="1">
                <a:cs typeface="Calibri"/>
              </a:rPr>
              <a:t>further</a:t>
            </a:r>
            <a:r>
              <a:rPr lang="cs-CZ" dirty="0">
                <a:cs typeface="Calibri"/>
              </a:rPr>
              <a:t> </a:t>
            </a:r>
            <a:r>
              <a:rPr lang="cs-CZ" dirty="0" err="1">
                <a:cs typeface="Calibri"/>
              </a:rPr>
              <a:t>rental</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program </a:t>
            </a:r>
            <a:r>
              <a:rPr lang="cs-CZ" dirty="0" err="1">
                <a:cs typeface="Calibri"/>
              </a:rPr>
              <a:t>or</a:t>
            </a:r>
            <a:r>
              <a:rPr lang="cs-CZ" dirty="0">
                <a:cs typeface="Calibri"/>
              </a:rPr>
              <a:t> a copy </a:t>
            </a:r>
            <a:r>
              <a:rPr lang="cs-CZ" dirty="0" err="1">
                <a:cs typeface="Calibri"/>
              </a:rPr>
              <a:t>thereof</a:t>
            </a:r>
            <a:r>
              <a:rPr lang="cs-CZ" dirty="0">
                <a:cs typeface="Calibri"/>
              </a:rPr>
              <a:t>.</a:t>
            </a:r>
          </a:p>
        </p:txBody>
      </p:sp>
    </p:spTree>
    <p:extLst>
      <p:ext uri="{BB962C8B-B14F-4D97-AF65-F5344CB8AC3E}">
        <p14:creationId xmlns:p14="http://schemas.microsoft.com/office/powerpoint/2010/main" val="2634824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300817-0BA6-4C2A-8B3C-DC94421BA27C}"/>
              </a:ext>
            </a:extLst>
          </p:cNvPr>
          <p:cNvSpPr>
            <a:spLocks noGrp="1"/>
          </p:cNvSpPr>
          <p:nvPr>
            <p:ph type="title"/>
          </p:nvPr>
        </p:nvSpPr>
        <p:spPr/>
        <p:txBody>
          <a:bodyPr/>
          <a:lstStyle/>
          <a:p>
            <a:r>
              <a:rPr lang="cs-CZ" dirty="0" err="1">
                <a:cs typeface="Calibri Light"/>
              </a:rPr>
              <a:t>Exceptions</a:t>
            </a:r>
            <a:r>
              <a:rPr lang="cs-CZ" dirty="0">
                <a:cs typeface="Calibri Light"/>
              </a:rPr>
              <a:t> to </a:t>
            </a:r>
            <a:r>
              <a:rPr lang="cs-CZ" dirty="0" err="1">
                <a:cs typeface="Calibri Light"/>
              </a:rPr>
              <a:t>Article</a:t>
            </a:r>
            <a:r>
              <a:rPr lang="cs-CZ" dirty="0">
                <a:cs typeface="Calibri Light"/>
              </a:rPr>
              <a:t> 4</a:t>
            </a:r>
            <a:endParaRPr lang="cs-CZ" dirty="0"/>
          </a:p>
        </p:txBody>
      </p:sp>
      <p:sp>
        <p:nvSpPr>
          <p:cNvPr id="3" name="Zástupný symbol pro obsah 2">
            <a:extLst>
              <a:ext uri="{FF2B5EF4-FFF2-40B4-BE49-F238E27FC236}">
                <a16:creationId xmlns:a16="http://schemas.microsoft.com/office/drawing/2014/main" id="{068B44F8-EEB2-4EC8-BE83-7ED7D946F18C}"/>
              </a:ext>
            </a:extLst>
          </p:cNvPr>
          <p:cNvSpPr>
            <a:spLocks noGrp="1"/>
          </p:cNvSpPr>
          <p:nvPr>
            <p:ph idx="1"/>
          </p:nvPr>
        </p:nvSpPr>
        <p:spPr/>
        <p:txBody>
          <a:bodyPr vert="horz" lIns="91440" tIns="45720" rIns="91440" bIns="45720" rtlCol="0" anchor="t">
            <a:normAutofit fontScale="92500" lnSpcReduction="20000"/>
          </a:bodyPr>
          <a:lstStyle/>
          <a:p>
            <a:r>
              <a:rPr lang="cs-CZ" dirty="0" err="1">
                <a:cs typeface="Calibri"/>
              </a:rPr>
              <a:t>acts</a:t>
            </a:r>
            <a:r>
              <a:rPr lang="cs-CZ" dirty="0">
                <a:cs typeface="Calibri"/>
              </a:rPr>
              <a:t> </a:t>
            </a:r>
            <a:r>
              <a:rPr lang="cs-CZ" dirty="0" err="1">
                <a:cs typeface="Calibri"/>
              </a:rPr>
              <a:t>referred</a:t>
            </a:r>
            <a:r>
              <a:rPr lang="cs-CZ" dirty="0">
                <a:cs typeface="Calibri"/>
              </a:rPr>
              <a:t> to in </a:t>
            </a:r>
            <a:r>
              <a:rPr lang="cs-CZ" dirty="0" err="1">
                <a:cs typeface="Calibri"/>
              </a:rPr>
              <a:t>points</a:t>
            </a:r>
            <a:r>
              <a:rPr lang="cs-CZ" dirty="0">
                <a:cs typeface="Calibri"/>
              </a:rPr>
              <a:t> (a) and (b) </a:t>
            </a:r>
            <a:r>
              <a:rPr lang="cs-CZ" dirty="0" err="1">
                <a:cs typeface="Calibri"/>
              </a:rPr>
              <a:t>of</a:t>
            </a:r>
            <a:r>
              <a:rPr lang="cs-CZ" dirty="0">
                <a:cs typeface="Calibri"/>
              </a:rPr>
              <a:t> </a:t>
            </a:r>
            <a:r>
              <a:rPr lang="cs-CZ" dirty="0" err="1">
                <a:cs typeface="Calibri"/>
              </a:rPr>
              <a:t>Article</a:t>
            </a:r>
            <a:r>
              <a:rPr lang="cs-CZ" dirty="0">
                <a:cs typeface="Calibri"/>
              </a:rPr>
              <a:t> 4(1) </a:t>
            </a:r>
            <a:r>
              <a:rPr lang="cs-CZ" dirty="0" err="1">
                <a:cs typeface="Calibri"/>
              </a:rPr>
              <a:t>shall</a:t>
            </a:r>
            <a:r>
              <a:rPr lang="cs-CZ" dirty="0">
                <a:cs typeface="Calibri"/>
              </a:rPr>
              <a:t> not </a:t>
            </a:r>
            <a:r>
              <a:rPr lang="cs-CZ" dirty="0" err="1">
                <a:cs typeface="Calibri"/>
              </a:rPr>
              <a:t>require</a:t>
            </a:r>
            <a:r>
              <a:rPr lang="cs-CZ" dirty="0">
                <a:cs typeface="Calibri"/>
              </a:rPr>
              <a:t> </a:t>
            </a:r>
            <a:r>
              <a:rPr lang="cs-CZ" dirty="0" err="1">
                <a:cs typeface="Calibri"/>
              </a:rPr>
              <a:t>authorisation</a:t>
            </a:r>
            <a:r>
              <a:rPr lang="cs-CZ" dirty="0">
                <a:cs typeface="Calibri"/>
              </a:rPr>
              <a:t> by </a:t>
            </a:r>
            <a:r>
              <a:rPr lang="cs-CZ" dirty="0" err="1">
                <a:cs typeface="Calibri"/>
              </a:rPr>
              <a:t>the</a:t>
            </a:r>
            <a:r>
              <a:rPr lang="cs-CZ" dirty="0">
                <a:cs typeface="Calibri"/>
              </a:rPr>
              <a:t> </a:t>
            </a:r>
            <a:r>
              <a:rPr lang="cs-CZ" dirty="0" err="1">
                <a:cs typeface="Calibri"/>
              </a:rPr>
              <a:t>rightholder</a:t>
            </a:r>
            <a:r>
              <a:rPr lang="cs-CZ" dirty="0">
                <a:cs typeface="Calibri"/>
              </a:rPr>
              <a:t> </a:t>
            </a:r>
            <a:r>
              <a:rPr lang="cs-CZ" dirty="0" err="1">
                <a:cs typeface="Calibri"/>
              </a:rPr>
              <a:t>where</a:t>
            </a:r>
            <a:r>
              <a:rPr lang="cs-CZ" dirty="0">
                <a:cs typeface="Calibri"/>
              </a:rPr>
              <a:t> </a:t>
            </a:r>
            <a:r>
              <a:rPr lang="cs-CZ" dirty="0" err="1">
                <a:cs typeface="Calibri"/>
              </a:rPr>
              <a:t>they</a:t>
            </a:r>
            <a:r>
              <a:rPr lang="cs-CZ" dirty="0">
                <a:cs typeface="Calibri"/>
              </a:rPr>
              <a:t> are </a:t>
            </a:r>
            <a:r>
              <a:rPr lang="cs-CZ" u="sng" dirty="0" err="1">
                <a:cs typeface="Calibri"/>
              </a:rPr>
              <a:t>necessary</a:t>
            </a:r>
            <a:r>
              <a:rPr lang="cs-CZ" u="sng" dirty="0">
                <a:cs typeface="Calibri"/>
              </a:rPr>
              <a:t> </a:t>
            </a:r>
            <a:r>
              <a:rPr lang="cs-CZ" u="sng" dirty="0" err="1">
                <a:cs typeface="Calibri"/>
              </a:rPr>
              <a:t>for</a:t>
            </a:r>
            <a:r>
              <a:rPr lang="cs-CZ" u="sng" dirty="0">
                <a:cs typeface="Calibri"/>
              </a:rPr>
              <a:t> </a:t>
            </a:r>
            <a:r>
              <a:rPr lang="cs-CZ" u="sng" dirty="0" err="1">
                <a:cs typeface="Calibri"/>
              </a:rPr>
              <a:t>the</a:t>
            </a:r>
            <a:r>
              <a:rPr lang="cs-CZ" u="sng" dirty="0">
                <a:cs typeface="Calibri"/>
              </a:rPr>
              <a:t> use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computer</a:t>
            </a:r>
            <a:r>
              <a:rPr lang="cs-CZ" dirty="0">
                <a:cs typeface="Calibri"/>
              </a:rPr>
              <a:t> program by </a:t>
            </a:r>
            <a:r>
              <a:rPr lang="cs-CZ" dirty="0" err="1">
                <a:cs typeface="Calibri"/>
              </a:rPr>
              <a:t>the</a:t>
            </a:r>
            <a:r>
              <a:rPr lang="cs-CZ" dirty="0">
                <a:cs typeface="Calibri"/>
              </a:rPr>
              <a:t> </a:t>
            </a:r>
            <a:r>
              <a:rPr lang="cs-CZ" u="sng" dirty="0" err="1">
                <a:cs typeface="Calibri"/>
              </a:rPr>
              <a:t>lawful</a:t>
            </a:r>
            <a:r>
              <a:rPr lang="cs-CZ" u="sng" dirty="0">
                <a:cs typeface="Calibri"/>
              </a:rPr>
              <a:t> </a:t>
            </a:r>
            <a:r>
              <a:rPr lang="cs-CZ" u="sng" dirty="0" err="1">
                <a:cs typeface="Calibri"/>
              </a:rPr>
              <a:t>acquirer</a:t>
            </a:r>
            <a:r>
              <a:rPr lang="cs-CZ" u="sng" dirty="0">
                <a:cs typeface="Calibri"/>
              </a:rPr>
              <a:t> </a:t>
            </a:r>
            <a:r>
              <a:rPr lang="cs-CZ" dirty="0">
                <a:cs typeface="Calibri"/>
              </a:rPr>
              <a:t>in </a:t>
            </a:r>
            <a:r>
              <a:rPr lang="cs-CZ" dirty="0" err="1">
                <a:cs typeface="Calibri"/>
              </a:rPr>
              <a:t>accordance</a:t>
            </a:r>
            <a:r>
              <a:rPr lang="cs-CZ" dirty="0">
                <a:cs typeface="Calibri"/>
              </a:rPr>
              <a:t> </a:t>
            </a:r>
            <a:r>
              <a:rPr lang="cs-CZ" dirty="0" err="1">
                <a:cs typeface="Calibri"/>
              </a:rPr>
              <a:t>with</a:t>
            </a:r>
            <a:r>
              <a:rPr lang="cs-CZ" dirty="0">
                <a:cs typeface="Calibri"/>
              </a:rPr>
              <a:t> </a:t>
            </a:r>
            <a:r>
              <a:rPr lang="cs-CZ" dirty="0" err="1">
                <a:cs typeface="Calibri"/>
              </a:rPr>
              <a:t>its</a:t>
            </a:r>
            <a:r>
              <a:rPr lang="cs-CZ" dirty="0">
                <a:cs typeface="Calibri"/>
              </a:rPr>
              <a:t> </a:t>
            </a:r>
            <a:r>
              <a:rPr lang="cs-CZ" dirty="0" err="1">
                <a:cs typeface="Calibri"/>
              </a:rPr>
              <a:t>intended</a:t>
            </a:r>
            <a:r>
              <a:rPr lang="cs-CZ" dirty="0">
                <a:cs typeface="Calibri"/>
              </a:rPr>
              <a:t> </a:t>
            </a:r>
            <a:r>
              <a:rPr lang="cs-CZ" dirty="0" err="1">
                <a:cs typeface="Calibri"/>
              </a:rPr>
              <a:t>purpose</a:t>
            </a:r>
            <a:r>
              <a:rPr lang="cs-CZ" dirty="0">
                <a:cs typeface="Calibri"/>
              </a:rPr>
              <a:t>, </a:t>
            </a:r>
            <a:r>
              <a:rPr lang="cs-CZ" dirty="0" err="1">
                <a:cs typeface="Calibri"/>
              </a:rPr>
              <a:t>including</a:t>
            </a:r>
            <a:r>
              <a:rPr lang="cs-CZ" dirty="0">
                <a:cs typeface="Calibri"/>
              </a:rPr>
              <a:t> </a:t>
            </a:r>
            <a:r>
              <a:rPr lang="cs-CZ" dirty="0" err="1">
                <a:cs typeface="Calibri"/>
              </a:rPr>
              <a:t>for</a:t>
            </a:r>
            <a:r>
              <a:rPr lang="cs-CZ" dirty="0">
                <a:cs typeface="Calibri"/>
              </a:rPr>
              <a:t> </a:t>
            </a:r>
            <a:r>
              <a:rPr lang="cs-CZ" dirty="0" err="1">
                <a:cs typeface="Calibri"/>
              </a:rPr>
              <a:t>error</a:t>
            </a:r>
            <a:r>
              <a:rPr lang="cs-CZ" dirty="0">
                <a:cs typeface="Calibri"/>
              </a:rPr>
              <a:t> </a:t>
            </a:r>
            <a:r>
              <a:rPr lang="cs-CZ" dirty="0" err="1">
                <a:cs typeface="Calibri"/>
              </a:rPr>
              <a:t>correction</a:t>
            </a:r>
            <a:r>
              <a:rPr lang="cs-CZ" dirty="0">
                <a:cs typeface="Calibri"/>
              </a:rPr>
              <a:t>.</a:t>
            </a:r>
          </a:p>
          <a:p>
            <a:r>
              <a:rPr lang="cs-CZ" dirty="0" err="1">
                <a:cs typeface="Calibri"/>
              </a:rPr>
              <a:t>The</a:t>
            </a:r>
            <a:r>
              <a:rPr lang="cs-CZ" dirty="0">
                <a:cs typeface="Calibri"/>
              </a:rPr>
              <a:t> </a:t>
            </a:r>
            <a:r>
              <a:rPr lang="cs-CZ" dirty="0" err="1">
                <a:cs typeface="Calibri"/>
              </a:rPr>
              <a:t>making</a:t>
            </a:r>
            <a:r>
              <a:rPr lang="cs-CZ" dirty="0">
                <a:cs typeface="Calibri"/>
              </a:rPr>
              <a:t> </a:t>
            </a:r>
            <a:r>
              <a:rPr lang="cs-CZ" dirty="0" err="1">
                <a:cs typeface="Calibri"/>
              </a:rPr>
              <a:t>of</a:t>
            </a:r>
            <a:r>
              <a:rPr lang="cs-CZ" dirty="0">
                <a:cs typeface="Calibri"/>
              </a:rPr>
              <a:t> a </a:t>
            </a:r>
            <a:r>
              <a:rPr lang="cs-CZ" u="sng" dirty="0" err="1">
                <a:cs typeface="Calibri"/>
              </a:rPr>
              <a:t>back</a:t>
            </a:r>
            <a:r>
              <a:rPr lang="cs-CZ" u="sng" dirty="0">
                <a:cs typeface="Calibri"/>
              </a:rPr>
              <a:t>-up copy</a:t>
            </a:r>
            <a:r>
              <a:rPr lang="cs-CZ" dirty="0">
                <a:cs typeface="Calibri"/>
              </a:rPr>
              <a:t> by a person </a:t>
            </a:r>
            <a:r>
              <a:rPr lang="cs-CZ" dirty="0" err="1">
                <a:cs typeface="Calibri"/>
              </a:rPr>
              <a:t>having</a:t>
            </a:r>
            <a:r>
              <a:rPr lang="cs-CZ" dirty="0">
                <a:cs typeface="Calibri"/>
              </a:rPr>
              <a:t> a </a:t>
            </a:r>
            <a:r>
              <a:rPr lang="cs-CZ" dirty="0" err="1">
                <a:cs typeface="Calibri"/>
              </a:rPr>
              <a:t>right</a:t>
            </a:r>
            <a:r>
              <a:rPr lang="cs-CZ" dirty="0">
                <a:cs typeface="Calibri"/>
              </a:rPr>
              <a:t> to use </a:t>
            </a:r>
            <a:r>
              <a:rPr lang="cs-CZ" dirty="0" err="1">
                <a:cs typeface="Calibri"/>
              </a:rPr>
              <a:t>the</a:t>
            </a:r>
            <a:r>
              <a:rPr lang="cs-CZ" dirty="0">
                <a:cs typeface="Calibri"/>
              </a:rPr>
              <a:t> </a:t>
            </a:r>
            <a:r>
              <a:rPr lang="cs-CZ" dirty="0" err="1">
                <a:cs typeface="Calibri"/>
              </a:rPr>
              <a:t>computer</a:t>
            </a:r>
            <a:r>
              <a:rPr lang="cs-CZ" dirty="0">
                <a:cs typeface="Calibri"/>
              </a:rPr>
              <a:t> program </a:t>
            </a:r>
            <a:r>
              <a:rPr lang="cs-CZ" dirty="0" err="1">
                <a:cs typeface="Calibri"/>
              </a:rPr>
              <a:t>may</a:t>
            </a:r>
            <a:r>
              <a:rPr lang="cs-CZ" dirty="0">
                <a:cs typeface="Calibri"/>
              </a:rPr>
              <a:t> not </a:t>
            </a:r>
            <a:r>
              <a:rPr lang="cs-CZ" dirty="0" err="1">
                <a:cs typeface="Calibri"/>
              </a:rPr>
              <a:t>be</a:t>
            </a:r>
            <a:r>
              <a:rPr lang="cs-CZ" dirty="0">
                <a:cs typeface="Calibri"/>
              </a:rPr>
              <a:t> </a:t>
            </a:r>
            <a:r>
              <a:rPr lang="cs-CZ" dirty="0" err="1">
                <a:cs typeface="Calibri"/>
              </a:rPr>
              <a:t>prevented</a:t>
            </a:r>
            <a:r>
              <a:rPr lang="cs-CZ" dirty="0">
                <a:cs typeface="Calibri"/>
              </a:rPr>
              <a:t> by </a:t>
            </a:r>
            <a:r>
              <a:rPr lang="cs-CZ" dirty="0" err="1">
                <a:cs typeface="Calibri"/>
              </a:rPr>
              <a:t>contract</a:t>
            </a:r>
            <a:r>
              <a:rPr lang="cs-CZ" dirty="0">
                <a:cs typeface="Calibri"/>
              </a:rPr>
              <a:t> in so far as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necessary</a:t>
            </a:r>
            <a:r>
              <a:rPr lang="cs-CZ" dirty="0">
                <a:cs typeface="Calibri"/>
              </a:rPr>
              <a:t> </a:t>
            </a:r>
            <a:r>
              <a:rPr lang="cs-CZ" dirty="0" err="1">
                <a:cs typeface="Calibri"/>
              </a:rPr>
              <a:t>for</a:t>
            </a:r>
            <a:r>
              <a:rPr lang="cs-CZ" dirty="0">
                <a:cs typeface="Calibri"/>
              </a:rPr>
              <a:t> </a:t>
            </a:r>
            <a:r>
              <a:rPr lang="cs-CZ" dirty="0" err="1">
                <a:cs typeface="Calibri"/>
              </a:rPr>
              <a:t>that</a:t>
            </a:r>
            <a:r>
              <a:rPr lang="cs-CZ" dirty="0">
                <a:cs typeface="Calibri"/>
              </a:rPr>
              <a:t> use.</a:t>
            </a:r>
          </a:p>
          <a:p>
            <a:r>
              <a:rPr lang="cs-CZ" dirty="0" err="1">
                <a:cs typeface="Calibri"/>
              </a:rPr>
              <a:t>The</a:t>
            </a:r>
            <a:r>
              <a:rPr lang="cs-CZ" dirty="0">
                <a:cs typeface="Calibri"/>
              </a:rPr>
              <a:t> person </a:t>
            </a:r>
            <a:r>
              <a:rPr lang="cs-CZ" dirty="0" err="1">
                <a:cs typeface="Calibri"/>
              </a:rPr>
              <a:t>having</a:t>
            </a:r>
            <a:r>
              <a:rPr lang="cs-CZ" dirty="0">
                <a:cs typeface="Calibri"/>
              </a:rPr>
              <a:t> a </a:t>
            </a:r>
            <a:r>
              <a:rPr lang="cs-CZ" dirty="0" err="1">
                <a:cs typeface="Calibri"/>
              </a:rPr>
              <a:t>right</a:t>
            </a:r>
            <a:r>
              <a:rPr lang="cs-CZ" dirty="0">
                <a:cs typeface="Calibri"/>
              </a:rPr>
              <a:t> to use a copy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shall</a:t>
            </a:r>
            <a:r>
              <a:rPr lang="cs-CZ" dirty="0">
                <a:cs typeface="Calibri"/>
              </a:rPr>
              <a:t> </a:t>
            </a:r>
            <a:r>
              <a:rPr lang="cs-CZ" dirty="0" err="1">
                <a:cs typeface="Calibri"/>
              </a:rPr>
              <a:t>be</a:t>
            </a:r>
            <a:r>
              <a:rPr lang="cs-CZ" dirty="0">
                <a:cs typeface="Calibri"/>
              </a:rPr>
              <a:t> </a:t>
            </a:r>
            <a:r>
              <a:rPr lang="cs-CZ" dirty="0" err="1">
                <a:cs typeface="Calibri"/>
              </a:rPr>
              <a:t>entitled</a:t>
            </a:r>
            <a:r>
              <a:rPr lang="cs-CZ" dirty="0">
                <a:cs typeface="Calibri"/>
              </a:rPr>
              <a:t>, </a:t>
            </a:r>
            <a:r>
              <a:rPr lang="cs-CZ" dirty="0" err="1">
                <a:cs typeface="Calibri"/>
              </a:rPr>
              <a:t>without</a:t>
            </a:r>
            <a:r>
              <a:rPr lang="cs-CZ" dirty="0">
                <a:cs typeface="Calibri"/>
              </a:rPr>
              <a:t> </a:t>
            </a:r>
            <a:r>
              <a:rPr lang="cs-CZ" dirty="0" err="1">
                <a:cs typeface="Calibri"/>
              </a:rPr>
              <a:t>the</a:t>
            </a:r>
            <a:r>
              <a:rPr lang="cs-CZ" dirty="0">
                <a:cs typeface="Calibri"/>
              </a:rPr>
              <a:t> </a:t>
            </a:r>
            <a:r>
              <a:rPr lang="cs-CZ" dirty="0" err="1">
                <a:cs typeface="Calibri"/>
              </a:rPr>
              <a:t>authorisation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rightholder</a:t>
            </a:r>
            <a:r>
              <a:rPr lang="cs-CZ" dirty="0">
                <a:cs typeface="Calibri"/>
              </a:rPr>
              <a:t>, </a:t>
            </a:r>
            <a:r>
              <a:rPr lang="cs-CZ" u="sng" dirty="0">
                <a:cs typeface="Calibri"/>
              </a:rPr>
              <a:t>to </a:t>
            </a:r>
            <a:r>
              <a:rPr lang="cs-CZ" u="sng" dirty="0" err="1">
                <a:cs typeface="Calibri"/>
              </a:rPr>
              <a:t>observe</a:t>
            </a:r>
            <a:r>
              <a:rPr lang="cs-CZ" u="sng" dirty="0">
                <a:cs typeface="Calibri"/>
              </a:rPr>
              <a:t>, study </a:t>
            </a:r>
            <a:r>
              <a:rPr lang="cs-CZ" u="sng" dirty="0" err="1">
                <a:cs typeface="Calibri"/>
              </a:rPr>
              <a:t>or</a:t>
            </a:r>
            <a:r>
              <a:rPr lang="cs-CZ" u="sng" dirty="0">
                <a:cs typeface="Calibri"/>
              </a:rPr>
              <a:t> test </a:t>
            </a:r>
            <a:r>
              <a:rPr lang="cs-CZ" u="sng" dirty="0" err="1">
                <a:cs typeface="Calibri"/>
              </a:rPr>
              <a:t>the</a:t>
            </a:r>
            <a:r>
              <a:rPr lang="cs-CZ" u="sng" dirty="0">
                <a:cs typeface="Calibri"/>
              </a:rPr>
              <a:t> </a:t>
            </a:r>
            <a:r>
              <a:rPr lang="cs-CZ" u="sng" dirty="0" err="1">
                <a:cs typeface="Calibri"/>
              </a:rPr>
              <a:t>functioning</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program</a:t>
            </a:r>
            <a:r>
              <a:rPr lang="cs-CZ" dirty="0">
                <a:cs typeface="Calibri"/>
              </a:rPr>
              <a:t> in </a:t>
            </a:r>
            <a:r>
              <a:rPr lang="cs-CZ" dirty="0" err="1">
                <a:cs typeface="Calibri"/>
              </a:rPr>
              <a:t>order</a:t>
            </a:r>
            <a:r>
              <a:rPr lang="cs-CZ" dirty="0">
                <a:cs typeface="Calibri"/>
              </a:rPr>
              <a:t> to </a:t>
            </a:r>
            <a:r>
              <a:rPr lang="cs-CZ" b="1" dirty="0" err="1">
                <a:cs typeface="Calibri"/>
              </a:rPr>
              <a:t>determine</a:t>
            </a:r>
            <a:r>
              <a:rPr lang="cs-CZ" b="1" dirty="0">
                <a:cs typeface="Calibri"/>
              </a:rPr>
              <a:t> </a:t>
            </a:r>
            <a:r>
              <a:rPr lang="cs-CZ" b="1" dirty="0" err="1">
                <a:cs typeface="Calibri"/>
              </a:rPr>
              <a:t>the</a:t>
            </a:r>
            <a:r>
              <a:rPr lang="cs-CZ" b="1" dirty="0">
                <a:cs typeface="Calibri"/>
              </a:rPr>
              <a:t> </a:t>
            </a:r>
            <a:r>
              <a:rPr lang="cs-CZ" b="1" dirty="0" err="1">
                <a:cs typeface="Calibri"/>
              </a:rPr>
              <a:t>ideas</a:t>
            </a:r>
            <a:r>
              <a:rPr lang="cs-CZ" b="1" dirty="0">
                <a:cs typeface="Calibri"/>
              </a:rPr>
              <a:t> and </a:t>
            </a:r>
            <a:r>
              <a:rPr lang="cs-CZ" b="1" dirty="0" err="1">
                <a:cs typeface="Calibri"/>
              </a:rPr>
              <a:t>principles</a:t>
            </a:r>
            <a:r>
              <a:rPr lang="cs-CZ" b="1" dirty="0">
                <a:cs typeface="Calibri"/>
              </a:rPr>
              <a:t> </a:t>
            </a:r>
            <a:r>
              <a:rPr lang="cs-CZ" b="1" dirty="0" err="1">
                <a:cs typeface="Calibri"/>
              </a:rPr>
              <a:t>which</a:t>
            </a:r>
            <a:r>
              <a:rPr lang="cs-CZ" b="1" dirty="0">
                <a:cs typeface="Calibri"/>
              </a:rPr>
              <a:t> </a:t>
            </a:r>
            <a:r>
              <a:rPr lang="cs-CZ" b="1" dirty="0" err="1">
                <a:cs typeface="Calibri"/>
              </a:rPr>
              <a:t>underlie</a:t>
            </a:r>
            <a:r>
              <a:rPr lang="cs-CZ" b="1" dirty="0">
                <a:cs typeface="Calibri"/>
              </a:rPr>
              <a:t> any element </a:t>
            </a:r>
            <a:r>
              <a:rPr lang="cs-CZ" b="1" dirty="0" err="1">
                <a:cs typeface="Calibri"/>
              </a:rPr>
              <a:t>of</a:t>
            </a:r>
            <a:r>
              <a:rPr lang="cs-CZ" b="1" dirty="0">
                <a:cs typeface="Calibri"/>
              </a:rPr>
              <a:t> </a:t>
            </a:r>
            <a:r>
              <a:rPr lang="cs-CZ" b="1" dirty="0" err="1">
                <a:cs typeface="Calibri"/>
              </a:rPr>
              <a:t>the</a:t>
            </a:r>
            <a:r>
              <a:rPr lang="cs-CZ" b="1" dirty="0">
                <a:cs typeface="Calibri"/>
              </a:rPr>
              <a:t> program </a:t>
            </a:r>
            <a:r>
              <a:rPr lang="cs-CZ" dirty="0" err="1">
                <a:cs typeface="Calibri"/>
              </a:rPr>
              <a:t>if</a:t>
            </a:r>
            <a:r>
              <a:rPr lang="cs-CZ" dirty="0">
                <a:cs typeface="Calibri"/>
              </a:rPr>
              <a:t> he </a:t>
            </a:r>
            <a:r>
              <a:rPr lang="cs-CZ" dirty="0" err="1">
                <a:cs typeface="Calibri"/>
              </a:rPr>
              <a:t>does</a:t>
            </a:r>
            <a:r>
              <a:rPr lang="cs-CZ" dirty="0">
                <a:cs typeface="Calibri"/>
              </a:rPr>
              <a:t> so </a:t>
            </a:r>
            <a:r>
              <a:rPr lang="cs-CZ" dirty="0" err="1">
                <a:cs typeface="Calibri"/>
              </a:rPr>
              <a:t>while</a:t>
            </a:r>
            <a:r>
              <a:rPr lang="cs-CZ" dirty="0">
                <a:cs typeface="Calibri"/>
              </a:rPr>
              <a:t> </a:t>
            </a:r>
            <a:r>
              <a:rPr lang="cs-CZ" dirty="0" err="1">
                <a:cs typeface="Calibri"/>
              </a:rPr>
              <a:t>performing</a:t>
            </a:r>
            <a:r>
              <a:rPr lang="cs-CZ" dirty="0">
                <a:cs typeface="Calibri"/>
              </a:rPr>
              <a:t> any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acts</a:t>
            </a:r>
            <a:r>
              <a:rPr lang="cs-CZ" dirty="0">
                <a:cs typeface="Calibri"/>
              </a:rPr>
              <a:t> </a:t>
            </a:r>
            <a:r>
              <a:rPr lang="cs-CZ" dirty="0" err="1">
                <a:cs typeface="Calibri"/>
              </a:rPr>
              <a:t>of</a:t>
            </a:r>
            <a:r>
              <a:rPr lang="cs-CZ" dirty="0">
                <a:cs typeface="Calibri"/>
              </a:rPr>
              <a:t> </a:t>
            </a:r>
            <a:r>
              <a:rPr lang="cs-CZ" dirty="0" err="1">
                <a:cs typeface="Calibri"/>
              </a:rPr>
              <a:t>loading</a:t>
            </a:r>
            <a:r>
              <a:rPr lang="cs-CZ" dirty="0">
                <a:cs typeface="Calibri"/>
              </a:rPr>
              <a:t>, </a:t>
            </a:r>
            <a:r>
              <a:rPr lang="cs-CZ" dirty="0" err="1">
                <a:cs typeface="Calibri"/>
              </a:rPr>
              <a:t>displaying</a:t>
            </a:r>
            <a:r>
              <a:rPr lang="cs-CZ" dirty="0">
                <a:cs typeface="Calibri"/>
              </a:rPr>
              <a:t>, </a:t>
            </a:r>
            <a:r>
              <a:rPr lang="cs-CZ" dirty="0" err="1">
                <a:cs typeface="Calibri"/>
              </a:rPr>
              <a:t>running</a:t>
            </a:r>
            <a:r>
              <a:rPr lang="cs-CZ" dirty="0">
                <a:cs typeface="Calibri"/>
              </a:rPr>
              <a:t>, </a:t>
            </a:r>
            <a:r>
              <a:rPr lang="cs-CZ" dirty="0" err="1">
                <a:cs typeface="Calibri"/>
              </a:rPr>
              <a:t>transmitting</a:t>
            </a:r>
            <a:r>
              <a:rPr lang="cs-CZ" dirty="0">
                <a:cs typeface="Calibri"/>
              </a:rPr>
              <a:t> </a:t>
            </a:r>
            <a:r>
              <a:rPr lang="cs-CZ" dirty="0" err="1">
                <a:cs typeface="Calibri"/>
              </a:rPr>
              <a:t>or</a:t>
            </a:r>
            <a:r>
              <a:rPr lang="cs-CZ" dirty="0">
                <a:cs typeface="Calibri"/>
              </a:rPr>
              <a:t> </a:t>
            </a:r>
            <a:r>
              <a:rPr lang="cs-CZ" dirty="0" err="1">
                <a:cs typeface="Calibri"/>
              </a:rPr>
              <a:t>storing</a:t>
            </a:r>
            <a:r>
              <a:rPr lang="cs-CZ" dirty="0">
                <a:cs typeface="Calibri"/>
              </a:rPr>
              <a:t> </a:t>
            </a:r>
            <a:r>
              <a:rPr lang="cs-CZ" dirty="0" err="1">
                <a:cs typeface="Calibri"/>
              </a:rPr>
              <a:t>the</a:t>
            </a:r>
            <a:r>
              <a:rPr lang="cs-CZ" dirty="0">
                <a:cs typeface="Calibri"/>
              </a:rPr>
              <a:t> program </a:t>
            </a:r>
            <a:r>
              <a:rPr lang="cs-CZ" dirty="0" err="1">
                <a:cs typeface="Calibri"/>
              </a:rPr>
              <a:t>which</a:t>
            </a:r>
            <a:r>
              <a:rPr lang="cs-CZ" dirty="0">
                <a:cs typeface="Calibri"/>
              </a:rPr>
              <a:t> </a:t>
            </a:r>
            <a:r>
              <a:rPr lang="cs-CZ" u="sng" dirty="0">
                <a:cs typeface="Calibri"/>
              </a:rPr>
              <a:t>he </a:t>
            </a:r>
            <a:r>
              <a:rPr lang="cs-CZ" u="sng" dirty="0" err="1">
                <a:cs typeface="Calibri"/>
              </a:rPr>
              <a:t>is</a:t>
            </a:r>
            <a:r>
              <a:rPr lang="cs-CZ" u="sng" dirty="0">
                <a:cs typeface="Calibri"/>
              </a:rPr>
              <a:t> </a:t>
            </a:r>
            <a:r>
              <a:rPr lang="cs-CZ" u="sng" dirty="0" err="1">
                <a:cs typeface="Calibri"/>
              </a:rPr>
              <a:t>entitled</a:t>
            </a:r>
            <a:r>
              <a:rPr lang="cs-CZ" u="sng" dirty="0">
                <a:cs typeface="Calibri"/>
              </a:rPr>
              <a:t> to do</a:t>
            </a:r>
            <a:r>
              <a:rPr lang="cs-CZ" dirty="0">
                <a:cs typeface="Calibri"/>
              </a:rPr>
              <a:t>.</a:t>
            </a:r>
          </a:p>
        </p:txBody>
      </p:sp>
    </p:spTree>
    <p:extLst>
      <p:ext uri="{BB962C8B-B14F-4D97-AF65-F5344CB8AC3E}">
        <p14:creationId xmlns:p14="http://schemas.microsoft.com/office/powerpoint/2010/main" val="4262648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81B07D-DC0D-4183-A224-9733287E3602}"/>
              </a:ext>
            </a:extLst>
          </p:cNvPr>
          <p:cNvSpPr>
            <a:spLocks noGrp="1"/>
          </p:cNvSpPr>
          <p:nvPr>
            <p:ph type="title"/>
          </p:nvPr>
        </p:nvSpPr>
        <p:spPr/>
        <p:txBody>
          <a:bodyPr/>
          <a:lstStyle/>
          <a:p>
            <a:r>
              <a:rPr lang="cs-CZ" dirty="0" err="1">
                <a:cs typeface="Calibri Light"/>
              </a:rPr>
              <a:t>Decompilation</a:t>
            </a:r>
            <a:r>
              <a:rPr lang="cs-CZ" dirty="0">
                <a:cs typeface="Calibri Light"/>
              </a:rPr>
              <a:t> </a:t>
            </a:r>
            <a:r>
              <a:rPr lang="cs-CZ" dirty="0" smtClean="0">
                <a:cs typeface="Calibri Light"/>
              </a:rPr>
              <a:t>I (Art. 6)</a:t>
            </a:r>
            <a:endParaRPr lang="cs-CZ" dirty="0"/>
          </a:p>
        </p:txBody>
      </p:sp>
      <p:sp>
        <p:nvSpPr>
          <p:cNvPr id="3" name="Zástupný symbol pro obsah 2">
            <a:extLst>
              <a:ext uri="{FF2B5EF4-FFF2-40B4-BE49-F238E27FC236}">
                <a16:creationId xmlns:a16="http://schemas.microsoft.com/office/drawing/2014/main" id="{0CAAC6E8-7B44-45BA-9CDE-615B5B40E87D}"/>
              </a:ext>
            </a:extLst>
          </p:cNvPr>
          <p:cNvSpPr>
            <a:spLocks noGrp="1"/>
          </p:cNvSpPr>
          <p:nvPr>
            <p:ph idx="1"/>
          </p:nvPr>
        </p:nvSpPr>
        <p:spPr/>
        <p:txBody>
          <a:bodyPr vert="horz" lIns="91440" tIns="45720" rIns="91440" bIns="45720" rtlCol="0" anchor="t">
            <a:normAutofit fontScale="92500" lnSpcReduction="10000"/>
          </a:bodyPr>
          <a:lstStyle/>
          <a:p>
            <a:r>
              <a:rPr lang="cs-CZ" dirty="0" err="1">
                <a:cs typeface="Calibri"/>
              </a:rPr>
              <a:t>The</a:t>
            </a:r>
            <a:r>
              <a:rPr lang="cs-CZ" dirty="0">
                <a:cs typeface="Calibri"/>
              </a:rPr>
              <a:t> </a:t>
            </a:r>
            <a:r>
              <a:rPr lang="cs-CZ" dirty="0" err="1">
                <a:cs typeface="Calibri"/>
              </a:rPr>
              <a:t>authorisation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rightholder</a:t>
            </a:r>
            <a:r>
              <a:rPr lang="cs-CZ" dirty="0">
                <a:cs typeface="Calibri"/>
              </a:rPr>
              <a:t> </a:t>
            </a:r>
            <a:r>
              <a:rPr lang="cs-CZ" dirty="0" err="1">
                <a:cs typeface="Calibri"/>
              </a:rPr>
              <a:t>shall</a:t>
            </a:r>
            <a:r>
              <a:rPr lang="cs-CZ" dirty="0">
                <a:cs typeface="Calibri"/>
              </a:rPr>
              <a:t> not </a:t>
            </a:r>
            <a:r>
              <a:rPr lang="cs-CZ" dirty="0" err="1">
                <a:cs typeface="Calibri"/>
              </a:rPr>
              <a:t>be</a:t>
            </a:r>
            <a:r>
              <a:rPr lang="cs-CZ" dirty="0">
                <a:cs typeface="Calibri"/>
              </a:rPr>
              <a:t> </a:t>
            </a:r>
            <a:r>
              <a:rPr lang="cs-CZ" dirty="0" err="1">
                <a:cs typeface="Calibri"/>
              </a:rPr>
              <a:t>required</a:t>
            </a:r>
            <a:r>
              <a:rPr lang="cs-CZ" dirty="0">
                <a:cs typeface="Calibri"/>
              </a:rPr>
              <a:t> </a:t>
            </a:r>
            <a:r>
              <a:rPr lang="cs-CZ" dirty="0" err="1">
                <a:cs typeface="Calibri"/>
              </a:rPr>
              <a:t>where</a:t>
            </a:r>
            <a:r>
              <a:rPr lang="cs-CZ" dirty="0">
                <a:cs typeface="Calibri"/>
              </a:rPr>
              <a:t> </a:t>
            </a:r>
            <a:r>
              <a:rPr lang="cs-CZ" u="sng" dirty="0" err="1">
                <a:cs typeface="Calibri"/>
              </a:rPr>
              <a:t>reproduction</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a:t>
            </a:r>
            <a:r>
              <a:rPr lang="cs-CZ" u="sng" dirty="0" err="1">
                <a:cs typeface="Calibri"/>
              </a:rPr>
              <a:t>code</a:t>
            </a:r>
            <a:r>
              <a:rPr lang="cs-CZ" u="sng" dirty="0">
                <a:cs typeface="Calibri"/>
              </a:rPr>
              <a:t> and </a:t>
            </a:r>
            <a:r>
              <a:rPr lang="cs-CZ" u="sng" dirty="0" err="1">
                <a:cs typeface="Calibri"/>
              </a:rPr>
              <a:t>translation</a:t>
            </a:r>
            <a:r>
              <a:rPr lang="cs-CZ" u="sng" dirty="0">
                <a:cs typeface="Calibri"/>
              </a:rPr>
              <a:t> </a:t>
            </a:r>
            <a:r>
              <a:rPr lang="cs-CZ" u="sng" dirty="0" err="1">
                <a:cs typeface="Calibri"/>
              </a:rPr>
              <a:t>of</a:t>
            </a:r>
            <a:r>
              <a:rPr lang="cs-CZ" u="sng" dirty="0">
                <a:cs typeface="Calibri"/>
              </a:rPr>
              <a:t> </a:t>
            </a:r>
            <a:r>
              <a:rPr lang="cs-CZ" u="sng" dirty="0" err="1">
                <a:cs typeface="Calibri"/>
              </a:rPr>
              <a:t>its</a:t>
            </a:r>
            <a:r>
              <a:rPr lang="cs-CZ" u="sng" dirty="0">
                <a:cs typeface="Calibri"/>
              </a:rPr>
              <a:t> </a:t>
            </a:r>
            <a:r>
              <a:rPr lang="cs-CZ" u="sng" dirty="0" err="1">
                <a:cs typeface="Calibri"/>
              </a:rPr>
              <a:t>form</a:t>
            </a:r>
            <a:r>
              <a:rPr lang="cs-CZ" u="sng" dirty="0">
                <a:cs typeface="Calibri"/>
              </a:rPr>
              <a:t> are </a:t>
            </a:r>
            <a:r>
              <a:rPr lang="cs-CZ" u="sng" dirty="0" err="1">
                <a:cs typeface="Calibri"/>
              </a:rPr>
              <a:t>indispensable</a:t>
            </a:r>
            <a:r>
              <a:rPr lang="cs-CZ" u="sng" dirty="0">
                <a:cs typeface="Calibri"/>
              </a:rPr>
              <a:t> </a:t>
            </a:r>
            <a:r>
              <a:rPr lang="cs-CZ" dirty="0">
                <a:cs typeface="Calibri"/>
              </a:rPr>
              <a:t>to </a:t>
            </a:r>
            <a:r>
              <a:rPr lang="cs-CZ" dirty="0" err="1">
                <a:cs typeface="Calibri"/>
              </a:rPr>
              <a:t>obtain</a:t>
            </a:r>
            <a:r>
              <a:rPr lang="cs-CZ" dirty="0">
                <a:cs typeface="Calibri"/>
              </a:rPr>
              <a:t> </a:t>
            </a:r>
            <a:r>
              <a:rPr lang="cs-CZ" dirty="0" err="1">
                <a:cs typeface="Calibri"/>
              </a:rPr>
              <a:t>the</a:t>
            </a:r>
            <a:r>
              <a:rPr lang="cs-CZ" dirty="0">
                <a:cs typeface="Calibri"/>
              </a:rPr>
              <a:t> </a:t>
            </a:r>
            <a:r>
              <a:rPr lang="cs-CZ" dirty="0" err="1">
                <a:cs typeface="Calibri"/>
              </a:rPr>
              <a:t>information</a:t>
            </a:r>
            <a:r>
              <a:rPr lang="cs-CZ" dirty="0">
                <a:cs typeface="Calibri"/>
              </a:rPr>
              <a:t> </a:t>
            </a:r>
            <a:r>
              <a:rPr lang="cs-CZ" dirty="0" err="1">
                <a:cs typeface="Calibri"/>
              </a:rPr>
              <a:t>necessary</a:t>
            </a:r>
            <a:r>
              <a:rPr lang="cs-CZ" dirty="0">
                <a:cs typeface="Calibri"/>
              </a:rPr>
              <a:t> </a:t>
            </a:r>
            <a:r>
              <a:rPr lang="cs-CZ" b="1" dirty="0">
                <a:cs typeface="Calibri"/>
              </a:rPr>
              <a:t>to </a:t>
            </a:r>
            <a:r>
              <a:rPr lang="cs-CZ" b="1" dirty="0" err="1">
                <a:cs typeface="Calibri"/>
              </a:rPr>
              <a:t>achieve</a:t>
            </a:r>
            <a:r>
              <a:rPr lang="cs-CZ" b="1" dirty="0">
                <a:cs typeface="Calibri"/>
              </a:rPr>
              <a:t> </a:t>
            </a:r>
            <a:r>
              <a:rPr lang="cs-CZ" b="1" dirty="0" err="1">
                <a:cs typeface="Calibri"/>
              </a:rPr>
              <a:t>the</a:t>
            </a:r>
            <a:r>
              <a:rPr lang="cs-CZ" b="1" dirty="0">
                <a:cs typeface="Calibri"/>
              </a:rPr>
              <a:t> interoperability </a:t>
            </a:r>
            <a:r>
              <a:rPr lang="cs-CZ" dirty="0" err="1">
                <a:cs typeface="Calibri"/>
              </a:rPr>
              <a:t>of</a:t>
            </a:r>
            <a:r>
              <a:rPr lang="cs-CZ" dirty="0">
                <a:cs typeface="Calibri"/>
              </a:rPr>
              <a:t> </a:t>
            </a:r>
            <a:r>
              <a:rPr lang="cs-CZ" dirty="0" err="1">
                <a:cs typeface="Calibri"/>
              </a:rPr>
              <a:t>an</a:t>
            </a:r>
            <a:r>
              <a:rPr lang="cs-CZ" dirty="0">
                <a:cs typeface="Calibri"/>
              </a:rPr>
              <a:t> </a:t>
            </a:r>
            <a:r>
              <a:rPr lang="cs-CZ" dirty="0" err="1">
                <a:cs typeface="Calibri"/>
              </a:rPr>
              <a:t>independently</a:t>
            </a:r>
            <a:r>
              <a:rPr lang="cs-CZ" dirty="0">
                <a:cs typeface="Calibri"/>
              </a:rPr>
              <a:t> </a:t>
            </a:r>
            <a:r>
              <a:rPr lang="cs-CZ" dirty="0" err="1">
                <a:cs typeface="Calibri"/>
              </a:rPr>
              <a:t>created</a:t>
            </a:r>
            <a:r>
              <a:rPr lang="cs-CZ" dirty="0">
                <a:cs typeface="Calibri"/>
              </a:rPr>
              <a:t> </a:t>
            </a:r>
            <a:r>
              <a:rPr lang="cs-CZ" dirty="0" err="1">
                <a:cs typeface="Calibri"/>
              </a:rPr>
              <a:t>computer</a:t>
            </a:r>
            <a:r>
              <a:rPr lang="cs-CZ" dirty="0">
                <a:cs typeface="Calibri"/>
              </a:rPr>
              <a:t> program </a:t>
            </a:r>
            <a:r>
              <a:rPr lang="cs-CZ" dirty="0" err="1">
                <a:cs typeface="Calibri"/>
              </a:rPr>
              <a:t>with</a:t>
            </a:r>
            <a:r>
              <a:rPr lang="cs-CZ" dirty="0">
                <a:cs typeface="Calibri"/>
              </a:rPr>
              <a:t> </a:t>
            </a:r>
            <a:r>
              <a:rPr lang="cs-CZ" dirty="0" err="1">
                <a:cs typeface="Calibri"/>
              </a:rPr>
              <a:t>other</a:t>
            </a:r>
            <a:r>
              <a:rPr lang="cs-CZ" dirty="0">
                <a:cs typeface="Calibri"/>
              </a:rPr>
              <a:t> </a:t>
            </a:r>
            <a:r>
              <a:rPr lang="cs-CZ" dirty="0" err="1">
                <a:cs typeface="Calibri"/>
              </a:rPr>
              <a:t>programs</a:t>
            </a:r>
            <a:r>
              <a:rPr lang="cs-CZ" dirty="0">
                <a:cs typeface="Calibri"/>
              </a:rPr>
              <a:t>, </a:t>
            </a:r>
            <a:r>
              <a:rPr lang="cs-CZ" dirty="0" err="1">
                <a:cs typeface="Calibri"/>
              </a:rPr>
              <a:t>if</a:t>
            </a:r>
            <a:r>
              <a:rPr lang="cs-CZ" dirty="0">
                <a:cs typeface="Calibri"/>
              </a:rPr>
              <a:t>:</a:t>
            </a:r>
          </a:p>
          <a:p>
            <a:r>
              <a:rPr lang="cs-CZ" dirty="0" err="1">
                <a:cs typeface="Calibri"/>
              </a:rPr>
              <a:t>performed</a:t>
            </a:r>
            <a:r>
              <a:rPr lang="cs-CZ" dirty="0">
                <a:cs typeface="Calibri"/>
              </a:rPr>
              <a:t> by </a:t>
            </a:r>
            <a:r>
              <a:rPr lang="cs-CZ" dirty="0" err="1">
                <a:cs typeface="Calibri"/>
              </a:rPr>
              <a:t>the</a:t>
            </a:r>
            <a:r>
              <a:rPr lang="cs-CZ" dirty="0">
                <a:cs typeface="Calibri"/>
              </a:rPr>
              <a:t> </a:t>
            </a:r>
            <a:r>
              <a:rPr lang="cs-CZ" dirty="0" err="1">
                <a:cs typeface="Calibri"/>
              </a:rPr>
              <a:t>licensee</a:t>
            </a:r>
            <a:r>
              <a:rPr lang="cs-CZ" dirty="0">
                <a:cs typeface="Calibri"/>
              </a:rPr>
              <a:t> </a:t>
            </a:r>
            <a:r>
              <a:rPr lang="cs-CZ" dirty="0" err="1">
                <a:cs typeface="Calibri"/>
              </a:rPr>
              <a:t>or</a:t>
            </a:r>
            <a:r>
              <a:rPr lang="cs-CZ" dirty="0">
                <a:cs typeface="Calibri"/>
              </a:rPr>
              <a:t> by </a:t>
            </a:r>
            <a:r>
              <a:rPr lang="cs-CZ" dirty="0" err="1">
                <a:cs typeface="Calibri"/>
              </a:rPr>
              <a:t>another</a:t>
            </a:r>
            <a:r>
              <a:rPr lang="cs-CZ" dirty="0">
                <a:cs typeface="Calibri"/>
              </a:rPr>
              <a:t> person </a:t>
            </a:r>
            <a:r>
              <a:rPr lang="cs-CZ" dirty="0" err="1">
                <a:cs typeface="Calibri"/>
              </a:rPr>
              <a:t>having</a:t>
            </a:r>
            <a:r>
              <a:rPr lang="cs-CZ" dirty="0">
                <a:cs typeface="Calibri"/>
              </a:rPr>
              <a:t> a </a:t>
            </a:r>
            <a:r>
              <a:rPr lang="cs-CZ" dirty="0" err="1">
                <a:cs typeface="Calibri"/>
              </a:rPr>
              <a:t>right</a:t>
            </a:r>
            <a:r>
              <a:rPr lang="cs-CZ" dirty="0">
                <a:cs typeface="Calibri"/>
              </a:rPr>
              <a:t> to use a copy </a:t>
            </a:r>
            <a:r>
              <a:rPr lang="cs-CZ" dirty="0" err="1">
                <a:cs typeface="Calibri"/>
              </a:rPr>
              <a:t>of</a:t>
            </a:r>
            <a:r>
              <a:rPr lang="cs-CZ" dirty="0">
                <a:cs typeface="Calibri"/>
              </a:rPr>
              <a:t> a program, </a:t>
            </a:r>
            <a:r>
              <a:rPr lang="cs-CZ" dirty="0" err="1">
                <a:cs typeface="Calibri"/>
              </a:rPr>
              <a:t>or</a:t>
            </a:r>
            <a:r>
              <a:rPr lang="cs-CZ" dirty="0">
                <a:cs typeface="Calibri"/>
              </a:rPr>
              <a:t> on </a:t>
            </a:r>
            <a:r>
              <a:rPr lang="cs-CZ" dirty="0" err="1">
                <a:cs typeface="Calibri"/>
              </a:rPr>
              <a:t>their</a:t>
            </a:r>
            <a:r>
              <a:rPr lang="cs-CZ" dirty="0">
                <a:cs typeface="Calibri"/>
              </a:rPr>
              <a:t> </a:t>
            </a:r>
            <a:r>
              <a:rPr lang="cs-CZ" dirty="0" err="1">
                <a:cs typeface="Calibri"/>
              </a:rPr>
              <a:t>behalf</a:t>
            </a:r>
            <a:r>
              <a:rPr lang="cs-CZ" dirty="0">
                <a:cs typeface="Calibri"/>
              </a:rPr>
              <a:t> by a person </a:t>
            </a:r>
            <a:r>
              <a:rPr lang="cs-CZ" dirty="0" err="1">
                <a:cs typeface="Calibri"/>
              </a:rPr>
              <a:t>authorised</a:t>
            </a:r>
            <a:r>
              <a:rPr lang="cs-CZ" dirty="0">
                <a:cs typeface="Calibri"/>
              </a:rPr>
              <a:t> to do </a:t>
            </a:r>
            <a:r>
              <a:rPr lang="cs-CZ" dirty="0" smtClean="0">
                <a:cs typeface="Calibri"/>
              </a:rPr>
              <a:t>so, -&gt; </a:t>
            </a:r>
            <a:r>
              <a:rPr lang="cs-CZ" b="1" i="1" dirty="0" err="1" smtClean="0">
                <a:cs typeface="Calibri"/>
              </a:rPr>
              <a:t>lawful</a:t>
            </a:r>
            <a:r>
              <a:rPr lang="cs-CZ" b="1" i="1" dirty="0" smtClean="0">
                <a:cs typeface="Calibri"/>
              </a:rPr>
              <a:t> user</a:t>
            </a:r>
            <a:endParaRPr lang="cs-CZ" b="1" i="1" dirty="0">
              <a:cs typeface="Calibri"/>
            </a:endParaRPr>
          </a:p>
          <a:p>
            <a:r>
              <a:rPr lang="cs-CZ" dirty="0" err="1">
                <a:cs typeface="Calibri"/>
              </a:rPr>
              <a:t>the</a:t>
            </a:r>
            <a:r>
              <a:rPr lang="cs-CZ" dirty="0">
                <a:cs typeface="Calibri"/>
              </a:rPr>
              <a:t> </a:t>
            </a:r>
            <a:r>
              <a:rPr lang="cs-CZ" u="sng" dirty="0" err="1">
                <a:cs typeface="Calibri"/>
              </a:rPr>
              <a:t>information</a:t>
            </a:r>
            <a:r>
              <a:rPr lang="cs-CZ" dirty="0">
                <a:cs typeface="Calibri"/>
              </a:rPr>
              <a:t> </a:t>
            </a:r>
            <a:r>
              <a:rPr lang="cs-CZ" dirty="0" err="1">
                <a:cs typeface="Calibri"/>
              </a:rPr>
              <a:t>necessary</a:t>
            </a:r>
            <a:r>
              <a:rPr lang="cs-CZ" dirty="0">
                <a:cs typeface="Calibri"/>
              </a:rPr>
              <a:t> to </a:t>
            </a:r>
            <a:r>
              <a:rPr lang="cs-CZ" dirty="0" err="1">
                <a:cs typeface="Calibri"/>
              </a:rPr>
              <a:t>achieve</a:t>
            </a:r>
            <a:r>
              <a:rPr lang="cs-CZ" dirty="0">
                <a:cs typeface="Calibri"/>
              </a:rPr>
              <a:t> interoperability </a:t>
            </a:r>
            <a:r>
              <a:rPr lang="cs-CZ" u="sng" dirty="0">
                <a:cs typeface="Calibri"/>
              </a:rPr>
              <a:t>has not </a:t>
            </a:r>
            <a:r>
              <a:rPr lang="cs-CZ" u="sng" dirty="0" err="1">
                <a:cs typeface="Calibri"/>
              </a:rPr>
              <a:t>previously</a:t>
            </a:r>
            <a:r>
              <a:rPr lang="cs-CZ" u="sng" dirty="0">
                <a:cs typeface="Calibri"/>
              </a:rPr>
              <a:t> </a:t>
            </a:r>
            <a:r>
              <a:rPr lang="cs-CZ" u="sng" dirty="0" err="1">
                <a:cs typeface="Calibri"/>
              </a:rPr>
              <a:t>been</a:t>
            </a:r>
            <a:r>
              <a:rPr lang="cs-CZ" u="sng" dirty="0">
                <a:cs typeface="Calibri"/>
              </a:rPr>
              <a:t> </a:t>
            </a:r>
            <a:r>
              <a:rPr lang="cs-CZ" u="sng" dirty="0" err="1">
                <a:cs typeface="Calibri"/>
              </a:rPr>
              <a:t>readily</a:t>
            </a:r>
            <a:r>
              <a:rPr lang="cs-CZ" u="sng" dirty="0">
                <a:cs typeface="Calibri"/>
              </a:rPr>
              <a:t> </a:t>
            </a:r>
            <a:r>
              <a:rPr lang="cs-CZ" u="sng" dirty="0" err="1" smtClean="0">
                <a:cs typeface="Calibri"/>
              </a:rPr>
              <a:t>available</a:t>
            </a:r>
            <a:r>
              <a:rPr lang="cs-CZ" u="sng" dirty="0" smtClean="0">
                <a:cs typeface="Calibri"/>
              </a:rPr>
              <a:t>, </a:t>
            </a:r>
            <a:r>
              <a:rPr lang="cs-CZ" dirty="0" smtClean="0">
                <a:cs typeface="Calibri"/>
              </a:rPr>
              <a:t>-&gt; </a:t>
            </a:r>
            <a:r>
              <a:rPr lang="cs-CZ" b="1" i="1" dirty="0" err="1" smtClean="0">
                <a:cs typeface="Calibri"/>
              </a:rPr>
              <a:t>e.g</a:t>
            </a:r>
            <a:r>
              <a:rPr lang="cs-CZ" b="1" i="1" dirty="0" smtClean="0">
                <a:cs typeface="Calibri"/>
              </a:rPr>
              <a:t>.</a:t>
            </a:r>
            <a:r>
              <a:rPr lang="cs-CZ" dirty="0" smtClean="0">
                <a:cs typeface="Calibri"/>
              </a:rPr>
              <a:t> </a:t>
            </a:r>
            <a:r>
              <a:rPr lang="cs-CZ" b="1" i="1" dirty="0" err="1" smtClean="0">
                <a:cs typeface="Calibri"/>
              </a:rPr>
              <a:t>information</a:t>
            </a:r>
            <a:r>
              <a:rPr lang="cs-CZ" b="1" i="1" dirty="0" smtClean="0">
                <a:cs typeface="Calibri"/>
              </a:rPr>
              <a:t> </a:t>
            </a:r>
            <a:r>
              <a:rPr lang="cs-CZ" b="1" i="1" dirty="0" err="1" smtClean="0">
                <a:cs typeface="Calibri"/>
              </a:rPr>
              <a:t>is</a:t>
            </a:r>
            <a:r>
              <a:rPr lang="cs-CZ" b="1" i="1" dirty="0" smtClean="0">
                <a:cs typeface="Calibri"/>
              </a:rPr>
              <a:t> not </a:t>
            </a:r>
            <a:r>
              <a:rPr lang="cs-CZ" b="1" i="1" dirty="0" err="1" smtClean="0">
                <a:cs typeface="Calibri"/>
              </a:rPr>
              <a:t>included</a:t>
            </a:r>
            <a:r>
              <a:rPr lang="cs-CZ" b="1" i="1" dirty="0" smtClean="0">
                <a:cs typeface="Calibri"/>
              </a:rPr>
              <a:t> in </a:t>
            </a:r>
            <a:r>
              <a:rPr lang="cs-CZ" b="1" i="1" dirty="0" err="1" smtClean="0">
                <a:cs typeface="Calibri"/>
              </a:rPr>
              <a:t>manual</a:t>
            </a:r>
            <a:endParaRPr lang="cs-CZ" b="1" i="1" dirty="0">
              <a:cs typeface="Calibri"/>
            </a:endParaRPr>
          </a:p>
          <a:p>
            <a:r>
              <a:rPr lang="cs-CZ" dirty="0" err="1"/>
              <a:t>those</a:t>
            </a:r>
            <a:r>
              <a:rPr lang="cs-CZ" dirty="0"/>
              <a:t> </a:t>
            </a:r>
            <a:r>
              <a:rPr lang="cs-CZ" dirty="0" err="1"/>
              <a:t>acts</a:t>
            </a:r>
            <a:r>
              <a:rPr lang="cs-CZ" dirty="0"/>
              <a:t> are </a:t>
            </a:r>
            <a:r>
              <a:rPr lang="cs-CZ" dirty="0" err="1"/>
              <a:t>confined</a:t>
            </a:r>
            <a:r>
              <a:rPr lang="cs-CZ" dirty="0"/>
              <a:t> to </a:t>
            </a:r>
            <a:r>
              <a:rPr lang="cs-CZ" dirty="0" err="1"/>
              <a:t>the</a:t>
            </a:r>
            <a:r>
              <a:rPr lang="cs-CZ" dirty="0"/>
              <a:t> </a:t>
            </a:r>
            <a:r>
              <a:rPr lang="cs-CZ" dirty="0" err="1"/>
              <a:t>parts</a:t>
            </a:r>
            <a:r>
              <a:rPr lang="cs-CZ" dirty="0"/>
              <a:t> </a:t>
            </a:r>
            <a:r>
              <a:rPr lang="cs-CZ" dirty="0" err="1"/>
              <a:t>of</a:t>
            </a:r>
            <a:r>
              <a:rPr lang="cs-CZ" dirty="0"/>
              <a:t> </a:t>
            </a:r>
            <a:r>
              <a:rPr lang="cs-CZ" dirty="0" err="1"/>
              <a:t>the</a:t>
            </a:r>
            <a:r>
              <a:rPr lang="cs-CZ" dirty="0"/>
              <a:t> </a:t>
            </a:r>
            <a:r>
              <a:rPr lang="cs-CZ" dirty="0" err="1"/>
              <a:t>original</a:t>
            </a:r>
            <a:r>
              <a:rPr lang="cs-CZ" dirty="0"/>
              <a:t> program </a:t>
            </a:r>
            <a:r>
              <a:rPr lang="cs-CZ" dirty="0" err="1"/>
              <a:t>which</a:t>
            </a:r>
            <a:r>
              <a:rPr lang="cs-CZ" dirty="0"/>
              <a:t> are </a:t>
            </a:r>
            <a:r>
              <a:rPr lang="cs-CZ" dirty="0" err="1"/>
              <a:t>necessary</a:t>
            </a:r>
            <a:r>
              <a:rPr lang="cs-CZ" dirty="0"/>
              <a:t> in </a:t>
            </a:r>
            <a:r>
              <a:rPr lang="cs-CZ" dirty="0" err="1"/>
              <a:t>order</a:t>
            </a:r>
            <a:r>
              <a:rPr lang="cs-CZ" dirty="0"/>
              <a:t> to </a:t>
            </a:r>
            <a:r>
              <a:rPr lang="cs-CZ" dirty="0" err="1"/>
              <a:t>achieve</a:t>
            </a:r>
            <a:r>
              <a:rPr lang="cs-CZ" dirty="0"/>
              <a:t> interoperability</a:t>
            </a:r>
            <a:r>
              <a:rPr lang="cs-CZ" dirty="0" smtClean="0"/>
              <a:t>. -&gt; </a:t>
            </a:r>
            <a:r>
              <a:rPr lang="cs-CZ" b="1" i="1" dirty="0" smtClean="0"/>
              <a:t>limited </a:t>
            </a:r>
            <a:r>
              <a:rPr lang="cs-CZ" b="1" i="1" dirty="0" err="1" smtClean="0"/>
              <a:t>scope</a:t>
            </a:r>
            <a:r>
              <a:rPr lang="cs-CZ" dirty="0">
                <a:cs typeface="Calibri"/>
              </a:rPr>
              <a:t/>
            </a:r>
            <a:br>
              <a:rPr lang="cs-CZ" dirty="0">
                <a:cs typeface="Calibri"/>
              </a:rPr>
            </a:br>
            <a:endParaRPr lang="en-US" dirty="0">
              <a:cs typeface="Calibri"/>
            </a:endParaRPr>
          </a:p>
          <a:p>
            <a:endParaRPr lang="cs-CZ" dirty="0">
              <a:cs typeface="Calibri"/>
            </a:endParaRPr>
          </a:p>
        </p:txBody>
      </p:sp>
    </p:spTree>
    <p:extLst>
      <p:ext uri="{BB962C8B-B14F-4D97-AF65-F5344CB8AC3E}">
        <p14:creationId xmlns:p14="http://schemas.microsoft.com/office/powerpoint/2010/main" val="1052187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704B57-F384-40B0-B52C-9A6DC5B68411}"/>
              </a:ext>
            </a:extLst>
          </p:cNvPr>
          <p:cNvSpPr>
            <a:spLocks noGrp="1"/>
          </p:cNvSpPr>
          <p:nvPr>
            <p:ph type="title"/>
          </p:nvPr>
        </p:nvSpPr>
        <p:spPr/>
        <p:txBody>
          <a:bodyPr/>
          <a:lstStyle/>
          <a:p>
            <a:r>
              <a:rPr lang="cs-CZ" dirty="0" err="1">
                <a:cs typeface="Calibri Light"/>
              </a:rPr>
              <a:t>Decompilation</a:t>
            </a:r>
            <a:r>
              <a:rPr lang="cs-CZ" dirty="0">
                <a:cs typeface="Calibri Light"/>
              </a:rPr>
              <a:t> </a:t>
            </a:r>
            <a:r>
              <a:rPr lang="cs-CZ" dirty="0" smtClean="0">
                <a:cs typeface="Calibri Light"/>
              </a:rPr>
              <a:t>II (Art. 6)</a:t>
            </a:r>
            <a:endParaRPr lang="cs-CZ" dirty="0"/>
          </a:p>
        </p:txBody>
      </p:sp>
      <p:sp>
        <p:nvSpPr>
          <p:cNvPr id="3" name="Zástupný symbol pro obsah 2">
            <a:extLst>
              <a:ext uri="{FF2B5EF4-FFF2-40B4-BE49-F238E27FC236}">
                <a16:creationId xmlns:a16="http://schemas.microsoft.com/office/drawing/2014/main" id="{2BE6E25A-3A8B-425B-A281-233A0D76A6CC}"/>
              </a:ext>
            </a:extLst>
          </p:cNvPr>
          <p:cNvSpPr>
            <a:spLocks noGrp="1"/>
          </p:cNvSpPr>
          <p:nvPr>
            <p:ph idx="1"/>
          </p:nvPr>
        </p:nvSpPr>
        <p:spPr/>
        <p:txBody>
          <a:bodyPr vert="horz" lIns="91440" tIns="45720" rIns="91440" bIns="45720" rtlCol="0" anchor="t">
            <a:normAutofit/>
          </a:bodyPr>
          <a:lstStyle/>
          <a:p>
            <a:r>
              <a:rPr lang="cs-CZ" dirty="0" err="1">
                <a:cs typeface="Calibri"/>
              </a:rPr>
              <a:t>The</a:t>
            </a:r>
            <a:r>
              <a:rPr lang="cs-CZ" dirty="0">
                <a:cs typeface="Calibri"/>
              </a:rPr>
              <a:t> </a:t>
            </a:r>
            <a:r>
              <a:rPr lang="cs-CZ" dirty="0" err="1">
                <a:cs typeface="Calibri"/>
              </a:rPr>
              <a:t>provisions</a:t>
            </a:r>
            <a:r>
              <a:rPr lang="cs-CZ" dirty="0">
                <a:cs typeface="Calibri"/>
              </a:rPr>
              <a:t> </a:t>
            </a:r>
            <a:r>
              <a:rPr lang="cs-CZ" dirty="0" err="1">
                <a:cs typeface="Calibri"/>
              </a:rPr>
              <a:t>of</a:t>
            </a:r>
            <a:r>
              <a:rPr lang="cs-CZ" dirty="0">
                <a:cs typeface="Calibri"/>
              </a:rPr>
              <a:t> </a:t>
            </a:r>
            <a:r>
              <a:rPr lang="cs-CZ" dirty="0" err="1">
                <a:cs typeface="Calibri"/>
              </a:rPr>
              <a:t>paragraph</a:t>
            </a:r>
            <a:r>
              <a:rPr lang="cs-CZ" dirty="0">
                <a:cs typeface="Calibri"/>
              </a:rPr>
              <a:t> 1 </a:t>
            </a:r>
            <a:r>
              <a:rPr lang="cs-CZ" dirty="0" err="1">
                <a:cs typeface="Calibri"/>
              </a:rPr>
              <a:t>shall</a:t>
            </a:r>
            <a:r>
              <a:rPr lang="cs-CZ" dirty="0">
                <a:cs typeface="Calibri"/>
              </a:rPr>
              <a:t> not permit </a:t>
            </a:r>
            <a:r>
              <a:rPr lang="cs-CZ" b="1" dirty="0" err="1">
                <a:cs typeface="Calibri"/>
              </a:rPr>
              <a:t>the</a:t>
            </a:r>
            <a:r>
              <a:rPr lang="cs-CZ" b="1" dirty="0">
                <a:cs typeface="Calibri"/>
              </a:rPr>
              <a:t> </a:t>
            </a:r>
            <a:r>
              <a:rPr lang="cs-CZ" b="1" dirty="0" err="1">
                <a:cs typeface="Calibri"/>
              </a:rPr>
              <a:t>information</a:t>
            </a:r>
            <a:r>
              <a:rPr lang="cs-CZ" b="1" dirty="0">
                <a:cs typeface="Calibri"/>
              </a:rPr>
              <a:t> </a:t>
            </a:r>
            <a:r>
              <a:rPr lang="cs-CZ" dirty="0" err="1">
                <a:cs typeface="Calibri"/>
              </a:rPr>
              <a:t>obtained</a:t>
            </a:r>
            <a:r>
              <a:rPr lang="cs-CZ" dirty="0">
                <a:cs typeface="Calibri"/>
              </a:rPr>
              <a:t> </a:t>
            </a:r>
            <a:r>
              <a:rPr lang="cs-CZ" dirty="0" err="1">
                <a:cs typeface="Calibri"/>
              </a:rPr>
              <a:t>through</a:t>
            </a:r>
            <a:r>
              <a:rPr lang="cs-CZ" dirty="0">
                <a:cs typeface="Calibri"/>
              </a:rPr>
              <a:t> </a:t>
            </a:r>
            <a:r>
              <a:rPr lang="cs-CZ" dirty="0" err="1">
                <a:cs typeface="Calibri"/>
              </a:rPr>
              <a:t>its</a:t>
            </a:r>
            <a:r>
              <a:rPr lang="cs-CZ" dirty="0">
                <a:cs typeface="Calibri"/>
              </a:rPr>
              <a:t> </a:t>
            </a:r>
            <a:r>
              <a:rPr lang="cs-CZ" dirty="0" err="1">
                <a:cs typeface="Calibri"/>
              </a:rPr>
              <a:t>application</a:t>
            </a:r>
            <a:r>
              <a:rPr lang="cs-CZ" dirty="0">
                <a:cs typeface="Calibri"/>
              </a:rPr>
              <a:t>:</a:t>
            </a:r>
          </a:p>
          <a:p>
            <a:r>
              <a:rPr lang="cs-CZ" dirty="0"/>
              <a:t>to </a:t>
            </a:r>
            <a:r>
              <a:rPr lang="cs-CZ" u="sng" dirty="0" err="1"/>
              <a:t>be</a:t>
            </a:r>
            <a:r>
              <a:rPr lang="cs-CZ" u="sng" dirty="0"/>
              <a:t> </a:t>
            </a:r>
            <a:r>
              <a:rPr lang="cs-CZ" u="sng" dirty="0" err="1"/>
              <a:t>used</a:t>
            </a:r>
            <a:r>
              <a:rPr lang="cs-CZ" u="sng" dirty="0"/>
              <a:t> </a:t>
            </a:r>
            <a:r>
              <a:rPr lang="cs-CZ" u="sng" dirty="0" err="1"/>
              <a:t>for</a:t>
            </a:r>
            <a:r>
              <a:rPr lang="cs-CZ" u="sng" dirty="0"/>
              <a:t> </a:t>
            </a:r>
            <a:r>
              <a:rPr lang="cs-CZ" u="sng" dirty="0" err="1"/>
              <a:t>goals</a:t>
            </a:r>
            <a:r>
              <a:rPr lang="cs-CZ" u="sng" dirty="0"/>
              <a:t> </a:t>
            </a:r>
            <a:r>
              <a:rPr lang="cs-CZ" u="sng" dirty="0" err="1"/>
              <a:t>other</a:t>
            </a:r>
            <a:r>
              <a:rPr lang="cs-CZ" u="sng" dirty="0"/>
              <a:t> </a:t>
            </a:r>
            <a:r>
              <a:rPr lang="cs-CZ" u="sng" dirty="0" err="1"/>
              <a:t>than</a:t>
            </a:r>
            <a:r>
              <a:rPr lang="cs-CZ" u="sng" dirty="0"/>
              <a:t> to </a:t>
            </a:r>
            <a:r>
              <a:rPr lang="cs-CZ" u="sng" dirty="0" err="1"/>
              <a:t>achieve</a:t>
            </a:r>
            <a:r>
              <a:rPr lang="cs-CZ" u="sng" dirty="0"/>
              <a:t> </a:t>
            </a:r>
            <a:r>
              <a:rPr lang="cs-CZ" u="sng" dirty="0" err="1"/>
              <a:t>the</a:t>
            </a:r>
            <a:r>
              <a:rPr lang="cs-CZ" u="sng" dirty="0"/>
              <a:t> interoperability</a:t>
            </a:r>
            <a:r>
              <a:rPr lang="cs-CZ" dirty="0"/>
              <a:t> </a:t>
            </a:r>
            <a:r>
              <a:rPr lang="cs-CZ" dirty="0" err="1"/>
              <a:t>of</a:t>
            </a:r>
            <a:r>
              <a:rPr lang="cs-CZ" dirty="0"/>
              <a:t> </a:t>
            </a:r>
            <a:r>
              <a:rPr lang="cs-CZ" dirty="0" err="1"/>
              <a:t>the</a:t>
            </a:r>
            <a:r>
              <a:rPr lang="cs-CZ" dirty="0"/>
              <a:t> </a:t>
            </a:r>
            <a:r>
              <a:rPr lang="cs-CZ" dirty="0" err="1"/>
              <a:t>independently</a:t>
            </a:r>
            <a:r>
              <a:rPr lang="cs-CZ" dirty="0"/>
              <a:t> </a:t>
            </a:r>
            <a:r>
              <a:rPr lang="cs-CZ" dirty="0" err="1"/>
              <a:t>created</a:t>
            </a:r>
            <a:r>
              <a:rPr lang="cs-CZ" dirty="0"/>
              <a:t> </a:t>
            </a:r>
            <a:r>
              <a:rPr lang="cs-CZ" dirty="0" err="1"/>
              <a:t>computer</a:t>
            </a:r>
            <a:r>
              <a:rPr lang="cs-CZ" dirty="0"/>
              <a:t> program;</a:t>
            </a:r>
            <a:endParaRPr lang="cs-CZ" dirty="0">
              <a:cs typeface="Calibri"/>
            </a:endParaRPr>
          </a:p>
          <a:p>
            <a:r>
              <a:rPr lang="cs-CZ" u="sng" dirty="0">
                <a:cs typeface="Calibri"/>
              </a:rPr>
              <a:t>to </a:t>
            </a:r>
            <a:r>
              <a:rPr lang="cs-CZ" u="sng" dirty="0" err="1">
                <a:cs typeface="Calibri"/>
              </a:rPr>
              <a:t>be</a:t>
            </a:r>
            <a:r>
              <a:rPr lang="cs-CZ" u="sng" dirty="0">
                <a:cs typeface="Calibri"/>
              </a:rPr>
              <a:t> </a:t>
            </a:r>
            <a:r>
              <a:rPr lang="cs-CZ" u="sng" dirty="0" err="1">
                <a:cs typeface="Calibri"/>
              </a:rPr>
              <a:t>given</a:t>
            </a:r>
            <a:r>
              <a:rPr lang="cs-CZ" u="sng" dirty="0">
                <a:cs typeface="Calibri"/>
              </a:rPr>
              <a:t> to </a:t>
            </a:r>
            <a:r>
              <a:rPr lang="cs-CZ" u="sng" dirty="0" err="1">
                <a:cs typeface="Calibri"/>
              </a:rPr>
              <a:t>others</a:t>
            </a:r>
            <a:r>
              <a:rPr lang="cs-CZ" dirty="0">
                <a:cs typeface="Calibri"/>
              </a:rPr>
              <a:t>, </a:t>
            </a:r>
            <a:r>
              <a:rPr lang="cs-CZ" dirty="0" err="1">
                <a:cs typeface="Calibri"/>
              </a:rPr>
              <a:t>except</a:t>
            </a:r>
            <a:r>
              <a:rPr lang="cs-CZ" dirty="0">
                <a:cs typeface="Calibri"/>
              </a:rPr>
              <a:t> </a:t>
            </a:r>
            <a:r>
              <a:rPr lang="cs-CZ" dirty="0" err="1">
                <a:cs typeface="Calibri"/>
              </a:rPr>
              <a:t>when</a:t>
            </a:r>
            <a:r>
              <a:rPr lang="cs-CZ" dirty="0">
                <a:cs typeface="Calibri"/>
              </a:rPr>
              <a:t> </a:t>
            </a:r>
            <a:r>
              <a:rPr lang="cs-CZ" dirty="0" err="1">
                <a:cs typeface="Calibri"/>
              </a:rPr>
              <a:t>necessary</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interoperability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independently</a:t>
            </a:r>
            <a:r>
              <a:rPr lang="cs-CZ" dirty="0">
                <a:cs typeface="Calibri"/>
              </a:rPr>
              <a:t> </a:t>
            </a:r>
            <a:r>
              <a:rPr lang="cs-CZ" dirty="0" err="1">
                <a:cs typeface="Calibri"/>
              </a:rPr>
              <a:t>created</a:t>
            </a:r>
            <a:r>
              <a:rPr lang="cs-CZ" dirty="0">
                <a:cs typeface="Calibri"/>
              </a:rPr>
              <a:t> </a:t>
            </a:r>
            <a:r>
              <a:rPr lang="cs-CZ" dirty="0" err="1">
                <a:cs typeface="Calibri"/>
              </a:rPr>
              <a:t>computer</a:t>
            </a:r>
            <a:r>
              <a:rPr lang="cs-CZ" dirty="0">
                <a:cs typeface="Calibri"/>
              </a:rPr>
              <a:t> program; </a:t>
            </a:r>
            <a:r>
              <a:rPr lang="cs-CZ" dirty="0" err="1">
                <a:cs typeface="Calibri"/>
              </a:rPr>
              <a:t>or</a:t>
            </a:r>
          </a:p>
          <a:p>
            <a:r>
              <a:rPr lang="cs-CZ" dirty="0">
                <a:cs typeface="Calibri"/>
              </a:rPr>
              <a:t>to </a:t>
            </a:r>
            <a:r>
              <a:rPr lang="cs-CZ" dirty="0" err="1">
                <a:cs typeface="Calibri"/>
              </a:rPr>
              <a:t>be</a:t>
            </a:r>
            <a:r>
              <a:rPr lang="cs-CZ" dirty="0">
                <a:cs typeface="Calibri"/>
              </a:rPr>
              <a:t> </a:t>
            </a:r>
            <a:r>
              <a:rPr lang="cs-CZ" u="sng" dirty="0" err="1">
                <a:cs typeface="Calibri"/>
              </a:rPr>
              <a:t>used</a:t>
            </a:r>
            <a:r>
              <a:rPr lang="cs-CZ" u="sng" dirty="0">
                <a:cs typeface="Calibri"/>
              </a:rPr>
              <a:t> </a:t>
            </a:r>
            <a:r>
              <a:rPr lang="cs-CZ" u="sng" dirty="0" err="1">
                <a:cs typeface="Calibri"/>
              </a:rPr>
              <a:t>for</a:t>
            </a:r>
            <a:r>
              <a:rPr lang="cs-CZ" u="sng" dirty="0">
                <a:cs typeface="Calibri"/>
              </a:rPr>
              <a:t> </a:t>
            </a:r>
            <a:r>
              <a:rPr lang="cs-CZ" u="sng" dirty="0" err="1">
                <a:cs typeface="Calibri"/>
              </a:rPr>
              <a:t>the</a:t>
            </a:r>
            <a:r>
              <a:rPr lang="cs-CZ" u="sng" dirty="0">
                <a:cs typeface="Calibri"/>
              </a:rPr>
              <a:t> development, </a:t>
            </a:r>
            <a:r>
              <a:rPr lang="cs-CZ" u="sng" dirty="0" err="1">
                <a:cs typeface="Calibri"/>
              </a:rPr>
              <a:t>production</a:t>
            </a:r>
            <a:r>
              <a:rPr lang="cs-CZ" u="sng" dirty="0">
                <a:cs typeface="Calibri"/>
              </a:rPr>
              <a:t> </a:t>
            </a:r>
            <a:r>
              <a:rPr lang="cs-CZ" u="sng" dirty="0" err="1">
                <a:cs typeface="Calibri"/>
              </a:rPr>
              <a:t>or</a:t>
            </a:r>
            <a:r>
              <a:rPr lang="cs-CZ" u="sng" dirty="0">
                <a:cs typeface="Calibri"/>
              </a:rPr>
              <a:t> marketing </a:t>
            </a:r>
            <a:r>
              <a:rPr lang="cs-CZ" u="sng" dirty="0" err="1">
                <a:cs typeface="Calibri"/>
              </a:rPr>
              <a:t>of</a:t>
            </a:r>
            <a:r>
              <a:rPr lang="cs-CZ" u="sng" dirty="0">
                <a:cs typeface="Calibri"/>
              </a:rPr>
              <a:t> a </a:t>
            </a:r>
            <a:r>
              <a:rPr lang="cs-CZ" u="sng" dirty="0" err="1">
                <a:cs typeface="Calibri"/>
              </a:rPr>
              <a:t>computer</a:t>
            </a:r>
            <a:r>
              <a:rPr lang="cs-CZ" u="sng" dirty="0">
                <a:cs typeface="Calibri"/>
              </a:rPr>
              <a:t> program </a:t>
            </a:r>
            <a:r>
              <a:rPr lang="cs-CZ" u="sng" dirty="0" err="1">
                <a:cs typeface="Calibri"/>
              </a:rPr>
              <a:t>substantially</a:t>
            </a:r>
            <a:r>
              <a:rPr lang="cs-CZ" u="sng" dirty="0">
                <a:cs typeface="Calibri"/>
              </a:rPr>
              <a:t> </a:t>
            </a:r>
            <a:r>
              <a:rPr lang="cs-CZ" u="sng" dirty="0" err="1">
                <a:cs typeface="Calibri"/>
              </a:rPr>
              <a:t>similar</a:t>
            </a:r>
            <a:r>
              <a:rPr lang="cs-CZ" u="sng" dirty="0">
                <a:cs typeface="Calibri"/>
              </a:rPr>
              <a:t> in </a:t>
            </a:r>
            <a:r>
              <a:rPr lang="cs-CZ" u="sng" dirty="0" err="1">
                <a:cs typeface="Calibri"/>
              </a:rPr>
              <a:t>its</a:t>
            </a:r>
            <a:r>
              <a:rPr lang="cs-CZ" u="sng" dirty="0">
                <a:cs typeface="Calibri"/>
              </a:rPr>
              <a:t> </a:t>
            </a:r>
            <a:r>
              <a:rPr lang="cs-CZ" u="sng" dirty="0" err="1">
                <a:cs typeface="Calibri"/>
              </a:rPr>
              <a:t>expression</a:t>
            </a:r>
            <a:r>
              <a:rPr lang="cs-CZ" dirty="0">
                <a:cs typeface="Calibri"/>
              </a:rPr>
              <a:t>, </a:t>
            </a:r>
            <a:r>
              <a:rPr lang="cs-CZ" dirty="0" err="1">
                <a:cs typeface="Calibri"/>
              </a:rPr>
              <a:t>or</a:t>
            </a:r>
            <a:r>
              <a:rPr lang="cs-CZ" dirty="0">
                <a:cs typeface="Calibri"/>
              </a:rPr>
              <a:t> </a:t>
            </a:r>
            <a:r>
              <a:rPr lang="cs-CZ" dirty="0" err="1">
                <a:cs typeface="Calibri"/>
              </a:rPr>
              <a:t>for</a:t>
            </a:r>
            <a:r>
              <a:rPr lang="cs-CZ" dirty="0">
                <a:cs typeface="Calibri"/>
              </a:rPr>
              <a:t> any </a:t>
            </a:r>
            <a:r>
              <a:rPr lang="cs-CZ" dirty="0" err="1">
                <a:cs typeface="Calibri"/>
              </a:rPr>
              <a:t>other</a:t>
            </a:r>
            <a:r>
              <a:rPr lang="cs-CZ" dirty="0">
                <a:cs typeface="Calibri"/>
              </a:rPr>
              <a:t> </a:t>
            </a:r>
            <a:r>
              <a:rPr lang="cs-CZ" dirty="0" err="1">
                <a:cs typeface="Calibri"/>
              </a:rPr>
              <a:t>act</a:t>
            </a:r>
            <a:r>
              <a:rPr lang="cs-CZ" dirty="0">
                <a:cs typeface="Calibri"/>
              </a:rPr>
              <a:t> </a:t>
            </a:r>
            <a:r>
              <a:rPr lang="cs-CZ" dirty="0" err="1">
                <a:cs typeface="Calibri"/>
              </a:rPr>
              <a:t>which</a:t>
            </a:r>
            <a:r>
              <a:rPr lang="cs-CZ" dirty="0">
                <a:cs typeface="Calibri"/>
              </a:rPr>
              <a:t> </a:t>
            </a:r>
            <a:r>
              <a:rPr lang="cs-CZ" dirty="0" err="1">
                <a:cs typeface="Calibri"/>
              </a:rPr>
              <a:t>infringes</a:t>
            </a:r>
            <a:r>
              <a:rPr lang="cs-CZ" dirty="0">
                <a:cs typeface="Calibri"/>
              </a:rPr>
              <a:t> copyright.</a:t>
            </a:r>
          </a:p>
          <a:p>
            <a:endParaRPr lang="cs-CZ" dirty="0">
              <a:cs typeface="Calibri"/>
            </a:endParaRPr>
          </a:p>
        </p:txBody>
      </p:sp>
    </p:spTree>
    <p:extLst>
      <p:ext uri="{BB962C8B-B14F-4D97-AF65-F5344CB8AC3E}">
        <p14:creationId xmlns:p14="http://schemas.microsoft.com/office/powerpoint/2010/main" val="2484296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421A88-E8A7-448D-9C48-79B5D93A4AA7}"/>
              </a:ext>
            </a:extLst>
          </p:cNvPr>
          <p:cNvSpPr>
            <a:spLocks noGrp="1"/>
          </p:cNvSpPr>
          <p:nvPr>
            <p:ph type="title"/>
          </p:nvPr>
        </p:nvSpPr>
        <p:spPr/>
        <p:txBody>
          <a:bodyPr/>
          <a:lstStyle/>
          <a:p>
            <a:r>
              <a:rPr lang="cs-CZ" dirty="0" err="1">
                <a:cs typeface="Calibri Light"/>
              </a:rPr>
              <a:t>Decompilation</a:t>
            </a:r>
            <a:r>
              <a:rPr lang="cs-CZ" dirty="0">
                <a:cs typeface="Calibri Light"/>
              </a:rPr>
              <a:t> </a:t>
            </a:r>
            <a:r>
              <a:rPr lang="cs-CZ" dirty="0" smtClean="0">
                <a:cs typeface="Calibri Light"/>
              </a:rPr>
              <a:t>III (Art. 6)</a:t>
            </a:r>
            <a:endParaRPr lang="cs-CZ" dirty="0"/>
          </a:p>
        </p:txBody>
      </p:sp>
      <p:sp>
        <p:nvSpPr>
          <p:cNvPr id="3" name="Zástupný symbol pro obsah 2">
            <a:extLst>
              <a:ext uri="{FF2B5EF4-FFF2-40B4-BE49-F238E27FC236}">
                <a16:creationId xmlns:a16="http://schemas.microsoft.com/office/drawing/2014/main" id="{D141EE2D-0D3A-43ED-9A7B-648FB0143AC8}"/>
              </a:ext>
            </a:extLst>
          </p:cNvPr>
          <p:cNvSpPr>
            <a:spLocks noGrp="1"/>
          </p:cNvSpPr>
          <p:nvPr>
            <p:ph idx="1"/>
          </p:nvPr>
        </p:nvSpPr>
        <p:spPr/>
        <p:txBody>
          <a:bodyPr vert="horz" lIns="91440" tIns="45720" rIns="91440" bIns="45720" rtlCol="0" anchor="t">
            <a:normAutofit/>
          </a:bodyPr>
          <a:lstStyle/>
          <a:p>
            <a:r>
              <a:rPr lang="cs-CZ" dirty="0">
                <a:cs typeface="Calibri"/>
              </a:rPr>
              <a:t>In </a:t>
            </a:r>
            <a:r>
              <a:rPr lang="cs-CZ" dirty="0" err="1">
                <a:cs typeface="Calibri"/>
              </a:rPr>
              <a:t>accordance</a:t>
            </a:r>
            <a:r>
              <a:rPr lang="cs-CZ" dirty="0">
                <a:cs typeface="Calibri"/>
              </a:rPr>
              <a:t> </a:t>
            </a:r>
            <a:r>
              <a:rPr lang="cs-CZ" dirty="0" err="1">
                <a:cs typeface="Calibri"/>
              </a:rPr>
              <a:t>with</a:t>
            </a:r>
            <a:r>
              <a:rPr lang="cs-CZ" dirty="0">
                <a:cs typeface="Calibri"/>
              </a:rPr>
              <a:t> </a:t>
            </a:r>
            <a:r>
              <a:rPr lang="cs-CZ" dirty="0" err="1">
                <a:cs typeface="Calibri"/>
              </a:rPr>
              <a:t>the</a:t>
            </a:r>
            <a:r>
              <a:rPr lang="cs-CZ" dirty="0">
                <a:cs typeface="Calibri"/>
              </a:rPr>
              <a:t> </a:t>
            </a:r>
            <a:r>
              <a:rPr lang="cs-CZ" dirty="0" err="1">
                <a:cs typeface="Calibri"/>
              </a:rPr>
              <a:t>provisions</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u="sng" dirty="0">
                <a:cs typeface="Calibri"/>
              </a:rPr>
              <a:t>Berne </a:t>
            </a:r>
            <a:r>
              <a:rPr lang="cs-CZ" u="sng" dirty="0" err="1">
                <a:cs typeface="Calibri"/>
              </a:rPr>
              <a:t>Convention</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a:t>
            </a:r>
            <a:r>
              <a:rPr lang="cs-CZ" dirty="0" err="1">
                <a:cs typeface="Calibri"/>
              </a:rPr>
              <a:t>protection</a:t>
            </a:r>
            <a:r>
              <a:rPr lang="cs-CZ" dirty="0">
                <a:cs typeface="Calibri"/>
              </a:rPr>
              <a:t> </a:t>
            </a:r>
            <a:r>
              <a:rPr lang="cs-CZ" dirty="0" err="1">
                <a:cs typeface="Calibri"/>
              </a:rPr>
              <a:t>of</a:t>
            </a:r>
            <a:r>
              <a:rPr lang="cs-CZ" dirty="0">
                <a:cs typeface="Calibri"/>
              </a:rPr>
              <a:t> </a:t>
            </a:r>
            <a:r>
              <a:rPr lang="cs-CZ" dirty="0" err="1">
                <a:cs typeface="Calibri"/>
              </a:rPr>
              <a:t>Literary</a:t>
            </a:r>
            <a:r>
              <a:rPr lang="cs-CZ" dirty="0">
                <a:cs typeface="Calibri"/>
              </a:rPr>
              <a:t> and </a:t>
            </a:r>
            <a:r>
              <a:rPr lang="cs-CZ" dirty="0" err="1">
                <a:cs typeface="Calibri"/>
              </a:rPr>
              <a:t>Artistic</a:t>
            </a:r>
            <a:r>
              <a:rPr lang="cs-CZ" dirty="0">
                <a:cs typeface="Calibri"/>
              </a:rPr>
              <a:t> Works, </a:t>
            </a:r>
            <a:r>
              <a:rPr lang="cs-CZ" dirty="0" err="1">
                <a:cs typeface="Calibri"/>
              </a:rPr>
              <a:t>the</a:t>
            </a:r>
            <a:r>
              <a:rPr lang="cs-CZ" dirty="0">
                <a:cs typeface="Calibri"/>
              </a:rPr>
              <a:t> </a:t>
            </a:r>
            <a:r>
              <a:rPr lang="cs-CZ" dirty="0" err="1">
                <a:cs typeface="Calibri"/>
              </a:rPr>
              <a:t>provisions</a:t>
            </a:r>
            <a:r>
              <a:rPr lang="cs-CZ" dirty="0">
                <a:cs typeface="Calibri"/>
              </a:rPr>
              <a:t> </a:t>
            </a:r>
            <a:r>
              <a:rPr lang="cs-CZ" dirty="0" err="1">
                <a:cs typeface="Calibri"/>
              </a:rPr>
              <a:t>of</a:t>
            </a:r>
            <a:r>
              <a:rPr lang="cs-CZ" dirty="0">
                <a:cs typeface="Calibri"/>
              </a:rPr>
              <a:t> </a:t>
            </a:r>
            <a:r>
              <a:rPr lang="cs-CZ" dirty="0" err="1">
                <a:cs typeface="Calibri"/>
              </a:rPr>
              <a:t>this</a:t>
            </a:r>
            <a:r>
              <a:rPr lang="cs-CZ" dirty="0">
                <a:cs typeface="Calibri"/>
              </a:rPr>
              <a:t> </a:t>
            </a:r>
            <a:r>
              <a:rPr lang="cs-CZ" dirty="0" err="1">
                <a:cs typeface="Calibri"/>
              </a:rPr>
              <a:t>Article</a:t>
            </a:r>
            <a:r>
              <a:rPr lang="cs-CZ" dirty="0">
                <a:cs typeface="Calibri"/>
              </a:rPr>
              <a:t> </a:t>
            </a:r>
            <a:r>
              <a:rPr lang="cs-CZ" dirty="0" err="1">
                <a:cs typeface="Calibri"/>
              </a:rPr>
              <a:t>may</a:t>
            </a:r>
            <a:r>
              <a:rPr lang="cs-CZ" dirty="0">
                <a:cs typeface="Calibri"/>
              </a:rPr>
              <a:t> not </a:t>
            </a:r>
            <a:r>
              <a:rPr lang="cs-CZ" dirty="0" err="1">
                <a:cs typeface="Calibri"/>
              </a:rPr>
              <a:t>be</a:t>
            </a:r>
            <a:r>
              <a:rPr lang="cs-CZ" dirty="0">
                <a:cs typeface="Calibri"/>
              </a:rPr>
              <a:t> </a:t>
            </a:r>
            <a:r>
              <a:rPr lang="cs-CZ" dirty="0" err="1">
                <a:cs typeface="Calibri"/>
              </a:rPr>
              <a:t>interpreted</a:t>
            </a:r>
            <a:r>
              <a:rPr lang="cs-CZ" dirty="0">
                <a:cs typeface="Calibri"/>
              </a:rPr>
              <a:t> in such a </a:t>
            </a:r>
            <a:r>
              <a:rPr lang="cs-CZ" dirty="0" err="1">
                <a:cs typeface="Calibri"/>
              </a:rPr>
              <a:t>way</a:t>
            </a:r>
            <a:r>
              <a:rPr lang="cs-CZ" dirty="0">
                <a:cs typeface="Calibri"/>
              </a:rPr>
              <a:t> as to </a:t>
            </a:r>
            <a:r>
              <a:rPr lang="cs-CZ" dirty="0" err="1">
                <a:cs typeface="Calibri"/>
              </a:rPr>
              <a:t>allow</a:t>
            </a:r>
            <a:r>
              <a:rPr lang="cs-CZ" dirty="0">
                <a:cs typeface="Calibri"/>
              </a:rPr>
              <a:t> </a:t>
            </a:r>
            <a:r>
              <a:rPr lang="cs-CZ" dirty="0" err="1">
                <a:cs typeface="Calibri"/>
              </a:rPr>
              <a:t>its</a:t>
            </a:r>
            <a:r>
              <a:rPr lang="cs-CZ" dirty="0">
                <a:cs typeface="Calibri"/>
              </a:rPr>
              <a:t> </a:t>
            </a:r>
            <a:r>
              <a:rPr lang="cs-CZ" dirty="0" err="1">
                <a:cs typeface="Calibri"/>
              </a:rPr>
              <a:t>application</a:t>
            </a:r>
            <a:r>
              <a:rPr lang="cs-CZ" dirty="0">
                <a:cs typeface="Calibri"/>
              </a:rPr>
              <a:t> to </a:t>
            </a:r>
            <a:r>
              <a:rPr lang="cs-CZ" dirty="0" err="1">
                <a:cs typeface="Calibri"/>
              </a:rPr>
              <a:t>be</a:t>
            </a:r>
            <a:r>
              <a:rPr lang="cs-CZ" dirty="0">
                <a:cs typeface="Calibri"/>
              </a:rPr>
              <a:t> </a:t>
            </a:r>
            <a:r>
              <a:rPr lang="cs-CZ" dirty="0" err="1">
                <a:cs typeface="Calibri"/>
              </a:rPr>
              <a:t>used</a:t>
            </a:r>
            <a:r>
              <a:rPr lang="cs-CZ" dirty="0">
                <a:cs typeface="Calibri"/>
              </a:rPr>
              <a:t> in a </a:t>
            </a:r>
            <a:r>
              <a:rPr lang="cs-CZ" dirty="0" err="1">
                <a:cs typeface="Calibri"/>
              </a:rPr>
              <a:t>manner</a:t>
            </a:r>
            <a:r>
              <a:rPr lang="cs-CZ" dirty="0">
                <a:cs typeface="Calibri"/>
              </a:rPr>
              <a:t> </a:t>
            </a:r>
            <a:r>
              <a:rPr lang="cs-CZ" dirty="0" err="1">
                <a:cs typeface="Calibri"/>
              </a:rPr>
              <a:t>which</a:t>
            </a:r>
            <a:r>
              <a:rPr lang="cs-CZ" dirty="0">
                <a:cs typeface="Calibri"/>
              </a:rPr>
              <a:t> </a:t>
            </a:r>
            <a:r>
              <a:rPr lang="cs-CZ" dirty="0" err="1">
                <a:cs typeface="Calibri"/>
              </a:rPr>
              <a:t>unreasonably</a:t>
            </a:r>
            <a:r>
              <a:rPr lang="cs-CZ" dirty="0">
                <a:cs typeface="Calibri"/>
              </a:rPr>
              <a:t> </a:t>
            </a:r>
            <a:r>
              <a:rPr lang="cs-CZ" dirty="0" err="1">
                <a:cs typeface="Calibri"/>
              </a:rPr>
              <a:t>prejudices</a:t>
            </a:r>
            <a:r>
              <a:rPr lang="cs-CZ" dirty="0">
                <a:cs typeface="Calibri"/>
              </a:rPr>
              <a:t> </a:t>
            </a:r>
            <a:r>
              <a:rPr lang="cs-CZ" dirty="0" err="1">
                <a:cs typeface="Calibri"/>
              </a:rPr>
              <a:t>the</a:t>
            </a:r>
            <a:r>
              <a:rPr lang="cs-CZ" dirty="0">
                <a:cs typeface="Calibri"/>
              </a:rPr>
              <a:t> </a:t>
            </a:r>
            <a:r>
              <a:rPr lang="cs-CZ" dirty="0" err="1">
                <a:cs typeface="Calibri"/>
              </a:rPr>
              <a:t>rightholder's</a:t>
            </a:r>
            <a:r>
              <a:rPr lang="cs-CZ" dirty="0">
                <a:cs typeface="Calibri"/>
              </a:rPr>
              <a:t> </a:t>
            </a:r>
            <a:r>
              <a:rPr lang="cs-CZ" dirty="0" err="1">
                <a:cs typeface="Calibri"/>
              </a:rPr>
              <a:t>legitimate</a:t>
            </a:r>
            <a:r>
              <a:rPr lang="cs-CZ" dirty="0">
                <a:cs typeface="Calibri"/>
              </a:rPr>
              <a:t> </a:t>
            </a:r>
            <a:r>
              <a:rPr lang="cs-CZ" dirty="0" err="1">
                <a:cs typeface="Calibri"/>
              </a:rPr>
              <a:t>interests</a:t>
            </a:r>
            <a:r>
              <a:rPr lang="cs-CZ" dirty="0">
                <a:cs typeface="Calibri"/>
              </a:rPr>
              <a:t> </a:t>
            </a:r>
            <a:r>
              <a:rPr lang="cs-CZ" dirty="0" err="1">
                <a:cs typeface="Calibri"/>
              </a:rPr>
              <a:t>or</a:t>
            </a:r>
            <a:r>
              <a:rPr lang="cs-CZ" dirty="0">
                <a:cs typeface="Calibri"/>
              </a:rPr>
              <a:t> </a:t>
            </a:r>
            <a:r>
              <a:rPr lang="cs-CZ" dirty="0" err="1">
                <a:cs typeface="Calibri"/>
              </a:rPr>
              <a:t>conflicts</a:t>
            </a:r>
            <a:r>
              <a:rPr lang="cs-CZ" dirty="0">
                <a:cs typeface="Calibri"/>
              </a:rPr>
              <a:t> </a:t>
            </a:r>
            <a:r>
              <a:rPr lang="cs-CZ" dirty="0" err="1">
                <a:cs typeface="Calibri"/>
              </a:rPr>
              <a:t>with</a:t>
            </a:r>
            <a:r>
              <a:rPr lang="cs-CZ" dirty="0">
                <a:cs typeface="Calibri"/>
              </a:rPr>
              <a:t> a </a:t>
            </a:r>
            <a:r>
              <a:rPr lang="cs-CZ" dirty="0" err="1">
                <a:cs typeface="Calibri"/>
              </a:rPr>
              <a:t>normal</a:t>
            </a:r>
            <a:r>
              <a:rPr lang="cs-CZ" dirty="0">
                <a:cs typeface="Calibri"/>
              </a:rPr>
              <a:t> </a:t>
            </a:r>
            <a:r>
              <a:rPr lang="cs-CZ" dirty="0" err="1">
                <a:cs typeface="Calibri"/>
              </a:rPr>
              <a:t>exploitation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computer</a:t>
            </a:r>
            <a:r>
              <a:rPr lang="cs-CZ" dirty="0">
                <a:cs typeface="Calibri"/>
              </a:rPr>
              <a:t> program</a:t>
            </a:r>
          </a:p>
          <a:p>
            <a:r>
              <a:rPr lang="cs-CZ" dirty="0">
                <a:cs typeface="Calibri"/>
              </a:rPr>
              <a:t>Berne </a:t>
            </a:r>
            <a:r>
              <a:rPr lang="cs-CZ" dirty="0" err="1">
                <a:cs typeface="Calibri"/>
              </a:rPr>
              <a:t>Convention</a:t>
            </a:r>
            <a:r>
              <a:rPr lang="cs-CZ" dirty="0">
                <a:cs typeface="Calibri"/>
              </a:rPr>
              <a:t> - </a:t>
            </a:r>
            <a:r>
              <a:rPr lang="cs-CZ" dirty="0" err="1">
                <a:cs typeface="Calibri"/>
              </a:rPr>
              <a:t>three</a:t>
            </a:r>
            <a:r>
              <a:rPr lang="cs-CZ" dirty="0">
                <a:cs typeface="Calibri"/>
              </a:rPr>
              <a:t> step test</a:t>
            </a:r>
          </a:p>
        </p:txBody>
      </p:sp>
    </p:spTree>
    <p:extLst>
      <p:ext uri="{BB962C8B-B14F-4D97-AF65-F5344CB8AC3E}">
        <p14:creationId xmlns:p14="http://schemas.microsoft.com/office/powerpoint/2010/main" val="3100230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D27C4A-FCD6-4435-9DBF-5A06743F2919}"/>
              </a:ext>
            </a:extLst>
          </p:cNvPr>
          <p:cNvSpPr>
            <a:spLocks noGrp="1"/>
          </p:cNvSpPr>
          <p:nvPr>
            <p:ph type="title"/>
          </p:nvPr>
        </p:nvSpPr>
        <p:spPr/>
        <p:txBody>
          <a:bodyPr/>
          <a:lstStyle/>
          <a:p>
            <a:r>
              <a:rPr lang="cs-CZ" dirty="0" err="1">
                <a:cs typeface="Calibri Light"/>
              </a:rPr>
              <a:t>Special</a:t>
            </a:r>
            <a:r>
              <a:rPr lang="cs-CZ" dirty="0">
                <a:cs typeface="Calibri Light"/>
              </a:rPr>
              <a:t> </a:t>
            </a:r>
            <a:r>
              <a:rPr lang="cs-CZ" dirty="0" err="1">
                <a:cs typeface="Calibri Light"/>
              </a:rPr>
              <a:t>measures</a:t>
            </a:r>
            <a:r>
              <a:rPr lang="cs-CZ" dirty="0">
                <a:cs typeface="Calibri Light"/>
              </a:rPr>
              <a:t> </a:t>
            </a:r>
            <a:r>
              <a:rPr lang="cs-CZ" dirty="0" err="1">
                <a:cs typeface="Calibri Light"/>
              </a:rPr>
              <a:t>of</a:t>
            </a:r>
            <a:r>
              <a:rPr lang="cs-CZ" dirty="0">
                <a:cs typeface="Calibri Light"/>
              </a:rPr>
              <a:t> </a:t>
            </a:r>
            <a:r>
              <a:rPr lang="cs-CZ" dirty="0" err="1" smtClean="0">
                <a:cs typeface="Calibri Light"/>
              </a:rPr>
              <a:t>protection</a:t>
            </a:r>
            <a:r>
              <a:rPr lang="cs-CZ" dirty="0" smtClean="0">
                <a:cs typeface="Calibri Light"/>
              </a:rPr>
              <a:t> (Art. 7)</a:t>
            </a:r>
            <a:endParaRPr lang="cs-CZ" dirty="0"/>
          </a:p>
        </p:txBody>
      </p:sp>
      <p:sp>
        <p:nvSpPr>
          <p:cNvPr id="3" name="Zástupný symbol pro obsah 2">
            <a:extLst>
              <a:ext uri="{FF2B5EF4-FFF2-40B4-BE49-F238E27FC236}">
                <a16:creationId xmlns:a16="http://schemas.microsoft.com/office/drawing/2014/main" id="{4B9B9F7E-0388-4704-B0D7-8BDD4C17C48E}"/>
              </a:ext>
            </a:extLst>
          </p:cNvPr>
          <p:cNvSpPr>
            <a:spLocks noGrp="1"/>
          </p:cNvSpPr>
          <p:nvPr>
            <p:ph idx="1"/>
          </p:nvPr>
        </p:nvSpPr>
        <p:spPr/>
        <p:txBody>
          <a:bodyPr vert="horz" lIns="91440" tIns="45720" rIns="91440" bIns="45720" rtlCol="0" anchor="t">
            <a:normAutofit fontScale="92500" lnSpcReduction="20000"/>
          </a:bodyPr>
          <a:lstStyle/>
          <a:p>
            <a:r>
              <a:rPr lang="cs-CZ" dirty="0" err="1" smtClean="0">
                <a:cs typeface="Calibri"/>
              </a:rPr>
              <a:t>Member</a:t>
            </a:r>
            <a:r>
              <a:rPr lang="cs-CZ" dirty="0" smtClean="0">
                <a:cs typeface="Calibri"/>
              </a:rPr>
              <a:t> </a:t>
            </a:r>
            <a:r>
              <a:rPr lang="cs-CZ" dirty="0" err="1">
                <a:cs typeface="Calibri"/>
              </a:rPr>
              <a:t>States</a:t>
            </a:r>
            <a:r>
              <a:rPr lang="cs-CZ" dirty="0">
                <a:cs typeface="Calibri"/>
              </a:rPr>
              <a:t> </a:t>
            </a:r>
            <a:r>
              <a:rPr lang="cs-CZ" dirty="0" err="1">
                <a:cs typeface="Calibri"/>
              </a:rPr>
              <a:t>shall</a:t>
            </a:r>
            <a:r>
              <a:rPr lang="cs-CZ" dirty="0">
                <a:cs typeface="Calibri"/>
              </a:rPr>
              <a:t> </a:t>
            </a:r>
            <a:r>
              <a:rPr lang="cs-CZ" dirty="0" err="1">
                <a:cs typeface="Calibri"/>
              </a:rPr>
              <a:t>provide</a:t>
            </a:r>
            <a:r>
              <a:rPr lang="cs-CZ" dirty="0">
                <a:cs typeface="Calibri"/>
              </a:rPr>
              <a:t> </a:t>
            </a:r>
            <a:r>
              <a:rPr lang="cs-CZ" dirty="0" err="1">
                <a:cs typeface="Calibri"/>
              </a:rPr>
              <a:t>appropriate</a:t>
            </a:r>
            <a:r>
              <a:rPr lang="cs-CZ" dirty="0">
                <a:cs typeface="Calibri"/>
              </a:rPr>
              <a:t> </a:t>
            </a:r>
            <a:r>
              <a:rPr lang="cs-CZ" dirty="0" err="1">
                <a:cs typeface="Calibri"/>
              </a:rPr>
              <a:t>remedies</a:t>
            </a:r>
            <a:r>
              <a:rPr lang="cs-CZ" dirty="0">
                <a:cs typeface="Calibri"/>
              </a:rPr>
              <a:t> </a:t>
            </a:r>
            <a:r>
              <a:rPr lang="cs-CZ" dirty="0" err="1">
                <a:cs typeface="Calibri"/>
              </a:rPr>
              <a:t>against</a:t>
            </a:r>
            <a:r>
              <a:rPr lang="cs-CZ" dirty="0">
                <a:cs typeface="Calibri"/>
              </a:rPr>
              <a:t> a person </a:t>
            </a:r>
            <a:r>
              <a:rPr lang="cs-CZ" dirty="0" err="1">
                <a:cs typeface="Calibri"/>
              </a:rPr>
              <a:t>committing</a:t>
            </a:r>
            <a:r>
              <a:rPr lang="cs-CZ" dirty="0">
                <a:cs typeface="Calibri"/>
              </a:rPr>
              <a:t> any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following</a:t>
            </a:r>
            <a:r>
              <a:rPr lang="cs-CZ" dirty="0">
                <a:cs typeface="Calibri"/>
              </a:rPr>
              <a:t> </a:t>
            </a:r>
            <a:r>
              <a:rPr lang="cs-CZ" dirty="0" err="1">
                <a:cs typeface="Calibri"/>
              </a:rPr>
              <a:t>acts</a:t>
            </a:r>
            <a:r>
              <a:rPr lang="cs-CZ" dirty="0">
                <a:cs typeface="Calibri"/>
              </a:rPr>
              <a:t>:</a:t>
            </a:r>
          </a:p>
          <a:p>
            <a:r>
              <a:rPr lang="cs-CZ" dirty="0">
                <a:cs typeface="Calibri"/>
              </a:rPr>
              <a:t>any </a:t>
            </a:r>
            <a:r>
              <a:rPr lang="cs-CZ" dirty="0" err="1">
                <a:cs typeface="Calibri"/>
              </a:rPr>
              <a:t>act</a:t>
            </a:r>
            <a:r>
              <a:rPr lang="cs-CZ" dirty="0">
                <a:cs typeface="Calibri"/>
              </a:rPr>
              <a:t> </a:t>
            </a:r>
            <a:r>
              <a:rPr lang="cs-CZ" dirty="0" err="1">
                <a:cs typeface="Calibri"/>
              </a:rPr>
              <a:t>of</a:t>
            </a:r>
            <a:r>
              <a:rPr lang="cs-CZ" dirty="0">
                <a:cs typeface="Calibri"/>
              </a:rPr>
              <a:t> </a:t>
            </a:r>
            <a:r>
              <a:rPr lang="cs-CZ" dirty="0" err="1">
                <a:cs typeface="Calibri"/>
              </a:rPr>
              <a:t>putting</a:t>
            </a:r>
            <a:r>
              <a:rPr lang="cs-CZ" dirty="0">
                <a:cs typeface="Calibri"/>
              </a:rPr>
              <a:t> </a:t>
            </a:r>
            <a:r>
              <a:rPr lang="cs-CZ" dirty="0" err="1">
                <a:cs typeface="Calibri"/>
              </a:rPr>
              <a:t>into</a:t>
            </a:r>
            <a:r>
              <a:rPr lang="cs-CZ" dirty="0">
                <a:cs typeface="Calibri"/>
              </a:rPr>
              <a:t> </a:t>
            </a:r>
            <a:r>
              <a:rPr lang="cs-CZ" dirty="0" err="1">
                <a:cs typeface="Calibri"/>
              </a:rPr>
              <a:t>circulation</a:t>
            </a:r>
            <a:r>
              <a:rPr lang="cs-CZ" dirty="0">
                <a:cs typeface="Calibri"/>
              </a:rPr>
              <a:t> a copy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knowing</a:t>
            </a:r>
            <a:r>
              <a:rPr lang="cs-CZ" dirty="0">
                <a:cs typeface="Calibri"/>
              </a:rPr>
              <a:t>, </a:t>
            </a:r>
            <a:r>
              <a:rPr lang="cs-CZ" dirty="0" err="1">
                <a:cs typeface="Calibri"/>
              </a:rPr>
              <a:t>or</a:t>
            </a:r>
            <a:r>
              <a:rPr lang="cs-CZ" dirty="0">
                <a:cs typeface="Calibri"/>
              </a:rPr>
              <a:t> </a:t>
            </a:r>
            <a:r>
              <a:rPr lang="cs-CZ" dirty="0" err="1">
                <a:cs typeface="Calibri"/>
              </a:rPr>
              <a:t>having</a:t>
            </a:r>
            <a:r>
              <a:rPr lang="cs-CZ" dirty="0">
                <a:cs typeface="Calibri"/>
              </a:rPr>
              <a:t> </a:t>
            </a:r>
            <a:r>
              <a:rPr lang="cs-CZ" dirty="0" err="1">
                <a:cs typeface="Calibri"/>
              </a:rPr>
              <a:t>reason</a:t>
            </a:r>
            <a:r>
              <a:rPr lang="cs-CZ" dirty="0">
                <a:cs typeface="Calibri"/>
              </a:rPr>
              <a:t> to </a:t>
            </a:r>
            <a:r>
              <a:rPr lang="cs-CZ" dirty="0" err="1">
                <a:cs typeface="Calibri"/>
              </a:rPr>
              <a:t>believe</a:t>
            </a:r>
            <a:r>
              <a:rPr lang="cs-CZ" dirty="0">
                <a:cs typeface="Calibri"/>
              </a:rPr>
              <a:t>, </a:t>
            </a:r>
            <a:r>
              <a:rPr lang="cs-CZ" dirty="0" err="1">
                <a:cs typeface="Calibri"/>
              </a:rPr>
              <a:t>that</a:t>
            </a:r>
            <a:r>
              <a:rPr lang="cs-CZ" dirty="0">
                <a:cs typeface="Calibri"/>
              </a:rPr>
              <a:t>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an</a:t>
            </a:r>
            <a:r>
              <a:rPr lang="cs-CZ" dirty="0">
                <a:cs typeface="Calibri"/>
              </a:rPr>
              <a:t> </a:t>
            </a:r>
            <a:r>
              <a:rPr lang="cs-CZ" dirty="0" err="1">
                <a:cs typeface="Calibri"/>
              </a:rPr>
              <a:t>infringing</a:t>
            </a:r>
            <a:r>
              <a:rPr lang="cs-CZ" dirty="0">
                <a:cs typeface="Calibri"/>
              </a:rPr>
              <a:t> copy;</a:t>
            </a:r>
          </a:p>
          <a:p>
            <a:r>
              <a:rPr lang="cs-CZ" dirty="0" err="1">
                <a:cs typeface="Calibri"/>
              </a:rPr>
              <a:t>the</a:t>
            </a:r>
            <a:r>
              <a:rPr lang="cs-CZ" dirty="0">
                <a:cs typeface="Calibri"/>
              </a:rPr>
              <a:t> </a:t>
            </a:r>
            <a:r>
              <a:rPr lang="cs-CZ" dirty="0" err="1">
                <a:cs typeface="Calibri"/>
              </a:rPr>
              <a:t>possession</a:t>
            </a:r>
            <a:r>
              <a:rPr lang="cs-CZ" dirty="0">
                <a:cs typeface="Calibri"/>
              </a:rPr>
              <a:t>, </a:t>
            </a:r>
            <a:r>
              <a:rPr lang="cs-CZ" dirty="0" err="1">
                <a:cs typeface="Calibri"/>
              </a:rPr>
              <a:t>for</a:t>
            </a:r>
            <a:r>
              <a:rPr lang="cs-CZ" dirty="0">
                <a:cs typeface="Calibri"/>
              </a:rPr>
              <a:t> </a:t>
            </a:r>
            <a:r>
              <a:rPr lang="cs-CZ" dirty="0" err="1">
                <a:cs typeface="Calibri"/>
              </a:rPr>
              <a:t>commercial</a:t>
            </a:r>
            <a:r>
              <a:rPr lang="cs-CZ" dirty="0">
                <a:cs typeface="Calibri"/>
              </a:rPr>
              <a:t> </a:t>
            </a:r>
            <a:r>
              <a:rPr lang="cs-CZ" dirty="0" err="1">
                <a:cs typeface="Calibri"/>
              </a:rPr>
              <a:t>purposes</a:t>
            </a:r>
            <a:r>
              <a:rPr lang="cs-CZ" dirty="0">
                <a:cs typeface="Calibri"/>
              </a:rPr>
              <a:t>, </a:t>
            </a:r>
            <a:r>
              <a:rPr lang="cs-CZ" dirty="0" err="1">
                <a:cs typeface="Calibri"/>
              </a:rPr>
              <a:t>of</a:t>
            </a:r>
            <a:r>
              <a:rPr lang="cs-CZ" dirty="0">
                <a:cs typeface="Calibri"/>
              </a:rPr>
              <a:t> a copy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knowing</a:t>
            </a:r>
            <a:r>
              <a:rPr lang="cs-CZ" dirty="0">
                <a:cs typeface="Calibri"/>
              </a:rPr>
              <a:t>, </a:t>
            </a:r>
            <a:r>
              <a:rPr lang="cs-CZ" dirty="0" err="1">
                <a:cs typeface="Calibri"/>
              </a:rPr>
              <a:t>or</a:t>
            </a:r>
            <a:r>
              <a:rPr lang="cs-CZ" dirty="0">
                <a:cs typeface="Calibri"/>
              </a:rPr>
              <a:t> </a:t>
            </a:r>
            <a:r>
              <a:rPr lang="cs-CZ" dirty="0" err="1">
                <a:cs typeface="Calibri"/>
              </a:rPr>
              <a:t>having</a:t>
            </a:r>
            <a:r>
              <a:rPr lang="cs-CZ" dirty="0">
                <a:cs typeface="Calibri"/>
              </a:rPr>
              <a:t> </a:t>
            </a:r>
            <a:r>
              <a:rPr lang="cs-CZ" dirty="0" err="1">
                <a:cs typeface="Calibri"/>
              </a:rPr>
              <a:t>reason</a:t>
            </a:r>
            <a:r>
              <a:rPr lang="cs-CZ" dirty="0">
                <a:cs typeface="Calibri"/>
              </a:rPr>
              <a:t> to </a:t>
            </a:r>
            <a:r>
              <a:rPr lang="cs-CZ" dirty="0" err="1">
                <a:cs typeface="Calibri"/>
              </a:rPr>
              <a:t>believe</a:t>
            </a:r>
            <a:r>
              <a:rPr lang="cs-CZ" dirty="0">
                <a:cs typeface="Calibri"/>
              </a:rPr>
              <a:t>, </a:t>
            </a:r>
            <a:r>
              <a:rPr lang="cs-CZ" dirty="0" err="1">
                <a:cs typeface="Calibri"/>
              </a:rPr>
              <a:t>that</a:t>
            </a:r>
            <a:r>
              <a:rPr lang="cs-CZ" dirty="0">
                <a:cs typeface="Calibri"/>
              </a:rPr>
              <a:t>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an</a:t>
            </a:r>
            <a:r>
              <a:rPr lang="cs-CZ" dirty="0">
                <a:cs typeface="Calibri"/>
              </a:rPr>
              <a:t> </a:t>
            </a:r>
            <a:r>
              <a:rPr lang="cs-CZ" dirty="0" err="1">
                <a:cs typeface="Calibri"/>
              </a:rPr>
              <a:t>infringing</a:t>
            </a:r>
            <a:r>
              <a:rPr lang="cs-CZ" dirty="0">
                <a:cs typeface="Calibri"/>
              </a:rPr>
              <a:t> copy;</a:t>
            </a:r>
          </a:p>
          <a:p>
            <a:r>
              <a:rPr lang="cs-CZ" dirty="0">
                <a:cs typeface="Calibri"/>
              </a:rPr>
              <a:t>any </a:t>
            </a:r>
            <a:r>
              <a:rPr lang="cs-CZ" dirty="0" err="1">
                <a:cs typeface="Calibri"/>
              </a:rPr>
              <a:t>act</a:t>
            </a:r>
            <a:r>
              <a:rPr lang="cs-CZ" dirty="0">
                <a:cs typeface="Calibri"/>
              </a:rPr>
              <a:t> </a:t>
            </a:r>
            <a:r>
              <a:rPr lang="cs-CZ" dirty="0" err="1">
                <a:cs typeface="Calibri"/>
              </a:rPr>
              <a:t>of</a:t>
            </a:r>
            <a:r>
              <a:rPr lang="cs-CZ" dirty="0">
                <a:cs typeface="Calibri"/>
              </a:rPr>
              <a:t> putting into circulation, or the possession for commercial purposes of, any means the sole intended purpose of which is to facilitate the </a:t>
            </a:r>
            <a:r>
              <a:rPr lang="cs-CZ" u="sng" dirty="0">
                <a:cs typeface="Calibri"/>
              </a:rPr>
              <a:t>unauthorised removal or circumvention of any technical device</a:t>
            </a:r>
            <a:r>
              <a:rPr lang="cs-CZ" dirty="0">
                <a:cs typeface="Calibri"/>
              </a:rPr>
              <a:t> which may have been applied to protect a </a:t>
            </a:r>
            <a:r>
              <a:rPr lang="cs-CZ" dirty="0" err="1">
                <a:cs typeface="Calibri"/>
              </a:rPr>
              <a:t>computer</a:t>
            </a:r>
            <a:r>
              <a:rPr lang="cs-CZ" dirty="0">
                <a:cs typeface="Calibri"/>
              </a:rPr>
              <a:t> program. - TPM (</a:t>
            </a:r>
            <a:r>
              <a:rPr lang="cs-CZ" dirty="0" err="1">
                <a:cs typeface="Calibri"/>
              </a:rPr>
              <a:t>technical</a:t>
            </a:r>
            <a:r>
              <a:rPr lang="cs-CZ" dirty="0">
                <a:cs typeface="Calibri"/>
              </a:rPr>
              <a:t> </a:t>
            </a:r>
            <a:r>
              <a:rPr lang="cs-CZ" dirty="0" err="1">
                <a:cs typeface="Calibri"/>
              </a:rPr>
              <a:t>protection</a:t>
            </a:r>
            <a:r>
              <a:rPr lang="cs-CZ" dirty="0">
                <a:cs typeface="Calibri"/>
              </a:rPr>
              <a:t> </a:t>
            </a:r>
            <a:r>
              <a:rPr lang="cs-CZ" dirty="0" err="1">
                <a:cs typeface="Calibri"/>
              </a:rPr>
              <a:t>measures</a:t>
            </a:r>
            <a:r>
              <a:rPr lang="cs-CZ" dirty="0" smtClean="0">
                <a:cs typeface="Calibri"/>
              </a:rPr>
              <a:t>)</a:t>
            </a:r>
          </a:p>
          <a:p>
            <a:r>
              <a:rPr lang="en-US" dirty="0"/>
              <a:t>Member States may provide for the seizure of any means referred to in point (c) of paragraph 1.</a:t>
            </a:r>
            <a:endParaRPr lang="cs-CZ" dirty="0">
              <a:cs typeface="Calibri"/>
            </a:endParaRPr>
          </a:p>
        </p:txBody>
      </p:sp>
    </p:spTree>
    <p:extLst>
      <p:ext uri="{BB962C8B-B14F-4D97-AF65-F5344CB8AC3E}">
        <p14:creationId xmlns:p14="http://schemas.microsoft.com/office/powerpoint/2010/main" val="42936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FAA6AC-22DC-4AA0-91A7-9A3A1D07B3A0}"/>
              </a:ext>
            </a:extLst>
          </p:cNvPr>
          <p:cNvSpPr>
            <a:spLocks noGrp="1"/>
          </p:cNvSpPr>
          <p:nvPr>
            <p:ph type="title"/>
          </p:nvPr>
        </p:nvSpPr>
        <p:spPr/>
        <p:txBody>
          <a:bodyPr/>
          <a:lstStyle/>
          <a:p>
            <a:r>
              <a:rPr lang="cs-CZ" dirty="0" err="1">
                <a:cs typeface="Calibri Light"/>
              </a:rPr>
              <a:t>Outline</a:t>
            </a:r>
            <a:endParaRPr lang="cs-CZ" dirty="0" err="1"/>
          </a:p>
        </p:txBody>
      </p:sp>
      <p:sp>
        <p:nvSpPr>
          <p:cNvPr id="3" name="Zástupný symbol pro obsah 2">
            <a:extLst>
              <a:ext uri="{FF2B5EF4-FFF2-40B4-BE49-F238E27FC236}">
                <a16:creationId xmlns:a16="http://schemas.microsoft.com/office/drawing/2014/main" id="{C32D6129-9ABC-45C7-B3BC-D042DDA52D27}"/>
              </a:ext>
            </a:extLst>
          </p:cNvPr>
          <p:cNvSpPr>
            <a:spLocks noGrp="1"/>
          </p:cNvSpPr>
          <p:nvPr>
            <p:ph idx="1"/>
          </p:nvPr>
        </p:nvSpPr>
        <p:spPr/>
        <p:txBody>
          <a:bodyPr vert="horz" lIns="91440" tIns="45720" rIns="91440" bIns="45720" rtlCol="0" anchor="t">
            <a:normAutofit/>
          </a:bodyPr>
          <a:lstStyle/>
          <a:p>
            <a:r>
              <a:rPr lang="cs-CZ" sz="3200" dirty="0" err="1">
                <a:cs typeface="Calibri"/>
              </a:rPr>
              <a:t>Nature</a:t>
            </a:r>
            <a:r>
              <a:rPr lang="cs-CZ" sz="3200" dirty="0">
                <a:cs typeface="Calibri"/>
              </a:rPr>
              <a:t> </a:t>
            </a:r>
            <a:r>
              <a:rPr lang="cs-CZ" sz="3200" dirty="0" err="1">
                <a:cs typeface="Calibri"/>
              </a:rPr>
              <a:t>of</a:t>
            </a:r>
            <a:r>
              <a:rPr lang="cs-CZ" sz="3200" dirty="0">
                <a:cs typeface="Calibri"/>
              </a:rPr>
              <a:t> SW</a:t>
            </a:r>
          </a:p>
          <a:p>
            <a:r>
              <a:rPr lang="cs-CZ" sz="3200" dirty="0" err="1">
                <a:cs typeface="Calibri"/>
              </a:rPr>
              <a:t>History</a:t>
            </a:r>
            <a:r>
              <a:rPr lang="cs-CZ" sz="3200" dirty="0">
                <a:cs typeface="Calibri"/>
              </a:rPr>
              <a:t> </a:t>
            </a:r>
            <a:r>
              <a:rPr lang="cs-CZ" sz="3200" dirty="0" err="1">
                <a:cs typeface="Calibri"/>
              </a:rPr>
              <a:t>of</a:t>
            </a:r>
            <a:r>
              <a:rPr lang="cs-CZ" sz="3200" dirty="0">
                <a:cs typeface="Calibri"/>
              </a:rPr>
              <a:t> SW </a:t>
            </a:r>
            <a:r>
              <a:rPr lang="cs-CZ" sz="3200" dirty="0" err="1">
                <a:cs typeface="Calibri"/>
              </a:rPr>
              <a:t>protection</a:t>
            </a:r>
            <a:endParaRPr lang="cs-CZ" sz="3200" dirty="0">
              <a:cs typeface="Calibri"/>
            </a:endParaRPr>
          </a:p>
          <a:p>
            <a:r>
              <a:rPr lang="cs-CZ" sz="3200" dirty="0">
                <a:cs typeface="Calibri"/>
              </a:rPr>
              <a:t>Copyright </a:t>
            </a:r>
            <a:r>
              <a:rPr lang="cs-CZ" sz="3200" dirty="0" err="1">
                <a:cs typeface="Calibri"/>
              </a:rPr>
              <a:t>protection</a:t>
            </a:r>
            <a:endParaRPr lang="cs-CZ" sz="3200" dirty="0">
              <a:cs typeface="Calibri"/>
            </a:endParaRPr>
          </a:p>
          <a:p>
            <a:r>
              <a:rPr lang="cs-CZ" sz="3200" dirty="0">
                <a:cs typeface="Calibri"/>
              </a:rPr>
              <a:t>Patent </a:t>
            </a:r>
            <a:r>
              <a:rPr lang="cs-CZ" sz="3200" dirty="0" err="1">
                <a:cs typeface="Calibri"/>
              </a:rPr>
              <a:t>protection</a:t>
            </a:r>
            <a:endParaRPr lang="cs-CZ" sz="3200" dirty="0">
              <a:cs typeface="Calibri"/>
            </a:endParaRPr>
          </a:p>
          <a:p>
            <a:r>
              <a:rPr lang="cs-CZ" sz="3200" dirty="0">
                <a:cs typeface="Calibri"/>
              </a:rPr>
              <a:t>F/OSS</a:t>
            </a:r>
          </a:p>
        </p:txBody>
      </p:sp>
    </p:spTree>
    <p:extLst>
      <p:ext uri="{BB962C8B-B14F-4D97-AF65-F5344CB8AC3E}">
        <p14:creationId xmlns:p14="http://schemas.microsoft.com/office/powerpoint/2010/main" val="892023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37C68D-9E7A-4209-8C55-F356B9FAA446}"/>
              </a:ext>
            </a:extLst>
          </p:cNvPr>
          <p:cNvSpPr>
            <a:spLocks noGrp="1"/>
          </p:cNvSpPr>
          <p:nvPr>
            <p:ph type="title"/>
          </p:nvPr>
        </p:nvSpPr>
        <p:spPr/>
        <p:txBody>
          <a:bodyPr/>
          <a:lstStyle/>
          <a:p>
            <a:r>
              <a:rPr lang="cs-CZ" dirty="0" err="1">
                <a:cs typeface="Calibri Light"/>
              </a:rPr>
              <a:t>Article</a:t>
            </a:r>
            <a:r>
              <a:rPr lang="cs-CZ" dirty="0">
                <a:cs typeface="Calibri Light"/>
              </a:rPr>
              <a:t> 8</a:t>
            </a:r>
            <a:endParaRPr lang="cs-CZ" dirty="0"/>
          </a:p>
        </p:txBody>
      </p:sp>
      <p:sp>
        <p:nvSpPr>
          <p:cNvPr id="3" name="Zástupný symbol pro obsah 2">
            <a:extLst>
              <a:ext uri="{FF2B5EF4-FFF2-40B4-BE49-F238E27FC236}">
                <a16:creationId xmlns:a16="http://schemas.microsoft.com/office/drawing/2014/main" id="{86C7A340-C1A2-4561-AFAA-D1921D06DA52}"/>
              </a:ext>
            </a:extLst>
          </p:cNvPr>
          <p:cNvSpPr>
            <a:spLocks noGrp="1"/>
          </p:cNvSpPr>
          <p:nvPr>
            <p:ph idx="1"/>
          </p:nvPr>
        </p:nvSpPr>
        <p:spPr/>
        <p:txBody>
          <a:bodyPr vert="horz" lIns="91440" tIns="45720" rIns="91440" bIns="45720" rtlCol="0" anchor="t">
            <a:normAutofit/>
          </a:bodyPr>
          <a:lstStyle/>
          <a:p>
            <a:r>
              <a:rPr lang="cs-CZ" dirty="0" err="1">
                <a:cs typeface="Calibri"/>
              </a:rPr>
              <a:t>The</a:t>
            </a:r>
            <a:r>
              <a:rPr lang="cs-CZ" dirty="0">
                <a:cs typeface="Calibri"/>
              </a:rPr>
              <a:t> </a:t>
            </a:r>
            <a:r>
              <a:rPr lang="cs-CZ" dirty="0" err="1">
                <a:cs typeface="Calibri"/>
              </a:rPr>
              <a:t>provisions</a:t>
            </a:r>
            <a:r>
              <a:rPr lang="cs-CZ" dirty="0">
                <a:cs typeface="Calibri"/>
              </a:rPr>
              <a:t> </a:t>
            </a:r>
            <a:r>
              <a:rPr lang="cs-CZ" dirty="0" err="1">
                <a:cs typeface="Calibri"/>
              </a:rPr>
              <a:t>of</a:t>
            </a:r>
            <a:r>
              <a:rPr lang="cs-CZ" dirty="0">
                <a:cs typeface="Calibri"/>
              </a:rPr>
              <a:t> </a:t>
            </a:r>
            <a:r>
              <a:rPr lang="cs-CZ" dirty="0" err="1">
                <a:cs typeface="Calibri"/>
              </a:rPr>
              <a:t>this</a:t>
            </a:r>
            <a:r>
              <a:rPr lang="cs-CZ" dirty="0">
                <a:cs typeface="Calibri"/>
              </a:rPr>
              <a:t> </a:t>
            </a:r>
            <a:r>
              <a:rPr lang="cs-CZ" dirty="0" err="1">
                <a:cs typeface="Calibri"/>
              </a:rPr>
              <a:t>Directive</a:t>
            </a:r>
            <a:r>
              <a:rPr lang="cs-CZ" dirty="0">
                <a:cs typeface="Calibri"/>
              </a:rPr>
              <a:t> </a:t>
            </a:r>
            <a:r>
              <a:rPr lang="cs-CZ" dirty="0" err="1">
                <a:cs typeface="Calibri"/>
              </a:rPr>
              <a:t>shall</a:t>
            </a:r>
            <a:r>
              <a:rPr lang="cs-CZ" dirty="0">
                <a:cs typeface="Calibri"/>
              </a:rPr>
              <a:t> </a:t>
            </a:r>
            <a:r>
              <a:rPr lang="cs-CZ" dirty="0" err="1">
                <a:cs typeface="Calibri"/>
              </a:rPr>
              <a:t>be</a:t>
            </a:r>
            <a:r>
              <a:rPr lang="cs-CZ" dirty="0">
                <a:cs typeface="Calibri"/>
              </a:rPr>
              <a:t> </a:t>
            </a:r>
            <a:r>
              <a:rPr lang="cs-CZ" u="sng" dirty="0" err="1">
                <a:cs typeface="Calibri"/>
              </a:rPr>
              <a:t>without</a:t>
            </a:r>
            <a:r>
              <a:rPr lang="cs-CZ" u="sng" dirty="0">
                <a:cs typeface="Calibri"/>
              </a:rPr>
              <a:t> prejudice to</a:t>
            </a:r>
            <a:r>
              <a:rPr lang="cs-CZ" dirty="0">
                <a:cs typeface="Calibri"/>
              </a:rPr>
              <a:t> any </a:t>
            </a:r>
            <a:r>
              <a:rPr lang="cs-CZ" dirty="0" err="1">
                <a:cs typeface="Calibri"/>
              </a:rPr>
              <a:t>other</a:t>
            </a:r>
            <a:r>
              <a:rPr lang="cs-CZ" dirty="0">
                <a:cs typeface="Calibri"/>
              </a:rPr>
              <a:t> </a:t>
            </a:r>
            <a:r>
              <a:rPr lang="cs-CZ" dirty="0" err="1">
                <a:cs typeface="Calibri"/>
              </a:rPr>
              <a:t>legal</a:t>
            </a:r>
            <a:r>
              <a:rPr lang="cs-CZ" dirty="0">
                <a:cs typeface="Calibri"/>
              </a:rPr>
              <a:t> </a:t>
            </a:r>
            <a:r>
              <a:rPr lang="cs-CZ" dirty="0" err="1">
                <a:cs typeface="Calibri"/>
              </a:rPr>
              <a:t>provisions</a:t>
            </a:r>
            <a:r>
              <a:rPr lang="cs-CZ" dirty="0">
                <a:cs typeface="Calibri"/>
              </a:rPr>
              <a:t> such as </a:t>
            </a:r>
            <a:r>
              <a:rPr lang="cs-CZ" dirty="0" err="1">
                <a:cs typeface="Calibri"/>
              </a:rPr>
              <a:t>those</a:t>
            </a:r>
            <a:r>
              <a:rPr lang="cs-CZ" dirty="0">
                <a:cs typeface="Calibri"/>
              </a:rPr>
              <a:t> </a:t>
            </a:r>
            <a:r>
              <a:rPr lang="cs-CZ" dirty="0" err="1">
                <a:cs typeface="Calibri"/>
              </a:rPr>
              <a:t>concerning</a:t>
            </a:r>
            <a:r>
              <a:rPr lang="cs-CZ" dirty="0">
                <a:cs typeface="Calibri"/>
              </a:rPr>
              <a:t> </a:t>
            </a:r>
            <a:r>
              <a:rPr lang="cs-CZ" u="sng" dirty="0">
                <a:cs typeface="Calibri"/>
              </a:rPr>
              <a:t>patent </a:t>
            </a:r>
            <a:r>
              <a:rPr lang="cs-CZ" u="sng" dirty="0" err="1">
                <a:cs typeface="Calibri"/>
              </a:rPr>
              <a:t>rights</a:t>
            </a:r>
            <a:r>
              <a:rPr lang="cs-CZ" u="sng" dirty="0">
                <a:cs typeface="Calibri"/>
              </a:rPr>
              <a:t>, </a:t>
            </a:r>
            <a:r>
              <a:rPr lang="cs-CZ" u="sng" dirty="0" err="1">
                <a:cs typeface="Calibri"/>
              </a:rPr>
              <a:t>trade-marks</a:t>
            </a:r>
            <a:r>
              <a:rPr lang="cs-CZ" u="sng" dirty="0">
                <a:cs typeface="Calibri"/>
              </a:rPr>
              <a:t>, unfair </a:t>
            </a:r>
            <a:r>
              <a:rPr lang="cs-CZ" u="sng" dirty="0" err="1">
                <a:cs typeface="Calibri"/>
              </a:rPr>
              <a:t>competition</a:t>
            </a:r>
            <a:r>
              <a:rPr lang="cs-CZ" u="sng" dirty="0">
                <a:cs typeface="Calibri"/>
              </a:rPr>
              <a:t>, </a:t>
            </a:r>
            <a:r>
              <a:rPr lang="cs-CZ" u="sng" dirty="0" err="1">
                <a:cs typeface="Calibri"/>
              </a:rPr>
              <a:t>trade</a:t>
            </a:r>
            <a:r>
              <a:rPr lang="cs-CZ" u="sng" dirty="0">
                <a:cs typeface="Calibri"/>
              </a:rPr>
              <a:t> </a:t>
            </a:r>
            <a:r>
              <a:rPr lang="cs-CZ" u="sng" dirty="0" err="1">
                <a:cs typeface="Calibri"/>
              </a:rPr>
              <a:t>secrets</a:t>
            </a:r>
            <a:r>
              <a:rPr lang="cs-CZ" u="sng" dirty="0">
                <a:cs typeface="Calibri"/>
              </a:rPr>
              <a:t>, </a:t>
            </a:r>
            <a:r>
              <a:rPr lang="cs-CZ" u="sng" dirty="0" err="1">
                <a:cs typeface="Calibri"/>
              </a:rPr>
              <a:t>protection</a:t>
            </a:r>
            <a:r>
              <a:rPr lang="cs-CZ" u="sng" dirty="0">
                <a:cs typeface="Calibri"/>
              </a:rPr>
              <a:t> </a:t>
            </a:r>
            <a:r>
              <a:rPr lang="cs-CZ" u="sng" dirty="0" err="1">
                <a:cs typeface="Calibri"/>
              </a:rPr>
              <a:t>of</a:t>
            </a:r>
            <a:r>
              <a:rPr lang="cs-CZ" u="sng" dirty="0">
                <a:cs typeface="Calibri"/>
              </a:rPr>
              <a:t> </a:t>
            </a:r>
            <a:r>
              <a:rPr lang="cs-CZ" u="sng" dirty="0" err="1">
                <a:cs typeface="Calibri"/>
              </a:rPr>
              <a:t>semi-conductor</a:t>
            </a:r>
            <a:r>
              <a:rPr lang="cs-CZ" u="sng" dirty="0">
                <a:cs typeface="Calibri"/>
              </a:rPr>
              <a:t> </a:t>
            </a:r>
            <a:r>
              <a:rPr lang="cs-CZ" u="sng" dirty="0" err="1">
                <a:cs typeface="Calibri"/>
              </a:rPr>
              <a:t>products</a:t>
            </a:r>
            <a:r>
              <a:rPr lang="cs-CZ" u="sng" dirty="0">
                <a:cs typeface="Calibri"/>
              </a:rPr>
              <a:t> </a:t>
            </a:r>
            <a:r>
              <a:rPr lang="cs-CZ" u="sng" dirty="0" err="1">
                <a:cs typeface="Calibri"/>
              </a:rPr>
              <a:t>or</a:t>
            </a:r>
            <a:r>
              <a:rPr lang="cs-CZ" u="sng" dirty="0">
                <a:cs typeface="Calibri"/>
              </a:rPr>
              <a:t> </a:t>
            </a:r>
            <a:r>
              <a:rPr lang="cs-CZ" u="sng" dirty="0" err="1">
                <a:cs typeface="Calibri"/>
              </a:rPr>
              <a:t>the</a:t>
            </a:r>
            <a:r>
              <a:rPr lang="cs-CZ" u="sng" dirty="0">
                <a:cs typeface="Calibri"/>
              </a:rPr>
              <a:t> </a:t>
            </a:r>
            <a:r>
              <a:rPr lang="cs-CZ" u="sng" dirty="0" err="1">
                <a:cs typeface="Calibri"/>
              </a:rPr>
              <a:t>law</a:t>
            </a:r>
            <a:r>
              <a:rPr lang="cs-CZ" u="sng" dirty="0">
                <a:cs typeface="Calibri"/>
              </a:rPr>
              <a:t> </a:t>
            </a:r>
            <a:r>
              <a:rPr lang="cs-CZ" u="sng" dirty="0" err="1">
                <a:cs typeface="Calibri"/>
              </a:rPr>
              <a:t>of</a:t>
            </a:r>
            <a:r>
              <a:rPr lang="cs-CZ" u="sng" dirty="0">
                <a:cs typeface="Calibri"/>
              </a:rPr>
              <a:t> </a:t>
            </a:r>
            <a:r>
              <a:rPr lang="cs-CZ" u="sng" dirty="0" err="1">
                <a:cs typeface="Calibri"/>
              </a:rPr>
              <a:t>contract</a:t>
            </a:r>
            <a:r>
              <a:rPr lang="cs-CZ" dirty="0">
                <a:cs typeface="Calibri"/>
              </a:rPr>
              <a:t>.</a:t>
            </a:r>
          </a:p>
          <a:p>
            <a:r>
              <a:rPr lang="cs-CZ" dirty="0">
                <a:cs typeface="Calibri"/>
              </a:rPr>
              <a:t>Any </a:t>
            </a:r>
            <a:r>
              <a:rPr lang="cs-CZ" dirty="0" err="1">
                <a:cs typeface="Calibri"/>
              </a:rPr>
              <a:t>contractual</a:t>
            </a:r>
            <a:r>
              <a:rPr lang="cs-CZ" dirty="0">
                <a:cs typeface="Calibri"/>
              </a:rPr>
              <a:t> </a:t>
            </a:r>
            <a:r>
              <a:rPr lang="cs-CZ" dirty="0" err="1">
                <a:cs typeface="Calibri"/>
              </a:rPr>
              <a:t>provisions</a:t>
            </a:r>
            <a:r>
              <a:rPr lang="cs-CZ" dirty="0">
                <a:cs typeface="Calibri"/>
              </a:rPr>
              <a:t> </a:t>
            </a:r>
            <a:r>
              <a:rPr lang="cs-CZ" dirty="0" err="1">
                <a:cs typeface="Calibri"/>
              </a:rPr>
              <a:t>contrary</a:t>
            </a:r>
            <a:r>
              <a:rPr lang="cs-CZ" dirty="0">
                <a:cs typeface="Calibri"/>
              </a:rPr>
              <a:t> to </a:t>
            </a:r>
            <a:r>
              <a:rPr lang="cs-CZ" dirty="0" err="1">
                <a:cs typeface="Calibri"/>
              </a:rPr>
              <a:t>Article</a:t>
            </a:r>
            <a:r>
              <a:rPr lang="cs-CZ" dirty="0">
                <a:cs typeface="Calibri"/>
              </a:rPr>
              <a:t> 6 </a:t>
            </a:r>
            <a:r>
              <a:rPr lang="cs-CZ" dirty="0" smtClean="0">
                <a:cs typeface="Calibri"/>
              </a:rPr>
              <a:t>(</a:t>
            </a:r>
            <a:r>
              <a:rPr lang="cs-CZ" i="1" dirty="0" err="1" smtClean="0">
                <a:cs typeface="Calibri"/>
              </a:rPr>
              <a:t>decompilation</a:t>
            </a:r>
            <a:r>
              <a:rPr lang="cs-CZ" dirty="0" smtClean="0">
                <a:cs typeface="Calibri"/>
              </a:rPr>
              <a:t>) </a:t>
            </a:r>
            <a:r>
              <a:rPr lang="cs-CZ" dirty="0" err="1" smtClean="0">
                <a:cs typeface="Calibri"/>
              </a:rPr>
              <a:t>or</a:t>
            </a:r>
            <a:r>
              <a:rPr lang="cs-CZ" dirty="0" smtClean="0">
                <a:cs typeface="Calibri"/>
              </a:rPr>
              <a:t> </a:t>
            </a:r>
            <a:r>
              <a:rPr lang="cs-CZ" dirty="0">
                <a:cs typeface="Calibri"/>
              </a:rPr>
              <a:t>to </a:t>
            </a:r>
            <a:r>
              <a:rPr lang="cs-CZ" dirty="0" err="1">
                <a:cs typeface="Calibri"/>
              </a:rPr>
              <a:t>the</a:t>
            </a:r>
            <a:r>
              <a:rPr lang="cs-CZ" dirty="0">
                <a:cs typeface="Calibri"/>
              </a:rPr>
              <a:t> </a:t>
            </a:r>
            <a:r>
              <a:rPr lang="cs-CZ" dirty="0" err="1">
                <a:cs typeface="Calibri"/>
              </a:rPr>
              <a:t>exceptions</a:t>
            </a:r>
            <a:r>
              <a:rPr lang="cs-CZ" dirty="0">
                <a:cs typeface="Calibri"/>
              </a:rPr>
              <a:t> </a:t>
            </a:r>
            <a:r>
              <a:rPr lang="cs-CZ" dirty="0" err="1">
                <a:cs typeface="Calibri"/>
              </a:rPr>
              <a:t>provided</a:t>
            </a:r>
            <a:r>
              <a:rPr lang="cs-CZ" dirty="0">
                <a:cs typeface="Calibri"/>
              </a:rPr>
              <a:t> </a:t>
            </a:r>
            <a:r>
              <a:rPr lang="cs-CZ" dirty="0" err="1">
                <a:cs typeface="Calibri"/>
              </a:rPr>
              <a:t>for</a:t>
            </a:r>
            <a:r>
              <a:rPr lang="cs-CZ" dirty="0">
                <a:cs typeface="Calibri"/>
              </a:rPr>
              <a:t> in </a:t>
            </a:r>
            <a:r>
              <a:rPr lang="cs-CZ" dirty="0" err="1">
                <a:cs typeface="Calibri"/>
              </a:rPr>
              <a:t>Article</a:t>
            </a:r>
            <a:r>
              <a:rPr lang="cs-CZ" dirty="0">
                <a:cs typeface="Calibri"/>
              </a:rPr>
              <a:t> 5(2) and (3) </a:t>
            </a:r>
            <a:r>
              <a:rPr lang="cs-CZ" dirty="0" err="1">
                <a:cs typeface="Calibri"/>
              </a:rPr>
              <a:t>shall</a:t>
            </a:r>
            <a:r>
              <a:rPr lang="cs-CZ" dirty="0">
                <a:cs typeface="Calibri"/>
              </a:rPr>
              <a:t> </a:t>
            </a:r>
            <a:r>
              <a:rPr lang="cs-CZ" dirty="0" err="1">
                <a:cs typeface="Calibri"/>
              </a:rPr>
              <a:t>be</a:t>
            </a:r>
            <a:r>
              <a:rPr lang="cs-CZ" dirty="0">
                <a:cs typeface="Calibri"/>
              </a:rPr>
              <a:t> </a:t>
            </a:r>
            <a:r>
              <a:rPr lang="cs-CZ" dirty="0" err="1">
                <a:cs typeface="Calibri"/>
              </a:rPr>
              <a:t>null</a:t>
            </a:r>
            <a:r>
              <a:rPr lang="cs-CZ" dirty="0">
                <a:cs typeface="Calibri"/>
              </a:rPr>
              <a:t> and </a:t>
            </a:r>
            <a:r>
              <a:rPr lang="cs-CZ" dirty="0" err="1">
                <a:cs typeface="Calibri"/>
              </a:rPr>
              <a:t>void</a:t>
            </a:r>
            <a:r>
              <a:rPr lang="cs-CZ" dirty="0">
                <a:cs typeface="Calibri"/>
              </a:rPr>
              <a:t>.</a:t>
            </a:r>
          </a:p>
        </p:txBody>
      </p:sp>
    </p:spTree>
    <p:extLst>
      <p:ext uri="{BB962C8B-B14F-4D97-AF65-F5344CB8AC3E}">
        <p14:creationId xmlns:p14="http://schemas.microsoft.com/office/powerpoint/2010/main" val="29306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5930DE-AC0B-4AF7-9D13-DD4A1BEA57F7}"/>
              </a:ext>
            </a:extLst>
          </p:cNvPr>
          <p:cNvSpPr>
            <a:spLocks noGrp="1"/>
          </p:cNvSpPr>
          <p:nvPr>
            <p:ph type="title"/>
          </p:nvPr>
        </p:nvSpPr>
        <p:spPr/>
        <p:txBody>
          <a:bodyPr/>
          <a:lstStyle/>
          <a:p>
            <a:r>
              <a:rPr lang="cs-CZ" dirty="0">
                <a:cs typeface="Calibri Light"/>
              </a:rPr>
              <a:t>Case </a:t>
            </a:r>
            <a:r>
              <a:rPr lang="cs-CZ" dirty="0" err="1">
                <a:cs typeface="Calibri Light"/>
              </a:rPr>
              <a:t>law</a:t>
            </a:r>
            <a:endParaRPr lang="cs-CZ" dirty="0" err="1"/>
          </a:p>
        </p:txBody>
      </p:sp>
      <p:sp>
        <p:nvSpPr>
          <p:cNvPr id="3" name="Zástupný symbol pro obsah 2">
            <a:extLst>
              <a:ext uri="{FF2B5EF4-FFF2-40B4-BE49-F238E27FC236}">
                <a16:creationId xmlns:a16="http://schemas.microsoft.com/office/drawing/2014/main" id="{DE5D21EF-610A-483E-B9C6-803A76A05571}"/>
              </a:ext>
            </a:extLst>
          </p:cNvPr>
          <p:cNvSpPr>
            <a:spLocks noGrp="1"/>
          </p:cNvSpPr>
          <p:nvPr>
            <p:ph idx="1"/>
          </p:nvPr>
        </p:nvSpPr>
        <p:spPr/>
        <p:txBody>
          <a:bodyPr vert="horz" lIns="91440" tIns="45720" rIns="91440" bIns="45720" rtlCol="0" anchor="t">
            <a:normAutofit/>
          </a:bodyPr>
          <a:lstStyle/>
          <a:p>
            <a:r>
              <a:rPr lang="cs-CZ" sz="3200" dirty="0">
                <a:cs typeface="Calibri"/>
              </a:rPr>
              <a:t>C-393/09 Bezpečnostní softwarová asociace - Svaz softwarové ochrany v. Ministerstvo kultury</a:t>
            </a:r>
          </a:p>
          <a:p>
            <a:r>
              <a:rPr lang="cs-CZ" sz="3200" dirty="0">
                <a:cs typeface="Calibri"/>
              </a:rPr>
              <a:t>C-406/10 SAS Institute Inc. v. </a:t>
            </a:r>
            <a:r>
              <a:rPr lang="cs-CZ" sz="3200" dirty="0" err="1">
                <a:cs typeface="Calibri"/>
              </a:rPr>
              <a:t>World</a:t>
            </a:r>
            <a:r>
              <a:rPr lang="cs-CZ" sz="3200" dirty="0">
                <a:cs typeface="Calibri"/>
              </a:rPr>
              <a:t> </a:t>
            </a:r>
            <a:r>
              <a:rPr lang="cs-CZ" sz="3200" dirty="0" err="1">
                <a:cs typeface="Calibri"/>
              </a:rPr>
              <a:t>Programming</a:t>
            </a:r>
            <a:r>
              <a:rPr lang="cs-CZ" sz="3200" dirty="0">
                <a:cs typeface="Calibri"/>
              </a:rPr>
              <a:t> Ltd</a:t>
            </a:r>
          </a:p>
          <a:p>
            <a:r>
              <a:rPr lang="cs-CZ" sz="3200" dirty="0">
                <a:cs typeface="Calibri"/>
              </a:rPr>
              <a:t>C-128/11 </a:t>
            </a:r>
            <a:r>
              <a:rPr lang="cs-CZ" sz="3200" dirty="0" err="1">
                <a:cs typeface="Calibri"/>
              </a:rPr>
              <a:t>UsedSoft</a:t>
            </a:r>
            <a:r>
              <a:rPr lang="cs-CZ" sz="3200" dirty="0">
                <a:cs typeface="Calibri"/>
              </a:rPr>
              <a:t> </a:t>
            </a:r>
            <a:r>
              <a:rPr lang="cs-CZ" sz="3200" dirty="0" err="1">
                <a:cs typeface="Calibri"/>
              </a:rPr>
              <a:t>GmbH</a:t>
            </a:r>
            <a:r>
              <a:rPr lang="cs-CZ" sz="3200" dirty="0">
                <a:cs typeface="Calibri"/>
              </a:rPr>
              <a:t> v. </a:t>
            </a:r>
            <a:r>
              <a:rPr lang="cs-CZ" sz="3200" dirty="0" err="1">
                <a:cs typeface="Calibri"/>
              </a:rPr>
              <a:t>Oracle</a:t>
            </a:r>
            <a:r>
              <a:rPr lang="cs-CZ" sz="3200" dirty="0">
                <a:cs typeface="Calibri"/>
              </a:rPr>
              <a:t> International </a:t>
            </a:r>
            <a:r>
              <a:rPr lang="cs-CZ" sz="3200" dirty="0" err="1">
                <a:cs typeface="Calibri"/>
              </a:rPr>
              <a:t>Corp</a:t>
            </a:r>
            <a:r>
              <a:rPr lang="cs-CZ" sz="3200" dirty="0">
                <a:cs typeface="Calibri"/>
              </a:rPr>
              <a:t>.</a:t>
            </a:r>
            <a:endParaRPr lang="cs-CZ" dirty="0"/>
          </a:p>
          <a:p>
            <a:r>
              <a:rPr lang="cs-CZ" sz="3200" dirty="0">
                <a:cs typeface="Calibri"/>
              </a:rPr>
              <a:t>Case C-166/15 </a:t>
            </a:r>
            <a:r>
              <a:rPr lang="cs-CZ" sz="3200" dirty="0" err="1">
                <a:cs typeface="Calibri"/>
              </a:rPr>
              <a:t>Criminal</a:t>
            </a:r>
            <a:r>
              <a:rPr lang="cs-CZ" sz="3200" dirty="0">
                <a:cs typeface="Calibri"/>
              </a:rPr>
              <a:t> </a:t>
            </a:r>
            <a:r>
              <a:rPr lang="cs-CZ" sz="3200" dirty="0" err="1">
                <a:cs typeface="Calibri"/>
              </a:rPr>
              <a:t>proceedings</a:t>
            </a:r>
            <a:r>
              <a:rPr lang="cs-CZ" sz="3200" dirty="0">
                <a:cs typeface="Calibri"/>
              </a:rPr>
              <a:t> </a:t>
            </a:r>
            <a:r>
              <a:rPr lang="cs-CZ" sz="3200" dirty="0" err="1">
                <a:cs typeface="Calibri"/>
              </a:rPr>
              <a:t>against</a:t>
            </a:r>
            <a:r>
              <a:rPr lang="cs-CZ" sz="3200" dirty="0">
                <a:cs typeface="Calibri"/>
              </a:rPr>
              <a:t>: </a:t>
            </a:r>
            <a:r>
              <a:rPr lang="cs-CZ" sz="3200" dirty="0" err="1">
                <a:cs typeface="Calibri"/>
              </a:rPr>
              <a:t>Aleksandrs</a:t>
            </a:r>
            <a:r>
              <a:rPr lang="cs-CZ" sz="3200" dirty="0">
                <a:cs typeface="Calibri"/>
              </a:rPr>
              <a:t> </a:t>
            </a:r>
            <a:r>
              <a:rPr lang="cs-CZ" sz="3200" dirty="0" err="1">
                <a:cs typeface="Calibri"/>
              </a:rPr>
              <a:t>Ranks</a:t>
            </a:r>
            <a:r>
              <a:rPr lang="cs-CZ" sz="3200" dirty="0">
                <a:cs typeface="Calibri"/>
              </a:rPr>
              <a:t>, </a:t>
            </a:r>
            <a:r>
              <a:rPr lang="cs-CZ" sz="3200" dirty="0" err="1">
                <a:cs typeface="Calibri"/>
              </a:rPr>
              <a:t>Jurijs</a:t>
            </a:r>
            <a:r>
              <a:rPr lang="cs-CZ" sz="3200" dirty="0">
                <a:cs typeface="Calibri"/>
              </a:rPr>
              <a:t> </a:t>
            </a:r>
            <a:r>
              <a:rPr lang="cs-CZ" sz="3200" dirty="0" err="1" smtClean="0">
                <a:cs typeface="Calibri"/>
              </a:rPr>
              <a:t>Vasiļevičs</a:t>
            </a:r>
            <a:endParaRPr lang="cs-CZ" sz="3200" dirty="0" smtClean="0">
              <a:cs typeface="Calibri"/>
            </a:endParaRPr>
          </a:p>
          <a:p>
            <a:r>
              <a:rPr lang="cs-CZ" sz="3200" dirty="0" smtClean="0">
                <a:cs typeface="Calibri"/>
              </a:rPr>
              <a:t>Case C-313/18 </a:t>
            </a:r>
            <a:r>
              <a:rPr lang="cs-CZ" sz="3200" dirty="0" err="1"/>
              <a:t>Dacom</a:t>
            </a:r>
            <a:r>
              <a:rPr lang="cs-CZ" sz="3200" dirty="0"/>
              <a:t> Limited v IPM </a:t>
            </a:r>
            <a:r>
              <a:rPr lang="cs-CZ" sz="3200" dirty="0" err="1"/>
              <a:t>Informed</a:t>
            </a:r>
            <a:r>
              <a:rPr lang="cs-CZ" sz="3200" dirty="0"/>
              <a:t> Portfolio Management AB</a:t>
            </a:r>
            <a:endParaRPr lang="cs-CZ" sz="3200" dirty="0">
              <a:cs typeface="Calibri"/>
            </a:endParaRPr>
          </a:p>
          <a:p>
            <a:pPr marL="0" indent="0">
              <a:buNone/>
            </a:pPr>
            <a:endParaRPr lang="cs-CZ" b="1" dirty="0">
              <a:cs typeface="Calibri"/>
            </a:endParaRPr>
          </a:p>
          <a:p>
            <a:endParaRPr lang="cs-CZ" dirty="0">
              <a:cs typeface="Calibri"/>
            </a:endParaRPr>
          </a:p>
        </p:txBody>
      </p:sp>
    </p:spTree>
    <p:extLst>
      <p:ext uri="{BB962C8B-B14F-4D97-AF65-F5344CB8AC3E}">
        <p14:creationId xmlns:p14="http://schemas.microsoft.com/office/powerpoint/2010/main" val="21796106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5BCF16-18CE-4426-86EA-C09EA8A4C34B}"/>
              </a:ext>
            </a:extLst>
          </p:cNvPr>
          <p:cNvSpPr>
            <a:spLocks noGrp="1"/>
          </p:cNvSpPr>
          <p:nvPr>
            <p:ph type="title"/>
          </p:nvPr>
        </p:nvSpPr>
        <p:spPr/>
        <p:txBody>
          <a:bodyPr>
            <a:normAutofit/>
          </a:bodyPr>
          <a:lstStyle/>
          <a:p>
            <a:r>
              <a:rPr lang="cs-CZ" dirty="0">
                <a:cs typeface="Calibri Light"/>
              </a:rPr>
              <a:t>C-393/09 BSA v. Ministerstvo kultury</a:t>
            </a:r>
            <a:endParaRPr lang="cs-CZ" dirty="0"/>
          </a:p>
        </p:txBody>
      </p:sp>
      <p:sp>
        <p:nvSpPr>
          <p:cNvPr id="3" name="Zástupný symbol pro obsah 2">
            <a:extLst>
              <a:ext uri="{FF2B5EF4-FFF2-40B4-BE49-F238E27FC236}">
                <a16:creationId xmlns:a16="http://schemas.microsoft.com/office/drawing/2014/main" id="{ED310BE3-1D7C-4670-9BA3-41A455B58F9D}"/>
              </a:ext>
            </a:extLst>
          </p:cNvPr>
          <p:cNvSpPr>
            <a:spLocks noGrp="1"/>
          </p:cNvSpPr>
          <p:nvPr>
            <p:ph idx="1"/>
          </p:nvPr>
        </p:nvSpPr>
        <p:spPr/>
        <p:txBody>
          <a:bodyPr vert="horz" lIns="91440" tIns="45720" rIns="91440" bIns="45720" rtlCol="0" anchor="t">
            <a:normAutofit lnSpcReduction="10000"/>
          </a:bodyPr>
          <a:lstStyle/>
          <a:p>
            <a:r>
              <a:rPr lang="cs-CZ" dirty="0" smtClean="0">
                <a:cs typeface="Calibri"/>
              </a:rPr>
              <a:t>Case in </a:t>
            </a:r>
            <a:r>
              <a:rPr lang="cs-CZ" dirty="0" err="1" smtClean="0">
                <a:cs typeface="Calibri"/>
              </a:rPr>
              <a:t>relation</a:t>
            </a:r>
            <a:r>
              <a:rPr lang="cs-CZ" dirty="0" smtClean="0">
                <a:cs typeface="Calibri"/>
              </a:rPr>
              <a:t> to </a:t>
            </a:r>
            <a:r>
              <a:rPr lang="cs-CZ" dirty="0" err="1" smtClean="0">
                <a:cs typeface="Calibri"/>
              </a:rPr>
              <a:t>collective</a:t>
            </a:r>
            <a:r>
              <a:rPr lang="cs-CZ" dirty="0" smtClean="0">
                <a:cs typeface="Calibri"/>
              </a:rPr>
              <a:t> management </a:t>
            </a:r>
            <a:r>
              <a:rPr lang="cs-CZ" dirty="0" err="1" smtClean="0">
                <a:cs typeface="Calibri"/>
              </a:rPr>
              <a:t>organisation</a:t>
            </a:r>
            <a:endParaRPr lang="cs-CZ" dirty="0" smtClean="0">
              <a:cs typeface="Calibri"/>
            </a:endParaRPr>
          </a:p>
          <a:p>
            <a:r>
              <a:rPr lang="cs-CZ" dirty="0" err="1" smtClean="0">
                <a:cs typeface="Calibri"/>
              </a:rPr>
              <a:t>Preliminary</a:t>
            </a:r>
            <a:r>
              <a:rPr lang="cs-CZ" dirty="0" smtClean="0">
                <a:cs typeface="Calibri"/>
              </a:rPr>
              <a:t> </a:t>
            </a:r>
            <a:r>
              <a:rPr lang="cs-CZ" dirty="0" err="1">
                <a:cs typeface="Calibri"/>
              </a:rPr>
              <a:t>question</a:t>
            </a:r>
            <a:r>
              <a:rPr lang="cs-CZ" dirty="0">
                <a:cs typeface="Calibri"/>
              </a:rPr>
              <a:t>: </a:t>
            </a:r>
            <a:r>
              <a:rPr lang="cs-CZ" dirty="0" err="1">
                <a:cs typeface="Calibri"/>
              </a:rPr>
              <a:t>whether</a:t>
            </a:r>
            <a:r>
              <a:rPr lang="cs-CZ" dirty="0">
                <a:cs typeface="Calibri"/>
              </a:rPr>
              <a:t> </a:t>
            </a:r>
            <a:r>
              <a:rPr lang="cs-CZ" dirty="0" err="1">
                <a:cs typeface="Calibri"/>
              </a:rPr>
              <a:t>the</a:t>
            </a:r>
            <a:r>
              <a:rPr lang="cs-CZ" dirty="0">
                <a:cs typeface="Calibri"/>
              </a:rPr>
              <a:t> </a:t>
            </a:r>
            <a:r>
              <a:rPr lang="cs-CZ" dirty="0" err="1">
                <a:cs typeface="Calibri"/>
              </a:rPr>
              <a:t>graphic</a:t>
            </a:r>
            <a:r>
              <a:rPr lang="cs-CZ" dirty="0">
                <a:cs typeface="Calibri"/>
              </a:rPr>
              <a:t> user interface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is</a:t>
            </a:r>
            <a:r>
              <a:rPr lang="cs-CZ" dirty="0">
                <a:cs typeface="Calibri"/>
              </a:rPr>
              <a:t> a </a:t>
            </a:r>
            <a:r>
              <a:rPr lang="cs-CZ" dirty="0" err="1">
                <a:cs typeface="Calibri"/>
              </a:rPr>
              <a:t>form</a:t>
            </a:r>
            <a:r>
              <a:rPr lang="cs-CZ" dirty="0">
                <a:cs typeface="Calibri"/>
              </a:rPr>
              <a:t> </a:t>
            </a:r>
            <a:r>
              <a:rPr lang="cs-CZ" dirty="0" err="1">
                <a:cs typeface="Calibri"/>
              </a:rPr>
              <a:t>of</a:t>
            </a:r>
            <a:r>
              <a:rPr lang="cs-CZ" dirty="0">
                <a:cs typeface="Calibri"/>
              </a:rPr>
              <a:t> </a:t>
            </a:r>
            <a:r>
              <a:rPr lang="cs-CZ" dirty="0" err="1">
                <a:cs typeface="Calibri"/>
              </a:rPr>
              <a:t>expression</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Article</a:t>
            </a:r>
            <a:r>
              <a:rPr lang="cs-CZ" dirty="0">
                <a:cs typeface="Calibri"/>
              </a:rPr>
              <a:t> 1(2) </a:t>
            </a:r>
            <a:r>
              <a:rPr lang="cs-CZ" dirty="0" err="1">
                <a:cs typeface="Calibri"/>
              </a:rPr>
              <a:t>of</a:t>
            </a:r>
            <a:r>
              <a:rPr lang="cs-CZ" dirty="0">
                <a:cs typeface="Calibri"/>
              </a:rPr>
              <a:t> </a:t>
            </a:r>
            <a:r>
              <a:rPr lang="cs-CZ" dirty="0" err="1">
                <a:cs typeface="Calibri"/>
              </a:rPr>
              <a:t>Directive</a:t>
            </a:r>
            <a:r>
              <a:rPr lang="cs-CZ" dirty="0">
                <a:cs typeface="Calibri"/>
              </a:rPr>
              <a:t> 91/250 and </a:t>
            </a:r>
            <a:r>
              <a:rPr lang="cs-CZ" dirty="0" err="1">
                <a:cs typeface="Calibri"/>
              </a:rPr>
              <a:t>is</a:t>
            </a:r>
            <a:r>
              <a:rPr lang="cs-CZ" dirty="0">
                <a:cs typeface="Calibri"/>
              </a:rPr>
              <a:t> </a:t>
            </a:r>
            <a:r>
              <a:rPr lang="cs-CZ" dirty="0" err="1">
                <a:cs typeface="Calibri"/>
              </a:rPr>
              <a:t>thus</a:t>
            </a:r>
            <a:r>
              <a:rPr lang="cs-CZ" dirty="0">
                <a:cs typeface="Calibri"/>
              </a:rPr>
              <a:t> </a:t>
            </a:r>
            <a:r>
              <a:rPr lang="cs-CZ" dirty="0" err="1">
                <a:cs typeface="Calibri"/>
              </a:rPr>
              <a:t>protected</a:t>
            </a:r>
            <a:r>
              <a:rPr lang="cs-CZ" dirty="0">
                <a:cs typeface="Calibri"/>
              </a:rPr>
              <a:t> by copyright as a </a:t>
            </a:r>
            <a:r>
              <a:rPr lang="cs-CZ" dirty="0" err="1">
                <a:cs typeface="Calibri"/>
              </a:rPr>
              <a:t>computer</a:t>
            </a:r>
            <a:r>
              <a:rPr lang="cs-CZ" dirty="0">
                <a:cs typeface="Calibri"/>
              </a:rPr>
              <a:t> program </a:t>
            </a:r>
            <a:r>
              <a:rPr lang="cs-CZ" dirty="0" err="1">
                <a:cs typeface="Calibri"/>
              </a:rPr>
              <a:t>under</a:t>
            </a:r>
            <a:r>
              <a:rPr lang="cs-CZ" dirty="0">
                <a:cs typeface="Calibri"/>
              </a:rPr>
              <a:t> </a:t>
            </a:r>
            <a:r>
              <a:rPr lang="cs-CZ" dirty="0" err="1">
                <a:cs typeface="Calibri"/>
              </a:rPr>
              <a:t>that</a:t>
            </a:r>
            <a:r>
              <a:rPr lang="cs-CZ" dirty="0">
                <a:cs typeface="Calibri"/>
              </a:rPr>
              <a:t> </a:t>
            </a:r>
            <a:r>
              <a:rPr lang="cs-CZ" dirty="0" err="1">
                <a:cs typeface="Calibri"/>
              </a:rPr>
              <a:t>D</a:t>
            </a:r>
            <a:r>
              <a:rPr lang="cs-CZ" dirty="0" err="1" smtClean="0">
                <a:cs typeface="Calibri"/>
              </a:rPr>
              <a:t>irective</a:t>
            </a:r>
            <a:r>
              <a:rPr lang="cs-CZ" dirty="0">
                <a:cs typeface="Calibri"/>
              </a:rPr>
              <a:t>. (22)</a:t>
            </a:r>
          </a:p>
          <a:p>
            <a:r>
              <a:rPr lang="cs-CZ" dirty="0" err="1">
                <a:cs typeface="Calibri"/>
              </a:rPr>
              <a:t>T</a:t>
            </a:r>
            <a:r>
              <a:rPr lang="cs-CZ" dirty="0" err="1" smtClean="0">
                <a:cs typeface="Calibri"/>
              </a:rPr>
              <a:t>he</a:t>
            </a:r>
            <a:r>
              <a:rPr lang="cs-CZ" dirty="0" smtClean="0">
                <a:cs typeface="Calibri"/>
              </a:rPr>
              <a:t> </a:t>
            </a:r>
            <a:r>
              <a:rPr lang="cs-CZ" dirty="0" err="1">
                <a:cs typeface="Calibri"/>
              </a:rPr>
              <a:t>graphic</a:t>
            </a:r>
            <a:r>
              <a:rPr lang="cs-CZ" dirty="0">
                <a:cs typeface="Calibri"/>
              </a:rPr>
              <a:t> user interface </a:t>
            </a:r>
            <a:r>
              <a:rPr lang="cs-CZ" dirty="0" err="1">
                <a:cs typeface="Calibri"/>
              </a:rPr>
              <a:t>is</a:t>
            </a:r>
            <a:r>
              <a:rPr lang="cs-CZ" dirty="0">
                <a:cs typeface="Calibri"/>
              </a:rPr>
              <a:t> </a:t>
            </a:r>
            <a:r>
              <a:rPr lang="cs-CZ" dirty="0" err="1">
                <a:cs typeface="Calibri"/>
              </a:rPr>
              <a:t>an</a:t>
            </a:r>
            <a:r>
              <a:rPr lang="cs-CZ" dirty="0">
                <a:cs typeface="Calibri"/>
              </a:rPr>
              <a:t> </a:t>
            </a:r>
            <a:r>
              <a:rPr lang="cs-CZ" dirty="0" err="1">
                <a:cs typeface="Calibri"/>
              </a:rPr>
              <a:t>interaction</a:t>
            </a:r>
            <a:r>
              <a:rPr lang="cs-CZ" dirty="0">
                <a:cs typeface="Calibri"/>
              </a:rPr>
              <a:t> interface </a:t>
            </a:r>
            <a:r>
              <a:rPr lang="cs-CZ" dirty="0" err="1">
                <a:cs typeface="Calibri"/>
              </a:rPr>
              <a:t>which</a:t>
            </a:r>
            <a:r>
              <a:rPr lang="cs-CZ" dirty="0">
                <a:cs typeface="Calibri"/>
              </a:rPr>
              <a:t> </a:t>
            </a:r>
            <a:r>
              <a:rPr lang="cs-CZ" dirty="0" err="1">
                <a:cs typeface="Calibri"/>
              </a:rPr>
              <a:t>enables</a:t>
            </a:r>
            <a:r>
              <a:rPr lang="cs-CZ" dirty="0">
                <a:cs typeface="Calibri"/>
              </a:rPr>
              <a:t> </a:t>
            </a:r>
            <a:r>
              <a:rPr lang="cs-CZ" dirty="0" err="1">
                <a:cs typeface="Calibri"/>
              </a:rPr>
              <a:t>communication</a:t>
            </a:r>
            <a:r>
              <a:rPr lang="cs-CZ" dirty="0">
                <a:cs typeface="Calibri"/>
              </a:rPr>
              <a:t> </a:t>
            </a:r>
            <a:r>
              <a:rPr lang="cs-CZ" dirty="0" err="1">
                <a:cs typeface="Calibri"/>
              </a:rPr>
              <a:t>between</a:t>
            </a:r>
            <a:r>
              <a:rPr lang="cs-CZ" dirty="0">
                <a:cs typeface="Calibri"/>
              </a:rPr>
              <a:t> </a:t>
            </a:r>
            <a:r>
              <a:rPr lang="cs-CZ" dirty="0" err="1">
                <a:cs typeface="Calibri"/>
              </a:rPr>
              <a:t>the</a:t>
            </a:r>
            <a:r>
              <a:rPr lang="cs-CZ" dirty="0">
                <a:cs typeface="Calibri"/>
              </a:rPr>
              <a:t> </a:t>
            </a:r>
            <a:r>
              <a:rPr lang="cs-CZ" dirty="0" err="1">
                <a:cs typeface="Calibri"/>
              </a:rPr>
              <a:t>computer</a:t>
            </a:r>
            <a:r>
              <a:rPr lang="cs-CZ" dirty="0">
                <a:cs typeface="Calibri"/>
              </a:rPr>
              <a:t> program and </a:t>
            </a:r>
            <a:r>
              <a:rPr lang="cs-CZ" dirty="0" err="1">
                <a:cs typeface="Calibri"/>
              </a:rPr>
              <a:t>the</a:t>
            </a:r>
            <a:r>
              <a:rPr lang="cs-CZ" dirty="0">
                <a:cs typeface="Calibri"/>
              </a:rPr>
              <a:t> user. (40)</a:t>
            </a:r>
          </a:p>
          <a:p>
            <a:r>
              <a:rPr lang="cs-CZ" dirty="0" err="1">
                <a:cs typeface="Calibri"/>
              </a:rPr>
              <a:t>T</a:t>
            </a:r>
            <a:r>
              <a:rPr lang="cs-CZ" dirty="0" err="1" smtClean="0">
                <a:cs typeface="Calibri"/>
              </a:rPr>
              <a:t>he</a:t>
            </a:r>
            <a:r>
              <a:rPr lang="cs-CZ" dirty="0" smtClean="0">
                <a:cs typeface="Calibri"/>
              </a:rPr>
              <a:t> </a:t>
            </a:r>
            <a:r>
              <a:rPr lang="cs-CZ" dirty="0" err="1">
                <a:cs typeface="Calibri"/>
              </a:rPr>
              <a:t>graphic</a:t>
            </a:r>
            <a:r>
              <a:rPr lang="cs-CZ" dirty="0">
                <a:cs typeface="Calibri"/>
              </a:rPr>
              <a:t> user interface </a:t>
            </a:r>
            <a:r>
              <a:rPr lang="cs-CZ" dirty="0" err="1">
                <a:cs typeface="Calibri"/>
              </a:rPr>
              <a:t>does</a:t>
            </a:r>
            <a:r>
              <a:rPr lang="cs-CZ" dirty="0">
                <a:cs typeface="Calibri"/>
              </a:rPr>
              <a:t> not </a:t>
            </a:r>
            <a:r>
              <a:rPr lang="cs-CZ" dirty="0" err="1">
                <a:cs typeface="Calibri"/>
              </a:rPr>
              <a:t>enable</a:t>
            </a:r>
            <a:r>
              <a:rPr lang="cs-CZ" dirty="0">
                <a:cs typeface="Calibri"/>
              </a:rPr>
              <a:t> </a:t>
            </a:r>
            <a:r>
              <a:rPr lang="cs-CZ" dirty="0" err="1">
                <a:cs typeface="Calibri"/>
              </a:rPr>
              <a:t>the</a:t>
            </a:r>
            <a:r>
              <a:rPr lang="cs-CZ" dirty="0">
                <a:cs typeface="Calibri"/>
              </a:rPr>
              <a:t> </a:t>
            </a:r>
            <a:r>
              <a:rPr lang="cs-CZ" dirty="0" err="1">
                <a:cs typeface="Calibri"/>
              </a:rPr>
              <a:t>reproduction</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a:t>
            </a:r>
            <a:r>
              <a:rPr lang="cs-CZ" dirty="0" err="1">
                <a:cs typeface="Calibri"/>
              </a:rPr>
              <a:t>computer</a:t>
            </a:r>
            <a:r>
              <a:rPr lang="cs-CZ" dirty="0">
                <a:cs typeface="Calibri"/>
              </a:rPr>
              <a:t> program, but </a:t>
            </a:r>
            <a:r>
              <a:rPr lang="cs-CZ" dirty="0" err="1">
                <a:cs typeface="Calibri"/>
              </a:rPr>
              <a:t>merely</a:t>
            </a:r>
            <a:r>
              <a:rPr lang="cs-CZ" dirty="0">
                <a:cs typeface="Calibri"/>
              </a:rPr>
              <a:t> </a:t>
            </a:r>
            <a:r>
              <a:rPr lang="cs-CZ" dirty="0" err="1">
                <a:cs typeface="Calibri"/>
              </a:rPr>
              <a:t>constitutes</a:t>
            </a:r>
            <a:r>
              <a:rPr lang="cs-CZ" dirty="0">
                <a:cs typeface="Calibri"/>
              </a:rPr>
              <a:t> </a:t>
            </a:r>
            <a:r>
              <a:rPr lang="cs-CZ" u="sng" dirty="0" err="1">
                <a:cs typeface="Calibri"/>
              </a:rPr>
              <a:t>one</a:t>
            </a:r>
            <a:r>
              <a:rPr lang="cs-CZ" u="sng" dirty="0">
                <a:cs typeface="Calibri"/>
              </a:rPr>
              <a:t> element </a:t>
            </a:r>
            <a:r>
              <a:rPr lang="cs-CZ" u="sng" dirty="0" err="1">
                <a:cs typeface="Calibri"/>
              </a:rPr>
              <a:t>of</a:t>
            </a:r>
            <a:r>
              <a:rPr lang="cs-CZ" u="sng" dirty="0">
                <a:cs typeface="Calibri"/>
              </a:rPr>
              <a:t> </a:t>
            </a:r>
            <a:r>
              <a:rPr lang="cs-CZ" u="sng" dirty="0" err="1">
                <a:cs typeface="Calibri"/>
              </a:rPr>
              <a:t>that</a:t>
            </a:r>
            <a:r>
              <a:rPr lang="cs-CZ" u="sng" dirty="0">
                <a:cs typeface="Calibri"/>
              </a:rPr>
              <a:t> program</a:t>
            </a:r>
            <a:r>
              <a:rPr lang="cs-CZ" dirty="0">
                <a:cs typeface="Calibri"/>
              </a:rPr>
              <a:t> by </a:t>
            </a:r>
            <a:r>
              <a:rPr lang="cs-CZ" dirty="0" err="1">
                <a:cs typeface="Calibri"/>
              </a:rPr>
              <a:t>means</a:t>
            </a:r>
            <a:r>
              <a:rPr lang="cs-CZ" dirty="0">
                <a:cs typeface="Calibri"/>
              </a:rPr>
              <a:t> </a:t>
            </a:r>
            <a:r>
              <a:rPr lang="cs-CZ" dirty="0" err="1">
                <a:cs typeface="Calibri"/>
              </a:rPr>
              <a:t>of</a:t>
            </a:r>
            <a:r>
              <a:rPr lang="cs-CZ" dirty="0">
                <a:cs typeface="Calibri"/>
              </a:rPr>
              <a:t> </a:t>
            </a:r>
            <a:r>
              <a:rPr lang="cs-CZ" dirty="0" err="1">
                <a:cs typeface="Calibri"/>
              </a:rPr>
              <a:t>which</a:t>
            </a:r>
            <a:r>
              <a:rPr lang="cs-CZ" dirty="0">
                <a:cs typeface="Calibri"/>
              </a:rPr>
              <a:t> </a:t>
            </a:r>
            <a:r>
              <a:rPr lang="cs-CZ" dirty="0" err="1">
                <a:cs typeface="Calibri"/>
              </a:rPr>
              <a:t>users</a:t>
            </a:r>
            <a:r>
              <a:rPr lang="cs-CZ" dirty="0">
                <a:cs typeface="Calibri"/>
              </a:rPr>
              <a:t> make use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features</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a:t>
            </a:r>
          </a:p>
          <a:p>
            <a:endParaRPr lang="cs-CZ" dirty="0">
              <a:cs typeface="Calibri"/>
            </a:endParaRPr>
          </a:p>
          <a:p>
            <a:endParaRPr lang="cs-CZ" dirty="0">
              <a:cs typeface="Calibri"/>
            </a:endParaRPr>
          </a:p>
        </p:txBody>
      </p:sp>
    </p:spTree>
    <p:extLst>
      <p:ext uri="{BB962C8B-B14F-4D97-AF65-F5344CB8AC3E}">
        <p14:creationId xmlns:p14="http://schemas.microsoft.com/office/powerpoint/2010/main" val="94473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AA6479-E237-4674-A18F-8E5A66EE9575}"/>
              </a:ext>
            </a:extLst>
          </p:cNvPr>
          <p:cNvSpPr>
            <a:spLocks noGrp="1"/>
          </p:cNvSpPr>
          <p:nvPr>
            <p:ph type="title"/>
          </p:nvPr>
        </p:nvSpPr>
        <p:spPr/>
        <p:txBody>
          <a:bodyPr/>
          <a:lstStyle/>
          <a:p>
            <a:r>
              <a:rPr lang="cs-CZ" dirty="0">
                <a:cs typeface="Calibri Light"/>
              </a:rPr>
              <a:t>C-393/09 BSA v. Ministerstvo kultury</a:t>
            </a:r>
            <a:endParaRPr lang="cs-CZ" dirty="0"/>
          </a:p>
        </p:txBody>
      </p:sp>
      <p:sp>
        <p:nvSpPr>
          <p:cNvPr id="3" name="Zástupný symbol pro obsah 2">
            <a:extLst>
              <a:ext uri="{FF2B5EF4-FFF2-40B4-BE49-F238E27FC236}">
                <a16:creationId xmlns:a16="http://schemas.microsoft.com/office/drawing/2014/main" id="{9ABC9BC4-E091-4D56-AC05-666C716C47FA}"/>
              </a:ext>
            </a:extLst>
          </p:cNvPr>
          <p:cNvSpPr>
            <a:spLocks noGrp="1"/>
          </p:cNvSpPr>
          <p:nvPr>
            <p:ph idx="1"/>
          </p:nvPr>
        </p:nvSpPr>
        <p:spPr/>
        <p:txBody>
          <a:bodyPr vert="horz" lIns="91440" tIns="45720" rIns="91440" bIns="45720" rtlCol="0" anchor="t">
            <a:normAutofit fontScale="92500" lnSpcReduction="10000"/>
          </a:bodyPr>
          <a:lstStyle/>
          <a:p>
            <a:r>
              <a:rPr lang="cs-CZ" dirty="0" err="1">
                <a:cs typeface="Calibri"/>
              </a:rPr>
              <a:t>T</a:t>
            </a:r>
            <a:r>
              <a:rPr lang="cs-CZ" dirty="0" err="1" smtClean="0">
                <a:cs typeface="Calibri"/>
              </a:rPr>
              <a:t>hat</a:t>
            </a:r>
            <a:r>
              <a:rPr lang="cs-CZ" dirty="0" smtClean="0">
                <a:cs typeface="Calibri"/>
              </a:rPr>
              <a:t> </a:t>
            </a:r>
            <a:r>
              <a:rPr lang="cs-CZ" u="sng" dirty="0">
                <a:cs typeface="Calibri"/>
              </a:rPr>
              <a:t>interface </a:t>
            </a:r>
            <a:r>
              <a:rPr lang="cs-CZ" u="sng" dirty="0" err="1">
                <a:cs typeface="Calibri"/>
              </a:rPr>
              <a:t>does</a:t>
            </a:r>
            <a:r>
              <a:rPr lang="cs-CZ" u="sng" dirty="0">
                <a:cs typeface="Calibri"/>
              </a:rPr>
              <a:t> not </a:t>
            </a:r>
            <a:r>
              <a:rPr lang="cs-CZ" u="sng" dirty="0" err="1">
                <a:cs typeface="Calibri"/>
              </a:rPr>
              <a:t>constitute</a:t>
            </a:r>
            <a:r>
              <a:rPr lang="cs-CZ" u="sng" dirty="0">
                <a:cs typeface="Calibri"/>
              </a:rPr>
              <a:t> a </a:t>
            </a:r>
            <a:r>
              <a:rPr lang="cs-CZ" u="sng" dirty="0" err="1">
                <a:cs typeface="Calibri"/>
              </a:rPr>
              <a:t>form</a:t>
            </a:r>
            <a:r>
              <a:rPr lang="cs-CZ" u="sng" dirty="0">
                <a:cs typeface="Calibri"/>
              </a:rPr>
              <a:t> </a:t>
            </a:r>
            <a:r>
              <a:rPr lang="cs-CZ" u="sng" dirty="0" err="1">
                <a:cs typeface="Calibri"/>
              </a:rPr>
              <a:t>of</a:t>
            </a:r>
            <a:r>
              <a:rPr lang="cs-CZ" u="sng" dirty="0">
                <a:cs typeface="Calibri"/>
              </a:rPr>
              <a:t> </a:t>
            </a:r>
            <a:r>
              <a:rPr lang="cs-CZ" u="sng" dirty="0" err="1">
                <a:cs typeface="Calibri"/>
              </a:rPr>
              <a:t>expression</a:t>
            </a:r>
            <a:r>
              <a:rPr lang="cs-CZ" u="sng" dirty="0">
                <a:cs typeface="Calibri"/>
              </a:rPr>
              <a:t> </a:t>
            </a:r>
            <a:r>
              <a:rPr lang="cs-CZ" u="sng" dirty="0" err="1">
                <a:cs typeface="Calibri"/>
              </a:rPr>
              <a:t>of</a:t>
            </a:r>
            <a:r>
              <a:rPr lang="cs-CZ" u="sng" dirty="0">
                <a:cs typeface="Calibri"/>
              </a:rPr>
              <a:t> a </a:t>
            </a:r>
            <a:r>
              <a:rPr lang="cs-CZ" u="sng" dirty="0" err="1">
                <a:cs typeface="Calibri"/>
              </a:rPr>
              <a:t>computer</a:t>
            </a:r>
            <a:r>
              <a:rPr lang="cs-CZ" u="sng" dirty="0">
                <a:cs typeface="Calibri"/>
              </a:rPr>
              <a:t> program</a:t>
            </a:r>
            <a:r>
              <a:rPr lang="cs-CZ" dirty="0">
                <a:cs typeface="Calibri"/>
              </a:rPr>
              <a:t>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Article</a:t>
            </a:r>
            <a:r>
              <a:rPr lang="cs-CZ" dirty="0">
                <a:cs typeface="Calibri"/>
              </a:rPr>
              <a:t> 1(2) </a:t>
            </a:r>
            <a:r>
              <a:rPr lang="cs-CZ" dirty="0" err="1">
                <a:cs typeface="Calibri"/>
              </a:rPr>
              <a:t>of</a:t>
            </a:r>
            <a:r>
              <a:rPr lang="cs-CZ" dirty="0">
                <a:cs typeface="Calibri"/>
              </a:rPr>
              <a:t> </a:t>
            </a:r>
            <a:r>
              <a:rPr lang="cs-CZ" dirty="0" err="1">
                <a:cs typeface="Calibri"/>
              </a:rPr>
              <a:t>Directive</a:t>
            </a:r>
            <a:r>
              <a:rPr lang="cs-CZ" dirty="0">
                <a:cs typeface="Calibri"/>
              </a:rPr>
              <a:t> 91/250 and </a:t>
            </a:r>
            <a:r>
              <a:rPr lang="cs-CZ" dirty="0" err="1">
                <a:cs typeface="Calibri"/>
              </a:rPr>
              <a:t>that</a:t>
            </a:r>
            <a:r>
              <a:rPr lang="cs-CZ" dirty="0">
                <a:cs typeface="Calibri"/>
              </a:rPr>
              <a:t>, </a:t>
            </a:r>
            <a:r>
              <a:rPr lang="cs-CZ" dirty="0" err="1">
                <a:cs typeface="Calibri"/>
              </a:rPr>
              <a:t>consequently</a:t>
            </a:r>
            <a:r>
              <a:rPr lang="cs-CZ" dirty="0">
                <a:cs typeface="Calibri"/>
              </a:rPr>
              <a:t>, </a:t>
            </a:r>
            <a:r>
              <a:rPr lang="cs-CZ" dirty="0" err="1">
                <a:cs typeface="Calibri"/>
              </a:rPr>
              <a:t>it</a:t>
            </a:r>
            <a:r>
              <a:rPr lang="cs-CZ" dirty="0">
                <a:cs typeface="Calibri"/>
              </a:rPr>
              <a:t> </a:t>
            </a:r>
            <a:r>
              <a:rPr lang="cs-CZ" dirty="0" err="1">
                <a:cs typeface="Calibri"/>
              </a:rPr>
              <a:t>cannot</a:t>
            </a:r>
            <a:r>
              <a:rPr lang="cs-CZ" dirty="0">
                <a:cs typeface="Calibri"/>
              </a:rPr>
              <a:t> </a:t>
            </a:r>
            <a:r>
              <a:rPr lang="cs-CZ" dirty="0" err="1">
                <a:cs typeface="Calibri"/>
              </a:rPr>
              <a:t>be</a:t>
            </a:r>
            <a:r>
              <a:rPr lang="cs-CZ" dirty="0">
                <a:cs typeface="Calibri"/>
              </a:rPr>
              <a:t> </a:t>
            </a:r>
            <a:r>
              <a:rPr lang="cs-CZ" dirty="0" err="1">
                <a:cs typeface="Calibri"/>
              </a:rPr>
              <a:t>protected</a:t>
            </a:r>
            <a:r>
              <a:rPr lang="cs-CZ" dirty="0">
                <a:cs typeface="Calibri"/>
              </a:rPr>
              <a:t> </a:t>
            </a:r>
            <a:r>
              <a:rPr lang="cs-CZ" dirty="0" err="1">
                <a:cs typeface="Calibri"/>
              </a:rPr>
              <a:t>specifically</a:t>
            </a:r>
            <a:r>
              <a:rPr lang="cs-CZ" dirty="0">
                <a:cs typeface="Calibri"/>
              </a:rPr>
              <a:t> by copyright in </a:t>
            </a:r>
            <a:r>
              <a:rPr lang="cs-CZ" dirty="0" err="1">
                <a:cs typeface="Calibri"/>
              </a:rPr>
              <a:t>computer</a:t>
            </a:r>
            <a:r>
              <a:rPr lang="cs-CZ" dirty="0">
                <a:cs typeface="Calibri"/>
              </a:rPr>
              <a:t> </a:t>
            </a:r>
            <a:r>
              <a:rPr lang="cs-CZ" dirty="0" err="1">
                <a:cs typeface="Calibri"/>
              </a:rPr>
              <a:t>programs</a:t>
            </a:r>
            <a:r>
              <a:rPr lang="cs-CZ" dirty="0">
                <a:cs typeface="Calibri"/>
              </a:rPr>
              <a:t> by </a:t>
            </a:r>
            <a:r>
              <a:rPr lang="cs-CZ" dirty="0" err="1">
                <a:cs typeface="Calibri"/>
              </a:rPr>
              <a:t>virtue</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a:t>
            </a:r>
            <a:r>
              <a:rPr lang="cs-CZ" dirty="0" err="1">
                <a:cs typeface="Calibri"/>
              </a:rPr>
              <a:t>directive</a:t>
            </a:r>
            <a:r>
              <a:rPr lang="cs-CZ" dirty="0">
                <a:cs typeface="Calibri"/>
              </a:rPr>
              <a:t>. (42)</a:t>
            </a:r>
          </a:p>
          <a:p>
            <a:r>
              <a:rPr lang="cs-CZ" dirty="0" err="1">
                <a:cs typeface="Calibri"/>
              </a:rPr>
              <a:t>I</a:t>
            </a:r>
            <a:r>
              <a:rPr lang="cs-CZ" dirty="0" err="1" smtClean="0">
                <a:cs typeface="Calibri"/>
              </a:rPr>
              <a:t>t</a:t>
            </a:r>
            <a:r>
              <a:rPr lang="cs-CZ" dirty="0" smtClean="0">
                <a:cs typeface="Calibri"/>
              </a:rPr>
              <a:t> </a:t>
            </a:r>
            <a:r>
              <a:rPr lang="cs-CZ" dirty="0" err="1">
                <a:cs typeface="Calibri"/>
              </a:rPr>
              <a:t>is</a:t>
            </a:r>
            <a:r>
              <a:rPr lang="cs-CZ" dirty="0">
                <a:cs typeface="Calibri"/>
              </a:rPr>
              <a:t> </a:t>
            </a:r>
            <a:r>
              <a:rPr lang="cs-CZ" dirty="0" err="1">
                <a:cs typeface="Calibri"/>
              </a:rPr>
              <a:t>appropriate</a:t>
            </a:r>
            <a:r>
              <a:rPr lang="cs-CZ" dirty="0">
                <a:cs typeface="Calibri"/>
              </a:rPr>
              <a:t> to </a:t>
            </a:r>
            <a:r>
              <a:rPr lang="cs-CZ" dirty="0" err="1">
                <a:cs typeface="Calibri"/>
              </a:rPr>
              <a:t>ascertain</a:t>
            </a:r>
            <a:r>
              <a:rPr lang="cs-CZ" dirty="0">
                <a:cs typeface="Calibri"/>
              </a:rPr>
              <a:t> </a:t>
            </a:r>
            <a:r>
              <a:rPr lang="cs-CZ" dirty="0" err="1">
                <a:cs typeface="Calibri"/>
              </a:rPr>
              <a:t>whether</a:t>
            </a:r>
            <a:r>
              <a:rPr lang="cs-CZ" dirty="0">
                <a:cs typeface="Calibri"/>
              </a:rPr>
              <a:t> </a:t>
            </a:r>
            <a:r>
              <a:rPr lang="cs-CZ" dirty="0" err="1">
                <a:cs typeface="Calibri"/>
              </a:rPr>
              <a:t>the</a:t>
            </a:r>
            <a:r>
              <a:rPr lang="cs-CZ" dirty="0">
                <a:cs typeface="Calibri"/>
              </a:rPr>
              <a:t> </a:t>
            </a:r>
            <a:r>
              <a:rPr lang="cs-CZ" dirty="0" err="1">
                <a:cs typeface="Calibri"/>
              </a:rPr>
              <a:t>graphic</a:t>
            </a:r>
            <a:r>
              <a:rPr lang="cs-CZ" dirty="0">
                <a:cs typeface="Calibri"/>
              </a:rPr>
              <a:t> user interface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u="sng" dirty="0" err="1">
                <a:cs typeface="Calibri"/>
              </a:rPr>
              <a:t>can</a:t>
            </a:r>
            <a:r>
              <a:rPr lang="cs-CZ" u="sng" dirty="0">
                <a:cs typeface="Calibri"/>
              </a:rPr>
              <a:t> </a:t>
            </a:r>
            <a:r>
              <a:rPr lang="cs-CZ" u="sng" dirty="0" err="1">
                <a:cs typeface="Calibri"/>
              </a:rPr>
              <a:t>be</a:t>
            </a:r>
            <a:r>
              <a:rPr lang="cs-CZ" u="sng" dirty="0">
                <a:cs typeface="Calibri"/>
              </a:rPr>
              <a:t> </a:t>
            </a:r>
            <a:r>
              <a:rPr lang="cs-CZ" u="sng" dirty="0" err="1">
                <a:cs typeface="Calibri"/>
              </a:rPr>
              <a:t>protected</a:t>
            </a:r>
            <a:r>
              <a:rPr lang="cs-CZ" u="sng" dirty="0">
                <a:cs typeface="Calibri"/>
              </a:rPr>
              <a:t> by </a:t>
            </a:r>
            <a:r>
              <a:rPr lang="cs-CZ" u="sng" dirty="0" err="1">
                <a:cs typeface="Calibri"/>
              </a:rPr>
              <a:t>the</a:t>
            </a:r>
            <a:r>
              <a:rPr lang="cs-CZ" u="sng" dirty="0">
                <a:cs typeface="Calibri"/>
              </a:rPr>
              <a:t> </a:t>
            </a:r>
            <a:r>
              <a:rPr lang="cs-CZ" u="sng" dirty="0" err="1">
                <a:cs typeface="Calibri"/>
              </a:rPr>
              <a:t>ordinary</a:t>
            </a:r>
            <a:r>
              <a:rPr lang="cs-CZ" u="sng" dirty="0">
                <a:cs typeface="Calibri"/>
              </a:rPr>
              <a:t> </a:t>
            </a:r>
            <a:r>
              <a:rPr lang="cs-CZ" u="sng" dirty="0" err="1">
                <a:cs typeface="Calibri"/>
              </a:rPr>
              <a:t>law</a:t>
            </a:r>
            <a:r>
              <a:rPr lang="cs-CZ" u="sng" dirty="0">
                <a:cs typeface="Calibri"/>
              </a:rPr>
              <a:t> </a:t>
            </a:r>
            <a:r>
              <a:rPr lang="cs-CZ" u="sng" dirty="0" err="1">
                <a:cs typeface="Calibri"/>
              </a:rPr>
              <a:t>of</a:t>
            </a:r>
            <a:r>
              <a:rPr lang="cs-CZ" u="sng" dirty="0">
                <a:cs typeface="Calibri"/>
              </a:rPr>
              <a:t> copyright </a:t>
            </a:r>
            <a:r>
              <a:rPr lang="cs-CZ" dirty="0">
                <a:cs typeface="Calibri"/>
              </a:rPr>
              <a:t>by </a:t>
            </a:r>
            <a:r>
              <a:rPr lang="cs-CZ" dirty="0" err="1">
                <a:cs typeface="Calibri"/>
              </a:rPr>
              <a:t>virtue</a:t>
            </a:r>
            <a:r>
              <a:rPr lang="cs-CZ" dirty="0">
                <a:cs typeface="Calibri"/>
              </a:rPr>
              <a:t> </a:t>
            </a:r>
            <a:r>
              <a:rPr lang="cs-CZ" dirty="0" err="1">
                <a:cs typeface="Calibri"/>
              </a:rPr>
              <a:t>of</a:t>
            </a:r>
            <a:r>
              <a:rPr lang="cs-CZ" dirty="0">
                <a:cs typeface="Calibri"/>
              </a:rPr>
              <a:t> </a:t>
            </a:r>
            <a:r>
              <a:rPr lang="cs-CZ" dirty="0" err="1">
                <a:cs typeface="Calibri"/>
              </a:rPr>
              <a:t>Directive</a:t>
            </a:r>
            <a:r>
              <a:rPr lang="cs-CZ" dirty="0">
                <a:cs typeface="Calibri"/>
              </a:rPr>
              <a:t> 2001/29. (44</a:t>
            </a:r>
            <a:r>
              <a:rPr lang="cs-CZ" dirty="0" smtClean="0">
                <a:cs typeface="Calibri"/>
              </a:rPr>
              <a:t>) -&gt; </a:t>
            </a:r>
            <a:r>
              <a:rPr lang="cs-CZ" b="1" i="1" dirty="0" smtClean="0">
                <a:cs typeface="Calibri"/>
              </a:rPr>
              <a:t>eg. </a:t>
            </a:r>
            <a:r>
              <a:rPr lang="cs-CZ" b="1" i="1" dirty="0" err="1" smtClean="0">
                <a:cs typeface="Calibri"/>
              </a:rPr>
              <a:t>audiovisual</a:t>
            </a:r>
            <a:r>
              <a:rPr lang="cs-CZ" b="1" i="1" dirty="0" smtClean="0">
                <a:cs typeface="Calibri"/>
              </a:rPr>
              <a:t> </a:t>
            </a:r>
            <a:r>
              <a:rPr lang="cs-CZ" b="1" i="1" dirty="0" err="1" smtClean="0">
                <a:cs typeface="Calibri"/>
              </a:rPr>
              <a:t>work</a:t>
            </a:r>
            <a:endParaRPr lang="cs-CZ" b="1" i="1" dirty="0">
              <a:cs typeface="Calibri"/>
            </a:endParaRPr>
          </a:p>
          <a:p>
            <a:r>
              <a:rPr lang="cs-CZ" dirty="0" err="1">
                <a:cs typeface="Calibri"/>
              </a:rPr>
              <a:t>The</a:t>
            </a:r>
            <a:r>
              <a:rPr lang="cs-CZ" dirty="0">
                <a:cs typeface="Calibri"/>
              </a:rPr>
              <a:t> </a:t>
            </a:r>
            <a:r>
              <a:rPr lang="cs-CZ" dirty="0" err="1">
                <a:cs typeface="Calibri"/>
              </a:rPr>
              <a:t>Court</a:t>
            </a:r>
            <a:r>
              <a:rPr lang="cs-CZ" dirty="0">
                <a:cs typeface="Calibri"/>
              </a:rPr>
              <a:t> has </a:t>
            </a:r>
            <a:r>
              <a:rPr lang="cs-CZ" dirty="0" err="1">
                <a:cs typeface="Calibri"/>
              </a:rPr>
              <a:t>held</a:t>
            </a:r>
            <a:r>
              <a:rPr lang="cs-CZ" dirty="0">
                <a:cs typeface="Calibri"/>
              </a:rPr>
              <a:t> </a:t>
            </a:r>
            <a:r>
              <a:rPr lang="cs-CZ" dirty="0" err="1">
                <a:cs typeface="Calibri"/>
              </a:rPr>
              <a:t>that</a:t>
            </a:r>
            <a:r>
              <a:rPr lang="cs-CZ" dirty="0">
                <a:cs typeface="Calibri"/>
              </a:rPr>
              <a:t> copyright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Directive</a:t>
            </a:r>
            <a:r>
              <a:rPr lang="cs-CZ" dirty="0">
                <a:cs typeface="Calibri"/>
              </a:rPr>
              <a:t> 2001/29 </a:t>
            </a:r>
            <a:r>
              <a:rPr lang="cs-CZ" dirty="0" err="1">
                <a:cs typeface="Calibri"/>
              </a:rPr>
              <a:t>is</a:t>
            </a:r>
            <a:r>
              <a:rPr lang="cs-CZ" dirty="0">
                <a:cs typeface="Calibri"/>
              </a:rPr>
              <a:t> </a:t>
            </a:r>
            <a:r>
              <a:rPr lang="cs-CZ" dirty="0" err="1">
                <a:cs typeface="Calibri"/>
              </a:rPr>
              <a:t>liable</a:t>
            </a:r>
            <a:r>
              <a:rPr lang="cs-CZ" dirty="0">
                <a:cs typeface="Calibri"/>
              </a:rPr>
              <a:t> to </a:t>
            </a:r>
            <a:r>
              <a:rPr lang="cs-CZ" dirty="0" err="1">
                <a:cs typeface="Calibri"/>
              </a:rPr>
              <a:t>apply</a:t>
            </a:r>
            <a:r>
              <a:rPr lang="cs-CZ" dirty="0">
                <a:cs typeface="Calibri"/>
              </a:rPr>
              <a:t> </a:t>
            </a:r>
            <a:r>
              <a:rPr lang="cs-CZ" dirty="0" err="1">
                <a:cs typeface="Calibri"/>
              </a:rPr>
              <a:t>only</a:t>
            </a:r>
            <a:r>
              <a:rPr lang="cs-CZ" dirty="0">
                <a:cs typeface="Calibri"/>
              </a:rPr>
              <a:t> in </a:t>
            </a:r>
            <a:r>
              <a:rPr lang="cs-CZ" dirty="0" err="1">
                <a:cs typeface="Calibri"/>
              </a:rPr>
              <a:t>relation</a:t>
            </a:r>
            <a:r>
              <a:rPr lang="cs-CZ" dirty="0">
                <a:cs typeface="Calibri"/>
              </a:rPr>
              <a:t> to a </a:t>
            </a:r>
            <a:r>
              <a:rPr lang="cs-CZ" dirty="0" err="1">
                <a:cs typeface="Calibri"/>
              </a:rPr>
              <a:t>subject-matter</a:t>
            </a:r>
            <a:r>
              <a:rPr lang="cs-CZ" dirty="0">
                <a:cs typeface="Calibri"/>
              </a:rPr>
              <a:t> </a:t>
            </a:r>
            <a:r>
              <a:rPr lang="cs-CZ" dirty="0" err="1">
                <a:cs typeface="Calibri"/>
              </a:rPr>
              <a:t>which</a:t>
            </a:r>
            <a:r>
              <a:rPr lang="cs-CZ" dirty="0">
                <a:cs typeface="Calibri"/>
              </a:rPr>
              <a:t> </a:t>
            </a:r>
            <a:r>
              <a:rPr lang="cs-CZ" dirty="0" err="1">
                <a:cs typeface="Calibri"/>
              </a:rPr>
              <a:t>is</a:t>
            </a:r>
            <a:r>
              <a:rPr lang="cs-CZ" dirty="0">
                <a:cs typeface="Calibri"/>
              </a:rPr>
              <a:t> </a:t>
            </a:r>
            <a:r>
              <a:rPr lang="cs-CZ" dirty="0" err="1">
                <a:cs typeface="Calibri"/>
              </a:rPr>
              <a:t>original</a:t>
            </a:r>
            <a:r>
              <a:rPr lang="cs-CZ" dirty="0">
                <a:cs typeface="Calibri"/>
              </a:rPr>
              <a:t> in </a:t>
            </a:r>
            <a:r>
              <a:rPr lang="cs-CZ" dirty="0" err="1">
                <a:cs typeface="Calibri"/>
              </a:rPr>
              <a:t>the</a:t>
            </a:r>
            <a:r>
              <a:rPr lang="cs-CZ" dirty="0">
                <a:cs typeface="Calibri"/>
              </a:rPr>
              <a:t> </a:t>
            </a:r>
            <a:r>
              <a:rPr lang="cs-CZ" dirty="0" err="1">
                <a:cs typeface="Calibri"/>
              </a:rPr>
              <a:t>sense</a:t>
            </a:r>
            <a:r>
              <a:rPr lang="cs-CZ" dirty="0">
                <a:cs typeface="Calibri"/>
              </a:rPr>
              <a:t> </a:t>
            </a:r>
            <a:r>
              <a:rPr lang="cs-CZ" dirty="0" err="1">
                <a:cs typeface="Calibri"/>
              </a:rPr>
              <a:t>that</a:t>
            </a:r>
            <a:r>
              <a:rPr lang="cs-CZ" dirty="0">
                <a:cs typeface="Calibri"/>
              </a:rPr>
              <a:t>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its</a:t>
            </a:r>
            <a:r>
              <a:rPr lang="cs-CZ" dirty="0">
                <a:cs typeface="Calibri"/>
              </a:rPr>
              <a:t> </a:t>
            </a:r>
            <a:r>
              <a:rPr lang="cs-CZ" dirty="0" err="1">
                <a:cs typeface="Calibri"/>
              </a:rPr>
              <a:t>author’s</a:t>
            </a:r>
            <a:r>
              <a:rPr lang="cs-CZ" dirty="0">
                <a:cs typeface="Calibri"/>
              </a:rPr>
              <a:t> </a:t>
            </a:r>
            <a:r>
              <a:rPr lang="cs-CZ" dirty="0" err="1">
                <a:cs typeface="Calibri"/>
              </a:rPr>
              <a:t>own</a:t>
            </a:r>
            <a:r>
              <a:rPr lang="cs-CZ" dirty="0">
                <a:cs typeface="Calibri"/>
              </a:rPr>
              <a:t> </a:t>
            </a:r>
            <a:r>
              <a:rPr lang="cs-CZ" dirty="0" err="1">
                <a:cs typeface="Calibri"/>
              </a:rPr>
              <a:t>intellectual</a:t>
            </a:r>
            <a:r>
              <a:rPr lang="cs-CZ" dirty="0">
                <a:cs typeface="Calibri"/>
              </a:rPr>
              <a:t> </a:t>
            </a:r>
            <a:r>
              <a:rPr lang="cs-CZ" dirty="0" err="1">
                <a:cs typeface="Calibri"/>
              </a:rPr>
              <a:t>creation</a:t>
            </a:r>
            <a:r>
              <a:rPr lang="cs-CZ" dirty="0">
                <a:cs typeface="Calibri"/>
              </a:rPr>
              <a:t>. (45)</a:t>
            </a:r>
          </a:p>
          <a:p>
            <a:r>
              <a:rPr lang="cs-CZ" dirty="0" err="1">
                <a:cs typeface="Calibri"/>
              </a:rPr>
              <a:t>T</a:t>
            </a:r>
            <a:r>
              <a:rPr lang="cs-CZ" dirty="0" err="1" smtClean="0">
                <a:cs typeface="Calibri"/>
              </a:rPr>
              <a:t>he</a:t>
            </a:r>
            <a:r>
              <a:rPr lang="cs-CZ" dirty="0" smtClean="0">
                <a:cs typeface="Calibri"/>
              </a:rPr>
              <a:t> </a:t>
            </a:r>
            <a:r>
              <a:rPr lang="cs-CZ" dirty="0" err="1">
                <a:cs typeface="Calibri"/>
              </a:rPr>
              <a:t>graphic</a:t>
            </a:r>
            <a:r>
              <a:rPr lang="cs-CZ" dirty="0">
                <a:cs typeface="Calibri"/>
              </a:rPr>
              <a:t> user interface </a:t>
            </a:r>
            <a:r>
              <a:rPr lang="cs-CZ" dirty="0" err="1">
                <a:cs typeface="Calibri"/>
              </a:rPr>
              <a:t>can</a:t>
            </a:r>
            <a:r>
              <a:rPr lang="cs-CZ" dirty="0">
                <a:cs typeface="Calibri"/>
              </a:rPr>
              <a:t>, as a </a:t>
            </a:r>
            <a:r>
              <a:rPr lang="cs-CZ" dirty="0" err="1">
                <a:cs typeface="Calibri"/>
              </a:rPr>
              <a:t>work</a:t>
            </a:r>
            <a:r>
              <a:rPr lang="cs-CZ" dirty="0">
                <a:cs typeface="Calibri"/>
              </a:rPr>
              <a:t>, </a:t>
            </a:r>
            <a:r>
              <a:rPr lang="cs-CZ" dirty="0" err="1">
                <a:cs typeface="Calibri"/>
              </a:rPr>
              <a:t>be</a:t>
            </a:r>
            <a:r>
              <a:rPr lang="cs-CZ" dirty="0">
                <a:cs typeface="Calibri"/>
              </a:rPr>
              <a:t> </a:t>
            </a:r>
            <a:r>
              <a:rPr lang="cs-CZ" dirty="0" err="1">
                <a:cs typeface="Calibri"/>
              </a:rPr>
              <a:t>protected</a:t>
            </a:r>
            <a:r>
              <a:rPr lang="cs-CZ" dirty="0">
                <a:cs typeface="Calibri"/>
              </a:rPr>
              <a:t> by copyright </a:t>
            </a:r>
            <a:r>
              <a:rPr lang="cs-CZ" dirty="0" err="1">
                <a:cs typeface="Calibri"/>
              </a:rPr>
              <a:t>if</a:t>
            </a:r>
            <a:r>
              <a:rPr lang="cs-CZ" dirty="0">
                <a:cs typeface="Calibri"/>
              </a:rPr>
              <a:t> </a:t>
            </a:r>
            <a:r>
              <a:rPr lang="cs-CZ" dirty="0" err="1">
                <a:cs typeface="Calibri"/>
              </a:rPr>
              <a:t>it</a:t>
            </a:r>
            <a:r>
              <a:rPr lang="cs-CZ" dirty="0">
                <a:cs typeface="Calibri"/>
              </a:rPr>
              <a:t> </a:t>
            </a:r>
            <a:r>
              <a:rPr lang="cs-CZ" dirty="0" err="1">
                <a:cs typeface="Calibri"/>
              </a:rPr>
              <a:t>is</a:t>
            </a:r>
            <a:r>
              <a:rPr lang="cs-CZ" dirty="0">
                <a:cs typeface="Calibri"/>
              </a:rPr>
              <a:t> </a:t>
            </a:r>
            <a:r>
              <a:rPr lang="cs-CZ" dirty="0" err="1">
                <a:cs typeface="Calibri"/>
              </a:rPr>
              <a:t>its</a:t>
            </a:r>
            <a:r>
              <a:rPr lang="cs-CZ" dirty="0">
                <a:cs typeface="Calibri"/>
              </a:rPr>
              <a:t> </a:t>
            </a:r>
            <a:r>
              <a:rPr lang="cs-CZ" dirty="0" err="1">
                <a:cs typeface="Calibri"/>
              </a:rPr>
              <a:t>author’s</a:t>
            </a:r>
            <a:r>
              <a:rPr lang="cs-CZ" dirty="0">
                <a:cs typeface="Calibri"/>
              </a:rPr>
              <a:t> </a:t>
            </a:r>
            <a:r>
              <a:rPr lang="cs-CZ" dirty="0" err="1">
                <a:cs typeface="Calibri"/>
              </a:rPr>
              <a:t>own</a:t>
            </a:r>
            <a:r>
              <a:rPr lang="cs-CZ" dirty="0">
                <a:cs typeface="Calibri"/>
              </a:rPr>
              <a:t> </a:t>
            </a:r>
            <a:r>
              <a:rPr lang="cs-CZ" dirty="0" err="1">
                <a:cs typeface="Calibri"/>
              </a:rPr>
              <a:t>intellectual</a:t>
            </a:r>
            <a:r>
              <a:rPr lang="cs-CZ" dirty="0">
                <a:cs typeface="Calibri"/>
              </a:rPr>
              <a:t> </a:t>
            </a:r>
            <a:r>
              <a:rPr lang="cs-CZ" dirty="0" err="1">
                <a:cs typeface="Calibri"/>
              </a:rPr>
              <a:t>creation</a:t>
            </a:r>
            <a:r>
              <a:rPr lang="cs-CZ" dirty="0">
                <a:cs typeface="Calibri"/>
              </a:rPr>
              <a:t>. (46)</a:t>
            </a:r>
          </a:p>
          <a:p>
            <a:endParaRPr lang="cs-CZ" dirty="0">
              <a:cs typeface="Calibri"/>
            </a:endParaRPr>
          </a:p>
        </p:txBody>
      </p:sp>
    </p:spTree>
    <p:extLst>
      <p:ext uri="{BB962C8B-B14F-4D97-AF65-F5344CB8AC3E}">
        <p14:creationId xmlns:p14="http://schemas.microsoft.com/office/powerpoint/2010/main" val="1301290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848219-B5A9-439F-8F08-314064A536E1}"/>
              </a:ext>
            </a:extLst>
          </p:cNvPr>
          <p:cNvSpPr>
            <a:spLocks noGrp="1"/>
          </p:cNvSpPr>
          <p:nvPr>
            <p:ph type="title"/>
          </p:nvPr>
        </p:nvSpPr>
        <p:spPr/>
        <p:txBody>
          <a:bodyPr/>
          <a:lstStyle/>
          <a:p>
            <a:r>
              <a:rPr lang="cs-CZ" dirty="0">
                <a:cs typeface="Calibri Light"/>
              </a:rPr>
              <a:t>C-406/10 SAS Institute Inc. v. </a:t>
            </a:r>
            <a:r>
              <a:rPr lang="cs-CZ" dirty="0" err="1">
                <a:cs typeface="Calibri Light"/>
              </a:rPr>
              <a:t>World</a:t>
            </a:r>
            <a:r>
              <a:rPr lang="cs-CZ" dirty="0">
                <a:cs typeface="Calibri Light"/>
              </a:rPr>
              <a:t> </a:t>
            </a:r>
            <a:r>
              <a:rPr lang="cs-CZ" dirty="0" err="1">
                <a:cs typeface="Calibri Light"/>
              </a:rPr>
              <a:t>Programming</a:t>
            </a:r>
            <a:r>
              <a:rPr lang="cs-CZ" dirty="0">
                <a:cs typeface="Calibri Light"/>
              </a:rPr>
              <a:t> Ltd</a:t>
            </a:r>
            <a:endParaRPr lang="cs-CZ" dirty="0"/>
          </a:p>
        </p:txBody>
      </p:sp>
      <p:sp>
        <p:nvSpPr>
          <p:cNvPr id="3" name="Zástupný symbol pro obsah 2">
            <a:extLst>
              <a:ext uri="{FF2B5EF4-FFF2-40B4-BE49-F238E27FC236}">
                <a16:creationId xmlns:a16="http://schemas.microsoft.com/office/drawing/2014/main" id="{0C63EB64-D71D-4EDC-9C79-78E164CC8F83}"/>
              </a:ext>
            </a:extLst>
          </p:cNvPr>
          <p:cNvSpPr>
            <a:spLocks noGrp="1"/>
          </p:cNvSpPr>
          <p:nvPr>
            <p:ph idx="1"/>
          </p:nvPr>
        </p:nvSpPr>
        <p:spPr/>
        <p:txBody>
          <a:bodyPr vert="horz" lIns="91440" tIns="45720" rIns="91440" bIns="45720" rtlCol="0" anchor="t">
            <a:normAutofit lnSpcReduction="10000"/>
          </a:bodyPr>
          <a:lstStyle/>
          <a:p>
            <a:r>
              <a:rPr lang="cs-CZ" dirty="0" err="1"/>
              <a:t>Infringement</a:t>
            </a:r>
            <a:r>
              <a:rPr lang="cs-CZ" dirty="0"/>
              <a:t> case</a:t>
            </a:r>
            <a:r>
              <a:rPr lang="cs-CZ" dirty="0">
                <a:cs typeface="Calibri"/>
              </a:rPr>
              <a:t>, </a:t>
            </a:r>
            <a:r>
              <a:rPr lang="cs-CZ" dirty="0" err="1">
                <a:cs typeface="Calibri"/>
              </a:rPr>
              <a:t>High</a:t>
            </a:r>
            <a:r>
              <a:rPr lang="cs-CZ" dirty="0">
                <a:cs typeface="Calibri"/>
              </a:rPr>
              <a:t> </a:t>
            </a:r>
            <a:r>
              <a:rPr lang="cs-CZ" dirty="0" err="1">
                <a:cs typeface="Calibri"/>
              </a:rPr>
              <a:t>Court</a:t>
            </a:r>
            <a:r>
              <a:rPr lang="cs-CZ" dirty="0">
                <a:cs typeface="Calibri"/>
              </a:rPr>
              <a:t> </a:t>
            </a:r>
            <a:r>
              <a:rPr lang="cs-CZ" dirty="0" err="1">
                <a:cs typeface="Calibri"/>
              </a:rPr>
              <a:t>of</a:t>
            </a:r>
            <a:r>
              <a:rPr lang="cs-CZ" dirty="0">
                <a:cs typeface="Calibri"/>
              </a:rPr>
              <a:t> Justice </a:t>
            </a:r>
            <a:r>
              <a:rPr lang="cs-CZ" dirty="0" err="1">
                <a:cs typeface="Calibri"/>
              </a:rPr>
              <a:t>of</a:t>
            </a:r>
            <a:r>
              <a:rPr lang="cs-CZ" dirty="0">
                <a:cs typeface="Calibri"/>
              </a:rPr>
              <a:t> </a:t>
            </a:r>
            <a:r>
              <a:rPr lang="cs-CZ" dirty="0" err="1">
                <a:cs typeface="Calibri"/>
              </a:rPr>
              <a:t>England</a:t>
            </a:r>
            <a:r>
              <a:rPr lang="cs-CZ" dirty="0">
                <a:cs typeface="Calibri"/>
              </a:rPr>
              <a:t> and Wales, 9 </a:t>
            </a:r>
            <a:r>
              <a:rPr lang="cs-CZ" dirty="0" err="1">
                <a:cs typeface="Calibri"/>
              </a:rPr>
              <a:t>preliminary</a:t>
            </a:r>
            <a:r>
              <a:rPr lang="cs-CZ" dirty="0">
                <a:cs typeface="Calibri"/>
              </a:rPr>
              <a:t> </a:t>
            </a:r>
            <a:r>
              <a:rPr lang="cs-CZ" dirty="0" err="1">
                <a:cs typeface="Calibri"/>
              </a:rPr>
              <a:t>questions</a:t>
            </a:r>
            <a:endParaRPr lang="cs-CZ" dirty="0" err="1"/>
          </a:p>
          <a:p>
            <a:r>
              <a:rPr lang="cs-CZ" dirty="0">
                <a:cs typeface="Calibri"/>
              </a:rPr>
              <a:t>SAS Institute </a:t>
            </a:r>
            <a:r>
              <a:rPr lang="cs-CZ" dirty="0" err="1">
                <a:cs typeface="Calibri"/>
              </a:rPr>
              <a:t>is</a:t>
            </a:r>
            <a:r>
              <a:rPr lang="cs-CZ" dirty="0">
                <a:cs typeface="Calibri"/>
              </a:rPr>
              <a:t> a developer </a:t>
            </a:r>
            <a:r>
              <a:rPr lang="cs-CZ" dirty="0" err="1">
                <a:cs typeface="Calibri"/>
              </a:rPr>
              <a:t>of</a:t>
            </a:r>
            <a:r>
              <a:rPr lang="cs-CZ" dirty="0">
                <a:cs typeface="Calibri"/>
              </a:rPr>
              <a:t> </a:t>
            </a:r>
            <a:r>
              <a:rPr lang="cs-CZ" dirty="0" err="1">
                <a:cs typeface="Calibri"/>
              </a:rPr>
              <a:t>analytical</a:t>
            </a:r>
            <a:r>
              <a:rPr lang="cs-CZ" dirty="0">
                <a:cs typeface="Calibri"/>
              </a:rPr>
              <a:t> software. It has </a:t>
            </a:r>
            <a:r>
              <a:rPr lang="cs-CZ" dirty="0" err="1">
                <a:cs typeface="Calibri"/>
              </a:rPr>
              <a:t>developed</a:t>
            </a:r>
            <a:r>
              <a:rPr lang="cs-CZ" dirty="0">
                <a:cs typeface="Calibri"/>
              </a:rPr>
              <a:t> </a:t>
            </a:r>
            <a:r>
              <a:rPr lang="cs-CZ" dirty="0" err="1">
                <a:cs typeface="Calibri"/>
              </a:rPr>
              <a:t>an</a:t>
            </a:r>
            <a:r>
              <a:rPr lang="cs-CZ" dirty="0">
                <a:cs typeface="Calibri"/>
              </a:rPr>
              <a:t> </a:t>
            </a:r>
            <a:r>
              <a:rPr lang="cs-CZ" dirty="0" err="1">
                <a:cs typeface="Calibri"/>
              </a:rPr>
              <a:t>integrated</a:t>
            </a:r>
            <a:r>
              <a:rPr lang="cs-CZ" dirty="0">
                <a:cs typeface="Calibri"/>
              </a:rPr>
              <a:t> set </a:t>
            </a:r>
            <a:r>
              <a:rPr lang="cs-CZ" dirty="0" err="1">
                <a:cs typeface="Calibri"/>
              </a:rPr>
              <a:t>of</a:t>
            </a:r>
            <a:r>
              <a:rPr lang="cs-CZ" dirty="0">
                <a:cs typeface="Calibri"/>
              </a:rPr>
              <a:t> </a:t>
            </a:r>
            <a:r>
              <a:rPr lang="cs-CZ" dirty="0" err="1">
                <a:cs typeface="Calibri"/>
              </a:rPr>
              <a:t>computer</a:t>
            </a:r>
            <a:r>
              <a:rPr lang="cs-CZ" dirty="0">
                <a:cs typeface="Calibri"/>
              </a:rPr>
              <a:t> </a:t>
            </a:r>
            <a:r>
              <a:rPr lang="cs-CZ" dirty="0" err="1">
                <a:cs typeface="Calibri"/>
              </a:rPr>
              <a:t>programs</a:t>
            </a:r>
            <a:r>
              <a:rPr lang="cs-CZ" dirty="0">
                <a:cs typeface="Calibri"/>
              </a:rPr>
              <a:t> </a:t>
            </a:r>
            <a:r>
              <a:rPr lang="cs-CZ" dirty="0" err="1">
                <a:cs typeface="Calibri"/>
              </a:rPr>
              <a:t>over</a:t>
            </a:r>
            <a:r>
              <a:rPr lang="cs-CZ" dirty="0">
                <a:cs typeface="Calibri"/>
              </a:rPr>
              <a:t> a period </a:t>
            </a:r>
            <a:r>
              <a:rPr lang="cs-CZ" dirty="0" err="1">
                <a:cs typeface="Calibri"/>
              </a:rPr>
              <a:t>of</a:t>
            </a:r>
            <a:r>
              <a:rPr lang="cs-CZ" dirty="0">
                <a:cs typeface="Calibri"/>
              </a:rPr>
              <a:t> 35 </a:t>
            </a:r>
            <a:r>
              <a:rPr lang="cs-CZ" dirty="0" err="1">
                <a:cs typeface="Calibri"/>
              </a:rPr>
              <a:t>years</a:t>
            </a:r>
            <a:r>
              <a:rPr lang="cs-CZ" dirty="0">
                <a:cs typeface="Calibri"/>
              </a:rPr>
              <a:t> </a:t>
            </a:r>
            <a:r>
              <a:rPr lang="cs-CZ" dirty="0" err="1">
                <a:cs typeface="Calibri"/>
              </a:rPr>
              <a:t>which</a:t>
            </a:r>
            <a:r>
              <a:rPr lang="cs-CZ" dirty="0">
                <a:cs typeface="Calibri"/>
              </a:rPr>
              <a:t> </a:t>
            </a:r>
            <a:r>
              <a:rPr lang="cs-CZ" dirty="0" err="1">
                <a:cs typeface="Calibri"/>
              </a:rPr>
              <a:t>enables</a:t>
            </a:r>
            <a:r>
              <a:rPr lang="cs-CZ" dirty="0">
                <a:cs typeface="Calibri"/>
              </a:rPr>
              <a:t> </a:t>
            </a:r>
            <a:r>
              <a:rPr lang="cs-CZ" dirty="0" err="1">
                <a:cs typeface="Calibri"/>
              </a:rPr>
              <a:t>users</a:t>
            </a:r>
            <a:r>
              <a:rPr lang="cs-CZ" dirty="0">
                <a:cs typeface="Calibri"/>
              </a:rPr>
              <a:t> to </a:t>
            </a:r>
            <a:r>
              <a:rPr lang="cs-CZ" dirty="0" err="1">
                <a:cs typeface="Calibri"/>
              </a:rPr>
              <a:t>carry</a:t>
            </a:r>
            <a:r>
              <a:rPr lang="cs-CZ" dirty="0">
                <a:cs typeface="Calibri"/>
              </a:rPr>
              <a:t> </a:t>
            </a:r>
            <a:r>
              <a:rPr lang="cs-CZ" dirty="0" err="1">
                <a:cs typeface="Calibri"/>
              </a:rPr>
              <a:t>out</a:t>
            </a:r>
            <a:r>
              <a:rPr lang="cs-CZ" dirty="0">
                <a:cs typeface="Calibri"/>
              </a:rPr>
              <a:t> a </a:t>
            </a:r>
            <a:r>
              <a:rPr lang="cs-CZ" dirty="0" err="1">
                <a:cs typeface="Calibri"/>
              </a:rPr>
              <a:t>wide</a:t>
            </a:r>
            <a:r>
              <a:rPr lang="cs-CZ" dirty="0">
                <a:cs typeface="Calibri"/>
              </a:rPr>
              <a:t> </a:t>
            </a:r>
            <a:r>
              <a:rPr lang="cs-CZ" dirty="0" err="1">
                <a:cs typeface="Calibri"/>
              </a:rPr>
              <a:t>range</a:t>
            </a:r>
            <a:r>
              <a:rPr lang="cs-CZ" dirty="0">
                <a:cs typeface="Calibri"/>
              </a:rPr>
              <a:t> </a:t>
            </a:r>
            <a:r>
              <a:rPr lang="cs-CZ" dirty="0" err="1">
                <a:cs typeface="Calibri"/>
              </a:rPr>
              <a:t>of</a:t>
            </a:r>
            <a:r>
              <a:rPr lang="cs-CZ" dirty="0">
                <a:cs typeface="Calibri"/>
              </a:rPr>
              <a:t> data </a:t>
            </a:r>
            <a:r>
              <a:rPr lang="cs-CZ" dirty="0" err="1">
                <a:cs typeface="Calibri"/>
              </a:rPr>
              <a:t>processing</a:t>
            </a:r>
            <a:r>
              <a:rPr lang="cs-CZ" dirty="0">
                <a:cs typeface="Calibri"/>
              </a:rPr>
              <a:t> and </a:t>
            </a:r>
            <a:r>
              <a:rPr lang="cs-CZ" dirty="0" err="1">
                <a:cs typeface="Calibri"/>
              </a:rPr>
              <a:t>analysis</a:t>
            </a:r>
            <a:r>
              <a:rPr lang="cs-CZ" dirty="0">
                <a:cs typeface="Calibri"/>
              </a:rPr>
              <a:t> </a:t>
            </a:r>
            <a:r>
              <a:rPr lang="cs-CZ" dirty="0" err="1">
                <a:cs typeface="Calibri"/>
              </a:rPr>
              <a:t>tasks</a:t>
            </a:r>
            <a:r>
              <a:rPr lang="cs-CZ" dirty="0">
                <a:cs typeface="Calibri"/>
              </a:rPr>
              <a:t>, in </a:t>
            </a:r>
            <a:r>
              <a:rPr lang="cs-CZ" dirty="0" err="1">
                <a:cs typeface="Calibri"/>
              </a:rPr>
              <a:t>particular</a:t>
            </a:r>
            <a:r>
              <a:rPr lang="cs-CZ" dirty="0">
                <a:cs typeface="Calibri"/>
              </a:rPr>
              <a:t>, </a:t>
            </a:r>
            <a:r>
              <a:rPr lang="cs-CZ" dirty="0" err="1">
                <a:cs typeface="Calibri"/>
              </a:rPr>
              <a:t>statistical</a:t>
            </a:r>
            <a:r>
              <a:rPr lang="cs-CZ" dirty="0">
                <a:cs typeface="Calibri"/>
              </a:rPr>
              <a:t> </a:t>
            </a:r>
            <a:r>
              <a:rPr lang="cs-CZ" dirty="0" err="1">
                <a:cs typeface="Calibri"/>
              </a:rPr>
              <a:t>analysis</a:t>
            </a:r>
            <a:r>
              <a:rPr lang="cs-CZ" dirty="0">
                <a:cs typeface="Calibri"/>
              </a:rPr>
              <a:t> (‘</a:t>
            </a:r>
            <a:r>
              <a:rPr lang="cs-CZ" dirty="0" err="1">
                <a:cs typeface="Calibri"/>
              </a:rPr>
              <a:t>the</a:t>
            </a:r>
            <a:r>
              <a:rPr lang="cs-CZ" dirty="0">
                <a:cs typeface="Calibri"/>
              </a:rPr>
              <a:t> SAS </a:t>
            </a:r>
            <a:r>
              <a:rPr lang="cs-CZ" dirty="0" err="1">
                <a:cs typeface="Calibri"/>
              </a:rPr>
              <a:t>System</a:t>
            </a:r>
            <a:r>
              <a:rPr lang="cs-CZ" dirty="0">
                <a:cs typeface="Calibri"/>
              </a:rPr>
              <a:t>’). </a:t>
            </a:r>
            <a:r>
              <a:rPr lang="cs-CZ" dirty="0" err="1">
                <a:cs typeface="Calibri"/>
              </a:rPr>
              <a:t>The</a:t>
            </a:r>
            <a:r>
              <a:rPr lang="cs-CZ" dirty="0">
                <a:cs typeface="Calibri"/>
              </a:rPr>
              <a:t> </a:t>
            </a:r>
            <a:r>
              <a:rPr lang="cs-CZ" dirty="0" err="1">
                <a:cs typeface="Calibri"/>
              </a:rPr>
              <a:t>core</a:t>
            </a:r>
            <a:r>
              <a:rPr lang="cs-CZ" dirty="0">
                <a:cs typeface="Calibri"/>
              </a:rPr>
              <a:t> </a:t>
            </a:r>
            <a:r>
              <a:rPr lang="cs-CZ" dirty="0" err="1">
                <a:cs typeface="Calibri"/>
              </a:rPr>
              <a:t>component</a:t>
            </a:r>
            <a:r>
              <a:rPr lang="cs-CZ" dirty="0">
                <a:cs typeface="Calibri"/>
              </a:rPr>
              <a:t> </a:t>
            </a:r>
            <a:r>
              <a:rPr lang="cs-CZ" dirty="0" err="1">
                <a:cs typeface="Calibri"/>
              </a:rPr>
              <a:t>of</a:t>
            </a:r>
            <a:r>
              <a:rPr lang="cs-CZ" dirty="0">
                <a:cs typeface="Calibri"/>
              </a:rPr>
              <a:t> </a:t>
            </a:r>
            <a:r>
              <a:rPr lang="cs-CZ" u="sng" dirty="0" err="1">
                <a:cs typeface="Calibri"/>
              </a:rPr>
              <a:t>the</a:t>
            </a:r>
            <a:r>
              <a:rPr lang="cs-CZ" u="sng" dirty="0">
                <a:cs typeface="Calibri"/>
              </a:rPr>
              <a:t> SAS </a:t>
            </a:r>
            <a:r>
              <a:rPr lang="cs-CZ" u="sng" dirty="0" err="1">
                <a:cs typeface="Calibri"/>
              </a:rPr>
              <a:t>System</a:t>
            </a:r>
            <a:r>
              <a:rPr lang="cs-CZ" dirty="0">
                <a:cs typeface="Calibri"/>
              </a:rPr>
              <a:t>, </a:t>
            </a:r>
            <a:r>
              <a:rPr lang="cs-CZ" dirty="0" err="1">
                <a:cs typeface="Calibri"/>
              </a:rPr>
              <a:t>called</a:t>
            </a:r>
            <a:r>
              <a:rPr lang="cs-CZ" dirty="0">
                <a:cs typeface="Calibri"/>
              </a:rPr>
              <a:t> ‘Base SAS’, </a:t>
            </a:r>
            <a:r>
              <a:rPr lang="cs-CZ" u="sng" dirty="0" err="1">
                <a:cs typeface="Calibri"/>
              </a:rPr>
              <a:t>enables</a:t>
            </a:r>
            <a:r>
              <a:rPr lang="cs-CZ" u="sng" dirty="0">
                <a:cs typeface="Calibri"/>
              </a:rPr>
              <a:t> </a:t>
            </a:r>
            <a:r>
              <a:rPr lang="cs-CZ" u="sng" dirty="0" err="1">
                <a:cs typeface="Calibri"/>
              </a:rPr>
              <a:t>users</a:t>
            </a:r>
            <a:r>
              <a:rPr lang="cs-CZ" u="sng" dirty="0">
                <a:cs typeface="Calibri"/>
              </a:rPr>
              <a:t> to </a:t>
            </a:r>
            <a:r>
              <a:rPr lang="cs-CZ" u="sng" dirty="0" err="1">
                <a:cs typeface="Calibri"/>
              </a:rPr>
              <a:t>write</a:t>
            </a:r>
            <a:r>
              <a:rPr lang="cs-CZ" u="sng" dirty="0">
                <a:cs typeface="Calibri"/>
              </a:rPr>
              <a:t> and run </a:t>
            </a:r>
            <a:r>
              <a:rPr lang="cs-CZ" u="sng" dirty="0" err="1">
                <a:cs typeface="Calibri"/>
              </a:rPr>
              <a:t>their</a:t>
            </a:r>
            <a:r>
              <a:rPr lang="cs-CZ" u="sng" dirty="0">
                <a:cs typeface="Calibri"/>
              </a:rPr>
              <a:t> </a:t>
            </a:r>
            <a:r>
              <a:rPr lang="cs-CZ" u="sng" dirty="0" err="1">
                <a:cs typeface="Calibri"/>
              </a:rPr>
              <a:t>own</a:t>
            </a:r>
            <a:r>
              <a:rPr lang="cs-CZ" u="sng" dirty="0">
                <a:cs typeface="Calibri"/>
              </a:rPr>
              <a:t> </a:t>
            </a:r>
            <a:r>
              <a:rPr lang="cs-CZ" u="sng" dirty="0" err="1">
                <a:cs typeface="Calibri"/>
              </a:rPr>
              <a:t>application</a:t>
            </a:r>
            <a:r>
              <a:rPr lang="cs-CZ" u="sng" dirty="0">
                <a:cs typeface="Calibri"/>
              </a:rPr>
              <a:t> </a:t>
            </a:r>
            <a:r>
              <a:rPr lang="cs-CZ" u="sng" dirty="0" err="1">
                <a:cs typeface="Calibri"/>
              </a:rPr>
              <a:t>programs</a:t>
            </a:r>
            <a:r>
              <a:rPr lang="cs-CZ" u="sng" dirty="0">
                <a:cs typeface="Calibri"/>
              </a:rPr>
              <a:t> in </a:t>
            </a:r>
            <a:r>
              <a:rPr lang="cs-CZ" u="sng" dirty="0" err="1">
                <a:cs typeface="Calibri"/>
              </a:rPr>
              <a:t>order</a:t>
            </a:r>
            <a:r>
              <a:rPr lang="cs-CZ" u="sng" dirty="0">
                <a:cs typeface="Calibri"/>
              </a:rPr>
              <a:t> to </a:t>
            </a:r>
            <a:r>
              <a:rPr lang="cs-CZ" u="sng" dirty="0" err="1">
                <a:cs typeface="Calibri"/>
              </a:rPr>
              <a:t>adapt</a:t>
            </a:r>
            <a:r>
              <a:rPr lang="cs-CZ" u="sng" dirty="0">
                <a:cs typeface="Calibri"/>
              </a:rPr>
              <a:t> </a:t>
            </a:r>
            <a:r>
              <a:rPr lang="cs-CZ" u="sng" dirty="0" err="1">
                <a:cs typeface="Calibri"/>
              </a:rPr>
              <a:t>the</a:t>
            </a:r>
            <a:r>
              <a:rPr lang="cs-CZ" u="sng" dirty="0">
                <a:cs typeface="Calibri"/>
              </a:rPr>
              <a:t> SAS </a:t>
            </a:r>
            <a:r>
              <a:rPr lang="cs-CZ" u="sng" dirty="0" err="1">
                <a:cs typeface="Calibri"/>
              </a:rPr>
              <a:t>System</a:t>
            </a:r>
            <a:r>
              <a:rPr lang="cs-CZ" u="sng" dirty="0">
                <a:cs typeface="Calibri"/>
              </a:rPr>
              <a:t> to </a:t>
            </a:r>
            <a:r>
              <a:rPr lang="cs-CZ" u="sng" dirty="0" err="1">
                <a:cs typeface="Calibri"/>
              </a:rPr>
              <a:t>work</a:t>
            </a:r>
            <a:r>
              <a:rPr lang="cs-CZ" u="sng" dirty="0">
                <a:cs typeface="Calibri"/>
              </a:rPr>
              <a:t> </a:t>
            </a:r>
            <a:r>
              <a:rPr lang="cs-CZ" u="sng" dirty="0" err="1">
                <a:cs typeface="Calibri"/>
              </a:rPr>
              <a:t>with</a:t>
            </a:r>
            <a:r>
              <a:rPr lang="cs-CZ" u="sng" dirty="0">
                <a:cs typeface="Calibri"/>
              </a:rPr>
              <a:t> </a:t>
            </a:r>
            <a:r>
              <a:rPr lang="cs-CZ" u="sng" dirty="0" err="1">
                <a:cs typeface="Calibri"/>
              </a:rPr>
              <a:t>their</a:t>
            </a:r>
            <a:r>
              <a:rPr lang="cs-CZ" u="sng" dirty="0">
                <a:cs typeface="Calibri"/>
              </a:rPr>
              <a:t> data </a:t>
            </a:r>
            <a:r>
              <a:rPr lang="cs-CZ" dirty="0">
                <a:cs typeface="Calibri"/>
              </a:rPr>
              <a:t>(</a:t>
            </a:r>
            <a:r>
              <a:rPr lang="cs-CZ" dirty="0" err="1">
                <a:cs typeface="Calibri"/>
              </a:rPr>
              <a:t>Scripts</a:t>
            </a:r>
            <a:r>
              <a:rPr lang="cs-CZ" dirty="0">
                <a:cs typeface="Calibri"/>
              </a:rPr>
              <a:t>). </a:t>
            </a:r>
            <a:r>
              <a:rPr lang="cs-CZ" u="sng" dirty="0">
                <a:cs typeface="Calibri"/>
              </a:rPr>
              <a:t>Such </a:t>
            </a:r>
            <a:r>
              <a:rPr lang="cs-CZ" u="sng" dirty="0" err="1">
                <a:cs typeface="Calibri"/>
              </a:rPr>
              <a:t>Scripts</a:t>
            </a:r>
            <a:r>
              <a:rPr lang="cs-CZ" u="sng" dirty="0">
                <a:cs typeface="Calibri"/>
              </a:rPr>
              <a:t> are </a:t>
            </a:r>
            <a:r>
              <a:rPr lang="cs-CZ" u="sng" dirty="0" err="1">
                <a:cs typeface="Calibri"/>
              </a:rPr>
              <a:t>written</a:t>
            </a:r>
            <a:r>
              <a:rPr lang="cs-CZ" u="sng" dirty="0">
                <a:cs typeface="Calibri"/>
              </a:rPr>
              <a:t> in a </a:t>
            </a:r>
            <a:r>
              <a:rPr lang="cs-CZ" u="sng" dirty="0" err="1">
                <a:cs typeface="Calibri"/>
              </a:rPr>
              <a:t>language</a:t>
            </a:r>
            <a:r>
              <a:rPr lang="cs-CZ" u="sng" dirty="0">
                <a:cs typeface="Calibri"/>
              </a:rPr>
              <a:t> </a:t>
            </a:r>
            <a:r>
              <a:rPr lang="cs-CZ" u="sng" dirty="0" err="1">
                <a:cs typeface="Calibri"/>
              </a:rPr>
              <a:t>which</a:t>
            </a:r>
            <a:r>
              <a:rPr lang="cs-CZ" u="sng" dirty="0">
                <a:cs typeface="Calibri"/>
              </a:rPr>
              <a:t> </a:t>
            </a:r>
            <a:r>
              <a:rPr lang="cs-CZ" u="sng" dirty="0" err="1">
                <a:cs typeface="Calibri"/>
              </a:rPr>
              <a:t>is</a:t>
            </a:r>
            <a:r>
              <a:rPr lang="cs-CZ" u="sng" dirty="0">
                <a:cs typeface="Calibri"/>
              </a:rPr>
              <a:t> </a:t>
            </a:r>
            <a:r>
              <a:rPr lang="cs-CZ" u="sng" dirty="0" err="1">
                <a:cs typeface="Calibri"/>
              </a:rPr>
              <a:t>peculiar</a:t>
            </a:r>
            <a:r>
              <a:rPr lang="cs-CZ" u="sng" dirty="0">
                <a:cs typeface="Calibri"/>
              </a:rPr>
              <a:t> to </a:t>
            </a:r>
            <a:r>
              <a:rPr lang="cs-CZ" u="sng" dirty="0" err="1">
                <a:cs typeface="Calibri"/>
              </a:rPr>
              <a:t>the</a:t>
            </a:r>
            <a:r>
              <a:rPr lang="cs-CZ" u="sng" dirty="0">
                <a:cs typeface="Calibri"/>
              </a:rPr>
              <a:t> SAS </a:t>
            </a:r>
            <a:r>
              <a:rPr lang="cs-CZ" u="sng" dirty="0" err="1">
                <a:cs typeface="Calibri"/>
              </a:rPr>
              <a:t>System</a:t>
            </a:r>
            <a:r>
              <a:rPr lang="cs-CZ" u="sng" dirty="0">
                <a:cs typeface="Calibri"/>
              </a:rPr>
              <a:t> </a:t>
            </a:r>
            <a:r>
              <a:rPr lang="cs-CZ" dirty="0">
                <a:cs typeface="Calibri"/>
              </a:rPr>
              <a:t>(‘</a:t>
            </a:r>
            <a:r>
              <a:rPr lang="cs-CZ" dirty="0" err="1">
                <a:cs typeface="Calibri"/>
              </a:rPr>
              <a:t>the</a:t>
            </a:r>
            <a:r>
              <a:rPr lang="cs-CZ" dirty="0">
                <a:cs typeface="Calibri"/>
              </a:rPr>
              <a:t> SAS </a:t>
            </a:r>
            <a:r>
              <a:rPr lang="cs-CZ" dirty="0" err="1">
                <a:cs typeface="Calibri"/>
              </a:rPr>
              <a:t>Language</a:t>
            </a:r>
            <a:r>
              <a:rPr lang="cs-CZ" dirty="0">
                <a:cs typeface="Calibri"/>
              </a:rPr>
              <a:t>’). (23)</a:t>
            </a:r>
          </a:p>
          <a:p>
            <a:endParaRPr lang="cs-CZ" dirty="0">
              <a:cs typeface="Calibri"/>
            </a:endParaRPr>
          </a:p>
        </p:txBody>
      </p:sp>
    </p:spTree>
    <p:extLst>
      <p:ext uri="{BB962C8B-B14F-4D97-AF65-F5344CB8AC3E}">
        <p14:creationId xmlns:p14="http://schemas.microsoft.com/office/powerpoint/2010/main" val="4181559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6A6AB8-BB87-43A2-801D-A4E16D1A49E1}"/>
              </a:ext>
            </a:extLst>
          </p:cNvPr>
          <p:cNvSpPr>
            <a:spLocks noGrp="1"/>
          </p:cNvSpPr>
          <p:nvPr>
            <p:ph type="title"/>
          </p:nvPr>
        </p:nvSpPr>
        <p:spPr/>
        <p:txBody>
          <a:bodyPr/>
          <a:lstStyle/>
          <a:p>
            <a:r>
              <a:rPr lang="cs-CZ" dirty="0">
                <a:cs typeface="Calibri Light"/>
              </a:rPr>
              <a:t>C-406/10 SAS Institute Inc. v. </a:t>
            </a:r>
            <a:r>
              <a:rPr lang="cs-CZ" dirty="0" err="1">
                <a:cs typeface="Calibri Light"/>
              </a:rPr>
              <a:t>World</a:t>
            </a:r>
            <a:r>
              <a:rPr lang="cs-CZ" dirty="0">
                <a:cs typeface="Calibri Light"/>
              </a:rPr>
              <a:t> </a:t>
            </a:r>
            <a:r>
              <a:rPr lang="cs-CZ" dirty="0" err="1">
                <a:cs typeface="Calibri Light"/>
              </a:rPr>
              <a:t>Programming</a:t>
            </a:r>
            <a:r>
              <a:rPr lang="cs-CZ" dirty="0">
                <a:cs typeface="Calibri Light"/>
              </a:rPr>
              <a:t> Ltd</a:t>
            </a:r>
            <a:endParaRPr lang="cs-CZ" dirty="0"/>
          </a:p>
        </p:txBody>
      </p:sp>
      <p:sp>
        <p:nvSpPr>
          <p:cNvPr id="3" name="Zástupný symbol pro obsah 2">
            <a:extLst>
              <a:ext uri="{FF2B5EF4-FFF2-40B4-BE49-F238E27FC236}">
                <a16:creationId xmlns:a16="http://schemas.microsoft.com/office/drawing/2014/main" id="{4F47AED5-3745-43ED-BA86-028A8B10333C}"/>
              </a:ext>
            </a:extLst>
          </p:cNvPr>
          <p:cNvSpPr>
            <a:spLocks noGrp="1"/>
          </p:cNvSpPr>
          <p:nvPr>
            <p:ph idx="1"/>
          </p:nvPr>
        </p:nvSpPr>
        <p:spPr/>
        <p:txBody>
          <a:bodyPr vert="horz" lIns="91440" tIns="45720" rIns="91440" bIns="45720" rtlCol="0" anchor="t">
            <a:normAutofit fontScale="92500" lnSpcReduction="20000"/>
          </a:bodyPr>
          <a:lstStyle/>
          <a:p>
            <a:r>
              <a:rPr lang="cs-CZ" dirty="0">
                <a:cs typeface="Calibri"/>
              </a:rPr>
              <a:t>SAS </a:t>
            </a:r>
            <a:r>
              <a:rPr lang="cs-CZ" dirty="0" err="1">
                <a:cs typeface="Calibri"/>
              </a:rPr>
              <a:t>claims</a:t>
            </a:r>
            <a:r>
              <a:rPr lang="cs-CZ" dirty="0">
                <a:cs typeface="Calibri"/>
              </a:rPr>
              <a:t>:</a:t>
            </a:r>
          </a:p>
          <a:p>
            <a:r>
              <a:rPr lang="cs-CZ" dirty="0">
                <a:cs typeface="Calibri"/>
              </a:rPr>
              <a:t>WPL </a:t>
            </a:r>
            <a:r>
              <a:rPr lang="cs-CZ" dirty="0" err="1">
                <a:cs typeface="Calibri"/>
              </a:rPr>
              <a:t>copied</a:t>
            </a:r>
            <a:r>
              <a:rPr lang="cs-CZ" dirty="0">
                <a:cs typeface="Calibri"/>
              </a:rPr>
              <a:t> </a:t>
            </a:r>
            <a:r>
              <a:rPr lang="cs-CZ" dirty="0" err="1">
                <a:cs typeface="Calibri"/>
              </a:rPr>
              <a:t>the</a:t>
            </a:r>
            <a:r>
              <a:rPr lang="cs-CZ" dirty="0">
                <a:cs typeface="Calibri"/>
              </a:rPr>
              <a:t> </a:t>
            </a:r>
            <a:r>
              <a:rPr lang="cs-CZ" dirty="0" err="1">
                <a:cs typeface="Calibri"/>
              </a:rPr>
              <a:t>manuals</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SAS </a:t>
            </a:r>
            <a:r>
              <a:rPr lang="cs-CZ" dirty="0" err="1">
                <a:cs typeface="Calibri"/>
              </a:rPr>
              <a:t>System</a:t>
            </a:r>
            <a:r>
              <a:rPr lang="cs-CZ" dirty="0">
                <a:cs typeface="Calibri"/>
              </a:rPr>
              <a:t> </a:t>
            </a:r>
            <a:r>
              <a:rPr lang="cs-CZ" dirty="0" err="1">
                <a:cs typeface="Calibri"/>
              </a:rPr>
              <a:t>published</a:t>
            </a:r>
            <a:r>
              <a:rPr lang="cs-CZ" dirty="0">
                <a:cs typeface="Calibri"/>
              </a:rPr>
              <a:t> by SAS Institute </a:t>
            </a:r>
            <a:r>
              <a:rPr lang="cs-CZ" dirty="0" err="1">
                <a:cs typeface="Calibri"/>
              </a:rPr>
              <a:t>when</a:t>
            </a:r>
            <a:r>
              <a:rPr lang="cs-CZ" dirty="0">
                <a:cs typeface="Calibri"/>
              </a:rPr>
              <a:t> </a:t>
            </a:r>
            <a:r>
              <a:rPr lang="cs-CZ" dirty="0" err="1">
                <a:cs typeface="Calibri"/>
              </a:rPr>
              <a:t>creating</a:t>
            </a:r>
            <a:r>
              <a:rPr lang="cs-CZ" dirty="0">
                <a:cs typeface="Calibri"/>
              </a:rPr>
              <a:t> </a:t>
            </a:r>
            <a:r>
              <a:rPr lang="cs-CZ" dirty="0" err="1">
                <a:cs typeface="Calibri"/>
              </a:rPr>
              <a:t>the</a:t>
            </a:r>
            <a:r>
              <a:rPr lang="cs-CZ" dirty="0">
                <a:cs typeface="Calibri"/>
              </a:rPr>
              <a:t> ‘</a:t>
            </a:r>
            <a:r>
              <a:rPr lang="cs-CZ" dirty="0" err="1">
                <a:cs typeface="Calibri"/>
              </a:rPr>
              <a:t>World</a:t>
            </a:r>
            <a:r>
              <a:rPr lang="cs-CZ" dirty="0">
                <a:cs typeface="Calibri"/>
              </a:rPr>
              <a:t> </a:t>
            </a:r>
            <a:r>
              <a:rPr lang="cs-CZ" dirty="0" err="1">
                <a:cs typeface="Calibri"/>
              </a:rPr>
              <a:t>Programming</a:t>
            </a:r>
            <a:r>
              <a:rPr lang="cs-CZ" dirty="0">
                <a:cs typeface="Calibri"/>
              </a:rPr>
              <a:t> </a:t>
            </a:r>
            <a:r>
              <a:rPr lang="cs-CZ" dirty="0" err="1">
                <a:cs typeface="Calibri"/>
              </a:rPr>
              <a:t>System</a:t>
            </a:r>
            <a:r>
              <a:rPr lang="cs-CZ" dirty="0">
                <a:cs typeface="Calibri"/>
              </a:rPr>
              <a:t>’, </a:t>
            </a:r>
            <a:r>
              <a:rPr lang="cs-CZ" dirty="0" err="1">
                <a:cs typeface="Calibri"/>
              </a:rPr>
              <a:t>thereby</a:t>
            </a:r>
            <a:r>
              <a:rPr lang="cs-CZ" dirty="0">
                <a:cs typeface="Calibri"/>
              </a:rPr>
              <a:t> </a:t>
            </a:r>
            <a:r>
              <a:rPr lang="cs-CZ" dirty="0" err="1">
                <a:cs typeface="Calibri"/>
              </a:rPr>
              <a:t>infringing</a:t>
            </a:r>
            <a:r>
              <a:rPr lang="cs-CZ" dirty="0">
                <a:cs typeface="Calibri"/>
              </a:rPr>
              <a:t> SAS </a:t>
            </a:r>
            <a:r>
              <a:rPr lang="cs-CZ" dirty="0" err="1">
                <a:cs typeface="Calibri"/>
              </a:rPr>
              <a:t>Institute’s</a:t>
            </a:r>
            <a:r>
              <a:rPr lang="cs-CZ" dirty="0">
                <a:cs typeface="Calibri"/>
              </a:rPr>
              <a:t> copyright in </a:t>
            </a:r>
            <a:r>
              <a:rPr lang="cs-CZ" dirty="0" err="1">
                <a:cs typeface="Calibri"/>
              </a:rPr>
              <a:t>those</a:t>
            </a:r>
            <a:r>
              <a:rPr lang="cs-CZ" dirty="0">
                <a:cs typeface="Calibri"/>
              </a:rPr>
              <a:t> </a:t>
            </a:r>
            <a:r>
              <a:rPr lang="cs-CZ" dirty="0" err="1">
                <a:cs typeface="Calibri"/>
              </a:rPr>
              <a:t>manuals</a:t>
            </a:r>
            <a:r>
              <a:rPr lang="cs-CZ" dirty="0">
                <a:cs typeface="Calibri"/>
              </a:rPr>
              <a:t>;</a:t>
            </a:r>
          </a:p>
          <a:p>
            <a:r>
              <a:rPr lang="cs-CZ" dirty="0">
                <a:cs typeface="Calibri"/>
              </a:rPr>
              <a:t>in so </a:t>
            </a:r>
            <a:r>
              <a:rPr lang="cs-CZ" dirty="0" err="1">
                <a:cs typeface="Calibri"/>
              </a:rPr>
              <a:t>doing</a:t>
            </a:r>
            <a:r>
              <a:rPr lang="cs-CZ" dirty="0">
                <a:cs typeface="Calibri"/>
              </a:rPr>
              <a:t>, </a:t>
            </a:r>
            <a:r>
              <a:rPr lang="cs-CZ" dirty="0" err="1">
                <a:cs typeface="Calibri"/>
              </a:rPr>
              <a:t>indirectly</a:t>
            </a:r>
            <a:r>
              <a:rPr lang="cs-CZ" dirty="0">
                <a:cs typeface="Calibri"/>
              </a:rPr>
              <a:t> </a:t>
            </a:r>
            <a:r>
              <a:rPr lang="cs-CZ" dirty="0" err="1">
                <a:cs typeface="Calibri"/>
              </a:rPr>
              <a:t>copied</a:t>
            </a:r>
            <a:r>
              <a:rPr lang="cs-CZ" dirty="0">
                <a:cs typeface="Calibri"/>
              </a:rPr>
              <a:t> </a:t>
            </a:r>
            <a:r>
              <a:rPr lang="cs-CZ" dirty="0" err="1">
                <a:cs typeface="Calibri"/>
              </a:rPr>
              <a:t>the</a:t>
            </a:r>
            <a:r>
              <a:rPr lang="cs-CZ" dirty="0">
                <a:cs typeface="Calibri"/>
              </a:rPr>
              <a:t> </a:t>
            </a:r>
            <a:r>
              <a:rPr lang="cs-CZ" dirty="0" err="1">
                <a:cs typeface="Calibri"/>
              </a:rPr>
              <a:t>computer</a:t>
            </a:r>
            <a:r>
              <a:rPr lang="cs-CZ" dirty="0">
                <a:cs typeface="Calibri"/>
              </a:rPr>
              <a:t> </a:t>
            </a:r>
            <a:r>
              <a:rPr lang="cs-CZ" dirty="0" err="1">
                <a:cs typeface="Calibri"/>
              </a:rPr>
              <a:t>programs</a:t>
            </a:r>
            <a:r>
              <a:rPr lang="cs-CZ" dirty="0">
                <a:cs typeface="Calibri"/>
              </a:rPr>
              <a:t> </a:t>
            </a:r>
            <a:r>
              <a:rPr lang="cs-CZ" dirty="0" err="1">
                <a:cs typeface="Calibri"/>
              </a:rPr>
              <a:t>comprising</a:t>
            </a:r>
            <a:r>
              <a:rPr lang="cs-CZ" dirty="0">
                <a:cs typeface="Calibri"/>
              </a:rPr>
              <a:t> </a:t>
            </a:r>
            <a:r>
              <a:rPr lang="cs-CZ" dirty="0" err="1">
                <a:cs typeface="Calibri"/>
              </a:rPr>
              <a:t>the</a:t>
            </a:r>
            <a:r>
              <a:rPr lang="cs-CZ" dirty="0">
                <a:cs typeface="Calibri"/>
              </a:rPr>
              <a:t> SAS </a:t>
            </a:r>
            <a:r>
              <a:rPr lang="cs-CZ" dirty="0" err="1">
                <a:cs typeface="Calibri"/>
              </a:rPr>
              <a:t>components</a:t>
            </a:r>
            <a:r>
              <a:rPr lang="cs-CZ" dirty="0">
                <a:cs typeface="Calibri"/>
              </a:rPr>
              <a:t>, </a:t>
            </a:r>
            <a:r>
              <a:rPr lang="cs-CZ" dirty="0" err="1">
                <a:cs typeface="Calibri"/>
              </a:rPr>
              <a:t>thereby</a:t>
            </a:r>
            <a:r>
              <a:rPr lang="cs-CZ" dirty="0">
                <a:cs typeface="Calibri"/>
              </a:rPr>
              <a:t> </a:t>
            </a:r>
            <a:r>
              <a:rPr lang="cs-CZ" dirty="0" err="1">
                <a:cs typeface="Calibri"/>
              </a:rPr>
              <a:t>infringing</a:t>
            </a:r>
            <a:r>
              <a:rPr lang="cs-CZ" dirty="0">
                <a:cs typeface="Calibri"/>
              </a:rPr>
              <a:t> </a:t>
            </a:r>
            <a:r>
              <a:rPr lang="cs-CZ" dirty="0" err="1">
                <a:cs typeface="Calibri"/>
              </a:rPr>
              <a:t>its</a:t>
            </a:r>
            <a:r>
              <a:rPr lang="cs-CZ" dirty="0">
                <a:cs typeface="Calibri"/>
              </a:rPr>
              <a:t> copyright in </a:t>
            </a:r>
            <a:r>
              <a:rPr lang="cs-CZ" dirty="0" err="1">
                <a:cs typeface="Calibri"/>
              </a:rPr>
              <a:t>those</a:t>
            </a:r>
            <a:r>
              <a:rPr lang="cs-CZ" dirty="0">
                <a:cs typeface="Calibri"/>
              </a:rPr>
              <a:t> </a:t>
            </a:r>
            <a:r>
              <a:rPr lang="cs-CZ" dirty="0" err="1">
                <a:cs typeface="Calibri"/>
              </a:rPr>
              <a:t>components</a:t>
            </a:r>
            <a:r>
              <a:rPr lang="cs-CZ" dirty="0">
                <a:cs typeface="Calibri"/>
              </a:rPr>
              <a:t>;</a:t>
            </a:r>
          </a:p>
          <a:p>
            <a:r>
              <a:rPr lang="cs-CZ" dirty="0">
                <a:cs typeface="Calibri"/>
              </a:rPr>
              <a:t>WPL </a:t>
            </a:r>
            <a:r>
              <a:rPr lang="cs-CZ" dirty="0" err="1">
                <a:cs typeface="Calibri"/>
              </a:rPr>
              <a:t>used</a:t>
            </a:r>
            <a:r>
              <a:rPr lang="cs-CZ" dirty="0">
                <a:cs typeface="Calibri"/>
              </a:rPr>
              <a:t> a </a:t>
            </a:r>
            <a:r>
              <a:rPr lang="cs-CZ" dirty="0" err="1">
                <a:cs typeface="Calibri"/>
              </a:rPr>
              <a:t>version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SAS </a:t>
            </a:r>
            <a:r>
              <a:rPr lang="cs-CZ" dirty="0" err="1">
                <a:cs typeface="Calibri"/>
              </a:rPr>
              <a:t>system</a:t>
            </a:r>
            <a:r>
              <a:rPr lang="cs-CZ" dirty="0">
                <a:cs typeface="Calibri"/>
              </a:rPr>
              <a:t> </a:t>
            </a:r>
            <a:r>
              <a:rPr lang="cs-CZ" dirty="0" err="1">
                <a:cs typeface="Calibri"/>
              </a:rPr>
              <a:t>known</a:t>
            </a:r>
            <a:r>
              <a:rPr lang="cs-CZ" dirty="0">
                <a:cs typeface="Calibri"/>
              </a:rPr>
              <a:t> as </a:t>
            </a:r>
            <a:r>
              <a:rPr lang="cs-CZ" dirty="0" err="1">
                <a:cs typeface="Calibri"/>
              </a:rPr>
              <a:t>the</a:t>
            </a:r>
            <a:r>
              <a:rPr lang="cs-CZ" dirty="0">
                <a:cs typeface="Calibri"/>
              </a:rPr>
              <a:t> ‘Learning </a:t>
            </a:r>
            <a:r>
              <a:rPr lang="cs-CZ" dirty="0" err="1">
                <a:cs typeface="Calibri"/>
              </a:rPr>
              <a:t>Edition</a:t>
            </a:r>
            <a:r>
              <a:rPr lang="cs-CZ" dirty="0">
                <a:cs typeface="Calibri"/>
              </a:rPr>
              <a:t>’, in </a:t>
            </a:r>
            <a:r>
              <a:rPr lang="cs-CZ" dirty="0" err="1">
                <a:cs typeface="Calibri"/>
              </a:rPr>
              <a:t>breach</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terms</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licence </a:t>
            </a:r>
            <a:r>
              <a:rPr lang="cs-CZ" dirty="0" err="1">
                <a:cs typeface="Calibri"/>
              </a:rPr>
              <a:t>relating</a:t>
            </a:r>
            <a:r>
              <a:rPr lang="cs-CZ" dirty="0">
                <a:cs typeface="Calibri"/>
              </a:rPr>
              <a:t> to </a:t>
            </a:r>
            <a:r>
              <a:rPr lang="cs-CZ" dirty="0" err="1">
                <a:cs typeface="Calibri"/>
              </a:rPr>
              <a:t>that</a:t>
            </a:r>
            <a:r>
              <a:rPr lang="cs-CZ" dirty="0">
                <a:cs typeface="Calibri"/>
              </a:rPr>
              <a:t> </a:t>
            </a:r>
            <a:r>
              <a:rPr lang="cs-CZ" dirty="0" err="1">
                <a:cs typeface="Calibri"/>
              </a:rPr>
              <a:t>version</a:t>
            </a:r>
            <a:r>
              <a:rPr lang="cs-CZ" dirty="0">
                <a:cs typeface="Calibri"/>
              </a:rPr>
              <a:t> and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commitments</a:t>
            </a:r>
            <a:r>
              <a:rPr lang="cs-CZ" dirty="0">
                <a:cs typeface="Calibri"/>
              </a:rPr>
              <a:t> made </a:t>
            </a:r>
            <a:r>
              <a:rPr lang="cs-CZ" dirty="0" err="1">
                <a:cs typeface="Calibri"/>
              </a:rPr>
              <a:t>under</a:t>
            </a:r>
            <a:r>
              <a:rPr lang="cs-CZ" dirty="0">
                <a:cs typeface="Calibri"/>
              </a:rPr>
              <a:t> </a:t>
            </a:r>
            <a:r>
              <a:rPr lang="cs-CZ" dirty="0" err="1">
                <a:cs typeface="Calibri"/>
              </a:rPr>
              <a:t>that</a:t>
            </a:r>
            <a:r>
              <a:rPr lang="cs-CZ" dirty="0">
                <a:cs typeface="Calibri"/>
              </a:rPr>
              <a:t> licence, and in </a:t>
            </a:r>
            <a:r>
              <a:rPr lang="cs-CZ" dirty="0" err="1">
                <a:cs typeface="Calibri"/>
              </a:rPr>
              <a:t>breach</a:t>
            </a:r>
            <a:r>
              <a:rPr lang="cs-CZ" dirty="0">
                <a:cs typeface="Calibri"/>
              </a:rPr>
              <a:t> </a:t>
            </a:r>
            <a:r>
              <a:rPr lang="cs-CZ" dirty="0" err="1">
                <a:cs typeface="Calibri"/>
              </a:rPr>
              <a:t>of</a:t>
            </a:r>
            <a:r>
              <a:rPr lang="cs-CZ" dirty="0">
                <a:cs typeface="Calibri"/>
              </a:rPr>
              <a:t> SAS </a:t>
            </a:r>
            <a:r>
              <a:rPr lang="cs-CZ" dirty="0" err="1">
                <a:cs typeface="Calibri"/>
              </a:rPr>
              <a:t>Institute’s</a:t>
            </a:r>
            <a:r>
              <a:rPr lang="cs-CZ" dirty="0">
                <a:cs typeface="Calibri"/>
              </a:rPr>
              <a:t> copyright in </a:t>
            </a:r>
            <a:r>
              <a:rPr lang="cs-CZ" dirty="0" err="1">
                <a:cs typeface="Calibri"/>
              </a:rPr>
              <a:t>that</a:t>
            </a:r>
            <a:r>
              <a:rPr lang="cs-CZ" dirty="0">
                <a:cs typeface="Calibri"/>
              </a:rPr>
              <a:t> </a:t>
            </a:r>
            <a:r>
              <a:rPr lang="cs-CZ" dirty="0" err="1">
                <a:cs typeface="Calibri"/>
              </a:rPr>
              <a:t>version</a:t>
            </a:r>
            <a:r>
              <a:rPr lang="cs-CZ" dirty="0">
                <a:cs typeface="Calibri"/>
              </a:rPr>
              <a:t>; and</a:t>
            </a:r>
          </a:p>
          <a:p>
            <a:r>
              <a:rPr lang="cs-CZ" dirty="0">
                <a:cs typeface="Calibri"/>
              </a:rPr>
              <a:t>WPL </a:t>
            </a:r>
            <a:r>
              <a:rPr lang="cs-CZ" dirty="0" err="1">
                <a:cs typeface="Calibri"/>
              </a:rPr>
              <a:t>infringed</a:t>
            </a:r>
            <a:r>
              <a:rPr lang="cs-CZ" dirty="0">
                <a:cs typeface="Calibri"/>
              </a:rPr>
              <a:t> </a:t>
            </a:r>
            <a:r>
              <a:rPr lang="cs-CZ" dirty="0" err="1">
                <a:cs typeface="Calibri"/>
              </a:rPr>
              <a:t>the</a:t>
            </a:r>
            <a:r>
              <a:rPr lang="cs-CZ" dirty="0">
                <a:cs typeface="Calibri"/>
              </a:rPr>
              <a:t> copyright in </a:t>
            </a:r>
            <a:r>
              <a:rPr lang="cs-CZ" dirty="0" err="1">
                <a:cs typeface="Calibri"/>
              </a:rPr>
              <a:t>the</a:t>
            </a:r>
            <a:r>
              <a:rPr lang="cs-CZ" dirty="0">
                <a:cs typeface="Calibri"/>
              </a:rPr>
              <a:t> </a:t>
            </a:r>
            <a:r>
              <a:rPr lang="cs-CZ" dirty="0" err="1">
                <a:cs typeface="Calibri"/>
              </a:rPr>
              <a:t>manuals</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SAS </a:t>
            </a:r>
            <a:r>
              <a:rPr lang="cs-CZ" dirty="0" err="1">
                <a:cs typeface="Calibri"/>
              </a:rPr>
              <a:t>System</a:t>
            </a:r>
            <a:r>
              <a:rPr lang="cs-CZ" dirty="0">
                <a:cs typeface="Calibri"/>
              </a:rPr>
              <a:t> by </a:t>
            </a:r>
            <a:r>
              <a:rPr lang="cs-CZ" dirty="0" err="1">
                <a:cs typeface="Calibri"/>
              </a:rPr>
              <a:t>creating</a:t>
            </a:r>
            <a:r>
              <a:rPr lang="cs-CZ" dirty="0">
                <a:cs typeface="Calibri"/>
              </a:rPr>
              <a:t> </a:t>
            </a:r>
            <a:r>
              <a:rPr lang="cs-CZ" dirty="0" err="1">
                <a:cs typeface="Calibri"/>
              </a:rPr>
              <a:t>its</a:t>
            </a:r>
            <a:r>
              <a:rPr lang="cs-CZ" dirty="0">
                <a:cs typeface="Calibri"/>
              </a:rPr>
              <a:t> </a:t>
            </a:r>
            <a:r>
              <a:rPr lang="cs-CZ" dirty="0" err="1">
                <a:cs typeface="Calibri"/>
              </a:rPr>
              <a:t>own</a:t>
            </a:r>
            <a:r>
              <a:rPr lang="cs-CZ" dirty="0">
                <a:cs typeface="Calibri"/>
              </a:rPr>
              <a:t> </a:t>
            </a:r>
            <a:r>
              <a:rPr lang="cs-CZ" dirty="0" err="1">
                <a:cs typeface="Calibri"/>
              </a:rPr>
              <a:t>manual</a:t>
            </a:r>
            <a:r>
              <a:rPr lang="cs-CZ" dirty="0">
                <a:cs typeface="Calibri"/>
              </a:rPr>
              <a:t>. (27)</a:t>
            </a:r>
          </a:p>
        </p:txBody>
      </p:sp>
    </p:spTree>
    <p:extLst>
      <p:ext uri="{BB962C8B-B14F-4D97-AF65-F5344CB8AC3E}">
        <p14:creationId xmlns:p14="http://schemas.microsoft.com/office/powerpoint/2010/main" val="2081989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3711DC-6AE2-4B27-BDE5-15F59DC21C84}"/>
              </a:ext>
            </a:extLst>
          </p:cNvPr>
          <p:cNvSpPr>
            <a:spLocks noGrp="1"/>
          </p:cNvSpPr>
          <p:nvPr>
            <p:ph type="title"/>
          </p:nvPr>
        </p:nvSpPr>
        <p:spPr/>
        <p:txBody>
          <a:bodyPr/>
          <a:lstStyle/>
          <a:p>
            <a:r>
              <a:rPr lang="cs-CZ" dirty="0">
                <a:cs typeface="Calibri Light"/>
              </a:rPr>
              <a:t>C-406/10 SAS Institute Inc. v. </a:t>
            </a:r>
            <a:r>
              <a:rPr lang="cs-CZ" dirty="0" err="1">
                <a:cs typeface="Calibri Light"/>
              </a:rPr>
              <a:t>World</a:t>
            </a:r>
            <a:r>
              <a:rPr lang="cs-CZ" dirty="0">
                <a:cs typeface="Calibri Light"/>
              </a:rPr>
              <a:t> </a:t>
            </a:r>
            <a:r>
              <a:rPr lang="cs-CZ" dirty="0" err="1">
                <a:cs typeface="Calibri Light"/>
              </a:rPr>
              <a:t>Programming</a:t>
            </a:r>
            <a:r>
              <a:rPr lang="cs-CZ" dirty="0">
                <a:cs typeface="Calibri Light"/>
              </a:rPr>
              <a:t> Ltd</a:t>
            </a:r>
            <a:endParaRPr lang="cs-CZ" dirty="0"/>
          </a:p>
        </p:txBody>
      </p:sp>
      <p:sp>
        <p:nvSpPr>
          <p:cNvPr id="3" name="Zástupný symbol pro obsah 2">
            <a:extLst>
              <a:ext uri="{FF2B5EF4-FFF2-40B4-BE49-F238E27FC236}">
                <a16:creationId xmlns:a16="http://schemas.microsoft.com/office/drawing/2014/main" id="{7D708B74-ED6F-4DDD-8696-F47C8AE0C195}"/>
              </a:ext>
            </a:extLst>
          </p:cNvPr>
          <p:cNvSpPr>
            <a:spLocks noGrp="1"/>
          </p:cNvSpPr>
          <p:nvPr>
            <p:ph idx="1"/>
          </p:nvPr>
        </p:nvSpPr>
        <p:spPr>
          <a:xfrm>
            <a:off x="838200" y="1825625"/>
            <a:ext cx="10515600" cy="4351338"/>
          </a:xfrm>
        </p:spPr>
        <p:txBody>
          <a:bodyPr vert="horz" lIns="91440" tIns="45720" rIns="91440" bIns="45720" rtlCol="0" anchor="t">
            <a:normAutofit fontScale="85000" lnSpcReduction="20000"/>
          </a:bodyPr>
          <a:lstStyle/>
          <a:p>
            <a:r>
              <a:rPr lang="cs-CZ" dirty="0" err="1">
                <a:cs typeface="Calibri"/>
              </a:rPr>
              <a:t>whether</a:t>
            </a:r>
            <a:r>
              <a:rPr lang="cs-CZ" dirty="0">
                <a:cs typeface="Calibri"/>
              </a:rPr>
              <a:t> </a:t>
            </a:r>
            <a:r>
              <a:rPr lang="cs-CZ" dirty="0" err="1">
                <a:cs typeface="Calibri"/>
              </a:rPr>
              <a:t>Article</a:t>
            </a:r>
            <a:r>
              <a:rPr lang="cs-CZ" dirty="0">
                <a:cs typeface="Calibri"/>
              </a:rPr>
              <a:t> 1(2) </a:t>
            </a:r>
            <a:r>
              <a:rPr lang="cs-CZ" dirty="0" err="1">
                <a:cs typeface="Calibri"/>
              </a:rPr>
              <a:t>of</a:t>
            </a:r>
            <a:r>
              <a:rPr lang="cs-CZ" dirty="0">
                <a:cs typeface="Calibri"/>
              </a:rPr>
              <a:t> </a:t>
            </a:r>
            <a:r>
              <a:rPr lang="cs-CZ" dirty="0" err="1">
                <a:cs typeface="Calibri"/>
              </a:rPr>
              <a:t>Directive</a:t>
            </a:r>
            <a:r>
              <a:rPr lang="cs-CZ" dirty="0">
                <a:cs typeface="Calibri"/>
              </a:rPr>
              <a:t> </a:t>
            </a:r>
            <a:r>
              <a:rPr lang="cs-CZ" dirty="0" err="1">
                <a:cs typeface="Calibri"/>
              </a:rPr>
              <a:t>must</a:t>
            </a:r>
            <a:r>
              <a:rPr lang="cs-CZ" dirty="0">
                <a:cs typeface="Calibri"/>
              </a:rPr>
              <a:t> </a:t>
            </a:r>
            <a:r>
              <a:rPr lang="cs-CZ" dirty="0" err="1">
                <a:cs typeface="Calibri"/>
              </a:rPr>
              <a:t>be</a:t>
            </a:r>
            <a:r>
              <a:rPr lang="cs-CZ" dirty="0">
                <a:cs typeface="Calibri"/>
              </a:rPr>
              <a:t> </a:t>
            </a:r>
            <a:r>
              <a:rPr lang="cs-CZ" dirty="0" err="1">
                <a:cs typeface="Calibri"/>
              </a:rPr>
              <a:t>interpreted</a:t>
            </a:r>
            <a:r>
              <a:rPr lang="cs-CZ" dirty="0">
                <a:cs typeface="Calibri"/>
              </a:rPr>
              <a:t> as </a:t>
            </a:r>
            <a:r>
              <a:rPr lang="cs-CZ" dirty="0" err="1">
                <a:cs typeface="Calibri"/>
              </a:rPr>
              <a:t>meaning</a:t>
            </a:r>
            <a:r>
              <a:rPr lang="cs-CZ" dirty="0">
                <a:cs typeface="Calibri"/>
              </a:rPr>
              <a:t> </a:t>
            </a:r>
            <a:r>
              <a:rPr lang="cs-CZ" dirty="0" err="1">
                <a:cs typeface="Calibri"/>
              </a:rPr>
              <a:t>that</a:t>
            </a:r>
            <a:r>
              <a:rPr lang="cs-CZ" dirty="0">
                <a:cs typeface="Calibri"/>
              </a:rPr>
              <a:t> </a:t>
            </a:r>
            <a:r>
              <a:rPr lang="cs-CZ" dirty="0" err="1">
                <a:cs typeface="Calibri"/>
              </a:rPr>
              <a:t>the</a:t>
            </a:r>
            <a:r>
              <a:rPr lang="cs-CZ" dirty="0">
                <a:cs typeface="Calibri"/>
              </a:rPr>
              <a:t> </a:t>
            </a:r>
            <a:r>
              <a:rPr lang="cs-CZ" dirty="0" err="1">
                <a:cs typeface="Calibri"/>
              </a:rPr>
              <a:t>functionality</a:t>
            </a:r>
            <a:r>
              <a:rPr lang="cs-CZ" dirty="0">
                <a:cs typeface="Calibri"/>
              </a:rPr>
              <a:t> </a:t>
            </a:r>
            <a:r>
              <a:rPr lang="cs-CZ" dirty="0" err="1">
                <a:cs typeface="Calibri"/>
              </a:rPr>
              <a:t>of</a:t>
            </a:r>
            <a:r>
              <a:rPr lang="cs-CZ" dirty="0">
                <a:cs typeface="Calibri"/>
              </a:rPr>
              <a:t> a </a:t>
            </a:r>
            <a:r>
              <a:rPr lang="cs-CZ" dirty="0" err="1">
                <a:cs typeface="Calibri"/>
              </a:rPr>
              <a:t>computer</a:t>
            </a:r>
            <a:r>
              <a:rPr lang="cs-CZ" dirty="0">
                <a:cs typeface="Calibri"/>
              </a:rPr>
              <a:t> program and </a:t>
            </a:r>
            <a:r>
              <a:rPr lang="cs-CZ" dirty="0" err="1">
                <a:cs typeface="Calibri"/>
              </a:rPr>
              <a:t>the</a:t>
            </a:r>
            <a:r>
              <a:rPr lang="cs-CZ" dirty="0">
                <a:cs typeface="Calibri"/>
              </a:rPr>
              <a:t> </a:t>
            </a:r>
            <a:r>
              <a:rPr lang="cs-CZ" dirty="0" err="1">
                <a:cs typeface="Calibri"/>
              </a:rPr>
              <a:t>programming</a:t>
            </a:r>
            <a:r>
              <a:rPr lang="cs-CZ" dirty="0">
                <a:cs typeface="Calibri"/>
              </a:rPr>
              <a:t> </a:t>
            </a:r>
            <a:r>
              <a:rPr lang="cs-CZ" dirty="0" err="1">
                <a:cs typeface="Calibri"/>
              </a:rPr>
              <a:t>language</a:t>
            </a:r>
            <a:r>
              <a:rPr lang="cs-CZ" dirty="0">
                <a:cs typeface="Calibri"/>
              </a:rPr>
              <a:t> and </a:t>
            </a:r>
            <a:r>
              <a:rPr lang="cs-CZ" dirty="0" err="1">
                <a:cs typeface="Calibri"/>
              </a:rPr>
              <a:t>the</a:t>
            </a:r>
            <a:r>
              <a:rPr lang="cs-CZ" dirty="0">
                <a:cs typeface="Calibri"/>
              </a:rPr>
              <a:t> </a:t>
            </a:r>
            <a:r>
              <a:rPr lang="cs-CZ" dirty="0" err="1">
                <a:cs typeface="Calibri"/>
              </a:rPr>
              <a:t>format</a:t>
            </a:r>
            <a:r>
              <a:rPr lang="cs-CZ" dirty="0">
                <a:cs typeface="Calibri"/>
              </a:rPr>
              <a:t> </a:t>
            </a:r>
            <a:r>
              <a:rPr lang="cs-CZ" dirty="0" err="1">
                <a:cs typeface="Calibri"/>
              </a:rPr>
              <a:t>of</a:t>
            </a:r>
            <a:r>
              <a:rPr lang="cs-CZ" dirty="0">
                <a:cs typeface="Calibri"/>
              </a:rPr>
              <a:t> data </a:t>
            </a:r>
            <a:r>
              <a:rPr lang="cs-CZ" dirty="0" err="1">
                <a:cs typeface="Calibri"/>
              </a:rPr>
              <a:t>files</a:t>
            </a:r>
            <a:r>
              <a:rPr lang="cs-CZ" dirty="0">
                <a:cs typeface="Calibri"/>
              </a:rPr>
              <a:t> </a:t>
            </a:r>
            <a:r>
              <a:rPr lang="cs-CZ" dirty="0" err="1">
                <a:cs typeface="Calibri"/>
              </a:rPr>
              <a:t>used</a:t>
            </a:r>
            <a:r>
              <a:rPr lang="cs-CZ" dirty="0">
                <a:cs typeface="Calibri"/>
              </a:rPr>
              <a:t> in a </a:t>
            </a:r>
            <a:r>
              <a:rPr lang="cs-CZ" dirty="0" err="1">
                <a:cs typeface="Calibri"/>
              </a:rPr>
              <a:t>computer</a:t>
            </a:r>
            <a:r>
              <a:rPr lang="cs-CZ" dirty="0">
                <a:cs typeface="Calibri"/>
              </a:rPr>
              <a:t> program in </a:t>
            </a:r>
            <a:r>
              <a:rPr lang="cs-CZ" dirty="0" err="1">
                <a:cs typeface="Calibri"/>
              </a:rPr>
              <a:t>order</a:t>
            </a:r>
            <a:r>
              <a:rPr lang="cs-CZ" dirty="0">
                <a:cs typeface="Calibri"/>
              </a:rPr>
              <a:t> to </a:t>
            </a:r>
            <a:r>
              <a:rPr lang="cs-CZ" dirty="0" err="1">
                <a:cs typeface="Calibri"/>
              </a:rPr>
              <a:t>exploit</a:t>
            </a:r>
            <a:r>
              <a:rPr lang="cs-CZ" dirty="0">
                <a:cs typeface="Calibri"/>
              </a:rPr>
              <a:t> </a:t>
            </a:r>
            <a:r>
              <a:rPr lang="cs-CZ" dirty="0" err="1">
                <a:cs typeface="Calibri"/>
              </a:rPr>
              <a:t>certain</a:t>
            </a:r>
            <a:r>
              <a:rPr lang="cs-CZ" dirty="0">
                <a:cs typeface="Calibri"/>
              </a:rPr>
              <a:t> </a:t>
            </a:r>
            <a:r>
              <a:rPr lang="cs-CZ" dirty="0" err="1">
                <a:cs typeface="Calibri"/>
              </a:rPr>
              <a:t>of</a:t>
            </a:r>
            <a:r>
              <a:rPr lang="cs-CZ" dirty="0">
                <a:cs typeface="Calibri"/>
              </a:rPr>
              <a:t> </a:t>
            </a:r>
            <a:r>
              <a:rPr lang="cs-CZ" dirty="0" err="1">
                <a:cs typeface="Calibri"/>
              </a:rPr>
              <a:t>its</a:t>
            </a:r>
            <a:r>
              <a:rPr lang="cs-CZ" dirty="0">
                <a:cs typeface="Calibri"/>
              </a:rPr>
              <a:t> </a:t>
            </a:r>
            <a:r>
              <a:rPr lang="cs-CZ" dirty="0" err="1">
                <a:cs typeface="Calibri"/>
              </a:rPr>
              <a:t>functions</a:t>
            </a:r>
            <a:r>
              <a:rPr lang="cs-CZ" dirty="0">
                <a:cs typeface="Calibri"/>
              </a:rPr>
              <a:t> </a:t>
            </a:r>
            <a:r>
              <a:rPr lang="cs-CZ" dirty="0" err="1">
                <a:cs typeface="Calibri"/>
              </a:rPr>
              <a:t>constitute</a:t>
            </a:r>
            <a:r>
              <a:rPr lang="cs-CZ" dirty="0">
                <a:cs typeface="Calibri"/>
              </a:rPr>
              <a:t> a </a:t>
            </a:r>
            <a:r>
              <a:rPr lang="cs-CZ" dirty="0" err="1">
                <a:cs typeface="Calibri"/>
              </a:rPr>
              <a:t>form</a:t>
            </a:r>
            <a:r>
              <a:rPr lang="cs-CZ" dirty="0">
                <a:cs typeface="Calibri"/>
              </a:rPr>
              <a:t> </a:t>
            </a:r>
            <a:r>
              <a:rPr lang="cs-CZ" dirty="0" err="1">
                <a:cs typeface="Calibri"/>
              </a:rPr>
              <a:t>of</a:t>
            </a:r>
            <a:r>
              <a:rPr lang="cs-CZ" dirty="0">
                <a:cs typeface="Calibri"/>
              </a:rPr>
              <a:t> </a:t>
            </a:r>
            <a:r>
              <a:rPr lang="cs-CZ" dirty="0" err="1">
                <a:cs typeface="Calibri"/>
              </a:rPr>
              <a:t>expression</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 and </a:t>
            </a:r>
            <a:r>
              <a:rPr lang="cs-CZ" dirty="0" err="1">
                <a:cs typeface="Calibri"/>
              </a:rPr>
              <a:t>may</a:t>
            </a:r>
            <a:r>
              <a:rPr lang="cs-CZ" dirty="0">
                <a:cs typeface="Calibri"/>
              </a:rPr>
              <a:t>, as such, </a:t>
            </a:r>
            <a:r>
              <a:rPr lang="cs-CZ" dirty="0" err="1">
                <a:cs typeface="Calibri"/>
              </a:rPr>
              <a:t>be</a:t>
            </a:r>
            <a:r>
              <a:rPr lang="cs-CZ" dirty="0">
                <a:cs typeface="Calibri"/>
              </a:rPr>
              <a:t> </a:t>
            </a:r>
            <a:r>
              <a:rPr lang="cs-CZ" dirty="0" err="1">
                <a:cs typeface="Calibri"/>
              </a:rPr>
              <a:t>protected</a:t>
            </a:r>
            <a:r>
              <a:rPr lang="cs-CZ" dirty="0">
                <a:cs typeface="Calibri"/>
              </a:rPr>
              <a:t> by copyright in </a:t>
            </a:r>
            <a:r>
              <a:rPr lang="cs-CZ" dirty="0" err="1">
                <a:cs typeface="Calibri"/>
              </a:rPr>
              <a:t>computer</a:t>
            </a:r>
            <a:r>
              <a:rPr lang="cs-CZ" dirty="0">
                <a:cs typeface="Calibri"/>
              </a:rPr>
              <a:t> </a:t>
            </a:r>
            <a:r>
              <a:rPr lang="cs-CZ" dirty="0" err="1">
                <a:cs typeface="Calibri"/>
              </a:rPr>
              <a:t>programs</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a:t>
            </a:r>
            <a:r>
              <a:rPr lang="cs-CZ" dirty="0" err="1">
                <a:cs typeface="Calibri"/>
              </a:rPr>
              <a:t>purposes</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a:t>
            </a:r>
            <a:r>
              <a:rPr lang="cs-CZ" dirty="0" err="1">
                <a:cs typeface="Calibri"/>
              </a:rPr>
              <a:t>directive</a:t>
            </a:r>
            <a:r>
              <a:rPr lang="cs-CZ" dirty="0">
                <a:cs typeface="Calibri"/>
              </a:rPr>
              <a:t>. (29)</a:t>
            </a:r>
          </a:p>
          <a:p>
            <a:r>
              <a:rPr lang="cs-CZ" dirty="0">
                <a:cs typeface="Calibri"/>
              </a:rPr>
              <a:t>WPL </a:t>
            </a:r>
            <a:r>
              <a:rPr lang="cs-CZ" dirty="0" err="1">
                <a:cs typeface="Calibri"/>
              </a:rPr>
              <a:t>did</a:t>
            </a:r>
            <a:r>
              <a:rPr lang="cs-CZ" dirty="0">
                <a:cs typeface="Calibri"/>
              </a:rPr>
              <a:t> not </a:t>
            </a:r>
            <a:r>
              <a:rPr lang="cs-CZ" dirty="0" err="1">
                <a:cs typeface="Calibri"/>
              </a:rPr>
              <a:t>have</a:t>
            </a:r>
            <a:r>
              <a:rPr lang="cs-CZ" dirty="0">
                <a:cs typeface="Calibri"/>
              </a:rPr>
              <a:t> </a:t>
            </a:r>
            <a:r>
              <a:rPr lang="cs-CZ" dirty="0" err="1">
                <a:cs typeface="Calibri"/>
              </a:rPr>
              <a:t>access</a:t>
            </a:r>
            <a:r>
              <a:rPr lang="cs-CZ" dirty="0">
                <a:cs typeface="Calibri"/>
              </a:rPr>
              <a:t> to </a:t>
            </a:r>
            <a:r>
              <a:rPr lang="cs-CZ" dirty="0" err="1">
                <a:cs typeface="Calibri"/>
              </a:rPr>
              <a:t>the</a:t>
            </a:r>
            <a:r>
              <a:rPr lang="cs-CZ" dirty="0">
                <a:cs typeface="Calibri"/>
              </a:rPr>
              <a:t> source </a:t>
            </a:r>
            <a:r>
              <a:rPr lang="cs-CZ" dirty="0" err="1">
                <a:cs typeface="Calibri"/>
              </a:rPr>
              <a:t>code</a:t>
            </a:r>
            <a:r>
              <a:rPr lang="cs-CZ" dirty="0">
                <a:cs typeface="Calibri"/>
              </a:rPr>
              <a:t> </a:t>
            </a:r>
            <a:r>
              <a:rPr lang="cs-CZ" dirty="0" err="1">
                <a:cs typeface="Calibri"/>
              </a:rPr>
              <a:t>of</a:t>
            </a:r>
            <a:r>
              <a:rPr lang="cs-CZ" dirty="0">
                <a:cs typeface="Calibri"/>
              </a:rPr>
              <a:t> SAS </a:t>
            </a:r>
            <a:r>
              <a:rPr lang="cs-CZ" dirty="0" err="1">
                <a:cs typeface="Calibri"/>
              </a:rPr>
              <a:t>Institute’s</a:t>
            </a:r>
            <a:r>
              <a:rPr lang="cs-CZ" dirty="0">
                <a:cs typeface="Calibri"/>
              </a:rPr>
              <a:t> program and </a:t>
            </a:r>
            <a:r>
              <a:rPr lang="cs-CZ" dirty="0" err="1">
                <a:cs typeface="Calibri"/>
              </a:rPr>
              <a:t>did</a:t>
            </a:r>
            <a:r>
              <a:rPr lang="cs-CZ" dirty="0">
                <a:cs typeface="Calibri"/>
              </a:rPr>
              <a:t> not </a:t>
            </a:r>
            <a:r>
              <a:rPr lang="cs-CZ" dirty="0" err="1">
                <a:cs typeface="Calibri"/>
              </a:rPr>
              <a:t>carry</a:t>
            </a:r>
            <a:r>
              <a:rPr lang="cs-CZ" dirty="0">
                <a:cs typeface="Calibri"/>
              </a:rPr>
              <a:t> </a:t>
            </a:r>
            <a:r>
              <a:rPr lang="cs-CZ" dirty="0" err="1">
                <a:cs typeface="Calibri"/>
              </a:rPr>
              <a:t>out</a:t>
            </a:r>
            <a:r>
              <a:rPr lang="cs-CZ" dirty="0">
                <a:cs typeface="Calibri"/>
              </a:rPr>
              <a:t> any </a:t>
            </a:r>
            <a:r>
              <a:rPr lang="cs-CZ" dirty="0" err="1">
                <a:cs typeface="Calibri"/>
              </a:rPr>
              <a:t>decompilation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object</a:t>
            </a:r>
            <a:r>
              <a:rPr lang="cs-CZ" dirty="0">
                <a:cs typeface="Calibri"/>
              </a:rPr>
              <a:t> </a:t>
            </a:r>
            <a:r>
              <a:rPr lang="cs-CZ" dirty="0" err="1">
                <a:cs typeface="Calibri"/>
              </a:rPr>
              <a:t>code</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 By </a:t>
            </a:r>
            <a:r>
              <a:rPr lang="cs-CZ" dirty="0" err="1">
                <a:cs typeface="Calibri"/>
              </a:rPr>
              <a:t>means</a:t>
            </a:r>
            <a:r>
              <a:rPr lang="cs-CZ" dirty="0">
                <a:cs typeface="Calibri"/>
              </a:rPr>
              <a:t> </a:t>
            </a:r>
            <a:r>
              <a:rPr lang="cs-CZ" dirty="0" err="1">
                <a:cs typeface="Calibri"/>
              </a:rPr>
              <a:t>of</a:t>
            </a:r>
            <a:r>
              <a:rPr lang="cs-CZ" dirty="0">
                <a:cs typeface="Calibri"/>
              </a:rPr>
              <a:t> </a:t>
            </a:r>
            <a:r>
              <a:rPr lang="cs-CZ" dirty="0" err="1">
                <a:cs typeface="Calibri"/>
              </a:rPr>
              <a:t>observing</a:t>
            </a:r>
            <a:r>
              <a:rPr lang="cs-CZ" dirty="0">
                <a:cs typeface="Calibri"/>
              </a:rPr>
              <a:t>, </a:t>
            </a:r>
            <a:r>
              <a:rPr lang="cs-CZ" dirty="0" err="1">
                <a:cs typeface="Calibri"/>
              </a:rPr>
              <a:t>studying</a:t>
            </a:r>
            <a:r>
              <a:rPr lang="cs-CZ" dirty="0">
                <a:cs typeface="Calibri"/>
              </a:rPr>
              <a:t> and testing </a:t>
            </a:r>
            <a:r>
              <a:rPr lang="cs-CZ" dirty="0" err="1">
                <a:cs typeface="Calibri"/>
              </a:rPr>
              <a:t>the</a:t>
            </a:r>
            <a:r>
              <a:rPr lang="cs-CZ" dirty="0">
                <a:cs typeface="Calibri"/>
              </a:rPr>
              <a:t> </a:t>
            </a:r>
            <a:r>
              <a:rPr lang="cs-CZ" dirty="0" err="1">
                <a:cs typeface="Calibri"/>
              </a:rPr>
              <a:t>behaviour</a:t>
            </a:r>
            <a:r>
              <a:rPr lang="cs-CZ" dirty="0">
                <a:cs typeface="Calibri"/>
              </a:rPr>
              <a:t> </a:t>
            </a:r>
            <a:r>
              <a:rPr lang="cs-CZ" dirty="0" err="1">
                <a:cs typeface="Calibri"/>
              </a:rPr>
              <a:t>of</a:t>
            </a:r>
            <a:r>
              <a:rPr lang="cs-CZ" dirty="0">
                <a:cs typeface="Calibri"/>
              </a:rPr>
              <a:t> SAS </a:t>
            </a:r>
            <a:r>
              <a:rPr lang="cs-CZ" dirty="0" err="1">
                <a:cs typeface="Calibri"/>
              </a:rPr>
              <a:t>Institute’s</a:t>
            </a:r>
            <a:r>
              <a:rPr lang="cs-CZ" dirty="0">
                <a:cs typeface="Calibri"/>
              </a:rPr>
              <a:t> program, WPL </a:t>
            </a:r>
            <a:r>
              <a:rPr lang="cs-CZ" dirty="0" err="1">
                <a:cs typeface="Calibri"/>
              </a:rPr>
              <a:t>reproduced</a:t>
            </a:r>
            <a:r>
              <a:rPr lang="cs-CZ" dirty="0">
                <a:cs typeface="Calibri"/>
              </a:rPr>
              <a:t> </a:t>
            </a:r>
            <a:r>
              <a:rPr lang="cs-CZ" dirty="0" err="1">
                <a:cs typeface="Calibri"/>
              </a:rPr>
              <a:t>the</a:t>
            </a:r>
            <a:r>
              <a:rPr lang="cs-CZ" dirty="0">
                <a:cs typeface="Calibri"/>
              </a:rPr>
              <a:t> </a:t>
            </a:r>
            <a:r>
              <a:rPr lang="cs-CZ" dirty="0" err="1">
                <a:cs typeface="Calibri"/>
              </a:rPr>
              <a:t>functionality</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 by </a:t>
            </a:r>
            <a:r>
              <a:rPr lang="cs-CZ" dirty="0" err="1">
                <a:cs typeface="Calibri"/>
              </a:rPr>
              <a:t>using</a:t>
            </a:r>
            <a:r>
              <a:rPr lang="cs-CZ" dirty="0">
                <a:cs typeface="Calibri"/>
              </a:rPr>
              <a:t> </a:t>
            </a:r>
            <a:r>
              <a:rPr lang="cs-CZ" dirty="0" err="1">
                <a:cs typeface="Calibri"/>
              </a:rPr>
              <a:t>the</a:t>
            </a:r>
            <a:r>
              <a:rPr lang="cs-CZ" dirty="0">
                <a:cs typeface="Calibri"/>
              </a:rPr>
              <a:t> </a:t>
            </a:r>
            <a:r>
              <a:rPr lang="cs-CZ" dirty="0" err="1">
                <a:cs typeface="Calibri"/>
              </a:rPr>
              <a:t>same</a:t>
            </a:r>
            <a:r>
              <a:rPr lang="cs-CZ" dirty="0">
                <a:cs typeface="Calibri"/>
              </a:rPr>
              <a:t> </a:t>
            </a:r>
            <a:r>
              <a:rPr lang="cs-CZ" dirty="0" err="1">
                <a:cs typeface="Calibri"/>
              </a:rPr>
              <a:t>programming</a:t>
            </a:r>
            <a:r>
              <a:rPr lang="cs-CZ" dirty="0">
                <a:cs typeface="Calibri"/>
              </a:rPr>
              <a:t> </a:t>
            </a:r>
            <a:r>
              <a:rPr lang="cs-CZ" dirty="0" err="1">
                <a:cs typeface="Calibri"/>
              </a:rPr>
              <a:t>language</a:t>
            </a:r>
            <a:r>
              <a:rPr lang="cs-CZ" dirty="0">
                <a:cs typeface="Calibri"/>
              </a:rPr>
              <a:t> and </a:t>
            </a:r>
            <a:r>
              <a:rPr lang="cs-CZ" dirty="0" err="1">
                <a:cs typeface="Calibri"/>
              </a:rPr>
              <a:t>the</a:t>
            </a:r>
            <a:r>
              <a:rPr lang="cs-CZ" dirty="0">
                <a:cs typeface="Calibri"/>
              </a:rPr>
              <a:t> </a:t>
            </a:r>
            <a:r>
              <a:rPr lang="cs-CZ" dirty="0" err="1">
                <a:cs typeface="Calibri"/>
              </a:rPr>
              <a:t>same</a:t>
            </a:r>
            <a:r>
              <a:rPr lang="cs-CZ" dirty="0">
                <a:cs typeface="Calibri"/>
              </a:rPr>
              <a:t> </a:t>
            </a:r>
            <a:r>
              <a:rPr lang="cs-CZ" dirty="0" err="1">
                <a:cs typeface="Calibri"/>
              </a:rPr>
              <a:t>format</a:t>
            </a:r>
            <a:r>
              <a:rPr lang="cs-CZ" dirty="0">
                <a:cs typeface="Calibri"/>
              </a:rPr>
              <a:t> </a:t>
            </a:r>
            <a:r>
              <a:rPr lang="cs-CZ" dirty="0" err="1">
                <a:cs typeface="Calibri"/>
              </a:rPr>
              <a:t>of</a:t>
            </a:r>
            <a:r>
              <a:rPr lang="cs-CZ" dirty="0">
                <a:cs typeface="Calibri"/>
              </a:rPr>
              <a:t> data </a:t>
            </a:r>
            <a:r>
              <a:rPr lang="cs-CZ" dirty="0" err="1">
                <a:cs typeface="Calibri"/>
              </a:rPr>
              <a:t>files</a:t>
            </a:r>
            <a:r>
              <a:rPr lang="cs-CZ" dirty="0">
                <a:cs typeface="Calibri"/>
              </a:rPr>
              <a:t>.</a:t>
            </a:r>
          </a:p>
          <a:p>
            <a:r>
              <a:rPr lang="cs-CZ" dirty="0">
                <a:cs typeface="Calibri"/>
              </a:rPr>
              <a:t> Reference to  AG: </a:t>
            </a:r>
            <a:r>
              <a:rPr lang="cs-CZ" dirty="0" err="1">
                <a:cs typeface="Calibri"/>
              </a:rPr>
              <a:t>the</a:t>
            </a:r>
            <a:r>
              <a:rPr lang="cs-CZ" dirty="0">
                <a:cs typeface="Calibri"/>
              </a:rPr>
              <a:t> </a:t>
            </a:r>
            <a:r>
              <a:rPr lang="cs-CZ" dirty="0" err="1">
                <a:cs typeface="Calibri"/>
              </a:rPr>
              <a:t>functionality</a:t>
            </a:r>
            <a:r>
              <a:rPr lang="cs-CZ" dirty="0">
                <a:cs typeface="Calibri"/>
              </a:rPr>
              <a:t>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can</a:t>
            </a:r>
            <a:r>
              <a:rPr lang="cs-CZ" dirty="0">
                <a:cs typeface="Calibri"/>
              </a:rPr>
              <a:t> </a:t>
            </a:r>
            <a:r>
              <a:rPr lang="cs-CZ" dirty="0" err="1">
                <a:cs typeface="Calibri"/>
              </a:rPr>
              <a:t>be</a:t>
            </a:r>
            <a:r>
              <a:rPr lang="cs-CZ" dirty="0">
                <a:cs typeface="Calibri"/>
              </a:rPr>
              <a:t> </a:t>
            </a:r>
            <a:r>
              <a:rPr lang="cs-CZ" dirty="0" err="1">
                <a:cs typeface="Calibri"/>
              </a:rPr>
              <a:t>protected</a:t>
            </a:r>
            <a:r>
              <a:rPr lang="cs-CZ" dirty="0">
                <a:cs typeface="Calibri"/>
              </a:rPr>
              <a:t> by copyright </a:t>
            </a:r>
            <a:r>
              <a:rPr lang="cs-CZ" dirty="0" err="1">
                <a:cs typeface="Calibri"/>
              </a:rPr>
              <a:t>would</a:t>
            </a:r>
            <a:r>
              <a:rPr lang="cs-CZ" dirty="0">
                <a:cs typeface="Calibri"/>
              </a:rPr>
              <a:t> </a:t>
            </a:r>
            <a:r>
              <a:rPr lang="cs-CZ" dirty="0" err="1">
                <a:cs typeface="Calibri"/>
              </a:rPr>
              <a:t>amount</a:t>
            </a:r>
            <a:r>
              <a:rPr lang="cs-CZ" dirty="0">
                <a:cs typeface="Calibri"/>
              </a:rPr>
              <a:t> to </a:t>
            </a:r>
            <a:r>
              <a:rPr lang="cs-CZ" dirty="0" err="1">
                <a:cs typeface="Calibri"/>
              </a:rPr>
              <a:t>making</a:t>
            </a:r>
            <a:r>
              <a:rPr lang="cs-CZ" dirty="0">
                <a:cs typeface="Calibri"/>
              </a:rPr>
              <a:t> </a:t>
            </a:r>
            <a:r>
              <a:rPr lang="cs-CZ" dirty="0" err="1">
                <a:cs typeface="Calibri"/>
              </a:rPr>
              <a:t>it</a:t>
            </a:r>
            <a:r>
              <a:rPr lang="cs-CZ" dirty="0">
                <a:cs typeface="Calibri"/>
              </a:rPr>
              <a:t> </a:t>
            </a:r>
            <a:r>
              <a:rPr lang="cs-CZ" dirty="0" err="1">
                <a:cs typeface="Calibri"/>
              </a:rPr>
              <a:t>possible</a:t>
            </a:r>
            <a:r>
              <a:rPr lang="cs-CZ" dirty="0">
                <a:cs typeface="Calibri"/>
              </a:rPr>
              <a:t> to </a:t>
            </a:r>
            <a:r>
              <a:rPr lang="cs-CZ" dirty="0" err="1">
                <a:cs typeface="Calibri"/>
              </a:rPr>
              <a:t>monopolise</a:t>
            </a:r>
            <a:r>
              <a:rPr lang="cs-CZ" dirty="0">
                <a:cs typeface="Calibri"/>
              </a:rPr>
              <a:t> </a:t>
            </a:r>
            <a:r>
              <a:rPr lang="cs-CZ" dirty="0" err="1">
                <a:cs typeface="Calibri"/>
              </a:rPr>
              <a:t>ideas</a:t>
            </a:r>
            <a:r>
              <a:rPr lang="cs-CZ" dirty="0">
                <a:cs typeface="Calibri"/>
              </a:rPr>
              <a:t>, to </a:t>
            </a:r>
            <a:r>
              <a:rPr lang="cs-CZ" dirty="0" err="1">
                <a:cs typeface="Calibri"/>
              </a:rPr>
              <a:t>the</a:t>
            </a:r>
            <a:r>
              <a:rPr lang="cs-CZ" dirty="0">
                <a:cs typeface="Calibri"/>
              </a:rPr>
              <a:t> </a:t>
            </a:r>
            <a:r>
              <a:rPr lang="cs-CZ" dirty="0" err="1">
                <a:cs typeface="Calibri"/>
              </a:rPr>
              <a:t>detriment</a:t>
            </a:r>
            <a:r>
              <a:rPr lang="cs-CZ" dirty="0">
                <a:cs typeface="Calibri"/>
              </a:rPr>
              <a:t> </a:t>
            </a:r>
            <a:r>
              <a:rPr lang="cs-CZ" dirty="0" err="1">
                <a:cs typeface="Calibri"/>
              </a:rPr>
              <a:t>of</a:t>
            </a:r>
            <a:r>
              <a:rPr lang="cs-CZ" dirty="0">
                <a:cs typeface="Calibri"/>
              </a:rPr>
              <a:t> </a:t>
            </a:r>
            <a:r>
              <a:rPr lang="cs-CZ" dirty="0" err="1">
                <a:cs typeface="Calibri"/>
              </a:rPr>
              <a:t>technological</a:t>
            </a:r>
            <a:r>
              <a:rPr lang="cs-CZ" dirty="0">
                <a:cs typeface="Calibri"/>
              </a:rPr>
              <a:t> </a:t>
            </a:r>
            <a:r>
              <a:rPr lang="cs-CZ" dirty="0" err="1">
                <a:cs typeface="Calibri"/>
              </a:rPr>
              <a:t>progress</a:t>
            </a:r>
            <a:r>
              <a:rPr lang="cs-CZ" dirty="0">
                <a:cs typeface="Calibri"/>
              </a:rPr>
              <a:t> and </a:t>
            </a:r>
            <a:r>
              <a:rPr lang="cs-CZ" dirty="0" err="1">
                <a:cs typeface="Calibri"/>
              </a:rPr>
              <a:t>industrial</a:t>
            </a:r>
            <a:r>
              <a:rPr lang="cs-CZ" dirty="0">
                <a:cs typeface="Calibri"/>
              </a:rPr>
              <a:t> development. (57 AG)</a:t>
            </a:r>
          </a:p>
        </p:txBody>
      </p:sp>
    </p:spTree>
    <p:extLst>
      <p:ext uri="{BB962C8B-B14F-4D97-AF65-F5344CB8AC3E}">
        <p14:creationId xmlns:p14="http://schemas.microsoft.com/office/powerpoint/2010/main" val="1951020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50C584-377B-43B2-BBB0-02C437884693}"/>
              </a:ext>
            </a:extLst>
          </p:cNvPr>
          <p:cNvSpPr>
            <a:spLocks noGrp="1"/>
          </p:cNvSpPr>
          <p:nvPr>
            <p:ph type="title"/>
          </p:nvPr>
        </p:nvSpPr>
        <p:spPr/>
        <p:txBody>
          <a:bodyPr/>
          <a:lstStyle/>
          <a:p>
            <a:r>
              <a:rPr lang="cs-CZ" dirty="0">
                <a:cs typeface="Calibri Light"/>
              </a:rPr>
              <a:t>C-406/10 SAS Institute Inc. v. </a:t>
            </a:r>
            <a:r>
              <a:rPr lang="cs-CZ" dirty="0" err="1">
                <a:cs typeface="Calibri Light"/>
              </a:rPr>
              <a:t>World</a:t>
            </a:r>
            <a:r>
              <a:rPr lang="cs-CZ" dirty="0">
                <a:cs typeface="Calibri Light"/>
              </a:rPr>
              <a:t> </a:t>
            </a:r>
            <a:r>
              <a:rPr lang="cs-CZ" dirty="0" err="1">
                <a:cs typeface="Calibri Light"/>
              </a:rPr>
              <a:t>Programming</a:t>
            </a:r>
            <a:r>
              <a:rPr lang="cs-CZ" dirty="0">
                <a:cs typeface="Calibri Light"/>
              </a:rPr>
              <a:t> Ltd</a:t>
            </a:r>
            <a:endParaRPr lang="cs-CZ" dirty="0"/>
          </a:p>
        </p:txBody>
      </p:sp>
      <p:sp>
        <p:nvSpPr>
          <p:cNvPr id="3" name="Zástupný symbol pro obsah 2">
            <a:extLst>
              <a:ext uri="{FF2B5EF4-FFF2-40B4-BE49-F238E27FC236}">
                <a16:creationId xmlns:a16="http://schemas.microsoft.com/office/drawing/2014/main" id="{4D0E082E-F214-41A0-A804-1D9E83F449B8}"/>
              </a:ext>
            </a:extLst>
          </p:cNvPr>
          <p:cNvSpPr>
            <a:spLocks noGrp="1"/>
          </p:cNvSpPr>
          <p:nvPr>
            <p:ph idx="1"/>
          </p:nvPr>
        </p:nvSpPr>
        <p:spPr/>
        <p:txBody>
          <a:bodyPr vert="horz" lIns="91440" tIns="45720" rIns="91440" bIns="45720" rtlCol="0" anchor="t">
            <a:normAutofit/>
          </a:bodyPr>
          <a:lstStyle/>
          <a:p>
            <a:r>
              <a:rPr lang="cs-CZ" dirty="0" err="1">
                <a:cs typeface="Calibri"/>
              </a:rPr>
              <a:t>that</a:t>
            </a:r>
            <a:r>
              <a:rPr lang="cs-CZ" dirty="0">
                <a:cs typeface="Calibri"/>
              </a:rPr>
              <a:t> </a:t>
            </a:r>
            <a:r>
              <a:rPr lang="cs-CZ" u="sng" dirty="0" err="1">
                <a:cs typeface="Calibri"/>
              </a:rPr>
              <a:t>neither</a:t>
            </a:r>
            <a:r>
              <a:rPr lang="cs-CZ" u="sng" dirty="0">
                <a:cs typeface="Calibri"/>
              </a:rPr>
              <a:t> </a:t>
            </a:r>
            <a:r>
              <a:rPr lang="cs-CZ" u="sng" dirty="0" err="1">
                <a:cs typeface="Calibri"/>
              </a:rPr>
              <a:t>the</a:t>
            </a:r>
            <a:r>
              <a:rPr lang="cs-CZ" u="sng" dirty="0">
                <a:cs typeface="Calibri"/>
              </a:rPr>
              <a:t> </a:t>
            </a:r>
            <a:r>
              <a:rPr lang="cs-CZ" u="sng" dirty="0" err="1">
                <a:cs typeface="Calibri"/>
              </a:rPr>
              <a:t>functionality</a:t>
            </a:r>
            <a:r>
              <a:rPr lang="cs-CZ" u="sng" dirty="0">
                <a:cs typeface="Calibri"/>
              </a:rPr>
              <a:t> </a:t>
            </a:r>
            <a:r>
              <a:rPr lang="cs-CZ" u="sng" dirty="0" err="1">
                <a:cs typeface="Calibri"/>
              </a:rPr>
              <a:t>of</a:t>
            </a:r>
            <a:r>
              <a:rPr lang="cs-CZ" u="sng" dirty="0">
                <a:cs typeface="Calibri"/>
              </a:rPr>
              <a:t> a </a:t>
            </a:r>
            <a:r>
              <a:rPr lang="cs-CZ" u="sng" dirty="0" err="1">
                <a:cs typeface="Calibri"/>
              </a:rPr>
              <a:t>computer</a:t>
            </a:r>
            <a:r>
              <a:rPr lang="cs-CZ" u="sng" dirty="0">
                <a:cs typeface="Calibri"/>
              </a:rPr>
              <a:t> program nor </a:t>
            </a:r>
            <a:r>
              <a:rPr lang="cs-CZ" u="sng" dirty="0" err="1">
                <a:cs typeface="Calibri"/>
              </a:rPr>
              <a:t>the</a:t>
            </a:r>
            <a:r>
              <a:rPr lang="cs-CZ" u="sng" dirty="0">
                <a:cs typeface="Calibri"/>
              </a:rPr>
              <a:t> </a:t>
            </a:r>
            <a:r>
              <a:rPr lang="cs-CZ" u="sng" dirty="0" err="1">
                <a:cs typeface="Calibri"/>
              </a:rPr>
              <a:t>programming</a:t>
            </a:r>
            <a:r>
              <a:rPr lang="cs-CZ" u="sng" dirty="0">
                <a:cs typeface="Calibri"/>
              </a:rPr>
              <a:t> </a:t>
            </a:r>
            <a:r>
              <a:rPr lang="cs-CZ" u="sng" dirty="0" err="1">
                <a:cs typeface="Calibri"/>
              </a:rPr>
              <a:t>language</a:t>
            </a:r>
            <a:r>
              <a:rPr lang="cs-CZ" u="sng" dirty="0">
                <a:cs typeface="Calibri"/>
              </a:rPr>
              <a:t> and </a:t>
            </a:r>
            <a:r>
              <a:rPr lang="cs-CZ" u="sng" dirty="0" err="1">
                <a:cs typeface="Calibri"/>
              </a:rPr>
              <a:t>the</a:t>
            </a:r>
            <a:r>
              <a:rPr lang="cs-CZ" u="sng" dirty="0">
                <a:cs typeface="Calibri"/>
              </a:rPr>
              <a:t> </a:t>
            </a:r>
            <a:r>
              <a:rPr lang="cs-CZ" u="sng" dirty="0" err="1">
                <a:cs typeface="Calibri"/>
              </a:rPr>
              <a:t>format</a:t>
            </a:r>
            <a:r>
              <a:rPr lang="cs-CZ" u="sng" dirty="0">
                <a:cs typeface="Calibri"/>
              </a:rPr>
              <a:t> </a:t>
            </a:r>
            <a:r>
              <a:rPr lang="cs-CZ" u="sng" dirty="0" err="1">
                <a:cs typeface="Calibri"/>
              </a:rPr>
              <a:t>of</a:t>
            </a:r>
            <a:r>
              <a:rPr lang="cs-CZ" u="sng" dirty="0">
                <a:cs typeface="Calibri"/>
              </a:rPr>
              <a:t> data </a:t>
            </a:r>
            <a:r>
              <a:rPr lang="cs-CZ" u="sng" dirty="0" err="1">
                <a:cs typeface="Calibri"/>
              </a:rPr>
              <a:t>file</a:t>
            </a:r>
            <a:r>
              <a:rPr lang="cs-CZ" dirty="0" err="1">
                <a:cs typeface="Calibri"/>
              </a:rPr>
              <a:t>s</a:t>
            </a:r>
            <a:r>
              <a:rPr lang="cs-CZ" dirty="0">
                <a:cs typeface="Calibri"/>
              </a:rPr>
              <a:t> </a:t>
            </a:r>
            <a:r>
              <a:rPr lang="cs-CZ" dirty="0" err="1">
                <a:cs typeface="Calibri"/>
              </a:rPr>
              <a:t>used</a:t>
            </a:r>
            <a:r>
              <a:rPr lang="cs-CZ" dirty="0">
                <a:cs typeface="Calibri"/>
              </a:rPr>
              <a:t> in a </a:t>
            </a:r>
            <a:r>
              <a:rPr lang="cs-CZ" dirty="0" err="1">
                <a:cs typeface="Calibri"/>
              </a:rPr>
              <a:t>computer</a:t>
            </a:r>
            <a:r>
              <a:rPr lang="cs-CZ" dirty="0">
                <a:cs typeface="Calibri"/>
              </a:rPr>
              <a:t> program in </a:t>
            </a:r>
            <a:r>
              <a:rPr lang="cs-CZ" dirty="0" err="1">
                <a:cs typeface="Calibri"/>
              </a:rPr>
              <a:t>order</a:t>
            </a:r>
            <a:r>
              <a:rPr lang="cs-CZ" dirty="0">
                <a:cs typeface="Calibri"/>
              </a:rPr>
              <a:t> to </a:t>
            </a:r>
            <a:r>
              <a:rPr lang="cs-CZ" dirty="0" err="1">
                <a:cs typeface="Calibri"/>
              </a:rPr>
              <a:t>exploit</a:t>
            </a:r>
            <a:r>
              <a:rPr lang="cs-CZ" dirty="0">
                <a:cs typeface="Calibri"/>
              </a:rPr>
              <a:t> </a:t>
            </a:r>
            <a:r>
              <a:rPr lang="cs-CZ" dirty="0" err="1">
                <a:cs typeface="Calibri"/>
              </a:rPr>
              <a:t>certain</a:t>
            </a:r>
            <a:r>
              <a:rPr lang="cs-CZ" dirty="0">
                <a:cs typeface="Calibri"/>
              </a:rPr>
              <a:t> </a:t>
            </a:r>
            <a:r>
              <a:rPr lang="cs-CZ" dirty="0" err="1">
                <a:cs typeface="Calibri"/>
              </a:rPr>
              <a:t>of</a:t>
            </a:r>
            <a:r>
              <a:rPr lang="cs-CZ" dirty="0">
                <a:cs typeface="Calibri"/>
              </a:rPr>
              <a:t> </a:t>
            </a:r>
            <a:r>
              <a:rPr lang="cs-CZ" dirty="0" err="1">
                <a:cs typeface="Calibri"/>
              </a:rPr>
              <a:t>its</a:t>
            </a:r>
            <a:r>
              <a:rPr lang="cs-CZ" dirty="0">
                <a:cs typeface="Calibri"/>
              </a:rPr>
              <a:t> </a:t>
            </a:r>
            <a:r>
              <a:rPr lang="cs-CZ" dirty="0" err="1">
                <a:cs typeface="Calibri"/>
              </a:rPr>
              <a:t>functions</a:t>
            </a:r>
            <a:r>
              <a:rPr lang="cs-CZ" dirty="0">
                <a:cs typeface="Calibri"/>
              </a:rPr>
              <a:t> </a:t>
            </a:r>
            <a:r>
              <a:rPr lang="cs-CZ" dirty="0" err="1">
                <a:cs typeface="Calibri"/>
              </a:rPr>
              <a:t>constitute</a:t>
            </a:r>
            <a:r>
              <a:rPr lang="cs-CZ" dirty="0">
                <a:cs typeface="Calibri"/>
              </a:rPr>
              <a:t> a </a:t>
            </a:r>
            <a:r>
              <a:rPr lang="cs-CZ" dirty="0" err="1">
                <a:cs typeface="Calibri"/>
              </a:rPr>
              <a:t>form</a:t>
            </a:r>
            <a:r>
              <a:rPr lang="cs-CZ" dirty="0">
                <a:cs typeface="Calibri"/>
              </a:rPr>
              <a:t> </a:t>
            </a:r>
            <a:r>
              <a:rPr lang="cs-CZ" dirty="0" err="1">
                <a:cs typeface="Calibri"/>
              </a:rPr>
              <a:t>of</a:t>
            </a:r>
            <a:r>
              <a:rPr lang="cs-CZ" dirty="0">
                <a:cs typeface="Calibri"/>
              </a:rPr>
              <a:t> </a:t>
            </a:r>
            <a:r>
              <a:rPr lang="cs-CZ" dirty="0" err="1">
                <a:cs typeface="Calibri"/>
              </a:rPr>
              <a:t>expression</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 and, as such, </a:t>
            </a:r>
            <a:r>
              <a:rPr lang="cs-CZ" u="sng" dirty="0">
                <a:cs typeface="Calibri"/>
              </a:rPr>
              <a:t>are not </a:t>
            </a:r>
            <a:r>
              <a:rPr lang="cs-CZ" u="sng" dirty="0" err="1">
                <a:cs typeface="Calibri"/>
              </a:rPr>
              <a:t>protected</a:t>
            </a:r>
            <a:r>
              <a:rPr lang="cs-CZ" u="sng" dirty="0">
                <a:cs typeface="Calibri"/>
              </a:rPr>
              <a:t> by copyright </a:t>
            </a:r>
            <a:r>
              <a:rPr lang="cs-CZ" dirty="0">
                <a:cs typeface="Calibri"/>
              </a:rPr>
              <a:t>in </a:t>
            </a:r>
            <a:r>
              <a:rPr lang="cs-CZ" dirty="0" err="1">
                <a:cs typeface="Calibri"/>
              </a:rPr>
              <a:t>computer</a:t>
            </a:r>
            <a:r>
              <a:rPr lang="cs-CZ" dirty="0">
                <a:cs typeface="Calibri"/>
              </a:rPr>
              <a:t> </a:t>
            </a:r>
            <a:r>
              <a:rPr lang="cs-CZ" dirty="0" err="1">
                <a:cs typeface="Calibri"/>
              </a:rPr>
              <a:t>programs</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a:t>
            </a:r>
            <a:r>
              <a:rPr lang="cs-CZ" dirty="0" err="1">
                <a:cs typeface="Calibri"/>
              </a:rPr>
              <a:t>purposes</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a:t>
            </a:r>
            <a:r>
              <a:rPr lang="cs-CZ" dirty="0" err="1">
                <a:cs typeface="Calibri"/>
              </a:rPr>
              <a:t>directive</a:t>
            </a:r>
            <a:r>
              <a:rPr lang="cs-CZ" dirty="0">
                <a:cs typeface="Calibri"/>
              </a:rPr>
              <a:t>. (46)</a:t>
            </a:r>
          </a:p>
          <a:p>
            <a:endParaRPr lang="cs-CZ" dirty="0">
              <a:cs typeface="Calibri"/>
            </a:endParaRPr>
          </a:p>
        </p:txBody>
      </p:sp>
    </p:spTree>
    <p:extLst>
      <p:ext uri="{BB962C8B-B14F-4D97-AF65-F5344CB8AC3E}">
        <p14:creationId xmlns:p14="http://schemas.microsoft.com/office/powerpoint/2010/main" val="4191499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833E22-ECBF-4ED1-A10D-257068A2DDCD}"/>
              </a:ext>
            </a:extLst>
          </p:cNvPr>
          <p:cNvSpPr>
            <a:spLocks noGrp="1"/>
          </p:cNvSpPr>
          <p:nvPr>
            <p:ph type="title"/>
          </p:nvPr>
        </p:nvSpPr>
        <p:spPr/>
        <p:txBody>
          <a:bodyPr/>
          <a:lstStyle/>
          <a:p>
            <a:r>
              <a:rPr lang="cs-CZ" dirty="0">
                <a:cs typeface="Calibri Light"/>
              </a:rPr>
              <a:t>C-406/10 SAS Institute Inc. v. </a:t>
            </a:r>
            <a:r>
              <a:rPr lang="cs-CZ" dirty="0" err="1">
                <a:cs typeface="Calibri Light"/>
              </a:rPr>
              <a:t>World</a:t>
            </a:r>
            <a:r>
              <a:rPr lang="cs-CZ" dirty="0">
                <a:cs typeface="Calibri Light"/>
              </a:rPr>
              <a:t> </a:t>
            </a:r>
            <a:r>
              <a:rPr lang="cs-CZ" dirty="0" err="1">
                <a:cs typeface="Calibri Light"/>
              </a:rPr>
              <a:t>Programming</a:t>
            </a:r>
            <a:r>
              <a:rPr lang="cs-CZ" dirty="0">
                <a:cs typeface="Calibri Light"/>
              </a:rPr>
              <a:t> Ltd</a:t>
            </a:r>
            <a:endParaRPr lang="cs-CZ" dirty="0"/>
          </a:p>
        </p:txBody>
      </p:sp>
      <p:sp>
        <p:nvSpPr>
          <p:cNvPr id="3" name="Zástupný symbol pro obsah 2">
            <a:extLst>
              <a:ext uri="{FF2B5EF4-FFF2-40B4-BE49-F238E27FC236}">
                <a16:creationId xmlns:a16="http://schemas.microsoft.com/office/drawing/2014/main" id="{E56FD4E1-CE6B-4DA5-9EC9-414A68666B19}"/>
              </a:ext>
            </a:extLst>
          </p:cNvPr>
          <p:cNvSpPr>
            <a:spLocks noGrp="1"/>
          </p:cNvSpPr>
          <p:nvPr>
            <p:ph idx="1"/>
          </p:nvPr>
        </p:nvSpPr>
        <p:spPr/>
        <p:txBody>
          <a:bodyPr vert="horz" lIns="91440" tIns="45720" rIns="91440" bIns="45720" rtlCol="0" anchor="t">
            <a:normAutofit/>
          </a:bodyPr>
          <a:lstStyle/>
          <a:p>
            <a:r>
              <a:rPr lang="cs-CZ" dirty="0" err="1">
                <a:cs typeface="Calibri"/>
              </a:rPr>
              <a:t>License</a:t>
            </a:r>
            <a:r>
              <a:rPr lang="cs-CZ" dirty="0">
                <a:cs typeface="Calibri"/>
              </a:rPr>
              <a:t> </a:t>
            </a:r>
            <a:r>
              <a:rPr lang="cs-CZ" dirty="0" err="1">
                <a:cs typeface="Calibri"/>
              </a:rPr>
              <a:t>contract</a:t>
            </a:r>
            <a:r>
              <a:rPr lang="cs-CZ" dirty="0">
                <a:cs typeface="Calibri"/>
              </a:rPr>
              <a:t> </a:t>
            </a:r>
            <a:r>
              <a:rPr lang="cs-CZ" dirty="0" err="1">
                <a:cs typeface="Calibri"/>
              </a:rPr>
              <a:t>provisions</a:t>
            </a:r>
            <a:r>
              <a:rPr lang="cs-CZ" dirty="0">
                <a:cs typeface="Calibri"/>
              </a:rPr>
              <a:t> (</a:t>
            </a:r>
            <a:r>
              <a:rPr lang="cs-CZ" dirty="0" err="1">
                <a:cs typeface="Calibri"/>
              </a:rPr>
              <a:t>restrictive</a:t>
            </a:r>
            <a:r>
              <a:rPr lang="cs-CZ" dirty="0">
                <a:cs typeface="Calibri"/>
              </a:rPr>
              <a:t>)</a:t>
            </a:r>
          </a:p>
          <a:p>
            <a:r>
              <a:rPr lang="cs-CZ" dirty="0" err="1">
                <a:cs typeface="Calibri"/>
              </a:rPr>
              <a:t>T</a:t>
            </a:r>
            <a:r>
              <a:rPr lang="cs-CZ" dirty="0" err="1" smtClean="0">
                <a:cs typeface="Calibri"/>
              </a:rPr>
              <a:t>he</a:t>
            </a:r>
            <a:r>
              <a:rPr lang="cs-CZ" dirty="0" smtClean="0">
                <a:cs typeface="Calibri"/>
              </a:rPr>
              <a:t> </a:t>
            </a:r>
            <a:r>
              <a:rPr lang="cs-CZ" dirty="0" err="1">
                <a:cs typeface="Calibri"/>
              </a:rPr>
              <a:t>owner</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copyright in a </a:t>
            </a:r>
            <a:r>
              <a:rPr lang="cs-CZ" dirty="0" err="1">
                <a:cs typeface="Calibri"/>
              </a:rPr>
              <a:t>computer</a:t>
            </a:r>
            <a:r>
              <a:rPr lang="cs-CZ" dirty="0">
                <a:cs typeface="Calibri"/>
              </a:rPr>
              <a:t> program </a:t>
            </a:r>
            <a:r>
              <a:rPr lang="cs-CZ" dirty="0" err="1">
                <a:cs typeface="Calibri"/>
              </a:rPr>
              <a:t>may</a:t>
            </a:r>
            <a:r>
              <a:rPr lang="cs-CZ" dirty="0">
                <a:cs typeface="Calibri"/>
              </a:rPr>
              <a:t> not </a:t>
            </a:r>
            <a:r>
              <a:rPr lang="cs-CZ" dirty="0" err="1">
                <a:cs typeface="Calibri"/>
              </a:rPr>
              <a:t>prevent</a:t>
            </a:r>
            <a:r>
              <a:rPr lang="cs-CZ" dirty="0">
                <a:cs typeface="Calibri"/>
              </a:rPr>
              <a:t>, by </a:t>
            </a:r>
            <a:r>
              <a:rPr lang="cs-CZ" dirty="0" err="1">
                <a:cs typeface="Calibri"/>
              </a:rPr>
              <a:t>relying</a:t>
            </a:r>
            <a:r>
              <a:rPr lang="cs-CZ" dirty="0">
                <a:cs typeface="Calibri"/>
              </a:rPr>
              <a:t> on </a:t>
            </a:r>
            <a:r>
              <a:rPr lang="cs-CZ" dirty="0" err="1">
                <a:cs typeface="Calibri"/>
              </a:rPr>
              <a:t>the</a:t>
            </a:r>
            <a:r>
              <a:rPr lang="cs-CZ" dirty="0">
                <a:cs typeface="Calibri"/>
              </a:rPr>
              <a:t> </a:t>
            </a:r>
            <a:r>
              <a:rPr lang="cs-CZ" dirty="0" err="1">
                <a:cs typeface="Calibri"/>
              </a:rPr>
              <a:t>licensing</a:t>
            </a:r>
            <a:r>
              <a:rPr lang="cs-CZ" dirty="0">
                <a:cs typeface="Calibri"/>
              </a:rPr>
              <a:t> </a:t>
            </a:r>
            <a:r>
              <a:rPr lang="cs-CZ" dirty="0" err="1">
                <a:cs typeface="Calibri"/>
              </a:rPr>
              <a:t>agreement</a:t>
            </a:r>
            <a:r>
              <a:rPr lang="cs-CZ" dirty="0">
                <a:cs typeface="Calibri"/>
              </a:rPr>
              <a:t>, </a:t>
            </a:r>
            <a:r>
              <a:rPr lang="cs-CZ" dirty="0" err="1">
                <a:cs typeface="Calibri"/>
              </a:rPr>
              <a:t>the</a:t>
            </a:r>
            <a:r>
              <a:rPr lang="cs-CZ" dirty="0">
                <a:cs typeface="Calibri"/>
              </a:rPr>
              <a:t> person </a:t>
            </a:r>
            <a:r>
              <a:rPr lang="cs-CZ" dirty="0" err="1">
                <a:cs typeface="Calibri"/>
              </a:rPr>
              <a:t>who</a:t>
            </a:r>
            <a:r>
              <a:rPr lang="cs-CZ" dirty="0">
                <a:cs typeface="Calibri"/>
              </a:rPr>
              <a:t> has </a:t>
            </a:r>
            <a:r>
              <a:rPr lang="cs-CZ" dirty="0" err="1">
                <a:cs typeface="Calibri"/>
              </a:rPr>
              <a:t>obtained</a:t>
            </a:r>
            <a:r>
              <a:rPr lang="cs-CZ" dirty="0">
                <a:cs typeface="Calibri"/>
              </a:rPr>
              <a:t> </a:t>
            </a:r>
            <a:r>
              <a:rPr lang="cs-CZ" dirty="0" err="1">
                <a:cs typeface="Calibri"/>
              </a:rPr>
              <a:t>that</a:t>
            </a:r>
            <a:r>
              <a:rPr lang="cs-CZ" dirty="0">
                <a:cs typeface="Calibri"/>
              </a:rPr>
              <a:t> licence </a:t>
            </a:r>
            <a:r>
              <a:rPr lang="cs-CZ" dirty="0" err="1">
                <a:cs typeface="Calibri"/>
              </a:rPr>
              <a:t>from</a:t>
            </a:r>
            <a:r>
              <a:rPr lang="cs-CZ" dirty="0">
                <a:cs typeface="Calibri"/>
              </a:rPr>
              <a:t> </a:t>
            </a:r>
            <a:r>
              <a:rPr lang="cs-CZ" dirty="0" err="1">
                <a:cs typeface="Calibri"/>
              </a:rPr>
              <a:t>determining</a:t>
            </a:r>
            <a:r>
              <a:rPr lang="cs-CZ" dirty="0">
                <a:cs typeface="Calibri"/>
              </a:rPr>
              <a:t> </a:t>
            </a:r>
            <a:r>
              <a:rPr lang="cs-CZ" dirty="0" err="1">
                <a:cs typeface="Calibri"/>
              </a:rPr>
              <a:t>the</a:t>
            </a:r>
            <a:r>
              <a:rPr lang="cs-CZ" dirty="0">
                <a:cs typeface="Calibri"/>
              </a:rPr>
              <a:t> </a:t>
            </a:r>
            <a:r>
              <a:rPr lang="cs-CZ" dirty="0" err="1">
                <a:cs typeface="Calibri"/>
              </a:rPr>
              <a:t>ideas</a:t>
            </a:r>
            <a:r>
              <a:rPr lang="cs-CZ" dirty="0">
                <a:cs typeface="Calibri"/>
              </a:rPr>
              <a:t> and </a:t>
            </a:r>
            <a:r>
              <a:rPr lang="cs-CZ" dirty="0" err="1">
                <a:cs typeface="Calibri"/>
              </a:rPr>
              <a:t>principles</a:t>
            </a:r>
            <a:r>
              <a:rPr lang="cs-CZ" dirty="0">
                <a:cs typeface="Calibri"/>
              </a:rPr>
              <a:t> </a:t>
            </a:r>
            <a:r>
              <a:rPr lang="cs-CZ" dirty="0" err="1">
                <a:cs typeface="Calibri"/>
              </a:rPr>
              <a:t>which</a:t>
            </a:r>
            <a:r>
              <a:rPr lang="cs-CZ" dirty="0">
                <a:cs typeface="Calibri"/>
              </a:rPr>
              <a:t> </a:t>
            </a:r>
            <a:r>
              <a:rPr lang="cs-CZ" dirty="0" err="1">
                <a:cs typeface="Calibri"/>
              </a:rPr>
              <a:t>underlie</a:t>
            </a:r>
            <a:r>
              <a:rPr lang="cs-CZ" dirty="0">
                <a:cs typeface="Calibri"/>
              </a:rPr>
              <a:t> </a:t>
            </a:r>
            <a:r>
              <a:rPr lang="cs-CZ" dirty="0" err="1">
                <a:cs typeface="Calibri"/>
              </a:rPr>
              <a:t>all</a:t>
            </a:r>
            <a:r>
              <a:rPr lang="cs-CZ" dirty="0">
                <a:cs typeface="Calibri"/>
              </a:rPr>
              <a:t> </a:t>
            </a:r>
            <a:r>
              <a:rPr lang="cs-CZ" dirty="0" err="1">
                <a:cs typeface="Calibri"/>
              </a:rPr>
              <a:t>the</a:t>
            </a:r>
            <a:r>
              <a:rPr lang="cs-CZ" dirty="0">
                <a:cs typeface="Calibri"/>
              </a:rPr>
              <a:t> </a:t>
            </a:r>
            <a:r>
              <a:rPr lang="cs-CZ" dirty="0" err="1">
                <a:cs typeface="Calibri"/>
              </a:rPr>
              <a:t>elements</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program in </a:t>
            </a:r>
            <a:r>
              <a:rPr lang="cs-CZ" dirty="0" err="1">
                <a:cs typeface="Calibri"/>
              </a:rPr>
              <a:t>the</a:t>
            </a:r>
            <a:r>
              <a:rPr lang="cs-CZ" dirty="0">
                <a:cs typeface="Calibri"/>
              </a:rPr>
              <a:t> case </a:t>
            </a:r>
            <a:r>
              <a:rPr lang="cs-CZ" dirty="0" err="1">
                <a:cs typeface="Calibri"/>
              </a:rPr>
              <a:t>where</a:t>
            </a:r>
            <a:r>
              <a:rPr lang="cs-CZ" dirty="0">
                <a:cs typeface="Calibri"/>
              </a:rPr>
              <a:t> </a:t>
            </a:r>
            <a:r>
              <a:rPr lang="cs-CZ" dirty="0" err="1">
                <a:cs typeface="Calibri"/>
              </a:rPr>
              <a:t>that</a:t>
            </a:r>
            <a:r>
              <a:rPr lang="cs-CZ" dirty="0">
                <a:cs typeface="Calibri"/>
              </a:rPr>
              <a:t> person </a:t>
            </a:r>
            <a:r>
              <a:rPr lang="cs-CZ" dirty="0" err="1">
                <a:cs typeface="Calibri"/>
              </a:rPr>
              <a:t>carries</a:t>
            </a:r>
            <a:r>
              <a:rPr lang="cs-CZ" dirty="0">
                <a:cs typeface="Calibri"/>
              </a:rPr>
              <a:t> </a:t>
            </a:r>
            <a:r>
              <a:rPr lang="cs-CZ" dirty="0" err="1">
                <a:cs typeface="Calibri"/>
              </a:rPr>
              <a:t>out</a:t>
            </a:r>
            <a:r>
              <a:rPr lang="cs-CZ" dirty="0">
                <a:cs typeface="Calibri"/>
              </a:rPr>
              <a:t> </a:t>
            </a:r>
            <a:r>
              <a:rPr lang="cs-CZ" dirty="0" err="1">
                <a:cs typeface="Calibri"/>
              </a:rPr>
              <a:t>acts</a:t>
            </a:r>
            <a:r>
              <a:rPr lang="cs-CZ" dirty="0">
                <a:cs typeface="Calibri"/>
              </a:rPr>
              <a:t> </a:t>
            </a:r>
            <a:r>
              <a:rPr lang="cs-CZ" dirty="0" err="1">
                <a:cs typeface="Calibri"/>
              </a:rPr>
              <a:t>which</a:t>
            </a:r>
            <a:r>
              <a:rPr lang="cs-CZ" dirty="0">
                <a:cs typeface="Calibri"/>
              </a:rPr>
              <a:t> </a:t>
            </a:r>
            <a:r>
              <a:rPr lang="cs-CZ" dirty="0" err="1">
                <a:cs typeface="Calibri"/>
              </a:rPr>
              <a:t>that</a:t>
            </a:r>
            <a:r>
              <a:rPr lang="cs-CZ" dirty="0">
                <a:cs typeface="Calibri"/>
              </a:rPr>
              <a:t> licence </a:t>
            </a:r>
            <a:r>
              <a:rPr lang="cs-CZ" dirty="0" err="1">
                <a:cs typeface="Calibri"/>
              </a:rPr>
              <a:t>permits</a:t>
            </a:r>
            <a:r>
              <a:rPr lang="cs-CZ" dirty="0">
                <a:cs typeface="Calibri"/>
              </a:rPr>
              <a:t> </a:t>
            </a:r>
            <a:r>
              <a:rPr lang="cs-CZ" dirty="0" err="1">
                <a:cs typeface="Calibri"/>
              </a:rPr>
              <a:t>him</a:t>
            </a:r>
            <a:r>
              <a:rPr lang="cs-CZ" dirty="0">
                <a:cs typeface="Calibri"/>
              </a:rPr>
              <a:t> to </a:t>
            </a:r>
            <a:r>
              <a:rPr lang="cs-CZ" dirty="0" err="1">
                <a:cs typeface="Calibri"/>
              </a:rPr>
              <a:t>perform</a:t>
            </a:r>
            <a:r>
              <a:rPr lang="cs-CZ" dirty="0">
                <a:cs typeface="Calibri"/>
              </a:rPr>
              <a:t> and </a:t>
            </a:r>
            <a:r>
              <a:rPr lang="cs-CZ" dirty="0" err="1">
                <a:cs typeface="Calibri"/>
              </a:rPr>
              <a:t>the</a:t>
            </a:r>
            <a:r>
              <a:rPr lang="cs-CZ" dirty="0">
                <a:cs typeface="Calibri"/>
              </a:rPr>
              <a:t> </a:t>
            </a:r>
            <a:r>
              <a:rPr lang="cs-CZ" dirty="0" err="1">
                <a:cs typeface="Calibri"/>
              </a:rPr>
              <a:t>acts</a:t>
            </a:r>
            <a:r>
              <a:rPr lang="cs-CZ" dirty="0">
                <a:cs typeface="Calibri"/>
              </a:rPr>
              <a:t> </a:t>
            </a:r>
            <a:r>
              <a:rPr lang="cs-CZ" dirty="0" err="1">
                <a:cs typeface="Calibri"/>
              </a:rPr>
              <a:t>of</a:t>
            </a:r>
            <a:r>
              <a:rPr lang="cs-CZ" dirty="0">
                <a:cs typeface="Calibri"/>
              </a:rPr>
              <a:t> </a:t>
            </a:r>
            <a:r>
              <a:rPr lang="cs-CZ" dirty="0" err="1">
                <a:cs typeface="Calibri"/>
              </a:rPr>
              <a:t>loading</a:t>
            </a:r>
            <a:r>
              <a:rPr lang="cs-CZ" dirty="0">
                <a:cs typeface="Calibri"/>
              </a:rPr>
              <a:t> and </a:t>
            </a:r>
            <a:r>
              <a:rPr lang="cs-CZ" dirty="0" err="1">
                <a:cs typeface="Calibri"/>
              </a:rPr>
              <a:t>running</a:t>
            </a:r>
            <a:r>
              <a:rPr lang="cs-CZ" dirty="0">
                <a:cs typeface="Calibri"/>
              </a:rPr>
              <a:t> </a:t>
            </a:r>
            <a:r>
              <a:rPr lang="cs-CZ" dirty="0" err="1">
                <a:cs typeface="Calibri"/>
              </a:rPr>
              <a:t>necessary</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use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computer</a:t>
            </a:r>
            <a:r>
              <a:rPr lang="cs-CZ" dirty="0">
                <a:cs typeface="Calibri"/>
              </a:rPr>
              <a:t> program, and on </a:t>
            </a:r>
            <a:r>
              <a:rPr lang="cs-CZ" dirty="0" err="1">
                <a:cs typeface="Calibri"/>
              </a:rPr>
              <a:t>condition</a:t>
            </a:r>
            <a:r>
              <a:rPr lang="cs-CZ" dirty="0">
                <a:cs typeface="Calibri"/>
              </a:rPr>
              <a:t> </a:t>
            </a:r>
            <a:r>
              <a:rPr lang="cs-CZ" dirty="0" err="1">
                <a:cs typeface="Calibri"/>
              </a:rPr>
              <a:t>that</a:t>
            </a:r>
            <a:r>
              <a:rPr lang="cs-CZ" dirty="0">
                <a:cs typeface="Calibri"/>
              </a:rPr>
              <a:t> </a:t>
            </a:r>
            <a:r>
              <a:rPr lang="cs-CZ" dirty="0" err="1">
                <a:cs typeface="Calibri"/>
              </a:rPr>
              <a:t>that</a:t>
            </a:r>
            <a:r>
              <a:rPr lang="cs-CZ" dirty="0">
                <a:cs typeface="Calibri"/>
              </a:rPr>
              <a:t> person </a:t>
            </a:r>
            <a:r>
              <a:rPr lang="cs-CZ" dirty="0" err="1">
                <a:cs typeface="Calibri"/>
              </a:rPr>
              <a:t>does</a:t>
            </a:r>
            <a:r>
              <a:rPr lang="cs-CZ" dirty="0">
                <a:cs typeface="Calibri"/>
              </a:rPr>
              <a:t> not </a:t>
            </a:r>
            <a:r>
              <a:rPr lang="cs-CZ" dirty="0" err="1">
                <a:cs typeface="Calibri"/>
              </a:rPr>
              <a:t>infringe</a:t>
            </a:r>
            <a:r>
              <a:rPr lang="cs-CZ" dirty="0">
                <a:cs typeface="Calibri"/>
              </a:rPr>
              <a:t> </a:t>
            </a:r>
            <a:r>
              <a:rPr lang="cs-CZ" dirty="0" err="1">
                <a:cs typeface="Calibri"/>
              </a:rPr>
              <a:t>the</a:t>
            </a:r>
            <a:r>
              <a:rPr lang="cs-CZ" dirty="0">
                <a:cs typeface="Calibri"/>
              </a:rPr>
              <a:t> </a:t>
            </a:r>
            <a:r>
              <a:rPr lang="cs-CZ" dirty="0" err="1">
                <a:cs typeface="Calibri"/>
              </a:rPr>
              <a:t>exclusive</a:t>
            </a:r>
            <a:r>
              <a:rPr lang="cs-CZ" dirty="0">
                <a:cs typeface="Calibri"/>
              </a:rPr>
              <a:t> </a:t>
            </a:r>
            <a:r>
              <a:rPr lang="cs-CZ" dirty="0" err="1">
                <a:cs typeface="Calibri"/>
              </a:rPr>
              <a:t>rights</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owner</a:t>
            </a:r>
            <a:r>
              <a:rPr lang="cs-CZ" dirty="0">
                <a:cs typeface="Calibri"/>
              </a:rPr>
              <a:t> in </a:t>
            </a:r>
            <a:r>
              <a:rPr lang="cs-CZ" dirty="0" err="1">
                <a:cs typeface="Calibri"/>
              </a:rPr>
              <a:t>that</a:t>
            </a:r>
            <a:r>
              <a:rPr lang="cs-CZ" dirty="0">
                <a:cs typeface="Calibri"/>
              </a:rPr>
              <a:t> program. (62)</a:t>
            </a:r>
          </a:p>
          <a:p>
            <a:endParaRPr lang="cs-CZ" dirty="0">
              <a:cs typeface="Calibri"/>
            </a:endParaRPr>
          </a:p>
          <a:p>
            <a:endParaRPr lang="cs-CZ" dirty="0">
              <a:cs typeface="Calibri"/>
            </a:endParaRPr>
          </a:p>
          <a:p>
            <a:endParaRPr lang="cs-CZ" dirty="0">
              <a:cs typeface="Calibri"/>
            </a:endParaRPr>
          </a:p>
          <a:p>
            <a:endParaRPr lang="cs-CZ" dirty="0">
              <a:cs typeface="Calibri"/>
            </a:endParaRPr>
          </a:p>
          <a:p>
            <a:endParaRPr lang="cs-CZ" dirty="0">
              <a:cs typeface="Calibri"/>
            </a:endParaRPr>
          </a:p>
        </p:txBody>
      </p:sp>
    </p:spTree>
    <p:extLst>
      <p:ext uri="{BB962C8B-B14F-4D97-AF65-F5344CB8AC3E}">
        <p14:creationId xmlns:p14="http://schemas.microsoft.com/office/powerpoint/2010/main" val="2707114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E45C5-40C9-406A-A5C3-980CB0E4F854}"/>
              </a:ext>
            </a:extLst>
          </p:cNvPr>
          <p:cNvSpPr>
            <a:spLocks noGrp="1"/>
          </p:cNvSpPr>
          <p:nvPr>
            <p:ph type="title"/>
          </p:nvPr>
        </p:nvSpPr>
        <p:spPr/>
        <p:txBody>
          <a:bodyPr/>
          <a:lstStyle/>
          <a:p>
            <a:r>
              <a:rPr lang="cs-CZ" dirty="0">
                <a:cs typeface="Calibri Light"/>
              </a:rPr>
              <a:t>C-406/10 SAS Institute Inc. v. </a:t>
            </a:r>
            <a:r>
              <a:rPr lang="cs-CZ" dirty="0" err="1">
                <a:cs typeface="Calibri Light"/>
              </a:rPr>
              <a:t>World</a:t>
            </a:r>
            <a:r>
              <a:rPr lang="cs-CZ" dirty="0">
                <a:cs typeface="Calibri Light"/>
              </a:rPr>
              <a:t> </a:t>
            </a:r>
            <a:r>
              <a:rPr lang="cs-CZ" dirty="0" err="1">
                <a:cs typeface="Calibri Light"/>
              </a:rPr>
              <a:t>Programming</a:t>
            </a:r>
            <a:r>
              <a:rPr lang="cs-CZ" dirty="0">
                <a:cs typeface="Calibri Light"/>
              </a:rPr>
              <a:t> Ltd</a:t>
            </a:r>
            <a:endParaRPr lang="cs-CZ" dirty="0"/>
          </a:p>
        </p:txBody>
      </p:sp>
      <p:sp>
        <p:nvSpPr>
          <p:cNvPr id="3" name="Zástupný symbol pro obsah 2">
            <a:extLst>
              <a:ext uri="{FF2B5EF4-FFF2-40B4-BE49-F238E27FC236}">
                <a16:creationId xmlns:a16="http://schemas.microsoft.com/office/drawing/2014/main" id="{E90B549B-B481-4A55-B873-DEF6BB3E7A2F}"/>
              </a:ext>
            </a:extLst>
          </p:cNvPr>
          <p:cNvSpPr>
            <a:spLocks noGrp="1"/>
          </p:cNvSpPr>
          <p:nvPr>
            <p:ph idx="1"/>
          </p:nvPr>
        </p:nvSpPr>
        <p:spPr/>
        <p:txBody>
          <a:bodyPr vert="horz" lIns="91440" tIns="45720" rIns="91440" bIns="45720" rtlCol="0" anchor="t">
            <a:normAutofit/>
          </a:bodyPr>
          <a:lstStyle/>
          <a:p>
            <a:r>
              <a:rPr lang="cs-CZ" dirty="0">
                <a:cs typeface="Calibri"/>
              </a:rPr>
              <a:t>User </a:t>
            </a:r>
            <a:r>
              <a:rPr lang="cs-CZ" dirty="0" err="1">
                <a:cs typeface="Calibri"/>
              </a:rPr>
              <a:t>manual</a:t>
            </a:r>
          </a:p>
          <a:p>
            <a:r>
              <a:rPr lang="cs-CZ" dirty="0" err="1">
                <a:cs typeface="Calibri"/>
              </a:rPr>
              <a:t>T</a:t>
            </a:r>
            <a:r>
              <a:rPr lang="cs-CZ" dirty="0" err="1" smtClean="0">
                <a:cs typeface="Calibri"/>
              </a:rPr>
              <a:t>hat</a:t>
            </a:r>
            <a:r>
              <a:rPr lang="cs-CZ" dirty="0" smtClean="0">
                <a:cs typeface="Calibri"/>
              </a:rPr>
              <a:t> </a:t>
            </a:r>
            <a:r>
              <a:rPr lang="cs-CZ" dirty="0" err="1">
                <a:cs typeface="Calibri"/>
              </a:rPr>
              <a:t>Article</a:t>
            </a:r>
            <a:r>
              <a:rPr lang="cs-CZ" dirty="0">
                <a:cs typeface="Calibri"/>
              </a:rPr>
              <a:t> 2(a) </a:t>
            </a:r>
            <a:r>
              <a:rPr lang="cs-CZ" dirty="0" err="1">
                <a:cs typeface="Calibri"/>
              </a:rPr>
              <a:t>of</a:t>
            </a:r>
            <a:r>
              <a:rPr lang="cs-CZ" dirty="0">
                <a:cs typeface="Calibri"/>
              </a:rPr>
              <a:t> </a:t>
            </a:r>
            <a:r>
              <a:rPr lang="cs-CZ" dirty="0" err="1">
                <a:cs typeface="Calibri"/>
              </a:rPr>
              <a:t>Directive</a:t>
            </a:r>
            <a:r>
              <a:rPr lang="cs-CZ" dirty="0">
                <a:cs typeface="Calibri"/>
              </a:rPr>
              <a:t> 2001/29 </a:t>
            </a:r>
            <a:r>
              <a:rPr lang="cs-CZ" dirty="0" err="1">
                <a:cs typeface="Calibri"/>
              </a:rPr>
              <a:t>must</a:t>
            </a:r>
            <a:r>
              <a:rPr lang="cs-CZ" dirty="0">
                <a:cs typeface="Calibri"/>
              </a:rPr>
              <a:t> </a:t>
            </a:r>
            <a:r>
              <a:rPr lang="cs-CZ" dirty="0" err="1">
                <a:cs typeface="Calibri"/>
              </a:rPr>
              <a:t>be</a:t>
            </a:r>
            <a:r>
              <a:rPr lang="cs-CZ" dirty="0">
                <a:cs typeface="Calibri"/>
              </a:rPr>
              <a:t> </a:t>
            </a:r>
            <a:r>
              <a:rPr lang="cs-CZ" dirty="0" err="1">
                <a:cs typeface="Calibri"/>
              </a:rPr>
              <a:t>interpreted</a:t>
            </a:r>
            <a:r>
              <a:rPr lang="cs-CZ" dirty="0">
                <a:cs typeface="Calibri"/>
              </a:rPr>
              <a:t> as </a:t>
            </a:r>
            <a:r>
              <a:rPr lang="cs-CZ" dirty="0" err="1">
                <a:cs typeface="Calibri"/>
              </a:rPr>
              <a:t>meaning</a:t>
            </a:r>
            <a:r>
              <a:rPr lang="cs-CZ" dirty="0">
                <a:cs typeface="Calibri"/>
              </a:rPr>
              <a:t> </a:t>
            </a:r>
            <a:r>
              <a:rPr lang="cs-CZ" dirty="0" err="1">
                <a:cs typeface="Calibri"/>
              </a:rPr>
              <a:t>that</a:t>
            </a:r>
            <a:r>
              <a:rPr lang="cs-CZ" dirty="0">
                <a:cs typeface="Calibri"/>
              </a:rPr>
              <a:t> </a:t>
            </a:r>
            <a:r>
              <a:rPr lang="cs-CZ" dirty="0" err="1">
                <a:cs typeface="Calibri"/>
              </a:rPr>
              <a:t>the</a:t>
            </a:r>
            <a:r>
              <a:rPr lang="cs-CZ" dirty="0">
                <a:cs typeface="Calibri"/>
              </a:rPr>
              <a:t> </a:t>
            </a:r>
            <a:r>
              <a:rPr lang="cs-CZ" dirty="0" err="1">
                <a:cs typeface="Calibri"/>
              </a:rPr>
              <a:t>reproduction</a:t>
            </a:r>
            <a:r>
              <a:rPr lang="cs-CZ" dirty="0">
                <a:cs typeface="Calibri"/>
              </a:rPr>
              <a:t>, in a </a:t>
            </a:r>
            <a:r>
              <a:rPr lang="cs-CZ" dirty="0" err="1">
                <a:cs typeface="Calibri"/>
              </a:rPr>
              <a:t>computer</a:t>
            </a:r>
            <a:r>
              <a:rPr lang="cs-CZ" dirty="0">
                <a:cs typeface="Calibri"/>
              </a:rPr>
              <a:t> program </a:t>
            </a:r>
            <a:r>
              <a:rPr lang="cs-CZ" dirty="0" err="1">
                <a:cs typeface="Calibri"/>
              </a:rPr>
              <a:t>or</a:t>
            </a:r>
            <a:r>
              <a:rPr lang="cs-CZ" dirty="0">
                <a:cs typeface="Calibri"/>
              </a:rPr>
              <a:t> a user </a:t>
            </a:r>
            <a:r>
              <a:rPr lang="cs-CZ" dirty="0" err="1">
                <a:cs typeface="Calibri"/>
              </a:rPr>
              <a:t>manual</a:t>
            </a:r>
            <a:r>
              <a:rPr lang="cs-CZ" dirty="0">
                <a:cs typeface="Calibri"/>
              </a:rPr>
              <a:t> </a:t>
            </a:r>
            <a:r>
              <a:rPr lang="cs-CZ" dirty="0" err="1">
                <a:cs typeface="Calibri"/>
              </a:rPr>
              <a:t>for</a:t>
            </a:r>
            <a:r>
              <a:rPr lang="cs-CZ" dirty="0">
                <a:cs typeface="Calibri"/>
              </a:rPr>
              <a:t> </a:t>
            </a:r>
            <a:r>
              <a:rPr lang="cs-CZ" dirty="0" err="1">
                <a:cs typeface="Calibri"/>
              </a:rPr>
              <a:t>that</a:t>
            </a:r>
            <a:r>
              <a:rPr lang="cs-CZ" dirty="0">
                <a:cs typeface="Calibri"/>
              </a:rPr>
              <a:t> program, </a:t>
            </a:r>
            <a:r>
              <a:rPr lang="cs-CZ" dirty="0" err="1">
                <a:cs typeface="Calibri"/>
              </a:rPr>
              <a:t>of</a:t>
            </a:r>
            <a:r>
              <a:rPr lang="cs-CZ" dirty="0">
                <a:cs typeface="Calibri"/>
              </a:rPr>
              <a:t> </a:t>
            </a:r>
            <a:r>
              <a:rPr lang="cs-CZ" dirty="0" err="1">
                <a:cs typeface="Calibri"/>
              </a:rPr>
              <a:t>certain</a:t>
            </a:r>
            <a:r>
              <a:rPr lang="cs-CZ" dirty="0">
                <a:cs typeface="Calibri"/>
              </a:rPr>
              <a:t> </a:t>
            </a:r>
            <a:r>
              <a:rPr lang="cs-CZ" dirty="0" err="1">
                <a:cs typeface="Calibri"/>
              </a:rPr>
              <a:t>elements</a:t>
            </a:r>
            <a:r>
              <a:rPr lang="cs-CZ" dirty="0">
                <a:cs typeface="Calibri"/>
              </a:rPr>
              <a:t> </a:t>
            </a:r>
            <a:r>
              <a:rPr lang="cs-CZ" dirty="0" err="1">
                <a:cs typeface="Calibri"/>
              </a:rPr>
              <a:t>described</a:t>
            </a:r>
            <a:r>
              <a:rPr lang="cs-CZ" dirty="0">
                <a:cs typeface="Calibri"/>
              </a:rPr>
              <a:t> in </a:t>
            </a:r>
            <a:r>
              <a:rPr lang="cs-CZ" dirty="0" err="1">
                <a:cs typeface="Calibri"/>
              </a:rPr>
              <a:t>the</a:t>
            </a:r>
            <a:r>
              <a:rPr lang="cs-CZ" dirty="0">
                <a:cs typeface="Calibri"/>
              </a:rPr>
              <a:t> user </a:t>
            </a:r>
            <a:r>
              <a:rPr lang="cs-CZ" dirty="0" err="1">
                <a:cs typeface="Calibri"/>
              </a:rPr>
              <a:t>manual</a:t>
            </a:r>
            <a:r>
              <a:rPr lang="cs-CZ" dirty="0">
                <a:cs typeface="Calibri"/>
              </a:rPr>
              <a:t> </a:t>
            </a:r>
            <a:r>
              <a:rPr lang="cs-CZ" dirty="0" err="1">
                <a:cs typeface="Calibri"/>
              </a:rPr>
              <a:t>for</a:t>
            </a:r>
            <a:r>
              <a:rPr lang="cs-CZ" dirty="0">
                <a:cs typeface="Calibri"/>
              </a:rPr>
              <a:t> </a:t>
            </a:r>
            <a:r>
              <a:rPr lang="cs-CZ" dirty="0" err="1">
                <a:cs typeface="Calibri"/>
              </a:rPr>
              <a:t>another</a:t>
            </a:r>
            <a:r>
              <a:rPr lang="cs-CZ" dirty="0">
                <a:cs typeface="Calibri"/>
              </a:rPr>
              <a:t> </a:t>
            </a:r>
            <a:r>
              <a:rPr lang="cs-CZ" dirty="0" err="1">
                <a:cs typeface="Calibri"/>
              </a:rPr>
              <a:t>computer</a:t>
            </a:r>
            <a:r>
              <a:rPr lang="cs-CZ" dirty="0">
                <a:cs typeface="Calibri"/>
              </a:rPr>
              <a:t> program </a:t>
            </a:r>
            <a:r>
              <a:rPr lang="cs-CZ" dirty="0" err="1">
                <a:cs typeface="Calibri"/>
              </a:rPr>
              <a:t>protected</a:t>
            </a:r>
            <a:r>
              <a:rPr lang="cs-CZ" dirty="0">
                <a:cs typeface="Calibri"/>
              </a:rPr>
              <a:t> by copyright </a:t>
            </a:r>
            <a:r>
              <a:rPr lang="cs-CZ" dirty="0" err="1">
                <a:cs typeface="Calibri"/>
              </a:rPr>
              <a:t>is</a:t>
            </a:r>
            <a:r>
              <a:rPr lang="cs-CZ" dirty="0">
                <a:cs typeface="Calibri"/>
              </a:rPr>
              <a:t> </a:t>
            </a:r>
            <a:r>
              <a:rPr lang="cs-CZ" dirty="0" err="1">
                <a:cs typeface="Calibri"/>
              </a:rPr>
              <a:t>capable</a:t>
            </a:r>
            <a:r>
              <a:rPr lang="cs-CZ" dirty="0">
                <a:cs typeface="Calibri"/>
              </a:rPr>
              <a:t> </a:t>
            </a:r>
            <a:r>
              <a:rPr lang="cs-CZ" dirty="0" err="1">
                <a:cs typeface="Calibri"/>
              </a:rPr>
              <a:t>of</a:t>
            </a:r>
            <a:r>
              <a:rPr lang="cs-CZ" dirty="0">
                <a:cs typeface="Calibri"/>
              </a:rPr>
              <a:t> </a:t>
            </a:r>
            <a:r>
              <a:rPr lang="cs-CZ" dirty="0" err="1">
                <a:cs typeface="Calibri"/>
              </a:rPr>
              <a:t>constituting</a:t>
            </a:r>
            <a:r>
              <a:rPr lang="cs-CZ" dirty="0">
                <a:cs typeface="Calibri"/>
              </a:rPr>
              <a:t> </a:t>
            </a:r>
            <a:r>
              <a:rPr lang="cs-CZ" dirty="0" err="1">
                <a:cs typeface="Calibri"/>
              </a:rPr>
              <a:t>an</a:t>
            </a:r>
            <a:r>
              <a:rPr lang="cs-CZ" dirty="0">
                <a:cs typeface="Calibri"/>
              </a:rPr>
              <a:t> </a:t>
            </a:r>
            <a:r>
              <a:rPr lang="cs-CZ" dirty="0" err="1">
                <a:cs typeface="Calibri"/>
              </a:rPr>
              <a:t>infringement</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copyright in </a:t>
            </a:r>
            <a:r>
              <a:rPr lang="cs-CZ" dirty="0" err="1">
                <a:cs typeface="Calibri"/>
              </a:rPr>
              <a:t>the</a:t>
            </a:r>
            <a:r>
              <a:rPr lang="cs-CZ" dirty="0">
                <a:cs typeface="Calibri"/>
              </a:rPr>
              <a:t> </a:t>
            </a:r>
            <a:r>
              <a:rPr lang="cs-CZ" dirty="0" err="1">
                <a:cs typeface="Calibri"/>
              </a:rPr>
              <a:t>latter</a:t>
            </a:r>
            <a:r>
              <a:rPr lang="cs-CZ" dirty="0">
                <a:cs typeface="Calibri"/>
              </a:rPr>
              <a:t> </a:t>
            </a:r>
            <a:r>
              <a:rPr lang="cs-CZ" dirty="0" err="1">
                <a:cs typeface="Calibri"/>
              </a:rPr>
              <a:t>manual</a:t>
            </a:r>
            <a:r>
              <a:rPr lang="cs-CZ" dirty="0">
                <a:cs typeface="Calibri"/>
              </a:rPr>
              <a:t> </a:t>
            </a:r>
            <a:r>
              <a:rPr lang="cs-CZ" dirty="0" err="1">
                <a:cs typeface="Calibri"/>
              </a:rPr>
              <a:t>if</a:t>
            </a:r>
            <a:r>
              <a:rPr lang="cs-CZ" dirty="0">
                <a:cs typeface="Calibri"/>
              </a:rPr>
              <a:t> — </a:t>
            </a:r>
            <a:r>
              <a:rPr lang="cs-CZ" dirty="0" err="1">
                <a:cs typeface="Calibri"/>
              </a:rPr>
              <a:t>this</a:t>
            </a:r>
            <a:r>
              <a:rPr lang="cs-CZ" dirty="0">
                <a:cs typeface="Calibri"/>
              </a:rPr>
              <a:t> </a:t>
            </a:r>
            <a:r>
              <a:rPr lang="cs-CZ" dirty="0" err="1">
                <a:cs typeface="Calibri"/>
              </a:rPr>
              <a:t>being</a:t>
            </a:r>
            <a:r>
              <a:rPr lang="cs-CZ" dirty="0">
                <a:cs typeface="Calibri"/>
              </a:rPr>
              <a:t> a </a:t>
            </a:r>
            <a:r>
              <a:rPr lang="cs-CZ" dirty="0" err="1">
                <a:cs typeface="Calibri"/>
              </a:rPr>
              <a:t>matter</a:t>
            </a:r>
            <a:r>
              <a:rPr lang="cs-CZ" dirty="0">
                <a:cs typeface="Calibri"/>
              </a:rPr>
              <a:t> </a:t>
            </a:r>
            <a:r>
              <a:rPr lang="cs-CZ" dirty="0" err="1">
                <a:cs typeface="Calibri"/>
              </a:rPr>
              <a:t>for</a:t>
            </a:r>
            <a:r>
              <a:rPr lang="cs-CZ" dirty="0">
                <a:cs typeface="Calibri"/>
              </a:rPr>
              <a:t> </a:t>
            </a:r>
            <a:r>
              <a:rPr lang="cs-CZ" dirty="0" err="1">
                <a:cs typeface="Calibri"/>
              </a:rPr>
              <a:t>the</a:t>
            </a:r>
            <a:r>
              <a:rPr lang="cs-CZ" dirty="0">
                <a:cs typeface="Calibri"/>
              </a:rPr>
              <a:t> </a:t>
            </a:r>
            <a:r>
              <a:rPr lang="cs-CZ" dirty="0" err="1">
                <a:cs typeface="Calibri"/>
              </a:rPr>
              <a:t>national</a:t>
            </a:r>
            <a:r>
              <a:rPr lang="cs-CZ" dirty="0">
                <a:cs typeface="Calibri"/>
              </a:rPr>
              <a:t> </a:t>
            </a:r>
            <a:r>
              <a:rPr lang="cs-CZ" dirty="0" err="1">
                <a:cs typeface="Calibri"/>
              </a:rPr>
              <a:t>court</a:t>
            </a:r>
            <a:r>
              <a:rPr lang="cs-CZ" dirty="0">
                <a:cs typeface="Calibri"/>
              </a:rPr>
              <a:t> to </a:t>
            </a:r>
            <a:r>
              <a:rPr lang="cs-CZ" dirty="0" err="1">
                <a:cs typeface="Calibri"/>
              </a:rPr>
              <a:t>ascertain</a:t>
            </a:r>
            <a:r>
              <a:rPr lang="cs-CZ" dirty="0">
                <a:cs typeface="Calibri"/>
              </a:rPr>
              <a:t> — </a:t>
            </a:r>
            <a:r>
              <a:rPr lang="cs-CZ" u="sng" dirty="0" err="1">
                <a:cs typeface="Calibri"/>
              </a:rPr>
              <a:t>that</a:t>
            </a:r>
            <a:r>
              <a:rPr lang="cs-CZ" u="sng" dirty="0">
                <a:cs typeface="Calibri"/>
              </a:rPr>
              <a:t> </a:t>
            </a:r>
            <a:r>
              <a:rPr lang="cs-CZ" u="sng" dirty="0" err="1">
                <a:cs typeface="Calibri"/>
              </a:rPr>
              <a:t>reproduction</a:t>
            </a:r>
            <a:r>
              <a:rPr lang="cs-CZ" u="sng" dirty="0">
                <a:cs typeface="Calibri"/>
              </a:rPr>
              <a:t> </a:t>
            </a:r>
            <a:r>
              <a:rPr lang="cs-CZ" u="sng" dirty="0" err="1">
                <a:cs typeface="Calibri"/>
              </a:rPr>
              <a:t>constitutes</a:t>
            </a:r>
            <a:r>
              <a:rPr lang="cs-CZ" u="sng" dirty="0">
                <a:cs typeface="Calibri"/>
              </a:rPr>
              <a:t> </a:t>
            </a:r>
            <a:r>
              <a:rPr lang="cs-CZ" u="sng" dirty="0" err="1">
                <a:cs typeface="Calibri"/>
              </a:rPr>
              <a:t>the</a:t>
            </a:r>
            <a:r>
              <a:rPr lang="cs-CZ" u="sng" dirty="0">
                <a:cs typeface="Calibri"/>
              </a:rPr>
              <a:t> </a:t>
            </a:r>
            <a:r>
              <a:rPr lang="cs-CZ" u="sng" dirty="0" err="1">
                <a:cs typeface="Calibri"/>
              </a:rPr>
              <a:t>expression</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a:t>
            </a:r>
            <a:r>
              <a:rPr lang="cs-CZ" u="sng" dirty="0" err="1">
                <a:cs typeface="Calibri"/>
              </a:rPr>
              <a:t>intellectual</a:t>
            </a:r>
            <a:r>
              <a:rPr lang="cs-CZ" u="sng" dirty="0">
                <a:cs typeface="Calibri"/>
              </a:rPr>
              <a:t> </a:t>
            </a:r>
            <a:r>
              <a:rPr lang="cs-CZ" u="sng" dirty="0" err="1">
                <a:cs typeface="Calibri"/>
              </a:rPr>
              <a:t>creation</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a:t>
            </a:r>
            <a:r>
              <a:rPr lang="cs-CZ" u="sng" dirty="0" err="1">
                <a:cs typeface="Calibri"/>
              </a:rPr>
              <a:t>author</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user </a:t>
            </a:r>
            <a:r>
              <a:rPr lang="cs-CZ" u="sng" dirty="0" err="1">
                <a:cs typeface="Calibri"/>
              </a:rPr>
              <a:t>manual</a:t>
            </a:r>
            <a:r>
              <a:rPr lang="cs-CZ" u="sng" dirty="0">
                <a:cs typeface="Calibri"/>
              </a:rPr>
              <a:t> </a:t>
            </a:r>
            <a:r>
              <a:rPr lang="cs-CZ" u="sng" dirty="0" err="1">
                <a:cs typeface="Calibri"/>
              </a:rPr>
              <a:t>for</a:t>
            </a:r>
            <a:r>
              <a:rPr lang="cs-CZ" u="sng" dirty="0">
                <a:cs typeface="Calibri"/>
              </a:rPr>
              <a:t> </a:t>
            </a:r>
            <a:r>
              <a:rPr lang="cs-CZ" u="sng" dirty="0" err="1">
                <a:cs typeface="Calibri"/>
              </a:rPr>
              <a:t>the</a:t>
            </a:r>
            <a:r>
              <a:rPr lang="cs-CZ" u="sng" dirty="0">
                <a:cs typeface="Calibri"/>
              </a:rPr>
              <a:t> </a:t>
            </a:r>
            <a:r>
              <a:rPr lang="cs-CZ" u="sng" dirty="0" err="1">
                <a:cs typeface="Calibri"/>
              </a:rPr>
              <a:t>computer</a:t>
            </a:r>
            <a:r>
              <a:rPr lang="cs-CZ" u="sng" dirty="0">
                <a:cs typeface="Calibri"/>
              </a:rPr>
              <a:t> program </a:t>
            </a:r>
            <a:r>
              <a:rPr lang="cs-CZ" u="sng" dirty="0" err="1">
                <a:cs typeface="Calibri"/>
              </a:rPr>
              <a:t>protected</a:t>
            </a:r>
            <a:r>
              <a:rPr lang="cs-CZ" u="sng" dirty="0">
                <a:cs typeface="Calibri"/>
              </a:rPr>
              <a:t> by copyright.</a:t>
            </a:r>
            <a:r>
              <a:rPr lang="cs-CZ" dirty="0">
                <a:cs typeface="Calibri"/>
              </a:rPr>
              <a:t> (70)</a:t>
            </a:r>
          </a:p>
        </p:txBody>
      </p:sp>
    </p:spTree>
    <p:extLst>
      <p:ext uri="{BB962C8B-B14F-4D97-AF65-F5344CB8AC3E}">
        <p14:creationId xmlns:p14="http://schemas.microsoft.com/office/powerpoint/2010/main" val="109055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ECC41F-E758-4CBB-9056-5D396D50CC02}"/>
              </a:ext>
            </a:extLst>
          </p:cNvPr>
          <p:cNvSpPr>
            <a:spLocks noGrp="1"/>
          </p:cNvSpPr>
          <p:nvPr>
            <p:ph type="title"/>
          </p:nvPr>
        </p:nvSpPr>
        <p:spPr/>
        <p:txBody>
          <a:bodyPr/>
          <a:lstStyle/>
          <a:p>
            <a:r>
              <a:rPr lang="cs-CZ" dirty="0" err="1">
                <a:cs typeface="Calibri Light"/>
              </a:rPr>
              <a:t>Nature</a:t>
            </a:r>
            <a:r>
              <a:rPr lang="cs-CZ" dirty="0">
                <a:cs typeface="Calibri Light"/>
              </a:rPr>
              <a:t> </a:t>
            </a:r>
            <a:r>
              <a:rPr lang="cs-CZ" dirty="0" err="1">
                <a:cs typeface="Calibri Light"/>
              </a:rPr>
              <a:t>of</a:t>
            </a:r>
            <a:r>
              <a:rPr lang="cs-CZ" dirty="0">
                <a:cs typeface="Calibri Light"/>
              </a:rPr>
              <a:t> SW</a:t>
            </a:r>
            <a:endParaRPr lang="cs-CZ" dirty="0"/>
          </a:p>
        </p:txBody>
      </p:sp>
      <p:sp>
        <p:nvSpPr>
          <p:cNvPr id="3" name="Zástupný symbol pro obsah 2">
            <a:extLst>
              <a:ext uri="{FF2B5EF4-FFF2-40B4-BE49-F238E27FC236}">
                <a16:creationId xmlns:a16="http://schemas.microsoft.com/office/drawing/2014/main" id="{949E89B9-5D50-4F83-8040-A5C4A1B310CB}"/>
              </a:ext>
            </a:extLst>
          </p:cNvPr>
          <p:cNvSpPr>
            <a:spLocks noGrp="1"/>
          </p:cNvSpPr>
          <p:nvPr>
            <p:ph idx="1"/>
          </p:nvPr>
        </p:nvSpPr>
        <p:spPr/>
        <p:txBody>
          <a:bodyPr vert="horz" lIns="91440" tIns="45720" rIns="91440" bIns="45720" rtlCol="0" anchor="t">
            <a:normAutofit/>
          </a:bodyPr>
          <a:lstStyle/>
          <a:p>
            <a:r>
              <a:rPr lang="cs-CZ" sz="3200" dirty="0" err="1">
                <a:cs typeface="Calibri"/>
              </a:rPr>
              <a:t>Definition</a:t>
            </a:r>
            <a:r>
              <a:rPr lang="cs-CZ" sz="3200" dirty="0">
                <a:cs typeface="Calibri"/>
              </a:rPr>
              <a:t> </a:t>
            </a:r>
            <a:r>
              <a:rPr lang="cs-CZ" sz="3200" dirty="0" err="1">
                <a:cs typeface="Calibri"/>
              </a:rPr>
              <a:t>of</a:t>
            </a:r>
            <a:r>
              <a:rPr lang="cs-CZ" sz="3200" dirty="0">
                <a:cs typeface="Calibri"/>
              </a:rPr>
              <a:t> SW</a:t>
            </a:r>
          </a:p>
          <a:p>
            <a:r>
              <a:rPr lang="cs-CZ" sz="3200" dirty="0">
                <a:cs typeface="Calibri"/>
              </a:rPr>
              <a:t>IEEE </a:t>
            </a:r>
            <a:r>
              <a:rPr lang="cs-CZ" sz="3200" dirty="0" err="1">
                <a:cs typeface="Calibri"/>
              </a:rPr>
              <a:t>Standards</a:t>
            </a:r>
            <a:endParaRPr lang="cs-CZ" sz="3200" dirty="0">
              <a:cs typeface="Calibri"/>
            </a:endParaRPr>
          </a:p>
          <a:p>
            <a:pPr marL="0" indent="0">
              <a:buNone/>
            </a:pPr>
            <a:r>
              <a:rPr lang="cs-CZ" sz="3200" dirty="0">
                <a:cs typeface="Calibri"/>
              </a:rPr>
              <a:t>    “</a:t>
            </a:r>
            <a:r>
              <a:rPr lang="cs-CZ" sz="3200" dirty="0" err="1">
                <a:cs typeface="Calibri"/>
              </a:rPr>
              <a:t>computer</a:t>
            </a:r>
            <a:r>
              <a:rPr lang="cs-CZ" sz="3200" dirty="0">
                <a:cs typeface="Calibri"/>
              </a:rPr>
              <a:t> </a:t>
            </a:r>
            <a:r>
              <a:rPr lang="cs-CZ" sz="3200" dirty="0" err="1">
                <a:cs typeface="Calibri"/>
              </a:rPr>
              <a:t>programs</a:t>
            </a:r>
            <a:r>
              <a:rPr lang="cs-CZ" sz="3200" dirty="0">
                <a:cs typeface="Calibri"/>
              </a:rPr>
              <a:t>, </a:t>
            </a:r>
            <a:r>
              <a:rPr lang="cs-CZ" sz="3200" dirty="0" err="1">
                <a:cs typeface="Calibri"/>
              </a:rPr>
              <a:t>procedures</a:t>
            </a:r>
            <a:r>
              <a:rPr lang="cs-CZ" sz="3200" dirty="0">
                <a:cs typeface="Calibri"/>
              </a:rPr>
              <a:t> and </a:t>
            </a:r>
            <a:r>
              <a:rPr lang="cs-CZ" sz="3200" dirty="0" err="1">
                <a:cs typeface="Calibri"/>
              </a:rPr>
              <a:t>possibly</a:t>
            </a:r>
            <a:r>
              <a:rPr lang="cs-CZ" sz="3200" dirty="0">
                <a:cs typeface="Calibri"/>
              </a:rPr>
              <a:t> </a:t>
            </a:r>
            <a:r>
              <a:rPr lang="cs-CZ" sz="3200" dirty="0" err="1">
                <a:cs typeface="Calibri"/>
              </a:rPr>
              <a:t>associated</a:t>
            </a:r>
            <a:r>
              <a:rPr lang="cs-CZ" sz="3200" dirty="0">
                <a:cs typeface="Calibri"/>
              </a:rPr>
              <a:t> </a:t>
            </a:r>
            <a:r>
              <a:rPr lang="cs-CZ" sz="3200" dirty="0" err="1">
                <a:cs typeface="Calibri"/>
              </a:rPr>
              <a:t>documentation</a:t>
            </a:r>
            <a:r>
              <a:rPr lang="cs-CZ" sz="3200" dirty="0">
                <a:cs typeface="Calibri"/>
              </a:rPr>
              <a:t> and data </a:t>
            </a:r>
            <a:r>
              <a:rPr lang="cs-CZ" sz="3200" dirty="0" err="1">
                <a:cs typeface="Calibri"/>
              </a:rPr>
              <a:t>pertaining</a:t>
            </a:r>
            <a:r>
              <a:rPr lang="cs-CZ" sz="3200" dirty="0">
                <a:cs typeface="Calibri"/>
              </a:rPr>
              <a:t> to </a:t>
            </a:r>
            <a:r>
              <a:rPr lang="cs-CZ" sz="3200" dirty="0" err="1">
                <a:cs typeface="Calibri"/>
              </a:rPr>
              <a:t>the</a:t>
            </a:r>
            <a:r>
              <a:rPr lang="cs-CZ" sz="3200" dirty="0">
                <a:cs typeface="Calibri"/>
              </a:rPr>
              <a:t> </a:t>
            </a:r>
            <a:r>
              <a:rPr lang="cs-CZ" sz="3200" dirty="0" err="1">
                <a:cs typeface="Calibri"/>
              </a:rPr>
              <a:t>operation</a:t>
            </a:r>
            <a:r>
              <a:rPr lang="cs-CZ" sz="3200" dirty="0">
                <a:cs typeface="Calibri"/>
              </a:rPr>
              <a:t> </a:t>
            </a:r>
            <a:r>
              <a:rPr lang="cs-CZ" sz="3200" dirty="0" err="1">
                <a:cs typeface="Calibri"/>
              </a:rPr>
              <a:t>of</a:t>
            </a:r>
            <a:r>
              <a:rPr lang="cs-CZ" sz="3200" dirty="0">
                <a:cs typeface="Calibri"/>
              </a:rPr>
              <a:t> </a:t>
            </a:r>
            <a:r>
              <a:rPr lang="cs-CZ" sz="3200" dirty="0" err="1">
                <a:cs typeface="Calibri"/>
              </a:rPr>
              <a:t>computer</a:t>
            </a:r>
            <a:r>
              <a:rPr lang="cs-CZ" sz="3200" dirty="0">
                <a:cs typeface="Calibri"/>
              </a:rPr>
              <a:t> </a:t>
            </a:r>
            <a:r>
              <a:rPr lang="cs-CZ" sz="3200" dirty="0" err="1">
                <a:cs typeface="Calibri"/>
              </a:rPr>
              <a:t>system</a:t>
            </a:r>
            <a:r>
              <a:rPr lang="cs-CZ" sz="3200" dirty="0">
                <a:cs typeface="Calibri"/>
              </a:rPr>
              <a:t>” </a:t>
            </a:r>
          </a:p>
          <a:p>
            <a:r>
              <a:rPr lang="cs-CZ" sz="3200" dirty="0" err="1">
                <a:cs typeface="Calibri"/>
              </a:rPr>
              <a:t>Difference</a:t>
            </a:r>
            <a:r>
              <a:rPr lang="cs-CZ" sz="3200" dirty="0">
                <a:cs typeface="Calibri"/>
              </a:rPr>
              <a:t> </a:t>
            </a:r>
            <a:r>
              <a:rPr lang="cs-CZ" sz="3200" dirty="0" err="1">
                <a:cs typeface="Calibri"/>
              </a:rPr>
              <a:t>between</a:t>
            </a:r>
            <a:r>
              <a:rPr lang="cs-CZ" sz="3200" dirty="0">
                <a:cs typeface="Calibri"/>
              </a:rPr>
              <a:t> SW and CP</a:t>
            </a:r>
          </a:p>
          <a:p>
            <a:endParaRPr lang="cs-CZ" dirty="0">
              <a:cs typeface="Calibri"/>
            </a:endParaRPr>
          </a:p>
        </p:txBody>
      </p:sp>
    </p:spTree>
    <p:extLst>
      <p:ext uri="{BB962C8B-B14F-4D97-AF65-F5344CB8AC3E}">
        <p14:creationId xmlns:p14="http://schemas.microsoft.com/office/powerpoint/2010/main" val="1289768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D7ED4A-5A56-4B6C-A6AF-8475D0690317}"/>
              </a:ext>
            </a:extLst>
          </p:cNvPr>
          <p:cNvSpPr>
            <a:spLocks noGrp="1"/>
          </p:cNvSpPr>
          <p:nvPr>
            <p:ph type="title"/>
          </p:nvPr>
        </p:nvSpPr>
        <p:spPr/>
        <p:txBody>
          <a:bodyPr>
            <a:normAutofit/>
          </a:bodyPr>
          <a:lstStyle/>
          <a:p>
            <a:r>
              <a:rPr lang="cs-CZ" dirty="0" err="1">
                <a:cs typeface="Calibri Light"/>
              </a:rPr>
              <a:t>UsedSoft</a:t>
            </a:r>
            <a:r>
              <a:rPr lang="cs-CZ" dirty="0">
                <a:cs typeface="Calibri Light"/>
              </a:rPr>
              <a:t> </a:t>
            </a:r>
            <a:r>
              <a:rPr lang="cs-CZ" dirty="0" err="1">
                <a:cs typeface="Calibri Light"/>
              </a:rPr>
              <a:t>GmbH</a:t>
            </a:r>
            <a:r>
              <a:rPr lang="cs-CZ" dirty="0">
                <a:cs typeface="Calibri Light"/>
              </a:rPr>
              <a:t> v. </a:t>
            </a:r>
            <a:r>
              <a:rPr lang="cs-CZ" dirty="0" err="1">
                <a:cs typeface="Calibri Light"/>
              </a:rPr>
              <a:t>Oracle</a:t>
            </a:r>
            <a:r>
              <a:rPr lang="cs-CZ" dirty="0">
                <a:cs typeface="Calibri Light"/>
              </a:rPr>
              <a:t> International </a:t>
            </a:r>
            <a:r>
              <a:rPr lang="cs-CZ" dirty="0" err="1">
                <a:cs typeface="Calibri Light"/>
              </a:rPr>
              <a:t>Corp</a:t>
            </a:r>
            <a:r>
              <a:rPr lang="cs-CZ" dirty="0">
                <a:cs typeface="Calibri Light"/>
              </a:rPr>
              <a:t>.</a:t>
            </a:r>
          </a:p>
          <a:p>
            <a:endParaRPr lang="cs-CZ" dirty="0">
              <a:cs typeface="Calibri Light"/>
            </a:endParaRPr>
          </a:p>
        </p:txBody>
      </p:sp>
      <p:sp>
        <p:nvSpPr>
          <p:cNvPr id="3" name="Zástupný symbol pro obsah 2">
            <a:extLst>
              <a:ext uri="{FF2B5EF4-FFF2-40B4-BE49-F238E27FC236}">
                <a16:creationId xmlns:a16="http://schemas.microsoft.com/office/drawing/2014/main" id="{3BD2F1AC-99C2-4B69-BFAF-8146C8836295}"/>
              </a:ext>
            </a:extLst>
          </p:cNvPr>
          <p:cNvSpPr>
            <a:spLocks noGrp="1"/>
          </p:cNvSpPr>
          <p:nvPr>
            <p:ph idx="1"/>
          </p:nvPr>
        </p:nvSpPr>
        <p:spPr/>
        <p:txBody>
          <a:bodyPr vert="horz" lIns="91440" tIns="45720" rIns="91440" bIns="45720" rtlCol="0" anchor="t">
            <a:normAutofit fontScale="85000" lnSpcReduction="20000"/>
          </a:bodyPr>
          <a:lstStyle/>
          <a:p>
            <a:r>
              <a:rPr lang="cs-CZ" dirty="0" err="1">
                <a:cs typeface="Calibri"/>
              </a:rPr>
              <a:t>Oracle</a:t>
            </a:r>
            <a:r>
              <a:rPr lang="cs-CZ" dirty="0">
                <a:cs typeface="Calibri"/>
              </a:rPr>
              <a:t> </a:t>
            </a:r>
            <a:r>
              <a:rPr lang="cs-CZ" dirty="0" err="1">
                <a:cs typeface="Calibri"/>
              </a:rPr>
              <a:t>distributes</a:t>
            </a:r>
            <a:r>
              <a:rPr lang="cs-CZ" dirty="0">
                <a:cs typeface="Calibri"/>
              </a:rPr>
              <a:t> </a:t>
            </a:r>
            <a:r>
              <a:rPr lang="cs-CZ" dirty="0" err="1">
                <a:cs typeface="Calibri"/>
              </a:rPr>
              <a:t>the</a:t>
            </a:r>
            <a:r>
              <a:rPr lang="cs-CZ" dirty="0">
                <a:cs typeface="Calibri"/>
              </a:rPr>
              <a:t> software </a:t>
            </a:r>
            <a:r>
              <a:rPr lang="cs-CZ" dirty="0" err="1">
                <a:cs typeface="Calibri"/>
              </a:rPr>
              <a:t>at</a:t>
            </a:r>
            <a:r>
              <a:rPr lang="cs-CZ" dirty="0">
                <a:cs typeface="Calibri"/>
              </a:rPr>
              <a:t> </a:t>
            </a:r>
            <a:r>
              <a:rPr lang="cs-CZ" dirty="0" err="1">
                <a:cs typeface="Calibri"/>
              </a:rPr>
              <a:t>issue</a:t>
            </a:r>
            <a:r>
              <a:rPr lang="cs-CZ" dirty="0">
                <a:cs typeface="Calibri"/>
              </a:rPr>
              <a:t> in </a:t>
            </a:r>
            <a:r>
              <a:rPr lang="cs-CZ" dirty="0" err="1">
                <a:cs typeface="Calibri"/>
              </a:rPr>
              <a:t>the</a:t>
            </a:r>
            <a:r>
              <a:rPr lang="cs-CZ" dirty="0">
                <a:cs typeface="Calibri"/>
              </a:rPr>
              <a:t> </a:t>
            </a:r>
            <a:r>
              <a:rPr lang="cs-CZ" dirty="0" err="1">
                <a:cs typeface="Calibri"/>
              </a:rPr>
              <a:t>main</a:t>
            </a:r>
            <a:r>
              <a:rPr lang="cs-CZ" dirty="0">
                <a:cs typeface="Calibri"/>
              </a:rPr>
              <a:t> </a:t>
            </a:r>
            <a:r>
              <a:rPr lang="cs-CZ" dirty="0" err="1">
                <a:cs typeface="Calibri"/>
              </a:rPr>
              <a:t>proceedings</a:t>
            </a:r>
            <a:r>
              <a:rPr lang="cs-CZ" dirty="0">
                <a:cs typeface="Calibri"/>
              </a:rPr>
              <a:t> in 85% </a:t>
            </a:r>
            <a:r>
              <a:rPr lang="cs-CZ" dirty="0" err="1">
                <a:cs typeface="Calibri"/>
              </a:rPr>
              <a:t>of</a:t>
            </a:r>
            <a:r>
              <a:rPr lang="cs-CZ" dirty="0">
                <a:cs typeface="Calibri"/>
              </a:rPr>
              <a:t> </a:t>
            </a:r>
            <a:r>
              <a:rPr lang="cs-CZ" dirty="0" err="1">
                <a:cs typeface="Calibri"/>
              </a:rPr>
              <a:t>cases</a:t>
            </a:r>
            <a:r>
              <a:rPr lang="cs-CZ" dirty="0">
                <a:cs typeface="Calibri"/>
              </a:rPr>
              <a:t> by </a:t>
            </a:r>
            <a:r>
              <a:rPr lang="cs-CZ" dirty="0" err="1">
                <a:cs typeface="Calibri"/>
              </a:rPr>
              <a:t>downloading</a:t>
            </a:r>
            <a:r>
              <a:rPr lang="cs-CZ" dirty="0">
                <a:cs typeface="Calibri"/>
              </a:rPr>
              <a:t> </a:t>
            </a:r>
            <a:r>
              <a:rPr lang="cs-CZ" dirty="0" err="1">
                <a:cs typeface="Calibri"/>
              </a:rPr>
              <a:t>from</a:t>
            </a:r>
            <a:r>
              <a:rPr lang="cs-CZ" dirty="0">
                <a:cs typeface="Calibri"/>
              </a:rPr>
              <a:t> </a:t>
            </a:r>
            <a:r>
              <a:rPr lang="cs-CZ" dirty="0" err="1">
                <a:cs typeface="Calibri"/>
              </a:rPr>
              <a:t>the</a:t>
            </a:r>
            <a:r>
              <a:rPr lang="cs-CZ" dirty="0">
                <a:cs typeface="Calibri"/>
              </a:rPr>
              <a:t> internet. </a:t>
            </a:r>
            <a:r>
              <a:rPr lang="cs-CZ" dirty="0" err="1">
                <a:cs typeface="Calibri"/>
              </a:rPr>
              <a:t>The</a:t>
            </a:r>
            <a:r>
              <a:rPr lang="cs-CZ" dirty="0">
                <a:cs typeface="Calibri"/>
              </a:rPr>
              <a:t> software </a:t>
            </a:r>
            <a:r>
              <a:rPr lang="cs-CZ" dirty="0" err="1">
                <a:cs typeface="Calibri"/>
              </a:rPr>
              <a:t>is</a:t>
            </a:r>
            <a:r>
              <a:rPr lang="cs-CZ" dirty="0">
                <a:cs typeface="Calibri"/>
              </a:rPr>
              <a:t> </a:t>
            </a:r>
            <a:r>
              <a:rPr lang="cs-CZ" dirty="0" err="1">
                <a:cs typeface="Calibri"/>
              </a:rPr>
              <a:t>what</a:t>
            </a:r>
            <a:r>
              <a:rPr lang="cs-CZ" dirty="0">
                <a:cs typeface="Calibri"/>
              </a:rPr>
              <a:t> </a:t>
            </a:r>
            <a:r>
              <a:rPr lang="cs-CZ" dirty="0" err="1">
                <a:cs typeface="Calibri"/>
              </a:rPr>
              <a:t>is</a:t>
            </a:r>
            <a:r>
              <a:rPr lang="cs-CZ" dirty="0">
                <a:cs typeface="Calibri"/>
              </a:rPr>
              <a:t> </a:t>
            </a:r>
            <a:r>
              <a:rPr lang="cs-CZ" dirty="0" err="1">
                <a:cs typeface="Calibri"/>
              </a:rPr>
              <a:t>known</a:t>
            </a:r>
            <a:r>
              <a:rPr lang="cs-CZ" dirty="0">
                <a:cs typeface="Calibri"/>
              </a:rPr>
              <a:t> as ‘</a:t>
            </a:r>
            <a:r>
              <a:rPr lang="cs-CZ" dirty="0" err="1">
                <a:cs typeface="Calibri"/>
              </a:rPr>
              <a:t>client</a:t>
            </a:r>
            <a:r>
              <a:rPr lang="cs-CZ" dirty="0">
                <a:cs typeface="Calibri"/>
              </a:rPr>
              <a:t>-server-software’. </a:t>
            </a:r>
            <a:r>
              <a:rPr lang="cs-CZ" dirty="0" err="1">
                <a:cs typeface="Calibri"/>
              </a:rPr>
              <a:t>The</a:t>
            </a:r>
            <a:r>
              <a:rPr lang="cs-CZ" dirty="0">
                <a:cs typeface="Calibri"/>
              </a:rPr>
              <a:t> user </a:t>
            </a:r>
            <a:r>
              <a:rPr lang="cs-CZ" dirty="0" err="1">
                <a:cs typeface="Calibri"/>
              </a:rPr>
              <a:t>right</a:t>
            </a:r>
            <a:r>
              <a:rPr lang="cs-CZ" dirty="0">
                <a:cs typeface="Calibri"/>
              </a:rPr>
              <a:t> </a:t>
            </a:r>
            <a:r>
              <a:rPr lang="cs-CZ" dirty="0" err="1">
                <a:cs typeface="Calibri"/>
              </a:rPr>
              <a:t>for</a:t>
            </a:r>
            <a:r>
              <a:rPr lang="cs-CZ" dirty="0">
                <a:cs typeface="Calibri"/>
              </a:rPr>
              <a:t> such a program, </a:t>
            </a:r>
            <a:r>
              <a:rPr lang="cs-CZ" dirty="0" err="1">
                <a:cs typeface="Calibri"/>
              </a:rPr>
              <a:t>which</a:t>
            </a:r>
            <a:r>
              <a:rPr lang="cs-CZ" dirty="0">
                <a:cs typeface="Calibri"/>
              </a:rPr>
              <a:t> </a:t>
            </a:r>
            <a:r>
              <a:rPr lang="cs-CZ" dirty="0" err="1">
                <a:cs typeface="Calibri"/>
              </a:rPr>
              <a:t>is</a:t>
            </a:r>
            <a:r>
              <a:rPr lang="cs-CZ" dirty="0">
                <a:cs typeface="Calibri"/>
              </a:rPr>
              <a:t> </a:t>
            </a:r>
            <a:r>
              <a:rPr lang="cs-CZ" dirty="0" err="1">
                <a:cs typeface="Calibri"/>
              </a:rPr>
              <a:t>granted</a:t>
            </a:r>
            <a:r>
              <a:rPr lang="cs-CZ" dirty="0">
                <a:cs typeface="Calibri"/>
              </a:rPr>
              <a:t> by a licence </a:t>
            </a:r>
            <a:r>
              <a:rPr lang="cs-CZ" dirty="0" err="1">
                <a:cs typeface="Calibri"/>
              </a:rPr>
              <a:t>agreement</a:t>
            </a:r>
            <a:r>
              <a:rPr lang="cs-CZ" dirty="0">
                <a:cs typeface="Calibri"/>
              </a:rPr>
              <a:t>, </a:t>
            </a:r>
            <a:r>
              <a:rPr lang="cs-CZ" dirty="0" err="1">
                <a:cs typeface="Calibri"/>
              </a:rPr>
              <a:t>includes</a:t>
            </a:r>
            <a:r>
              <a:rPr lang="cs-CZ" dirty="0">
                <a:cs typeface="Calibri"/>
              </a:rPr>
              <a:t> </a:t>
            </a:r>
            <a:r>
              <a:rPr lang="cs-CZ" dirty="0" err="1">
                <a:cs typeface="Calibri"/>
              </a:rPr>
              <a:t>the</a:t>
            </a:r>
            <a:r>
              <a:rPr lang="cs-CZ" dirty="0">
                <a:cs typeface="Calibri"/>
              </a:rPr>
              <a:t> </a:t>
            </a:r>
            <a:r>
              <a:rPr lang="cs-CZ" dirty="0" err="1">
                <a:cs typeface="Calibri"/>
              </a:rPr>
              <a:t>right</a:t>
            </a:r>
            <a:r>
              <a:rPr lang="cs-CZ" dirty="0">
                <a:cs typeface="Calibri"/>
              </a:rPr>
              <a:t> to </a:t>
            </a:r>
            <a:r>
              <a:rPr lang="cs-CZ" dirty="0" err="1">
                <a:cs typeface="Calibri"/>
              </a:rPr>
              <a:t>store</a:t>
            </a:r>
            <a:r>
              <a:rPr lang="cs-CZ" dirty="0">
                <a:cs typeface="Calibri"/>
              </a:rPr>
              <a:t> a copy </a:t>
            </a:r>
            <a:r>
              <a:rPr lang="cs-CZ" dirty="0" err="1">
                <a:cs typeface="Calibri"/>
              </a:rPr>
              <a:t>of</a:t>
            </a:r>
            <a:r>
              <a:rPr lang="cs-CZ" dirty="0">
                <a:cs typeface="Calibri"/>
              </a:rPr>
              <a:t> </a:t>
            </a:r>
            <a:r>
              <a:rPr lang="cs-CZ" dirty="0" err="1">
                <a:cs typeface="Calibri"/>
              </a:rPr>
              <a:t>the</a:t>
            </a:r>
            <a:r>
              <a:rPr lang="cs-CZ" dirty="0">
                <a:cs typeface="Calibri"/>
              </a:rPr>
              <a:t> program </a:t>
            </a:r>
            <a:r>
              <a:rPr lang="cs-CZ" dirty="0" err="1">
                <a:cs typeface="Calibri"/>
              </a:rPr>
              <a:t>permanently</a:t>
            </a:r>
            <a:r>
              <a:rPr lang="cs-CZ" dirty="0">
                <a:cs typeface="Calibri"/>
              </a:rPr>
              <a:t> on a server and to </a:t>
            </a:r>
            <a:r>
              <a:rPr lang="cs-CZ" dirty="0" err="1">
                <a:cs typeface="Calibri"/>
              </a:rPr>
              <a:t>allow</a:t>
            </a:r>
            <a:r>
              <a:rPr lang="cs-CZ" dirty="0">
                <a:cs typeface="Calibri"/>
              </a:rPr>
              <a:t> a </a:t>
            </a:r>
            <a:r>
              <a:rPr lang="cs-CZ" dirty="0" err="1">
                <a:cs typeface="Calibri"/>
              </a:rPr>
              <a:t>certain</a:t>
            </a:r>
            <a:r>
              <a:rPr lang="cs-CZ" dirty="0">
                <a:cs typeface="Calibri"/>
              </a:rPr>
              <a:t> </a:t>
            </a:r>
            <a:r>
              <a:rPr lang="cs-CZ" dirty="0" err="1">
                <a:cs typeface="Calibri"/>
              </a:rPr>
              <a:t>number</a:t>
            </a:r>
            <a:r>
              <a:rPr lang="cs-CZ" dirty="0">
                <a:cs typeface="Calibri"/>
              </a:rPr>
              <a:t> </a:t>
            </a:r>
            <a:r>
              <a:rPr lang="cs-CZ" dirty="0" err="1">
                <a:cs typeface="Calibri"/>
              </a:rPr>
              <a:t>of</a:t>
            </a:r>
            <a:r>
              <a:rPr lang="cs-CZ" dirty="0">
                <a:cs typeface="Calibri"/>
              </a:rPr>
              <a:t> </a:t>
            </a:r>
            <a:r>
              <a:rPr lang="cs-CZ" dirty="0" err="1">
                <a:cs typeface="Calibri"/>
              </a:rPr>
              <a:t>users</a:t>
            </a:r>
            <a:r>
              <a:rPr lang="cs-CZ" dirty="0">
                <a:cs typeface="Calibri"/>
              </a:rPr>
              <a:t> to </a:t>
            </a:r>
            <a:r>
              <a:rPr lang="cs-CZ" dirty="0" err="1">
                <a:cs typeface="Calibri"/>
              </a:rPr>
              <a:t>access</a:t>
            </a:r>
            <a:r>
              <a:rPr lang="cs-CZ" dirty="0">
                <a:cs typeface="Calibri"/>
              </a:rPr>
              <a:t> </a:t>
            </a:r>
            <a:r>
              <a:rPr lang="cs-CZ" dirty="0" err="1">
                <a:cs typeface="Calibri"/>
              </a:rPr>
              <a:t>it</a:t>
            </a:r>
            <a:r>
              <a:rPr lang="cs-CZ" dirty="0">
                <a:cs typeface="Calibri"/>
              </a:rPr>
              <a:t> by </a:t>
            </a:r>
            <a:r>
              <a:rPr lang="cs-CZ" dirty="0" err="1">
                <a:cs typeface="Calibri"/>
              </a:rPr>
              <a:t>downloading</a:t>
            </a:r>
            <a:r>
              <a:rPr lang="cs-CZ" dirty="0">
                <a:cs typeface="Calibri"/>
              </a:rPr>
              <a:t> </a:t>
            </a:r>
            <a:r>
              <a:rPr lang="cs-CZ" dirty="0" err="1">
                <a:cs typeface="Calibri"/>
              </a:rPr>
              <a:t>it</a:t>
            </a:r>
            <a:r>
              <a:rPr lang="cs-CZ" dirty="0">
                <a:cs typeface="Calibri"/>
              </a:rPr>
              <a:t> to </a:t>
            </a:r>
            <a:r>
              <a:rPr lang="cs-CZ" dirty="0" err="1">
                <a:cs typeface="Calibri"/>
              </a:rPr>
              <a:t>the</a:t>
            </a:r>
            <a:r>
              <a:rPr lang="cs-CZ" dirty="0">
                <a:cs typeface="Calibri"/>
              </a:rPr>
              <a:t> </a:t>
            </a:r>
            <a:r>
              <a:rPr lang="cs-CZ" dirty="0" err="1">
                <a:cs typeface="Calibri"/>
              </a:rPr>
              <a:t>main</a:t>
            </a:r>
            <a:r>
              <a:rPr lang="cs-CZ" dirty="0">
                <a:cs typeface="Calibri"/>
              </a:rPr>
              <a:t> </a:t>
            </a:r>
            <a:r>
              <a:rPr lang="cs-CZ" dirty="0" err="1">
                <a:cs typeface="Calibri"/>
              </a:rPr>
              <a:t>memory</a:t>
            </a:r>
            <a:r>
              <a:rPr lang="cs-CZ" dirty="0">
                <a:cs typeface="Calibri"/>
              </a:rPr>
              <a:t> </a:t>
            </a:r>
            <a:r>
              <a:rPr lang="cs-CZ" dirty="0" err="1">
                <a:cs typeface="Calibri"/>
              </a:rPr>
              <a:t>of</a:t>
            </a:r>
            <a:r>
              <a:rPr lang="cs-CZ" dirty="0">
                <a:cs typeface="Calibri"/>
              </a:rPr>
              <a:t> </a:t>
            </a:r>
            <a:r>
              <a:rPr lang="cs-CZ" dirty="0" err="1">
                <a:cs typeface="Calibri"/>
              </a:rPr>
              <a:t>their</a:t>
            </a:r>
            <a:r>
              <a:rPr lang="cs-CZ" dirty="0">
                <a:cs typeface="Calibri"/>
              </a:rPr>
              <a:t> </a:t>
            </a:r>
            <a:r>
              <a:rPr lang="cs-CZ" dirty="0" err="1">
                <a:cs typeface="Calibri"/>
              </a:rPr>
              <a:t>work</a:t>
            </a:r>
            <a:r>
              <a:rPr lang="cs-CZ" dirty="0">
                <a:cs typeface="Calibri"/>
              </a:rPr>
              <a:t>-station </a:t>
            </a:r>
            <a:r>
              <a:rPr lang="cs-CZ" dirty="0" err="1">
                <a:cs typeface="Calibri"/>
              </a:rPr>
              <a:t>computers</a:t>
            </a:r>
            <a:r>
              <a:rPr lang="cs-CZ" dirty="0">
                <a:cs typeface="Calibri"/>
              </a:rPr>
              <a:t>. (21)</a:t>
            </a:r>
          </a:p>
          <a:p>
            <a:r>
              <a:rPr lang="cs-CZ" dirty="0">
                <a:cs typeface="Calibri"/>
              </a:rPr>
              <a:t>In </a:t>
            </a:r>
            <a:r>
              <a:rPr lang="cs-CZ" dirty="0" err="1">
                <a:cs typeface="Calibri"/>
              </a:rPr>
              <a:t>October</a:t>
            </a:r>
            <a:r>
              <a:rPr lang="cs-CZ" dirty="0">
                <a:cs typeface="Calibri"/>
              </a:rPr>
              <a:t> 2005 </a:t>
            </a:r>
            <a:r>
              <a:rPr lang="cs-CZ" dirty="0" err="1">
                <a:cs typeface="Calibri"/>
              </a:rPr>
              <a:t>UsedSoft</a:t>
            </a:r>
            <a:r>
              <a:rPr lang="cs-CZ" dirty="0">
                <a:cs typeface="Calibri"/>
              </a:rPr>
              <a:t> </a:t>
            </a:r>
            <a:r>
              <a:rPr lang="cs-CZ" dirty="0" err="1">
                <a:cs typeface="Calibri"/>
              </a:rPr>
              <a:t>promoted</a:t>
            </a:r>
            <a:r>
              <a:rPr lang="cs-CZ" dirty="0">
                <a:cs typeface="Calibri"/>
              </a:rPr>
              <a:t> </a:t>
            </a:r>
            <a:r>
              <a:rPr lang="cs-CZ" dirty="0" err="1">
                <a:cs typeface="Calibri"/>
              </a:rPr>
              <a:t>an</a:t>
            </a:r>
            <a:r>
              <a:rPr lang="cs-CZ" dirty="0">
                <a:cs typeface="Calibri"/>
              </a:rPr>
              <a:t> ‘</a:t>
            </a:r>
            <a:r>
              <a:rPr lang="cs-CZ" dirty="0" err="1">
                <a:cs typeface="Calibri"/>
              </a:rPr>
              <a:t>Oracle</a:t>
            </a:r>
            <a:r>
              <a:rPr lang="cs-CZ" dirty="0">
                <a:cs typeface="Calibri"/>
              </a:rPr>
              <a:t> </a:t>
            </a:r>
            <a:r>
              <a:rPr lang="cs-CZ" dirty="0" err="1">
                <a:cs typeface="Calibri"/>
              </a:rPr>
              <a:t>Special</a:t>
            </a:r>
            <a:r>
              <a:rPr lang="cs-CZ" dirty="0">
                <a:cs typeface="Calibri"/>
              </a:rPr>
              <a:t> </a:t>
            </a:r>
            <a:r>
              <a:rPr lang="cs-CZ" dirty="0" err="1">
                <a:cs typeface="Calibri"/>
              </a:rPr>
              <a:t>Offer</a:t>
            </a:r>
            <a:r>
              <a:rPr lang="cs-CZ" dirty="0">
                <a:cs typeface="Calibri"/>
              </a:rPr>
              <a:t>’ in </a:t>
            </a:r>
            <a:r>
              <a:rPr lang="cs-CZ" dirty="0" err="1">
                <a:cs typeface="Calibri"/>
              </a:rPr>
              <a:t>which</a:t>
            </a:r>
            <a:r>
              <a:rPr lang="cs-CZ" dirty="0">
                <a:cs typeface="Calibri"/>
              </a:rPr>
              <a:t> </a:t>
            </a:r>
            <a:r>
              <a:rPr lang="cs-CZ" u="sng" dirty="0" err="1">
                <a:cs typeface="Calibri"/>
              </a:rPr>
              <a:t>it</a:t>
            </a:r>
            <a:r>
              <a:rPr lang="cs-CZ" u="sng" dirty="0">
                <a:cs typeface="Calibri"/>
              </a:rPr>
              <a:t> </a:t>
            </a:r>
            <a:r>
              <a:rPr lang="cs-CZ" u="sng" dirty="0" err="1">
                <a:cs typeface="Calibri"/>
              </a:rPr>
              <a:t>offered</a:t>
            </a:r>
            <a:r>
              <a:rPr lang="cs-CZ" u="sng" dirty="0">
                <a:cs typeface="Calibri"/>
              </a:rPr>
              <a:t> </a:t>
            </a:r>
            <a:r>
              <a:rPr lang="cs-CZ" u="sng" dirty="0" err="1">
                <a:cs typeface="Calibri"/>
              </a:rPr>
              <a:t>for</a:t>
            </a:r>
            <a:r>
              <a:rPr lang="cs-CZ" u="sng" dirty="0">
                <a:cs typeface="Calibri"/>
              </a:rPr>
              <a:t> </a:t>
            </a:r>
            <a:r>
              <a:rPr lang="cs-CZ" u="sng" dirty="0" err="1">
                <a:cs typeface="Calibri"/>
              </a:rPr>
              <a:t>sale</a:t>
            </a:r>
            <a:r>
              <a:rPr lang="cs-CZ" u="sng" dirty="0">
                <a:cs typeface="Calibri"/>
              </a:rPr>
              <a:t> ‘</a:t>
            </a:r>
            <a:r>
              <a:rPr lang="cs-CZ" u="sng" dirty="0" err="1">
                <a:cs typeface="Calibri"/>
              </a:rPr>
              <a:t>already</a:t>
            </a:r>
            <a:r>
              <a:rPr lang="cs-CZ" u="sng" dirty="0">
                <a:cs typeface="Calibri"/>
              </a:rPr>
              <a:t> </a:t>
            </a:r>
            <a:r>
              <a:rPr lang="cs-CZ" u="sng" dirty="0" err="1">
                <a:cs typeface="Calibri"/>
              </a:rPr>
              <a:t>used</a:t>
            </a:r>
            <a:r>
              <a:rPr lang="cs-CZ" u="sng" dirty="0">
                <a:cs typeface="Calibri"/>
              </a:rPr>
              <a:t>’ </a:t>
            </a:r>
            <a:r>
              <a:rPr lang="cs-CZ" u="sng" dirty="0" err="1">
                <a:cs typeface="Calibri"/>
              </a:rPr>
              <a:t>licences</a:t>
            </a:r>
            <a:r>
              <a:rPr lang="cs-CZ" u="sng" dirty="0">
                <a:cs typeface="Calibri"/>
              </a:rPr>
              <a:t> </a:t>
            </a:r>
            <a:r>
              <a:rPr lang="cs-CZ" u="sng" dirty="0" err="1">
                <a:cs typeface="Calibri"/>
              </a:rPr>
              <a:t>for</a:t>
            </a:r>
            <a:r>
              <a:rPr lang="cs-CZ" u="sng" dirty="0">
                <a:cs typeface="Calibri"/>
              </a:rPr>
              <a:t> </a:t>
            </a:r>
            <a:r>
              <a:rPr lang="cs-CZ" u="sng" dirty="0" err="1">
                <a:cs typeface="Calibri"/>
              </a:rPr>
              <a:t>the</a:t>
            </a:r>
            <a:r>
              <a:rPr lang="cs-CZ" u="sng" dirty="0">
                <a:cs typeface="Calibri"/>
              </a:rPr>
              <a:t> </a:t>
            </a:r>
            <a:r>
              <a:rPr lang="cs-CZ" u="sng" dirty="0" err="1">
                <a:cs typeface="Calibri"/>
              </a:rPr>
              <a:t>Oracle</a:t>
            </a:r>
            <a:r>
              <a:rPr lang="cs-CZ" u="sng" dirty="0">
                <a:cs typeface="Calibri"/>
              </a:rPr>
              <a:t> </a:t>
            </a:r>
            <a:r>
              <a:rPr lang="cs-CZ" u="sng" dirty="0" err="1">
                <a:cs typeface="Calibri"/>
              </a:rPr>
              <a:t>programs</a:t>
            </a:r>
            <a:r>
              <a:rPr lang="cs-CZ" dirty="0">
                <a:cs typeface="Calibri"/>
              </a:rPr>
              <a:t> </a:t>
            </a:r>
            <a:r>
              <a:rPr lang="cs-CZ" dirty="0" err="1">
                <a:cs typeface="Calibri"/>
              </a:rPr>
              <a:t>at</a:t>
            </a:r>
            <a:r>
              <a:rPr lang="cs-CZ" dirty="0">
                <a:cs typeface="Calibri"/>
              </a:rPr>
              <a:t> </a:t>
            </a:r>
            <a:r>
              <a:rPr lang="cs-CZ" dirty="0" err="1">
                <a:cs typeface="Calibri"/>
              </a:rPr>
              <a:t>issue</a:t>
            </a:r>
            <a:r>
              <a:rPr lang="cs-CZ" dirty="0">
                <a:cs typeface="Calibri"/>
              </a:rPr>
              <a:t> in </a:t>
            </a:r>
            <a:r>
              <a:rPr lang="cs-CZ" dirty="0" err="1">
                <a:cs typeface="Calibri"/>
              </a:rPr>
              <a:t>the</a:t>
            </a:r>
            <a:r>
              <a:rPr lang="cs-CZ" dirty="0">
                <a:cs typeface="Calibri"/>
              </a:rPr>
              <a:t> </a:t>
            </a:r>
            <a:r>
              <a:rPr lang="cs-CZ" dirty="0" err="1">
                <a:cs typeface="Calibri"/>
              </a:rPr>
              <a:t>main</a:t>
            </a:r>
            <a:r>
              <a:rPr lang="cs-CZ" dirty="0">
                <a:cs typeface="Calibri"/>
              </a:rPr>
              <a:t> </a:t>
            </a:r>
            <a:r>
              <a:rPr lang="cs-CZ" dirty="0" err="1">
                <a:cs typeface="Calibri"/>
              </a:rPr>
              <a:t>proceedings</a:t>
            </a:r>
            <a:r>
              <a:rPr lang="cs-CZ" dirty="0">
                <a:cs typeface="Calibri"/>
              </a:rPr>
              <a:t>.(25)</a:t>
            </a:r>
          </a:p>
          <a:p>
            <a:r>
              <a:rPr lang="cs-CZ" dirty="0" err="1">
                <a:cs typeface="Calibri"/>
              </a:rPr>
              <a:t>Customers</a:t>
            </a:r>
            <a:r>
              <a:rPr lang="cs-CZ" dirty="0">
                <a:cs typeface="Calibri"/>
              </a:rPr>
              <a:t> </a:t>
            </a:r>
            <a:r>
              <a:rPr lang="cs-CZ" dirty="0" err="1">
                <a:cs typeface="Calibri"/>
              </a:rPr>
              <a:t>of</a:t>
            </a:r>
            <a:r>
              <a:rPr lang="cs-CZ" dirty="0">
                <a:cs typeface="Calibri"/>
              </a:rPr>
              <a:t> </a:t>
            </a:r>
            <a:r>
              <a:rPr lang="cs-CZ" dirty="0" err="1">
                <a:cs typeface="Calibri"/>
              </a:rPr>
              <a:t>UsedSoft</a:t>
            </a:r>
            <a:r>
              <a:rPr lang="cs-CZ" dirty="0">
                <a:cs typeface="Calibri"/>
              </a:rPr>
              <a:t> </a:t>
            </a:r>
            <a:r>
              <a:rPr lang="cs-CZ" dirty="0" err="1">
                <a:cs typeface="Calibri"/>
              </a:rPr>
              <a:t>who</a:t>
            </a:r>
            <a:r>
              <a:rPr lang="cs-CZ" dirty="0">
                <a:cs typeface="Calibri"/>
              </a:rPr>
              <a:t> are not </a:t>
            </a:r>
            <a:r>
              <a:rPr lang="cs-CZ" dirty="0" err="1">
                <a:cs typeface="Calibri"/>
              </a:rPr>
              <a:t>yet</a:t>
            </a:r>
            <a:r>
              <a:rPr lang="cs-CZ" dirty="0">
                <a:cs typeface="Calibri"/>
              </a:rPr>
              <a:t> in </a:t>
            </a:r>
            <a:r>
              <a:rPr lang="cs-CZ" dirty="0" err="1">
                <a:cs typeface="Calibri"/>
              </a:rPr>
              <a:t>possession</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Oracle</a:t>
            </a:r>
            <a:r>
              <a:rPr lang="cs-CZ" dirty="0">
                <a:cs typeface="Calibri"/>
              </a:rPr>
              <a:t> software in </a:t>
            </a:r>
            <a:r>
              <a:rPr lang="cs-CZ" dirty="0" err="1">
                <a:cs typeface="Calibri"/>
              </a:rPr>
              <a:t>question</a:t>
            </a:r>
            <a:r>
              <a:rPr lang="cs-CZ" dirty="0">
                <a:cs typeface="Calibri"/>
              </a:rPr>
              <a:t> </a:t>
            </a:r>
            <a:r>
              <a:rPr lang="cs-CZ" dirty="0" err="1">
                <a:cs typeface="Calibri"/>
              </a:rPr>
              <a:t>download</a:t>
            </a:r>
            <a:r>
              <a:rPr lang="cs-CZ" dirty="0">
                <a:cs typeface="Calibri"/>
              </a:rPr>
              <a:t> a copy </a:t>
            </a:r>
            <a:r>
              <a:rPr lang="cs-CZ" dirty="0" err="1">
                <a:cs typeface="Calibri"/>
              </a:rPr>
              <a:t>of</a:t>
            </a:r>
            <a:r>
              <a:rPr lang="cs-CZ" dirty="0">
                <a:cs typeface="Calibri"/>
              </a:rPr>
              <a:t> </a:t>
            </a:r>
            <a:r>
              <a:rPr lang="cs-CZ" dirty="0" err="1">
                <a:cs typeface="Calibri"/>
              </a:rPr>
              <a:t>the</a:t>
            </a:r>
            <a:r>
              <a:rPr lang="cs-CZ" dirty="0">
                <a:cs typeface="Calibri"/>
              </a:rPr>
              <a:t> program </a:t>
            </a:r>
            <a:r>
              <a:rPr lang="cs-CZ" dirty="0" err="1">
                <a:cs typeface="Calibri"/>
              </a:rPr>
              <a:t>directly</a:t>
            </a:r>
            <a:r>
              <a:rPr lang="cs-CZ" dirty="0">
                <a:cs typeface="Calibri"/>
              </a:rPr>
              <a:t> </a:t>
            </a:r>
            <a:r>
              <a:rPr lang="cs-CZ" dirty="0" err="1">
                <a:cs typeface="Calibri"/>
              </a:rPr>
              <a:t>from</a:t>
            </a:r>
            <a:r>
              <a:rPr lang="cs-CZ" dirty="0">
                <a:cs typeface="Calibri"/>
              </a:rPr>
              <a:t> </a:t>
            </a:r>
            <a:r>
              <a:rPr lang="cs-CZ" dirty="0" err="1">
                <a:cs typeface="Calibri"/>
              </a:rPr>
              <a:t>Oracle’s</a:t>
            </a:r>
            <a:r>
              <a:rPr lang="cs-CZ" dirty="0">
                <a:cs typeface="Calibri"/>
              </a:rPr>
              <a:t> </a:t>
            </a:r>
            <a:r>
              <a:rPr lang="cs-CZ" dirty="0" err="1">
                <a:cs typeface="Calibri"/>
              </a:rPr>
              <a:t>website</a:t>
            </a:r>
            <a:r>
              <a:rPr lang="cs-CZ" dirty="0">
                <a:cs typeface="Calibri"/>
              </a:rPr>
              <a:t>, </a:t>
            </a:r>
            <a:r>
              <a:rPr lang="cs-CZ" dirty="0" err="1">
                <a:cs typeface="Calibri"/>
              </a:rPr>
              <a:t>after</a:t>
            </a:r>
            <a:r>
              <a:rPr lang="cs-CZ" dirty="0">
                <a:cs typeface="Calibri"/>
              </a:rPr>
              <a:t> </a:t>
            </a:r>
            <a:r>
              <a:rPr lang="cs-CZ" dirty="0" err="1">
                <a:cs typeface="Calibri"/>
              </a:rPr>
              <a:t>acquiring</a:t>
            </a:r>
            <a:r>
              <a:rPr lang="cs-CZ" dirty="0">
                <a:cs typeface="Calibri"/>
              </a:rPr>
              <a:t> such a </a:t>
            </a:r>
            <a:r>
              <a:rPr lang="cs-CZ" dirty="0" err="1">
                <a:cs typeface="Calibri"/>
              </a:rPr>
              <a:t>used</a:t>
            </a:r>
            <a:r>
              <a:rPr lang="cs-CZ" dirty="0">
                <a:cs typeface="Calibri"/>
              </a:rPr>
              <a:t> licence. </a:t>
            </a:r>
            <a:r>
              <a:rPr lang="cs-CZ" dirty="0" err="1">
                <a:cs typeface="Calibri"/>
              </a:rPr>
              <a:t>Customers</a:t>
            </a:r>
            <a:r>
              <a:rPr lang="cs-CZ" dirty="0">
                <a:cs typeface="Calibri"/>
              </a:rPr>
              <a:t> </a:t>
            </a:r>
            <a:r>
              <a:rPr lang="cs-CZ" dirty="0" err="1">
                <a:cs typeface="Calibri"/>
              </a:rPr>
              <a:t>who</a:t>
            </a:r>
            <a:r>
              <a:rPr lang="cs-CZ" dirty="0">
                <a:cs typeface="Calibri"/>
              </a:rPr>
              <a:t> </a:t>
            </a:r>
            <a:r>
              <a:rPr lang="cs-CZ" dirty="0" err="1">
                <a:cs typeface="Calibri"/>
              </a:rPr>
              <a:t>already</a:t>
            </a:r>
            <a:r>
              <a:rPr lang="cs-CZ" dirty="0">
                <a:cs typeface="Calibri"/>
              </a:rPr>
              <a:t> </a:t>
            </a:r>
            <a:r>
              <a:rPr lang="cs-CZ" dirty="0" err="1">
                <a:cs typeface="Calibri"/>
              </a:rPr>
              <a:t>have</a:t>
            </a:r>
            <a:r>
              <a:rPr lang="cs-CZ" dirty="0">
                <a:cs typeface="Calibri"/>
              </a:rPr>
              <a:t> </a:t>
            </a:r>
            <a:r>
              <a:rPr lang="cs-CZ" dirty="0" err="1">
                <a:cs typeface="Calibri"/>
              </a:rPr>
              <a:t>that</a:t>
            </a:r>
            <a:r>
              <a:rPr lang="cs-CZ" dirty="0">
                <a:cs typeface="Calibri"/>
              </a:rPr>
              <a:t> software and </a:t>
            </a:r>
            <a:r>
              <a:rPr lang="cs-CZ" dirty="0" err="1">
                <a:cs typeface="Calibri"/>
              </a:rPr>
              <a:t>then</a:t>
            </a:r>
            <a:r>
              <a:rPr lang="cs-CZ" dirty="0">
                <a:cs typeface="Calibri"/>
              </a:rPr>
              <a:t> </a:t>
            </a:r>
            <a:r>
              <a:rPr lang="cs-CZ" dirty="0" err="1">
                <a:cs typeface="Calibri"/>
              </a:rPr>
              <a:t>purchase</a:t>
            </a:r>
            <a:r>
              <a:rPr lang="cs-CZ" dirty="0">
                <a:cs typeface="Calibri"/>
              </a:rPr>
              <a:t> </a:t>
            </a:r>
            <a:r>
              <a:rPr lang="cs-CZ" dirty="0" err="1">
                <a:cs typeface="Calibri"/>
              </a:rPr>
              <a:t>further</a:t>
            </a:r>
            <a:r>
              <a:rPr lang="cs-CZ" dirty="0">
                <a:cs typeface="Calibri"/>
              </a:rPr>
              <a:t> </a:t>
            </a:r>
            <a:r>
              <a:rPr lang="cs-CZ" dirty="0" err="1">
                <a:cs typeface="Calibri"/>
              </a:rPr>
              <a:t>licences</a:t>
            </a:r>
            <a:r>
              <a:rPr lang="cs-CZ" dirty="0">
                <a:cs typeface="Calibri"/>
              </a:rPr>
              <a:t> </a:t>
            </a:r>
            <a:r>
              <a:rPr lang="cs-CZ" dirty="0" err="1">
                <a:cs typeface="Calibri"/>
              </a:rPr>
              <a:t>for</a:t>
            </a:r>
            <a:r>
              <a:rPr lang="cs-CZ" dirty="0">
                <a:cs typeface="Calibri"/>
              </a:rPr>
              <a:t> </a:t>
            </a:r>
            <a:r>
              <a:rPr lang="cs-CZ" dirty="0" err="1">
                <a:cs typeface="Calibri"/>
              </a:rPr>
              <a:t>additional</a:t>
            </a:r>
            <a:r>
              <a:rPr lang="cs-CZ" dirty="0">
                <a:cs typeface="Calibri"/>
              </a:rPr>
              <a:t> </a:t>
            </a:r>
            <a:r>
              <a:rPr lang="cs-CZ" dirty="0" err="1">
                <a:cs typeface="Calibri"/>
              </a:rPr>
              <a:t>users</a:t>
            </a:r>
            <a:r>
              <a:rPr lang="cs-CZ" dirty="0">
                <a:cs typeface="Calibri"/>
              </a:rPr>
              <a:t> are </a:t>
            </a:r>
            <a:r>
              <a:rPr lang="cs-CZ" dirty="0" err="1">
                <a:cs typeface="Calibri"/>
              </a:rPr>
              <a:t>induced</a:t>
            </a:r>
            <a:r>
              <a:rPr lang="cs-CZ" dirty="0">
                <a:cs typeface="Calibri"/>
              </a:rPr>
              <a:t> by </a:t>
            </a:r>
            <a:r>
              <a:rPr lang="cs-CZ" dirty="0" err="1">
                <a:cs typeface="Calibri"/>
              </a:rPr>
              <a:t>UsedSoft</a:t>
            </a:r>
            <a:r>
              <a:rPr lang="cs-CZ" dirty="0">
                <a:cs typeface="Calibri"/>
              </a:rPr>
              <a:t> to copy </a:t>
            </a:r>
            <a:r>
              <a:rPr lang="cs-CZ" dirty="0" err="1">
                <a:cs typeface="Calibri"/>
              </a:rPr>
              <a:t>the</a:t>
            </a:r>
            <a:r>
              <a:rPr lang="cs-CZ" dirty="0">
                <a:cs typeface="Calibri"/>
              </a:rPr>
              <a:t> program to </a:t>
            </a:r>
            <a:r>
              <a:rPr lang="cs-CZ" dirty="0" err="1">
                <a:cs typeface="Calibri"/>
              </a:rPr>
              <a:t>the</a:t>
            </a:r>
            <a:r>
              <a:rPr lang="cs-CZ" dirty="0">
                <a:cs typeface="Calibri"/>
              </a:rPr>
              <a:t> </a:t>
            </a:r>
            <a:r>
              <a:rPr lang="cs-CZ" dirty="0" err="1">
                <a:cs typeface="Calibri"/>
              </a:rPr>
              <a:t>work</a:t>
            </a:r>
            <a:r>
              <a:rPr lang="cs-CZ" dirty="0">
                <a:cs typeface="Calibri"/>
              </a:rPr>
              <a:t> </a:t>
            </a:r>
            <a:r>
              <a:rPr lang="cs-CZ" dirty="0" err="1">
                <a:cs typeface="Calibri"/>
              </a:rPr>
              <a:t>stations</a:t>
            </a:r>
            <a:r>
              <a:rPr lang="cs-CZ" dirty="0">
                <a:cs typeface="Calibri"/>
              </a:rPr>
              <a:t> </a:t>
            </a:r>
            <a:r>
              <a:rPr lang="cs-CZ" dirty="0" err="1">
                <a:cs typeface="Calibri"/>
              </a:rPr>
              <a:t>of</a:t>
            </a:r>
            <a:r>
              <a:rPr lang="cs-CZ" dirty="0">
                <a:cs typeface="Calibri"/>
              </a:rPr>
              <a:t> </a:t>
            </a:r>
            <a:r>
              <a:rPr lang="cs-CZ" dirty="0" err="1">
                <a:cs typeface="Calibri"/>
              </a:rPr>
              <a:t>those</a:t>
            </a:r>
            <a:r>
              <a:rPr lang="cs-CZ" dirty="0">
                <a:cs typeface="Calibri"/>
              </a:rPr>
              <a:t> </a:t>
            </a:r>
            <a:r>
              <a:rPr lang="cs-CZ" dirty="0" err="1">
                <a:cs typeface="Calibri"/>
              </a:rPr>
              <a:t>users</a:t>
            </a:r>
            <a:r>
              <a:rPr lang="cs-CZ" dirty="0">
                <a:cs typeface="Calibri"/>
              </a:rPr>
              <a:t>. (26)</a:t>
            </a:r>
          </a:p>
        </p:txBody>
      </p:sp>
    </p:spTree>
    <p:extLst>
      <p:ext uri="{BB962C8B-B14F-4D97-AF65-F5344CB8AC3E}">
        <p14:creationId xmlns:p14="http://schemas.microsoft.com/office/powerpoint/2010/main" val="597710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3063C1-BA95-4DC4-9A7C-D210572880CC}"/>
              </a:ext>
            </a:extLst>
          </p:cNvPr>
          <p:cNvSpPr>
            <a:spLocks noGrp="1"/>
          </p:cNvSpPr>
          <p:nvPr>
            <p:ph type="title"/>
          </p:nvPr>
        </p:nvSpPr>
        <p:spPr/>
        <p:txBody>
          <a:bodyPr/>
          <a:lstStyle/>
          <a:p>
            <a:r>
              <a:rPr lang="cs-CZ" dirty="0" err="1">
                <a:cs typeface="Calibri Light"/>
              </a:rPr>
              <a:t>UsedSoft</a:t>
            </a:r>
            <a:r>
              <a:rPr lang="cs-CZ" dirty="0">
                <a:cs typeface="Calibri Light"/>
              </a:rPr>
              <a:t> </a:t>
            </a:r>
            <a:r>
              <a:rPr lang="cs-CZ" dirty="0" err="1">
                <a:cs typeface="Calibri Light"/>
              </a:rPr>
              <a:t>GmbH</a:t>
            </a:r>
            <a:r>
              <a:rPr lang="cs-CZ" dirty="0">
                <a:cs typeface="Calibri Light"/>
              </a:rPr>
              <a:t> v. </a:t>
            </a:r>
            <a:r>
              <a:rPr lang="cs-CZ" dirty="0" err="1">
                <a:cs typeface="Calibri Light"/>
              </a:rPr>
              <a:t>Oracle</a:t>
            </a:r>
            <a:r>
              <a:rPr lang="cs-CZ" dirty="0">
                <a:cs typeface="Calibri Light"/>
              </a:rPr>
              <a:t> International </a:t>
            </a:r>
            <a:r>
              <a:rPr lang="cs-CZ" dirty="0" err="1">
                <a:cs typeface="Calibri Light"/>
              </a:rPr>
              <a:t>Corp</a:t>
            </a:r>
            <a:r>
              <a:rPr lang="cs-CZ" dirty="0">
                <a:cs typeface="Calibri Light"/>
              </a:rPr>
              <a:t>.</a:t>
            </a:r>
            <a:endParaRPr lang="cs-CZ" dirty="0"/>
          </a:p>
        </p:txBody>
      </p:sp>
      <p:sp>
        <p:nvSpPr>
          <p:cNvPr id="3" name="Zástupný symbol pro obsah 2">
            <a:extLst>
              <a:ext uri="{FF2B5EF4-FFF2-40B4-BE49-F238E27FC236}">
                <a16:creationId xmlns:a16="http://schemas.microsoft.com/office/drawing/2014/main" id="{19BD34D9-9519-4A0E-BB81-9A1EB2CE1093}"/>
              </a:ext>
            </a:extLst>
          </p:cNvPr>
          <p:cNvSpPr>
            <a:spLocks noGrp="1"/>
          </p:cNvSpPr>
          <p:nvPr>
            <p:ph idx="1"/>
          </p:nvPr>
        </p:nvSpPr>
        <p:spPr/>
        <p:txBody>
          <a:bodyPr vert="horz" lIns="91440" tIns="45720" rIns="91440" bIns="45720" rtlCol="0" anchor="t">
            <a:normAutofit fontScale="92500" lnSpcReduction="10000"/>
          </a:bodyPr>
          <a:lstStyle/>
          <a:p>
            <a:r>
              <a:rPr lang="cs-CZ" dirty="0" err="1">
                <a:cs typeface="Calibri"/>
              </a:rPr>
              <a:t>whether</a:t>
            </a:r>
            <a:r>
              <a:rPr lang="cs-CZ" dirty="0">
                <a:cs typeface="Calibri"/>
              </a:rPr>
              <a:t> and </a:t>
            </a:r>
            <a:r>
              <a:rPr lang="cs-CZ" dirty="0" err="1">
                <a:cs typeface="Calibri"/>
              </a:rPr>
              <a:t>under</a:t>
            </a:r>
            <a:r>
              <a:rPr lang="cs-CZ" dirty="0">
                <a:cs typeface="Calibri"/>
              </a:rPr>
              <a:t> </a:t>
            </a:r>
            <a:r>
              <a:rPr lang="cs-CZ" dirty="0" err="1">
                <a:cs typeface="Calibri"/>
              </a:rPr>
              <a:t>what</a:t>
            </a:r>
            <a:r>
              <a:rPr lang="cs-CZ" dirty="0">
                <a:cs typeface="Calibri"/>
              </a:rPr>
              <a:t> </a:t>
            </a:r>
            <a:r>
              <a:rPr lang="cs-CZ" dirty="0" err="1">
                <a:cs typeface="Calibri"/>
              </a:rPr>
              <a:t>conditions</a:t>
            </a:r>
            <a:r>
              <a:rPr lang="cs-CZ" dirty="0">
                <a:cs typeface="Calibri"/>
              </a:rPr>
              <a:t> </a:t>
            </a:r>
            <a:r>
              <a:rPr lang="cs-CZ" dirty="0" err="1">
                <a:cs typeface="Calibri"/>
              </a:rPr>
              <a:t>the</a:t>
            </a:r>
            <a:r>
              <a:rPr lang="cs-CZ" dirty="0">
                <a:cs typeface="Calibri"/>
              </a:rPr>
              <a:t> </a:t>
            </a:r>
            <a:r>
              <a:rPr lang="cs-CZ" dirty="0" err="1">
                <a:cs typeface="Calibri"/>
              </a:rPr>
              <a:t>downloading</a:t>
            </a:r>
            <a:r>
              <a:rPr lang="cs-CZ" dirty="0">
                <a:cs typeface="Calibri"/>
              </a:rPr>
              <a:t> </a:t>
            </a:r>
            <a:r>
              <a:rPr lang="cs-CZ" dirty="0" err="1">
                <a:cs typeface="Calibri"/>
              </a:rPr>
              <a:t>from</a:t>
            </a:r>
            <a:r>
              <a:rPr lang="cs-CZ" dirty="0">
                <a:cs typeface="Calibri"/>
              </a:rPr>
              <a:t> </a:t>
            </a:r>
            <a:r>
              <a:rPr lang="cs-CZ" dirty="0" err="1">
                <a:cs typeface="Calibri"/>
              </a:rPr>
              <a:t>the</a:t>
            </a:r>
            <a:r>
              <a:rPr lang="cs-CZ" dirty="0">
                <a:cs typeface="Calibri"/>
              </a:rPr>
              <a:t> internet </a:t>
            </a:r>
            <a:r>
              <a:rPr lang="cs-CZ" dirty="0" err="1">
                <a:cs typeface="Calibri"/>
              </a:rPr>
              <a:t>of</a:t>
            </a:r>
            <a:r>
              <a:rPr lang="cs-CZ" dirty="0">
                <a:cs typeface="Calibri"/>
              </a:rPr>
              <a:t> a copy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authorised</a:t>
            </a:r>
            <a:r>
              <a:rPr lang="cs-CZ" dirty="0">
                <a:cs typeface="Calibri"/>
              </a:rPr>
              <a:t> by </a:t>
            </a:r>
            <a:r>
              <a:rPr lang="cs-CZ" dirty="0" err="1">
                <a:cs typeface="Calibri"/>
              </a:rPr>
              <a:t>the</a:t>
            </a:r>
            <a:r>
              <a:rPr lang="cs-CZ" dirty="0">
                <a:cs typeface="Calibri"/>
              </a:rPr>
              <a:t> copyright </a:t>
            </a:r>
            <a:r>
              <a:rPr lang="cs-CZ" dirty="0" err="1">
                <a:cs typeface="Calibri"/>
              </a:rPr>
              <a:t>holder</a:t>
            </a:r>
            <a:r>
              <a:rPr lang="cs-CZ" dirty="0">
                <a:cs typeface="Calibri"/>
              </a:rPr>
              <a:t>, </a:t>
            </a:r>
            <a:r>
              <a:rPr lang="cs-CZ" dirty="0" err="1">
                <a:cs typeface="Calibri"/>
              </a:rPr>
              <a:t>can</a:t>
            </a:r>
            <a:r>
              <a:rPr lang="cs-CZ" dirty="0">
                <a:cs typeface="Calibri"/>
              </a:rPr>
              <a:t> </a:t>
            </a:r>
            <a:r>
              <a:rPr lang="cs-CZ" dirty="0" err="1">
                <a:cs typeface="Calibri"/>
              </a:rPr>
              <a:t>give</a:t>
            </a:r>
            <a:r>
              <a:rPr lang="cs-CZ" dirty="0">
                <a:cs typeface="Calibri"/>
              </a:rPr>
              <a:t> </a:t>
            </a:r>
            <a:r>
              <a:rPr lang="cs-CZ" dirty="0" err="1">
                <a:cs typeface="Calibri"/>
              </a:rPr>
              <a:t>rise</a:t>
            </a:r>
            <a:r>
              <a:rPr lang="cs-CZ" dirty="0">
                <a:cs typeface="Calibri"/>
              </a:rPr>
              <a:t> to </a:t>
            </a:r>
            <a:r>
              <a:rPr lang="cs-CZ" u="sng" dirty="0" err="1">
                <a:cs typeface="Calibri"/>
              </a:rPr>
              <a:t>exhaustion</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a:t>
            </a:r>
            <a:r>
              <a:rPr lang="cs-CZ" u="sng" dirty="0" err="1">
                <a:cs typeface="Calibri"/>
              </a:rPr>
              <a:t>right</a:t>
            </a:r>
            <a:r>
              <a:rPr lang="cs-CZ" u="sng" dirty="0">
                <a:cs typeface="Calibri"/>
              </a:rPr>
              <a:t> </a:t>
            </a:r>
            <a:r>
              <a:rPr lang="cs-CZ" u="sng" dirty="0" err="1">
                <a:cs typeface="Calibri"/>
              </a:rPr>
              <a:t>of</a:t>
            </a:r>
            <a:r>
              <a:rPr lang="cs-CZ" u="sng" dirty="0">
                <a:cs typeface="Calibri"/>
              </a:rPr>
              <a:t> </a:t>
            </a:r>
            <a:r>
              <a:rPr lang="cs-CZ" u="sng" dirty="0" err="1">
                <a:cs typeface="Calibri"/>
              </a:rPr>
              <a:t>distribution</a:t>
            </a:r>
            <a:r>
              <a:rPr lang="cs-CZ" u="sng" dirty="0">
                <a:cs typeface="Calibri"/>
              </a:rPr>
              <a:t> </a:t>
            </a:r>
            <a:r>
              <a:rPr lang="cs-CZ" u="sng" dirty="0" err="1">
                <a:cs typeface="Calibri"/>
              </a:rPr>
              <a:t>of</a:t>
            </a:r>
            <a:r>
              <a:rPr lang="cs-CZ" u="sng" dirty="0">
                <a:cs typeface="Calibri"/>
              </a:rPr>
              <a:t> </a:t>
            </a:r>
            <a:r>
              <a:rPr lang="cs-CZ" u="sng" dirty="0" err="1">
                <a:cs typeface="Calibri"/>
              </a:rPr>
              <a:t>that</a:t>
            </a:r>
            <a:r>
              <a:rPr lang="cs-CZ" u="sng" dirty="0">
                <a:cs typeface="Calibri"/>
              </a:rPr>
              <a:t> copy </a:t>
            </a:r>
            <a:r>
              <a:rPr lang="cs-CZ" dirty="0">
                <a:cs typeface="Calibri"/>
              </a:rPr>
              <a:t>in </a:t>
            </a:r>
            <a:r>
              <a:rPr lang="cs-CZ" dirty="0" err="1">
                <a:cs typeface="Calibri"/>
              </a:rPr>
              <a:t>the</a:t>
            </a:r>
            <a:r>
              <a:rPr lang="cs-CZ" dirty="0">
                <a:cs typeface="Calibri"/>
              </a:rPr>
              <a:t> </a:t>
            </a:r>
            <a:r>
              <a:rPr lang="cs-CZ" dirty="0" err="1">
                <a:cs typeface="Calibri"/>
              </a:rPr>
              <a:t>European</a:t>
            </a:r>
            <a:r>
              <a:rPr lang="cs-CZ" dirty="0">
                <a:cs typeface="Calibri"/>
              </a:rPr>
              <a:t> Union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Article</a:t>
            </a:r>
            <a:r>
              <a:rPr lang="cs-CZ" dirty="0">
                <a:cs typeface="Calibri"/>
              </a:rPr>
              <a:t> 4(2) </a:t>
            </a:r>
            <a:r>
              <a:rPr lang="cs-CZ" dirty="0" err="1">
                <a:cs typeface="Calibri"/>
              </a:rPr>
              <a:t>of</a:t>
            </a:r>
            <a:r>
              <a:rPr lang="cs-CZ" dirty="0">
                <a:cs typeface="Calibri"/>
              </a:rPr>
              <a:t> </a:t>
            </a:r>
            <a:r>
              <a:rPr lang="cs-CZ" dirty="0" err="1">
                <a:cs typeface="Calibri"/>
              </a:rPr>
              <a:t>Directive</a:t>
            </a:r>
            <a:r>
              <a:rPr lang="cs-CZ" dirty="0">
                <a:cs typeface="Calibri"/>
              </a:rPr>
              <a:t> 2009/24. (35)</a:t>
            </a:r>
          </a:p>
          <a:p>
            <a:r>
              <a:rPr lang="cs-CZ" dirty="0" err="1">
                <a:cs typeface="Calibri"/>
              </a:rPr>
              <a:t>Article</a:t>
            </a:r>
            <a:r>
              <a:rPr lang="cs-CZ" dirty="0">
                <a:cs typeface="Calibri"/>
              </a:rPr>
              <a:t> 4(2) </a:t>
            </a:r>
            <a:r>
              <a:rPr lang="cs-CZ" dirty="0" err="1">
                <a:cs typeface="Calibri"/>
              </a:rPr>
              <a:t>of</a:t>
            </a:r>
            <a:r>
              <a:rPr lang="cs-CZ" dirty="0">
                <a:cs typeface="Calibri"/>
              </a:rPr>
              <a:t> </a:t>
            </a:r>
            <a:r>
              <a:rPr lang="cs-CZ" dirty="0" err="1">
                <a:cs typeface="Calibri"/>
              </a:rPr>
              <a:t>Directive</a:t>
            </a:r>
            <a:r>
              <a:rPr lang="cs-CZ" dirty="0">
                <a:cs typeface="Calibri"/>
              </a:rPr>
              <a:t> 2009/24 </a:t>
            </a:r>
            <a:r>
              <a:rPr lang="cs-CZ" dirty="0" err="1">
                <a:cs typeface="Calibri"/>
              </a:rPr>
              <a:t>must</a:t>
            </a:r>
            <a:r>
              <a:rPr lang="cs-CZ" dirty="0">
                <a:cs typeface="Calibri"/>
              </a:rPr>
              <a:t> </a:t>
            </a:r>
            <a:r>
              <a:rPr lang="cs-CZ" dirty="0" err="1">
                <a:cs typeface="Calibri"/>
              </a:rPr>
              <a:t>be</a:t>
            </a:r>
            <a:r>
              <a:rPr lang="cs-CZ" dirty="0">
                <a:cs typeface="Calibri"/>
              </a:rPr>
              <a:t> </a:t>
            </a:r>
            <a:r>
              <a:rPr lang="cs-CZ" dirty="0" err="1">
                <a:cs typeface="Calibri"/>
              </a:rPr>
              <a:t>interpreted</a:t>
            </a:r>
            <a:r>
              <a:rPr lang="cs-CZ" dirty="0">
                <a:cs typeface="Calibri"/>
              </a:rPr>
              <a:t> as </a:t>
            </a:r>
            <a:r>
              <a:rPr lang="cs-CZ" dirty="0" err="1">
                <a:cs typeface="Calibri"/>
              </a:rPr>
              <a:t>meaning</a:t>
            </a:r>
            <a:r>
              <a:rPr lang="cs-CZ" dirty="0">
                <a:cs typeface="Calibri"/>
              </a:rPr>
              <a:t> </a:t>
            </a:r>
            <a:r>
              <a:rPr lang="cs-CZ" dirty="0" err="1">
                <a:cs typeface="Calibri"/>
              </a:rPr>
              <a:t>that</a:t>
            </a:r>
            <a:r>
              <a:rPr lang="cs-CZ" dirty="0">
                <a:cs typeface="Calibri"/>
              </a:rPr>
              <a:t> </a:t>
            </a:r>
            <a:r>
              <a:rPr lang="cs-CZ" dirty="0" err="1">
                <a:cs typeface="Calibri"/>
              </a:rPr>
              <a:t>the</a:t>
            </a:r>
            <a:r>
              <a:rPr lang="cs-CZ" dirty="0">
                <a:cs typeface="Calibri"/>
              </a:rPr>
              <a:t> </a:t>
            </a:r>
            <a:r>
              <a:rPr lang="cs-CZ" u="sng" dirty="0" err="1">
                <a:cs typeface="Calibri"/>
              </a:rPr>
              <a:t>right</a:t>
            </a:r>
            <a:r>
              <a:rPr lang="cs-CZ" u="sng" dirty="0">
                <a:cs typeface="Calibri"/>
              </a:rPr>
              <a:t> </a:t>
            </a:r>
            <a:r>
              <a:rPr lang="cs-CZ" u="sng" dirty="0" err="1">
                <a:cs typeface="Calibri"/>
              </a:rPr>
              <a:t>of</a:t>
            </a:r>
            <a:r>
              <a:rPr lang="cs-CZ" u="sng" dirty="0">
                <a:cs typeface="Calibri"/>
              </a:rPr>
              <a:t> </a:t>
            </a:r>
            <a:r>
              <a:rPr lang="cs-CZ" u="sng" dirty="0" err="1">
                <a:cs typeface="Calibri"/>
              </a:rPr>
              <a:t>distribution</a:t>
            </a:r>
            <a:r>
              <a:rPr lang="cs-CZ" u="sng" dirty="0">
                <a:cs typeface="Calibri"/>
              </a:rPr>
              <a:t> </a:t>
            </a:r>
            <a:r>
              <a:rPr lang="cs-CZ" u="sng" dirty="0" err="1">
                <a:cs typeface="Calibri"/>
              </a:rPr>
              <a:t>of</a:t>
            </a:r>
            <a:r>
              <a:rPr lang="cs-CZ" u="sng" dirty="0">
                <a:cs typeface="Calibri"/>
              </a:rPr>
              <a:t> a copy </a:t>
            </a:r>
            <a:r>
              <a:rPr lang="cs-CZ" u="sng" dirty="0" err="1">
                <a:cs typeface="Calibri"/>
              </a:rPr>
              <a:t>of</a:t>
            </a:r>
            <a:r>
              <a:rPr lang="cs-CZ" u="sng" dirty="0">
                <a:cs typeface="Calibri"/>
              </a:rPr>
              <a:t> a </a:t>
            </a:r>
            <a:r>
              <a:rPr lang="cs-CZ" u="sng" dirty="0" err="1">
                <a:cs typeface="Calibri"/>
              </a:rPr>
              <a:t>computer</a:t>
            </a:r>
            <a:r>
              <a:rPr lang="cs-CZ" u="sng" dirty="0">
                <a:cs typeface="Calibri"/>
              </a:rPr>
              <a:t> program </a:t>
            </a:r>
            <a:r>
              <a:rPr lang="cs-CZ" u="sng" dirty="0" err="1">
                <a:cs typeface="Calibri"/>
              </a:rPr>
              <a:t>is</a:t>
            </a:r>
            <a:r>
              <a:rPr lang="cs-CZ" u="sng" dirty="0">
                <a:cs typeface="Calibri"/>
              </a:rPr>
              <a:t> </a:t>
            </a:r>
            <a:r>
              <a:rPr lang="cs-CZ" u="sng" dirty="0" err="1">
                <a:cs typeface="Calibri"/>
              </a:rPr>
              <a:t>exhausted</a:t>
            </a:r>
            <a:r>
              <a:rPr lang="cs-CZ" u="sng" dirty="0">
                <a:cs typeface="Calibri"/>
              </a:rPr>
              <a:t> </a:t>
            </a:r>
            <a:r>
              <a:rPr lang="cs-CZ" u="sng" dirty="0" err="1">
                <a:cs typeface="Calibri"/>
              </a:rPr>
              <a:t>if</a:t>
            </a:r>
            <a:r>
              <a:rPr lang="cs-CZ" u="sng" dirty="0">
                <a:cs typeface="Calibri"/>
              </a:rPr>
              <a:t> </a:t>
            </a:r>
            <a:r>
              <a:rPr lang="cs-CZ" u="sng" dirty="0" err="1">
                <a:cs typeface="Calibri"/>
              </a:rPr>
              <a:t>the</a:t>
            </a:r>
            <a:r>
              <a:rPr lang="cs-CZ" u="sng" dirty="0">
                <a:cs typeface="Calibri"/>
              </a:rPr>
              <a:t> copyright </a:t>
            </a:r>
            <a:r>
              <a:rPr lang="cs-CZ" u="sng" dirty="0" err="1">
                <a:cs typeface="Calibri"/>
              </a:rPr>
              <a:t>holder</a:t>
            </a:r>
            <a:r>
              <a:rPr lang="cs-CZ" u="sng" dirty="0">
                <a:cs typeface="Calibri"/>
              </a:rPr>
              <a:t> </a:t>
            </a:r>
            <a:r>
              <a:rPr lang="cs-CZ" dirty="0" err="1">
                <a:cs typeface="Calibri"/>
              </a:rPr>
              <a:t>who</a:t>
            </a:r>
            <a:r>
              <a:rPr lang="cs-CZ" dirty="0">
                <a:cs typeface="Calibri"/>
              </a:rPr>
              <a:t> has </a:t>
            </a:r>
            <a:r>
              <a:rPr lang="cs-CZ" dirty="0" err="1">
                <a:cs typeface="Calibri"/>
              </a:rPr>
              <a:t>authorised</a:t>
            </a:r>
            <a:r>
              <a:rPr lang="cs-CZ" dirty="0">
                <a:cs typeface="Calibri"/>
              </a:rPr>
              <a:t>, </a:t>
            </a:r>
            <a:r>
              <a:rPr lang="cs-CZ" dirty="0" err="1">
                <a:cs typeface="Calibri"/>
              </a:rPr>
              <a:t>even</a:t>
            </a:r>
            <a:r>
              <a:rPr lang="cs-CZ" dirty="0">
                <a:cs typeface="Calibri"/>
              </a:rPr>
              <a:t> free </a:t>
            </a:r>
            <a:r>
              <a:rPr lang="cs-CZ" dirty="0" err="1">
                <a:cs typeface="Calibri"/>
              </a:rPr>
              <a:t>of</a:t>
            </a:r>
            <a:r>
              <a:rPr lang="cs-CZ" dirty="0">
                <a:cs typeface="Calibri"/>
              </a:rPr>
              <a:t> </a:t>
            </a:r>
            <a:r>
              <a:rPr lang="cs-CZ" dirty="0" err="1">
                <a:cs typeface="Calibri"/>
              </a:rPr>
              <a:t>charge</a:t>
            </a:r>
            <a:r>
              <a:rPr lang="cs-CZ" dirty="0">
                <a:cs typeface="Calibri"/>
              </a:rPr>
              <a:t>, </a:t>
            </a:r>
            <a:r>
              <a:rPr lang="cs-CZ" dirty="0" err="1">
                <a:cs typeface="Calibri"/>
              </a:rPr>
              <a:t>the</a:t>
            </a:r>
            <a:r>
              <a:rPr lang="cs-CZ" dirty="0">
                <a:cs typeface="Calibri"/>
              </a:rPr>
              <a:t> </a:t>
            </a:r>
            <a:r>
              <a:rPr lang="cs-CZ" dirty="0" err="1">
                <a:cs typeface="Calibri"/>
              </a:rPr>
              <a:t>downloading</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copy </a:t>
            </a:r>
            <a:r>
              <a:rPr lang="cs-CZ" dirty="0" err="1">
                <a:cs typeface="Calibri"/>
              </a:rPr>
              <a:t>from</a:t>
            </a:r>
            <a:r>
              <a:rPr lang="cs-CZ" dirty="0">
                <a:cs typeface="Calibri"/>
              </a:rPr>
              <a:t> </a:t>
            </a:r>
            <a:r>
              <a:rPr lang="cs-CZ" dirty="0" err="1">
                <a:cs typeface="Calibri"/>
              </a:rPr>
              <a:t>the</a:t>
            </a:r>
            <a:r>
              <a:rPr lang="cs-CZ" dirty="0">
                <a:cs typeface="Calibri"/>
              </a:rPr>
              <a:t> internet </a:t>
            </a:r>
            <a:r>
              <a:rPr lang="cs-CZ" dirty="0" err="1">
                <a:cs typeface="Calibri"/>
              </a:rPr>
              <a:t>onto</a:t>
            </a:r>
            <a:r>
              <a:rPr lang="cs-CZ" dirty="0">
                <a:cs typeface="Calibri"/>
              </a:rPr>
              <a:t> a data </a:t>
            </a:r>
            <a:r>
              <a:rPr lang="cs-CZ" dirty="0" err="1">
                <a:cs typeface="Calibri"/>
              </a:rPr>
              <a:t>carrier</a:t>
            </a:r>
            <a:r>
              <a:rPr lang="cs-CZ" dirty="0">
                <a:cs typeface="Calibri"/>
              </a:rPr>
              <a:t> </a:t>
            </a:r>
            <a:r>
              <a:rPr lang="cs-CZ" u="sng" dirty="0">
                <a:cs typeface="Calibri"/>
              </a:rPr>
              <a:t>has </a:t>
            </a:r>
            <a:r>
              <a:rPr lang="cs-CZ" u="sng" dirty="0" err="1">
                <a:cs typeface="Calibri"/>
              </a:rPr>
              <a:t>also</a:t>
            </a:r>
            <a:r>
              <a:rPr lang="cs-CZ" u="sng" dirty="0">
                <a:cs typeface="Calibri"/>
              </a:rPr>
              <a:t> </a:t>
            </a:r>
            <a:r>
              <a:rPr lang="cs-CZ" u="sng" dirty="0" err="1">
                <a:cs typeface="Calibri"/>
              </a:rPr>
              <a:t>conferred</a:t>
            </a:r>
            <a:r>
              <a:rPr lang="cs-CZ" dirty="0">
                <a:cs typeface="Calibri"/>
              </a:rPr>
              <a:t>, in return </a:t>
            </a:r>
            <a:r>
              <a:rPr lang="cs-CZ" dirty="0" err="1">
                <a:cs typeface="Calibri"/>
              </a:rPr>
              <a:t>for</a:t>
            </a:r>
            <a:r>
              <a:rPr lang="cs-CZ" dirty="0">
                <a:cs typeface="Calibri"/>
              </a:rPr>
              <a:t> </a:t>
            </a:r>
            <a:r>
              <a:rPr lang="cs-CZ" dirty="0" err="1">
                <a:cs typeface="Calibri"/>
              </a:rPr>
              <a:t>payment</a:t>
            </a:r>
            <a:r>
              <a:rPr lang="cs-CZ" dirty="0">
                <a:cs typeface="Calibri"/>
              </a:rPr>
              <a:t> </a:t>
            </a:r>
            <a:r>
              <a:rPr lang="cs-CZ" dirty="0" err="1">
                <a:cs typeface="Calibri"/>
              </a:rPr>
              <a:t>of</a:t>
            </a:r>
            <a:r>
              <a:rPr lang="cs-CZ" dirty="0">
                <a:cs typeface="Calibri"/>
              </a:rPr>
              <a:t> a </a:t>
            </a:r>
            <a:r>
              <a:rPr lang="cs-CZ" dirty="0" err="1">
                <a:cs typeface="Calibri"/>
              </a:rPr>
              <a:t>fee</a:t>
            </a:r>
            <a:r>
              <a:rPr lang="cs-CZ" dirty="0">
                <a:cs typeface="Calibri"/>
              </a:rPr>
              <a:t> </a:t>
            </a:r>
            <a:r>
              <a:rPr lang="cs-CZ" dirty="0" err="1">
                <a:cs typeface="Calibri"/>
              </a:rPr>
              <a:t>intended</a:t>
            </a:r>
            <a:r>
              <a:rPr lang="cs-CZ" dirty="0">
                <a:cs typeface="Calibri"/>
              </a:rPr>
              <a:t> to </a:t>
            </a:r>
            <a:r>
              <a:rPr lang="cs-CZ" dirty="0" err="1">
                <a:cs typeface="Calibri"/>
              </a:rPr>
              <a:t>enable</a:t>
            </a:r>
            <a:r>
              <a:rPr lang="cs-CZ" dirty="0">
                <a:cs typeface="Calibri"/>
              </a:rPr>
              <a:t> </a:t>
            </a:r>
            <a:r>
              <a:rPr lang="cs-CZ" dirty="0" err="1">
                <a:cs typeface="Calibri"/>
              </a:rPr>
              <a:t>him</a:t>
            </a:r>
            <a:r>
              <a:rPr lang="cs-CZ" dirty="0">
                <a:cs typeface="Calibri"/>
              </a:rPr>
              <a:t> to </a:t>
            </a:r>
            <a:r>
              <a:rPr lang="cs-CZ" dirty="0" err="1">
                <a:cs typeface="Calibri"/>
              </a:rPr>
              <a:t>obtain</a:t>
            </a:r>
            <a:r>
              <a:rPr lang="cs-CZ" dirty="0">
                <a:cs typeface="Calibri"/>
              </a:rPr>
              <a:t> a </a:t>
            </a:r>
            <a:r>
              <a:rPr lang="cs-CZ" dirty="0" err="1">
                <a:cs typeface="Calibri"/>
              </a:rPr>
              <a:t>remuneration</a:t>
            </a:r>
            <a:r>
              <a:rPr lang="cs-CZ" dirty="0">
                <a:cs typeface="Calibri"/>
              </a:rPr>
              <a:t> </a:t>
            </a:r>
            <a:r>
              <a:rPr lang="cs-CZ" dirty="0" err="1">
                <a:cs typeface="Calibri"/>
              </a:rPr>
              <a:t>corresponding</a:t>
            </a:r>
            <a:r>
              <a:rPr lang="cs-CZ" dirty="0">
                <a:cs typeface="Calibri"/>
              </a:rPr>
              <a:t> to </a:t>
            </a:r>
            <a:r>
              <a:rPr lang="cs-CZ" dirty="0" err="1">
                <a:cs typeface="Calibri"/>
              </a:rPr>
              <a:t>the</a:t>
            </a:r>
            <a:r>
              <a:rPr lang="cs-CZ" dirty="0">
                <a:cs typeface="Calibri"/>
              </a:rPr>
              <a:t> </a:t>
            </a:r>
            <a:r>
              <a:rPr lang="cs-CZ" dirty="0" err="1">
                <a:cs typeface="Calibri"/>
              </a:rPr>
              <a:t>economic</a:t>
            </a:r>
            <a:r>
              <a:rPr lang="cs-CZ" dirty="0">
                <a:cs typeface="Calibri"/>
              </a:rPr>
              <a:t> </a:t>
            </a:r>
            <a:r>
              <a:rPr lang="cs-CZ" dirty="0" err="1">
                <a:cs typeface="Calibri"/>
              </a:rPr>
              <a:t>value</a:t>
            </a:r>
            <a:r>
              <a:rPr lang="cs-CZ" dirty="0">
                <a:cs typeface="Calibri"/>
              </a:rPr>
              <a:t> </a:t>
            </a:r>
            <a:r>
              <a:rPr lang="cs-CZ" dirty="0" err="1">
                <a:cs typeface="Calibri"/>
              </a:rPr>
              <a:t>of</a:t>
            </a:r>
            <a:r>
              <a:rPr lang="cs-CZ" dirty="0">
                <a:cs typeface="Calibri"/>
              </a:rPr>
              <a:t> </a:t>
            </a:r>
            <a:r>
              <a:rPr lang="cs-CZ" dirty="0" err="1">
                <a:cs typeface="Calibri"/>
              </a:rPr>
              <a:t>the</a:t>
            </a:r>
            <a:r>
              <a:rPr lang="cs-CZ" dirty="0">
                <a:cs typeface="Calibri"/>
              </a:rPr>
              <a:t> copy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work</a:t>
            </a:r>
            <a:r>
              <a:rPr lang="cs-CZ" dirty="0">
                <a:cs typeface="Calibri"/>
              </a:rPr>
              <a:t> </a:t>
            </a:r>
            <a:r>
              <a:rPr lang="cs-CZ" dirty="0" err="1">
                <a:cs typeface="Calibri"/>
              </a:rPr>
              <a:t>of</a:t>
            </a:r>
            <a:r>
              <a:rPr lang="cs-CZ" dirty="0">
                <a:cs typeface="Calibri"/>
              </a:rPr>
              <a:t> </a:t>
            </a:r>
            <a:r>
              <a:rPr lang="cs-CZ" dirty="0" err="1">
                <a:cs typeface="Calibri"/>
              </a:rPr>
              <a:t>which</a:t>
            </a:r>
            <a:r>
              <a:rPr lang="cs-CZ" dirty="0">
                <a:cs typeface="Calibri"/>
              </a:rPr>
              <a:t> he </a:t>
            </a:r>
            <a:r>
              <a:rPr lang="cs-CZ" dirty="0" err="1">
                <a:cs typeface="Calibri"/>
              </a:rPr>
              <a:t>is</a:t>
            </a:r>
            <a:r>
              <a:rPr lang="cs-CZ" dirty="0">
                <a:cs typeface="Calibri"/>
              </a:rPr>
              <a:t> </a:t>
            </a:r>
            <a:r>
              <a:rPr lang="cs-CZ" dirty="0" err="1">
                <a:cs typeface="Calibri"/>
              </a:rPr>
              <a:t>the</a:t>
            </a:r>
            <a:r>
              <a:rPr lang="cs-CZ" dirty="0">
                <a:cs typeface="Calibri"/>
              </a:rPr>
              <a:t> </a:t>
            </a:r>
            <a:r>
              <a:rPr lang="cs-CZ" dirty="0" err="1">
                <a:cs typeface="Calibri"/>
              </a:rPr>
              <a:t>proprietor</a:t>
            </a:r>
            <a:r>
              <a:rPr lang="cs-CZ" dirty="0">
                <a:cs typeface="Calibri"/>
              </a:rPr>
              <a:t>, </a:t>
            </a:r>
            <a:r>
              <a:rPr lang="cs-CZ" u="sng" dirty="0">
                <a:cs typeface="Calibri"/>
              </a:rPr>
              <a:t>a </a:t>
            </a:r>
            <a:r>
              <a:rPr lang="cs-CZ" u="sng" dirty="0" err="1">
                <a:cs typeface="Calibri"/>
              </a:rPr>
              <a:t>right</a:t>
            </a:r>
            <a:r>
              <a:rPr lang="cs-CZ" u="sng" dirty="0">
                <a:cs typeface="Calibri"/>
              </a:rPr>
              <a:t> to use </a:t>
            </a:r>
            <a:r>
              <a:rPr lang="cs-CZ" u="sng" dirty="0" err="1">
                <a:cs typeface="Calibri"/>
              </a:rPr>
              <a:t>that</a:t>
            </a:r>
            <a:r>
              <a:rPr lang="cs-CZ" u="sng" dirty="0">
                <a:cs typeface="Calibri"/>
              </a:rPr>
              <a:t> copy </a:t>
            </a:r>
            <a:r>
              <a:rPr lang="cs-CZ" u="sng" dirty="0" err="1">
                <a:cs typeface="Calibri"/>
              </a:rPr>
              <a:t>for</a:t>
            </a:r>
            <a:r>
              <a:rPr lang="cs-CZ" u="sng" dirty="0">
                <a:cs typeface="Calibri"/>
              </a:rPr>
              <a:t> </a:t>
            </a:r>
            <a:r>
              <a:rPr lang="cs-CZ" u="sng" dirty="0" err="1">
                <a:cs typeface="Calibri"/>
              </a:rPr>
              <a:t>an</a:t>
            </a:r>
            <a:r>
              <a:rPr lang="cs-CZ" u="sng" dirty="0">
                <a:cs typeface="Calibri"/>
              </a:rPr>
              <a:t> </a:t>
            </a:r>
            <a:r>
              <a:rPr lang="cs-CZ" u="sng" dirty="0" err="1">
                <a:cs typeface="Calibri"/>
              </a:rPr>
              <a:t>unlimited</a:t>
            </a:r>
            <a:r>
              <a:rPr lang="cs-CZ" u="sng" dirty="0">
                <a:cs typeface="Calibri"/>
              </a:rPr>
              <a:t> period. </a:t>
            </a:r>
            <a:r>
              <a:rPr lang="cs-CZ" dirty="0">
                <a:cs typeface="Calibri"/>
              </a:rPr>
              <a:t>(72)</a:t>
            </a:r>
          </a:p>
        </p:txBody>
      </p:sp>
    </p:spTree>
    <p:extLst>
      <p:ext uri="{BB962C8B-B14F-4D97-AF65-F5344CB8AC3E}">
        <p14:creationId xmlns:p14="http://schemas.microsoft.com/office/powerpoint/2010/main" val="33735062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FE3F8-F6C8-438C-A52C-EC4C045ADDE0}"/>
              </a:ext>
            </a:extLst>
          </p:cNvPr>
          <p:cNvSpPr>
            <a:spLocks noGrp="1"/>
          </p:cNvSpPr>
          <p:nvPr>
            <p:ph type="title"/>
          </p:nvPr>
        </p:nvSpPr>
        <p:spPr/>
        <p:txBody>
          <a:bodyPr/>
          <a:lstStyle/>
          <a:p>
            <a:r>
              <a:rPr lang="cs-CZ" dirty="0" err="1">
                <a:cs typeface="Calibri Light"/>
              </a:rPr>
              <a:t>UsedSoft</a:t>
            </a:r>
            <a:r>
              <a:rPr lang="cs-CZ" dirty="0">
                <a:cs typeface="Calibri Light"/>
              </a:rPr>
              <a:t> </a:t>
            </a:r>
            <a:r>
              <a:rPr lang="cs-CZ" dirty="0" err="1">
                <a:cs typeface="Calibri Light"/>
              </a:rPr>
              <a:t>GmbH</a:t>
            </a:r>
            <a:r>
              <a:rPr lang="cs-CZ" dirty="0">
                <a:cs typeface="Calibri Light"/>
              </a:rPr>
              <a:t> v. </a:t>
            </a:r>
            <a:r>
              <a:rPr lang="cs-CZ" dirty="0" err="1">
                <a:cs typeface="Calibri Light"/>
              </a:rPr>
              <a:t>Oracle</a:t>
            </a:r>
            <a:r>
              <a:rPr lang="cs-CZ" dirty="0">
                <a:cs typeface="Calibri Light"/>
              </a:rPr>
              <a:t> International </a:t>
            </a:r>
            <a:r>
              <a:rPr lang="cs-CZ" dirty="0" err="1">
                <a:cs typeface="Calibri Light"/>
              </a:rPr>
              <a:t>Corp</a:t>
            </a:r>
            <a:r>
              <a:rPr lang="cs-CZ" dirty="0">
                <a:cs typeface="Calibri Light"/>
              </a:rPr>
              <a:t>.</a:t>
            </a:r>
          </a:p>
        </p:txBody>
      </p:sp>
      <p:sp>
        <p:nvSpPr>
          <p:cNvPr id="3" name="Zástupný symbol pro obsah 2">
            <a:extLst>
              <a:ext uri="{FF2B5EF4-FFF2-40B4-BE49-F238E27FC236}">
                <a16:creationId xmlns:a16="http://schemas.microsoft.com/office/drawing/2014/main" id="{E261F67F-5A7A-4093-B701-3C44F2C98F08}"/>
              </a:ext>
            </a:extLst>
          </p:cNvPr>
          <p:cNvSpPr>
            <a:spLocks noGrp="1"/>
          </p:cNvSpPr>
          <p:nvPr>
            <p:ph idx="1"/>
          </p:nvPr>
        </p:nvSpPr>
        <p:spPr/>
        <p:txBody>
          <a:bodyPr vert="horz" lIns="91440" tIns="45720" rIns="91440" bIns="45720" rtlCol="0" anchor="t">
            <a:normAutofit fontScale="92500" lnSpcReduction="10000"/>
          </a:bodyPr>
          <a:lstStyle/>
          <a:p>
            <a:r>
              <a:rPr lang="cs-CZ" dirty="0" err="1">
                <a:cs typeface="Calibri"/>
              </a:rPr>
              <a:t>Articles</a:t>
            </a:r>
            <a:r>
              <a:rPr lang="cs-CZ" dirty="0">
                <a:cs typeface="Calibri"/>
              </a:rPr>
              <a:t> 4(2) and 5(1) </a:t>
            </a:r>
            <a:r>
              <a:rPr lang="cs-CZ" dirty="0" err="1">
                <a:cs typeface="Calibri"/>
              </a:rPr>
              <a:t>of</a:t>
            </a:r>
            <a:r>
              <a:rPr lang="cs-CZ" dirty="0">
                <a:cs typeface="Calibri"/>
              </a:rPr>
              <a:t> </a:t>
            </a:r>
            <a:r>
              <a:rPr lang="cs-CZ" dirty="0" err="1">
                <a:cs typeface="Calibri"/>
              </a:rPr>
              <a:t>Directive</a:t>
            </a:r>
            <a:r>
              <a:rPr lang="cs-CZ" dirty="0">
                <a:cs typeface="Calibri"/>
              </a:rPr>
              <a:t> 2009/24 </a:t>
            </a:r>
            <a:r>
              <a:rPr lang="cs-CZ" dirty="0" err="1">
                <a:cs typeface="Calibri"/>
              </a:rPr>
              <a:t>must</a:t>
            </a:r>
            <a:r>
              <a:rPr lang="cs-CZ" dirty="0">
                <a:cs typeface="Calibri"/>
              </a:rPr>
              <a:t> </a:t>
            </a:r>
            <a:r>
              <a:rPr lang="cs-CZ" dirty="0" err="1">
                <a:cs typeface="Calibri"/>
              </a:rPr>
              <a:t>be</a:t>
            </a:r>
            <a:r>
              <a:rPr lang="cs-CZ" dirty="0">
                <a:cs typeface="Calibri"/>
              </a:rPr>
              <a:t> </a:t>
            </a:r>
            <a:r>
              <a:rPr lang="cs-CZ" dirty="0" err="1">
                <a:cs typeface="Calibri"/>
              </a:rPr>
              <a:t>interpreted</a:t>
            </a:r>
            <a:r>
              <a:rPr lang="cs-CZ" dirty="0">
                <a:cs typeface="Calibri"/>
              </a:rPr>
              <a:t> as </a:t>
            </a:r>
            <a:r>
              <a:rPr lang="cs-CZ" dirty="0" err="1">
                <a:cs typeface="Calibri"/>
              </a:rPr>
              <a:t>meaning</a:t>
            </a:r>
            <a:r>
              <a:rPr lang="cs-CZ" dirty="0">
                <a:cs typeface="Calibri"/>
              </a:rPr>
              <a:t> </a:t>
            </a:r>
            <a:r>
              <a:rPr lang="cs-CZ" dirty="0" err="1">
                <a:cs typeface="Calibri"/>
              </a:rPr>
              <a:t>that</a:t>
            </a:r>
            <a:r>
              <a:rPr lang="cs-CZ" dirty="0">
                <a:cs typeface="Calibri"/>
              </a:rPr>
              <a:t>, in </a:t>
            </a:r>
            <a:r>
              <a:rPr lang="cs-CZ" dirty="0" err="1">
                <a:cs typeface="Calibri"/>
              </a:rPr>
              <a:t>the</a:t>
            </a:r>
            <a:r>
              <a:rPr lang="cs-CZ" dirty="0">
                <a:cs typeface="Calibri"/>
              </a:rPr>
              <a:t> event </a:t>
            </a:r>
            <a:r>
              <a:rPr lang="cs-CZ" dirty="0" err="1">
                <a:cs typeface="Calibri"/>
              </a:rPr>
              <a:t>of</a:t>
            </a:r>
            <a:r>
              <a:rPr lang="cs-CZ" dirty="0">
                <a:cs typeface="Calibri"/>
              </a:rPr>
              <a:t> </a:t>
            </a:r>
            <a:r>
              <a:rPr lang="cs-CZ" dirty="0" err="1">
                <a:cs typeface="Calibri"/>
              </a:rPr>
              <a:t>the</a:t>
            </a:r>
            <a:r>
              <a:rPr lang="cs-CZ" dirty="0">
                <a:cs typeface="Calibri"/>
              </a:rPr>
              <a:t> </a:t>
            </a:r>
            <a:r>
              <a:rPr lang="cs-CZ" dirty="0" err="1">
                <a:cs typeface="Calibri"/>
              </a:rPr>
              <a:t>resale</a:t>
            </a:r>
            <a:r>
              <a:rPr lang="cs-CZ" dirty="0">
                <a:cs typeface="Calibri"/>
              </a:rPr>
              <a:t> </a:t>
            </a:r>
            <a:r>
              <a:rPr lang="cs-CZ" dirty="0" err="1">
                <a:cs typeface="Calibri"/>
              </a:rPr>
              <a:t>of</a:t>
            </a:r>
            <a:r>
              <a:rPr lang="cs-CZ" dirty="0">
                <a:cs typeface="Calibri"/>
              </a:rPr>
              <a:t> a user licence </a:t>
            </a:r>
            <a:r>
              <a:rPr lang="cs-CZ" dirty="0" err="1">
                <a:cs typeface="Calibri"/>
              </a:rPr>
              <a:t>entailing</a:t>
            </a:r>
            <a:r>
              <a:rPr lang="cs-CZ" dirty="0">
                <a:cs typeface="Calibri"/>
              </a:rPr>
              <a:t> </a:t>
            </a:r>
            <a:r>
              <a:rPr lang="cs-CZ" dirty="0" err="1">
                <a:cs typeface="Calibri"/>
              </a:rPr>
              <a:t>the</a:t>
            </a:r>
            <a:r>
              <a:rPr lang="cs-CZ" dirty="0">
                <a:cs typeface="Calibri"/>
              </a:rPr>
              <a:t> </a:t>
            </a:r>
            <a:r>
              <a:rPr lang="cs-CZ" dirty="0" err="1">
                <a:cs typeface="Calibri"/>
              </a:rPr>
              <a:t>resale</a:t>
            </a:r>
            <a:r>
              <a:rPr lang="cs-CZ" dirty="0">
                <a:cs typeface="Calibri"/>
              </a:rPr>
              <a:t> </a:t>
            </a:r>
            <a:r>
              <a:rPr lang="cs-CZ" dirty="0" err="1">
                <a:cs typeface="Calibri"/>
              </a:rPr>
              <a:t>of</a:t>
            </a:r>
            <a:r>
              <a:rPr lang="cs-CZ" dirty="0">
                <a:cs typeface="Calibri"/>
              </a:rPr>
              <a:t> a copy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downloaded</a:t>
            </a:r>
            <a:r>
              <a:rPr lang="cs-CZ" dirty="0">
                <a:cs typeface="Calibri"/>
              </a:rPr>
              <a:t> </a:t>
            </a:r>
            <a:r>
              <a:rPr lang="cs-CZ" dirty="0" err="1">
                <a:cs typeface="Calibri"/>
              </a:rPr>
              <a:t>from</a:t>
            </a:r>
            <a:r>
              <a:rPr lang="cs-CZ" dirty="0">
                <a:cs typeface="Calibri"/>
              </a:rPr>
              <a:t> </a:t>
            </a:r>
            <a:r>
              <a:rPr lang="cs-CZ" dirty="0" err="1">
                <a:cs typeface="Calibri"/>
              </a:rPr>
              <a:t>the</a:t>
            </a:r>
            <a:r>
              <a:rPr lang="cs-CZ" dirty="0">
                <a:cs typeface="Calibri"/>
              </a:rPr>
              <a:t> copyright </a:t>
            </a:r>
            <a:r>
              <a:rPr lang="cs-CZ" dirty="0" err="1">
                <a:cs typeface="Calibri"/>
              </a:rPr>
              <a:t>holder’s</a:t>
            </a:r>
            <a:r>
              <a:rPr lang="cs-CZ" dirty="0">
                <a:cs typeface="Calibri"/>
              </a:rPr>
              <a:t> </a:t>
            </a:r>
            <a:r>
              <a:rPr lang="cs-CZ" dirty="0" err="1">
                <a:cs typeface="Calibri"/>
              </a:rPr>
              <a:t>website</a:t>
            </a:r>
            <a:r>
              <a:rPr lang="cs-CZ" dirty="0">
                <a:cs typeface="Calibri"/>
              </a:rPr>
              <a:t>, </a:t>
            </a:r>
            <a:r>
              <a:rPr lang="cs-CZ" dirty="0" err="1">
                <a:cs typeface="Calibri"/>
              </a:rPr>
              <a:t>that</a:t>
            </a:r>
            <a:r>
              <a:rPr lang="cs-CZ" dirty="0">
                <a:cs typeface="Calibri"/>
              </a:rPr>
              <a:t> licence </a:t>
            </a:r>
            <a:r>
              <a:rPr lang="cs-CZ" dirty="0" err="1">
                <a:cs typeface="Calibri"/>
              </a:rPr>
              <a:t>having</a:t>
            </a:r>
            <a:r>
              <a:rPr lang="cs-CZ" dirty="0">
                <a:cs typeface="Calibri"/>
              </a:rPr>
              <a:t> </a:t>
            </a:r>
            <a:r>
              <a:rPr lang="cs-CZ" dirty="0" err="1">
                <a:cs typeface="Calibri"/>
              </a:rPr>
              <a:t>originally</a:t>
            </a:r>
            <a:r>
              <a:rPr lang="cs-CZ" dirty="0">
                <a:cs typeface="Calibri"/>
              </a:rPr>
              <a:t> </a:t>
            </a:r>
            <a:r>
              <a:rPr lang="cs-CZ" dirty="0" err="1">
                <a:cs typeface="Calibri"/>
              </a:rPr>
              <a:t>been</a:t>
            </a:r>
            <a:r>
              <a:rPr lang="cs-CZ" dirty="0">
                <a:cs typeface="Calibri"/>
              </a:rPr>
              <a:t> </a:t>
            </a:r>
            <a:r>
              <a:rPr lang="cs-CZ" dirty="0" err="1">
                <a:cs typeface="Calibri"/>
              </a:rPr>
              <a:t>granted</a:t>
            </a:r>
            <a:r>
              <a:rPr lang="cs-CZ" dirty="0">
                <a:cs typeface="Calibri"/>
              </a:rPr>
              <a:t> by </a:t>
            </a:r>
            <a:r>
              <a:rPr lang="cs-CZ" dirty="0" err="1">
                <a:cs typeface="Calibri"/>
              </a:rPr>
              <a:t>that</a:t>
            </a:r>
            <a:r>
              <a:rPr lang="cs-CZ" dirty="0">
                <a:cs typeface="Calibri"/>
              </a:rPr>
              <a:t> </a:t>
            </a:r>
            <a:r>
              <a:rPr lang="cs-CZ" dirty="0" err="1">
                <a:cs typeface="Calibri"/>
              </a:rPr>
              <a:t>rightholder</a:t>
            </a:r>
            <a:r>
              <a:rPr lang="cs-CZ" dirty="0">
                <a:cs typeface="Calibri"/>
              </a:rPr>
              <a:t> to </a:t>
            </a:r>
            <a:r>
              <a:rPr lang="cs-CZ" dirty="0" err="1">
                <a:cs typeface="Calibri"/>
              </a:rPr>
              <a:t>the</a:t>
            </a:r>
            <a:r>
              <a:rPr lang="cs-CZ" dirty="0">
                <a:cs typeface="Calibri"/>
              </a:rPr>
              <a:t> </a:t>
            </a:r>
            <a:r>
              <a:rPr lang="cs-CZ" dirty="0" err="1">
                <a:cs typeface="Calibri"/>
              </a:rPr>
              <a:t>first</a:t>
            </a:r>
            <a:r>
              <a:rPr lang="cs-CZ" dirty="0">
                <a:cs typeface="Calibri"/>
              </a:rPr>
              <a:t> </a:t>
            </a:r>
            <a:r>
              <a:rPr lang="cs-CZ" dirty="0" err="1">
                <a:cs typeface="Calibri"/>
              </a:rPr>
              <a:t>acquirer</a:t>
            </a:r>
            <a:r>
              <a:rPr lang="cs-CZ" dirty="0">
                <a:cs typeface="Calibri"/>
              </a:rPr>
              <a:t> </a:t>
            </a:r>
            <a:r>
              <a:rPr lang="cs-CZ" dirty="0" err="1">
                <a:cs typeface="Calibri"/>
              </a:rPr>
              <a:t>for</a:t>
            </a:r>
            <a:r>
              <a:rPr lang="cs-CZ" dirty="0">
                <a:cs typeface="Calibri"/>
              </a:rPr>
              <a:t> </a:t>
            </a:r>
            <a:r>
              <a:rPr lang="cs-CZ" dirty="0" err="1">
                <a:cs typeface="Calibri"/>
              </a:rPr>
              <a:t>an</a:t>
            </a:r>
            <a:r>
              <a:rPr lang="cs-CZ" dirty="0">
                <a:cs typeface="Calibri"/>
              </a:rPr>
              <a:t> </a:t>
            </a:r>
            <a:r>
              <a:rPr lang="cs-CZ" dirty="0" err="1">
                <a:cs typeface="Calibri"/>
              </a:rPr>
              <a:t>unlimited</a:t>
            </a:r>
            <a:r>
              <a:rPr lang="cs-CZ" dirty="0">
                <a:cs typeface="Calibri"/>
              </a:rPr>
              <a:t> period in return </a:t>
            </a:r>
            <a:r>
              <a:rPr lang="cs-CZ" dirty="0" err="1">
                <a:cs typeface="Calibri"/>
              </a:rPr>
              <a:t>for</a:t>
            </a:r>
            <a:r>
              <a:rPr lang="cs-CZ" dirty="0">
                <a:cs typeface="Calibri"/>
              </a:rPr>
              <a:t> </a:t>
            </a:r>
            <a:r>
              <a:rPr lang="cs-CZ" dirty="0" err="1">
                <a:cs typeface="Calibri"/>
              </a:rPr>
              <a:t>payment</a:t>
            </a:r>
            <a:r>
              <a:rPr lang="cs-CZ" dirty="0">
                <a:cs typeface="Calibri"/>
              </a:rPr>
              <a:t> </a:t>
            </a:r>
            <a:r>
              <a:rPr lang="cs-CZ" dirty="0" err="1">
                <a:cs typeface="Calibri"/>
              </a:rPr>
              <a:t>of</a:t>
            </a:r>
            <a:r>
              <a:rPr lang="cs-CZ" dirty="0">
                <a:cs typeface="Calibri"/>
              </a:rPr>
              <a:t> a </a:t>
            </a:r>
            <a:r>
              <a:rPr lang="cs-CZ" dirty="0" err="1">
                <a:cs typeface="Calibri"/>
              </a:rPr>
              <a:t>fee</a:t>
            </a:r>
            <a:r>
              <a:rPr lang="cs-CZ" dirty="0">
                <a:cs typeface="Calibri"/>
              </a:rPr>
              <a:t> </a:t>
            </a:r>
            <a:r>
              <a:rPr lang="cs-CZ" dirty="0" err="1">
                <a:cs typeface="Calibri"/>
              </a:rPr>
              <a:t>intended</a:t>
            </a:r>
            <a:r>
              <a:rPr lang="cs-CZ" dirty="0">
                <a:cs typeface="Calibri"/>
              </a:rPr>
              <a:t> to </a:t>
            </a:r>
            <a:r>
              <a:rPr lang="cs-CZ" dirty="0" err="1">
                <a:cs typeface="Calibri"/>
              </a:rPr>
              <a:t>enable</a:t>
            </a:r>
            <a:r>
              <a:rPr lang="cs-CZ" dirty="0">
                <a:cs typeface="Calibri"/>
              </a:rPr>
              <a:t> </a:t>
            </a:r>
            <a:r>
              <a:rPr lang="cs-CZ" dirty="0" err="1">
                <a:cs typeface="Calibri"/>
              </a:rPr>
              <a:t>the</a:t>
            </a:r>
            <a:r>
              <a:rPr lang="cs-CZ" dirty="0">
                <a:cs typeface="Calibri"/>
              </a:rPr>
              <a:t> </a:t>
            </a:r>
            <a:r>
              <a:rPr lang="cs-CZ" dirty="0" err="1">
                <a:cs typeface="Calibri"/>
              </a:rPr>
              <a:t>rightholder</a:t>
            </a:r>
            <a:r>
              <a:rPr lang="cs-CZ" dirty="0">
                <a:cs typeface="Calibri"/>
              </a:rPr>
              <a:t> to </a:t>
            </a:r>
            <a:r>
              <a:rPr lang="cs-CZ" dirty="0" err="1">
                <a:cs typeface="Calibri"/>
              </a:rPr>
              <a:t>obtain</a:t>
            </a:r>
            <a:r>
              <a:rPr lang="cs-CZ" dirty="0">
                <a:cs typeface="Calibri"/>
              </a:rPr>
              <a:t> a </a:t>
            </a:r>
            <a:r>
              <a:rPr lang="cs-CZ" dirty="0" err="1">
                <a:cs typeface="Calibri"/>
              </a:rPr>
              <a:t>remuneration</a:t>
            </a:r>
            <a:r>
              <a:rPr lang="cs-CZ" dirty="0">
                <a:cs typeface="Calibri"/>
              </a:rPr>
              <a:t> </a:t>
            </a:r>
            <a:r>
              <a:rPr lang="cs-CZ" dirty="0" err="1">
                <a:cs typeface="Calibri"/>
              </a:rPr>
              <a:t>corresponding</a:t>
            </a:r>
            <a:r>
              <a:rPr lang="cs-CZ" dirty="0">
                <a:cs typeface="Calibri"/>
              </a:rPr>
              <a:t> to </a:t>
            </a:r>
            <a:r>
              <a:rPr lang="cs-CZ" dirty="0" err="1">
                <a:cs typeface="Calibri"/>
              </a:rPr>
              <a:t>the</a:t>
            </a:r>
            <a:r>
              <a:rPr lang="cs-CZ" dirty="0">
                <a:cs typeface="Calibri"/>
              </a:rPr>
              <a:t> </a:t>
            </a:r>
            <a:r>
              <a:rPr lang="cs-CZ" dirty="0" err="1">
                <a:cs typeface="Calibri"/>
              </a:rPr>
              <a:t>economic</a:t>
            </a:r>
            <a:r>
              <a:rPr lang="cs-CZ" dirty="0">
                <a:cs typeface="Calibri"/>
              </a:rPr>
              <a:t> </a:t>
            </a:r>
            <a:r>
              <a:rPr lang="cs-CZ" dirty="0" err="1">
                <a:cs typeface="Calibri"/>
              </a:rPr>
              <a:t>value</a:t>
            </a:r>
            <a:r>
              <a:rPr lang="cs-CZ" dirty="0">
                <a:cs typeface="Calibri"/>
              </a:rPr>
              <a:t> </a:t>
            </a:r>
            <a:r>
              <a:rPr lang="cs-CZ" dirty="0" err="1">
                <a:cs typeface="Calibri"/>
              </a:rPr>
              <a:t>of</a:t>
            </a:r>
            <a:r>
              <a:rPr lang="cs-CZ" dirty="0">
                <a:cs typeface="Calibri"/>
              </a:rPr>
              <a:t> </a:t>
            </a:r>
            <a:r>
              <a:rPr lang="cs-CZ" dirty="0" err="1">
                <a:cs typeface="Calibri"/>
              </a:rPr>
              <a:t>that</a:t>
            </a:r>
            <a:r>
              <a:rPr lang="cs-CZ" dirty="0">
                <a:cs typeface="Calibri"/>
              </a:rPr>
              <a:t> copy </a:t>
            </a:r>
            <a:r>
              <a:rPr lang="cs-CZ" dirty="0" err="1">
                <a:cs typeface="Calibri"/>
              </a:rPr>
              <a:t>of</a:t>
            </a:r>
            <a:r>
              <a:rPr lang="cs-CZ" dirty="0">
                <a:cs typeface="Calibri"/>
              </a:rPr>
              <a:t> his </a:t>
            </a:r>
            <a:r>
              <a:rPr lang="cs-CZ" dirty="0" err="1">
                <a:cs typeface="Calibri"/>
              </a:rPr>
              <a:t>work</a:t>
            </a:r>
            <a:r>
              <a:rPr lang="cs-CZ" dirty="0">
                <a:cs typeface="Calibri"/>
              </a:rPr>
              <a:t>, </a:t>
            </a:r>
            <a:r>
              <a:rPr lang="cs-CZ" u="sng" dirty="0" err="1">
                <a:cs typeface="Calibri"/>
              </a:rPr>
              <a:t>the</a:t>
            </a:r>
            <a:r>
              <a:rPr lang="cs-CZ" u="sng" dirty="0">
                <a:cs typeface="Calibri"/>
              </a:rPr>
              <a:t> second </a:t>
            </a:r>
            <a:r>
              <a:rPr lang="cs-CZ" u="sng" dirty="0" err="1">
                <a:cs typeface="Calibri"/>
              </a:rPr>
              <a:t>acquirer</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licence, as </a:t>
            </a:r>
            <a:r>
              <a:rPr lang="cs-CZ" u="sng" dirty="0" err="1">
                <a:cs typeface="Calibri"/>
              </a:rPr>
              <a:t>well</a:t>
            </a:r>
            <a:r>
              <a:rPr lang="cs-CZ" u="sng" dirty="0">
                <a:cs typeface="Calibri"/>
              </a:rPr>
              <a:t> as any </a:t>
            </a:r>
            <a:r>
              <a:rPr lang="cs-CZ" u="sng" dirty="0" err="1">
                <a:cs typeface="Calibri"/>
              </a:rPr>
              <a:t>subsequent</a:t>
            </a:r>
            <a:r>
              <a:rPr lang="cs-CZ" u="sng" dirty="0">
                <a:cs typeface="Calibri"/>
              </a:rPr>
              <a:t> </a:t>
            </a:r>
            <a:r>
              <a:rPr lang="cs-CZ" u="sng" dirty="0" err="1">
                <a:cs typeface="Calibri"/>
              </a:rPr>
              <a:t>acquirer</a:t>
            </a:r>
            <a:r>
              <a:rPr lang="cs-CZ" u="sng" dirty="0">
                <a:cs typeface="Calibri"/>
              </a:rPr>
              <a:t> </a:t>
            </a:r>
            <a:r>
              <a:rPr lang="cs-CZ" u="sng" dirty="0" err="1">
                <a:cs typeface="Calibri"/>
              </a:rPr>
              <a:t>of</a:t>
            </a:r>
            <a:r>
              <a:rPr lang="cs-CZ" u="sng" dirty="0">
                <a:cs typeface="Calibri"/>
              </a:rPr>
              <a:t> </a:t>
            </a:r>
            <a:r>
              <a:rPr lang="cs-CZ" u="sng" dirty="0" err="1">
                <a:cs typeface="Calibri"/>
              </a:rPr>
              <a:t>it</a:t>
            </a:r>
            <a:r>
              <a:rPr lang="cs-CZ" u="sng" dirty="0">
                <a:cs typeface="Calibri"/>
              </a:rPr>
              <a:t>, </a:t>
            </a:r>
            <a:r>
              <a:rPr lang="cs-CZ" u="sng" dirty="0" err="1">
                <a:cs typeface="Calibri"/>
              </a:rPr>
              <a:t>will</a:t>
            </a:r>
            <a:r>
              <a:rPr lang="cs-CZ" u="sng" dirty="0">
                <a:cs typeface="Calibri"/>
              </a:rPr>
              <a:t> </a:t>
            </a:r>
            <a:r>
              <a:rPr lang="cs-CZ" u="sng" dirty="0" err="1">
                <a:cs typeface="Calibri"/>
              </a:rPr>
              <a:t>be</a:t>
            </a:r>
            <a:r>
              <a:rPr lang="cs-CZ" u="sng" dirty="0">
                <a:cs typeface="Calibri"/>
              </a:rPr>
              <a:t> </a:t>
            </a:r>
            <a:r>
              <a:rPr lang="cs-CZ" u="sng" dirty="0" err="1">
                <a:cs typeface="Calibri"/>
              </a:rPr>
              <a:t>able</a:t>
            </a:r>
            <a:r>
              <a:rPr lang="cs-CZ" u="sng" dirty="0">
                <a:cs typeface="Calibri"/>
              </a:rPr>
              <a:t> to </a:t>
            </a:r>
            <a:r>
              <a:rPr lang="cs-CZ" u="sng" dirty="0" err="1">
                <a:cs typeface="Calibri"/>
              </a:rPr>
              <a:t>rely</a:t>
            </a:r>
            <a:r>
              <a:rPr lang="cs-CZ" u="sng" dirty="0">
                <a:cs typeface="Calibri"/>
              </a:rPr>
              <a:t> on </a:t>
            </a:r>
            <a:r>
              <a:rPr lang="cs-CZ" u="sng" dirty="0" err="1">
                <a:cs typeface="Calibri"/>
              </a:rPr>
              <a:t>the</a:t>
            </a:r>
            <a:r>
              <a:rPr lang="cs-CZ" u="sng" dirty="0">
                <a:cs typeface="Calibri"/>
              </a:rPr>
              <a:t> </a:t>
            </a:r>
            <a:r>
              <a:rPr lang="cs-CZ" u="sng" dirty="0" err="1">
                <a:cs typeface="Calibri"/>
              </a:rPr>
              <a:t>exhaustion</a:t>
            </a:r>
            <a:r>
              <a:rPr lang="cs-CZ" u="sng" dirty="0">
                <a:cs typeface="Calibri"/>
              </a:rPr>
              <a:t> </a:t>
            </a:r>
            <a:r>
              <a:rPr lang="cs-CZ" u="sng" dirty="0" err="1">
                <a:cs typeface="Calibri"/>
              </a:rPr>
              <a:t>of</a:t>
            </a:r>
            <a:r>
              <a:rPr lang="cs-CZ" u="sng" dirty="0">
                <a:cs typeface="Calibri"/>
              </a:rPr>
              <a:t> </a:t>
            </a:r>
            <a:r>
              <a:rPr lang="cs-CZ" u="sng" dirty="0" err="1">
                <a:cs typeface="Calibri"/>
              </a:rPr>
              <a:t>the</a:t>
            </a:r>
            <a:r>
              <a:rPr lang="cs-CZ" u="sng" dirty="0">
                <a:cs typeface="Calibri"/>
              </a:rPr>
              <a:t> </a:t>
            </a:r>
            <a:r>
              <a:rPr lang="cs-CZ" u="sng" dirty="0" err="1">
                <a:cs typeface="Calibri"/>
              </a:rPr>
              <a:t>distribution</a:t>
            </a:r>
            <a:r>
              <a:rPr lang="cs-CZ" u="sng" dirty="0">
                <a:cs typeface="Calibri"/>
              </a:rPr>
              <a:t> </a:t>
            </a:r>
            <a:r>
              <a:rPr lang="cs-CZ" u="sng" dirty="0" err="1">
                <a:cs typeface="Calibri"/>
              </a:rPr>
              <a:t>righ</a:t>
            </a:r>
            <a:r>
              <a:rPr lang="cs-CZ" dirty="0" err="1">
                <a:cs typeface="Calibri"/>
              </a:rPr>
              <a:t>t</a:t>
            </a:r>
            <a:r>
              <a:rPr lang="cs-CZ" dirty="0">
                <a:cs typeface="Calibri"/>
              </a:rPr>
              <a:t> </a:t>
            </a:r>
            <a:r>
              <a:rPr lang="cs-CZ" dirty="0" err="1">
                <a:cs typeface="Calibri"/>
              </a:rPr>
              <a:t>under</a:t>
            </a:r>
            <a:r>
              <a:rPr lang="cs-CZ" dirty="0">
                <a:cs typeface="Calibri"/>
              </a:rPr>
              <a:t> </a:t>
            </a:r>
            <a:r>
              <a:rPr lang="cs-CZ" dirty="0" err="1">
                <a:cs typeface="Calibri"/>
              </a:rPr>
              <a:t>Article</a:t>
            </a:r>
            <a:r>
              <a:rPr lang="cs-CZ" dirty="0">
                <a:cs typeface="Calibri"/>
              </a:rPr>
              <a:t> 4(2) </a:t>
            </a:r>
            <a:r>
              <a:rPr lang="cs-CZ" dirty="0" err="1">
                <a:cs typeface="Calibri"/>
              </a:rPr>
              <a:t>of</a:t>
            </a:r>
            <a:r>
              <a:rPr lang="cs-CZ" dirty="0">
                <a:cs typeface="Calibri"/>
              </a:rPr>
              <a:t> </a:t>
            </a:r>
            <a:r>
              <a:rPr lang="cs-CZ" dirty="0" err="1">
                <a:cs typeface="Calibri"/>
              </a:rPr>
              <a:t>that</a:t>
            </a:r>
            <a:r>
              <a:rPr lang="cs-CZ" dirty="0">
                <a:cs typeface="Calibri"/>
              </a:rPr>
              <a:t> </a:t>
            </a:r>
            <a:r>
              <a:rPr lang="cs-CZ" dirty="0" err="1">
                <a:cs typeface="Calibri"/>
              </a:rPr>
              <a:t>directive</a:t>
            </a:r>
            <a:r>
              <a:rPr lang="cs-CZ" dirty="0">
                <a:cs typeface="Calibri"/>
              </a:rPr>
              <a:t>, and </a:t>
            </a:r>
            <a:r>
              <a:rPr lang="cs-CZ" dirty="0" err="1">
                <a:cs typeface="Calibri"/>
              </a:rPr>
              <a:t>hence</a:t>
            </a:r>
            <a:r>
              <a:rPr lang="cs-CZ" dirty="0">
                <a:cs typeface="Calibri"/>
              </a:rPr>
              <a:t> </a:t>
            </a:r>
            <a:r>
              <a:rPr lang="cs-CZ" u="sng" dirty="0" err="1">
                <a:cs typeface="Calibri"/>
              </a:rPr>
              <a:t>be</a:t>
            </a:r>
            <a:r>
              <a:rPr lang="cs-CZ" u="sng" dirty="0">
                <a:cs typeface="Calibri"/>
              </a:rPr>
              <a:t> </a:t>
            </a:r>
            <a:r>
              <a:rPr lang="cs-CZ" u="sng" dirty="0" err="1">
                <a:cs typeface="Calibri"/>
              </a:rPr>
              <a:t>regarded</a:t>
            </a:r>
            <a:r>
              <a:rPr lang="cs-CZ" u="sng" dirty="0">
                <a:cs typeface="Calibri"/>
              </a:rPr>
              <a:t> as </a:t>
            </a:r>
            <a:r>
              <a:rPr lang="cs-CZ" u="sng" dirty="0" err="1">
                <a:cs typeface="Calibri"/>
              </a:rPr>
              <a:t>lawful</a:t>
            </a:r>
            <a:r>
              <a:rPr lang="cs-CZ" u="sng" dirty="0">
                <a:cs typeface="Calibri"/>
              </a:rPr>
              <a:t> </a:t>
            </a:r>
            <a:r>
              <a:rPr lang="cs-CZ" u="sng" dirty="0" err="1">
                <a:cs typeface="Calibri"/>
              </a:rPr>
              <a:t>acquirers</a:t>
            </a:r>
            <a:r>
              <a:rPr lang="cs-CZ" u="sng" dirty="0">
                <a:cs typeface="Calibri"/>
              </a:rPr>
              <a:t> </a:t>
            </a:r>
            <a:r>
              <a:rPr lang="cs-CZ" dirty="0" err="1">
                <a:cs typeface="Calibri"/>
              </a:rPr>
              <a:t>of</a:t>
            </a:r>
            <a:r>
              <a:rPr lang="cs-CZ" dirty="0">
                <a:cs typeface="Calibri"/>
              </a:rPr>
              <a:t> a copy </a:t>
            </a:r>
            <a:r>
              <a:rPr lang="cs-CZ" dirty="0" err="1">
                <a:cs typeface="Calibri"/>
              </a:rPr>
              <a:t>of</a:t>
            </a:r>
            <a:r>
              <a:rPr lang="cs-CZ" dirty="0">
                <a:cs typeface="Calibri"/>
              </a:rPr>
              <a:t> a </a:t>
            </a:r>
            <a:r>
              <a:rPr lang="cs-CZ" dirty="0" err="1">
                <a:cs typeface="Calibri"/>
              </a:rPr>
              <a:t>computer</a:t>
            </a:r>
            <a:r>
              <a:rPr lang="cs-CZ" dirty="0">
                <a:cs typeface="Calibri"/>
              </a:rPr>
              <a:t> program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Article</a:t>
            </a:r>
            <a:r>
              <a:rPr lang="cs-CZ" dirty="0">
                <a:cs typeface="Calibri"/>
              </a:rPr>
              <a:t> 5(1) </a:t>
            </a:r>
            <a:r>
              <a:rPr lang="cs-CZ" dirty="0" err="1">
                <a:cs typeface="Calibri"/>
              </a:rPr>
              <a:t>of</a:t>
            </a:r>
            <a:r>
              <a:rPr lang="cs-CZ" dirty="0">
                <a:cs typeface="Calibri"/>
              </a:rPr>
              <a:t> </a:t>
            </a:r>
            <a:r>
              <a:rPr lang="cs-CZ" dirty="0" err="1">
                <a:cs typeface="Calibri"/>
              </a:rPr>
              <a:t>that</a:t>
            </a:r>
            <a:r>
              <a:rPr lang="cs-CZ" dirty="0">
                <a:cs typeface="Calibri"/>
              </a:rPr>
              <a:t> </a:t>
            </a:r>
            <a:r>
              <a:rPr lang="cs-CZ" dirty="0" err="1">
                <a:cs typeface="Calibri"/>
              </a:rPr>
              <a:t>directive</a:t>
            </a:r>
            <a:r>
              <a:rPr lang="cs-CZ" dirty="0">
                <a:cs typeface="Calibri"/>
              </a:rPr>
              <a:t> and benefit </a:t>
            </a:r>
            <a:r>
              <a:rPr lang="cs-CZ" dirty="0" err="1">
                <a:cs typeface="Calibri"/>
              </a:rPr>
              <a:t>from</a:t>
            </a:r>
            <a:r>
              <a:rPr lang="cs-CZ" dirty="0">
                <a:cs typeface="Calibri"/>
              </a:rPr>
              <a:t> </a:t>
            </a:r>
            <a:r>
              <a:rPr lang="cs-CZ" dirty="0" err="1">
                <a:cs typeface="Calibri"/>
              </a:rPr>
              <a:t>the</a:t>
            </a:r>
            <a:r>
              <a:rPr lang="cs-CZ" dirty="0">
                <a:cs typeface="Calibri"/>
              </a:rPr>
              <a:t> </a:t>
            </a:r>
            <a:r>
              <a:rPr lang="cs-CZ" dirty="0" err="1">
                <a:cs typeface="Calibri"/>
              </a:rPr>
              <a:t>right</a:t>
            </a:r>
            <a:r>
              <a:rPr lang="cs-CZ" dirty="0">
                <a:cs typeface="Calibri"/>
              </a:rPr>
              <a:t> </a:t>
            </a:r>
            <a:r>
              <a:rPr lang="cs-CZ" dirty="0" err="1">
                <a:cs typeface="Calibri"/>
              </a:rPr>
              <a:t>of</a:t>
            </a:r>
            <a:r>
              <a:rPr lang="cs-CZ" dirty="0">
                <a:cs typeface="Calibri"/>
              </a:rPr>
              <a:t> </a:t>
            </a:r>
            <a:r>
              <a:rPr lang="cs-CZ" dirty="0" err="1">
                <a:cs typeface="Calibri"/>
              </a:rPr>
              <a:t>reproduction</a:t>
            </a:r>
            <a:r>
              <a:rPr lang="cs-CZ" dirty="0">
                <a:cs typeface="Calibri"/>
              </a:rPr>
              <a:t> </a:t>
            </a:r>
            <a:r>
              <a:rPr lang="cs-CZ" dirty="0" err="1">
                <a:cs typeface="Calibri"/>
              </a:rPr>
              <a:t>provided</a:t>
            </a:r>
            <a:r>
              <a:rPr lang="cs-CZ" dirty="0">
                <a:cs typeface="Calibri"/>
              </a:rPr>
              <a:t> </a:t>
            </a:r>
            <a:r>
              <a:rPr lang="cs-CZ" dirty="0" err="1">
                <a:cs typeface="Calibri"/>
              </a:rPr>
              <a:t>for</a:t>
            </a:r>
            <a:r>
              <a:rPr lang="cs-CZ" dirty="0">
                <a:cs typeface="Calibri"/>
              </a:rPr>
              <a:t> in </a:t>
            </a:r>
            <a:r>
              <a:rPr lang="cs-CZ" dirty="0" err="1">
                <a:cs typeface="Calibri"/>
              </a:rPr>
              <a:t>that</a:t>
            </a:r>
            <a:r>
              <a:rPr lang="cs-CZ" dirty="0">
                <a:cs typeface="Calibri"/>
              </a:rPr>
              <a:t> </a:t>
            </a:r>
            <a:r>
              <a:rPr lang="cs-CZ" dirty="0" err="1">
                <a:cs typeface="Calibri"/>
              </a:rPr>
              <a:t>provision</a:t>
            </a:r>
            <a:r>
              <a:rPr lang="cs-CZ" dirty="0">
                <a:cs typeface="Calibri"/>
              </a:rPr>
              <a:t>. (88)</a:t>
            </a:r>
            <a:endParaRPr lang="cs-CZ" dirty="0"/>
          </a:p>
        </p:txBody>
      </p:sp>
    </p:spTree>
    <p:extLst>
      <p:ext uri="{BB962C8B-B14F-4D97-AF65-F5344CB8AC3E}">
        <p14:creationId xmlns:p14="http://schemas.microsoft.com/office/powerpoint/2010/main" val="2512919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800" dirty="0">
                <a:cs typeface="Calibri"/>
              </a:rPr>
              <a:t>Case C-313/18 </a:t>
            </a:r>
            <a:r>
              <a:rPr lang="cs-CZ" dirty="0" err="1"/>
              <a:t>Dacom</a:t>
            </a:r>
            <a:r>
              <a:rPr lang="cs-CZ" dirty="0"/>
              <a:t> Limited v IPM </a:t>
            </a:r>
            <a:r>
              <a:rPr lang="cs-CZ" dirty="0" err="1"/>
              <a:t>Informed</a:t>
            </a:r>
            <a:r>
              <a:rPr lang="cs-CZ" dirty="0"/>
              <a:t> Portfolio Management </a:t>
            </a:r>
            <a:r>
              <a:rPr lang="cs-CZ" dirty="0" smtClean="0"/>
              <a:t>AB</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err="1" smtClean="0"/>
              <a:t>Preliminary</a:t>
            </a:r>
            <a:r>
              <a:rPr lang="cs-CZ" dirty="0" smtClean="0"/>
              <a:t> </a:t>
            </a:r>
            <a:r>
              <a:rPr lang="cs-CZ" dirty="0" err="1" smtClean="0"/>
              <a:t>ruling</a:t>
            </a:r>
            <a:r>
              <a:rPr lang="cs-CZ" dirty="0" smtClean="0"/>
              <a:t> – not </a:t>
            </a:r>
            <a:r>
              <a:rPr lang="cs-CZ" dirty="0" err="1" smtClean="0"/>
              <a:t>decided</a:t>
            </a:r>
            <a:r>
              <a:rPr lang="cs-CZ" dirty="0" smtClean="0"/>
              <a:t> </a:t>
            </a:r>
            <a:r>
              <a:rPr lang="cs-CZ" dirty="0" err="1" smtClean="0"/>
              <a:t>yet</a:t>
            </a:r>
            <a:endParaRPr lang="cs-CZ" dirty="0" smtClean="0"/>
          </a:p>
          <a:p>
            <a:r>
              <a:rPr lang="en-US" dirty="0" smtClean="0"/>
              <a:t>What </a:t>
            </a:r>
            <a:r>
              <a:rPr lang="en-US" dirty="0"/>
              <a:t>criteria are to determine whether material constitutes such preparatory design material as is referred to in Article 1(1) of Directive 2009/24/EC ( 1 ) of the European Parliament and of the Council of 23 April 2009 on the legal protection of computer programs? Can documents which set out the requirements as to the functions which are to be performed by a computer program and the result which the computer program must achieve, for example detailed descriptions of investment principles or risk models for asset management including mathematical formulae to be applied in the computer program, constitute such preparatory design material</a:t>
            </a:r>
            <a:r>
              <a:rPr lang="en-US" dirty="0" smtClean="0"/>
              <a:t>?</a:t>
            </a:r>
            <a:endParaRPr lang="cs-CZ" dirty="0" smtClean="0"/>
          </a:p>
          <a:p>
            <a:r>
              <a:rPr lang="en-US" dirty="0"/>
              <a:t>Must material, in order to constitute preparatory design material within the meaning of the directive, be so complete and detailed that in practice it requires no independent choices on the part of the person who actually writes the code of a computer program</a:t>
            </a:r>
            <a:r>
              <a:rPr lang="en-US" dirty="0" smtClean="0"/>
              <a:t>?</a:t>
            </a:r>
            <a:endParaRPr lang="cs-CZ" dirty="0" smtClean="0"/>
          </a:p>
        </p:txBody>
      </p:sp>
    </p:spTree>
    <p:extLst>
      <p:ext uri="{BB962C8B-B14F-4D97-AF65-F5344CB8AC3E}">
        <p14:creationId xmlns:p14="http://schemas.microsoft.com/office/powerpoint/2010/main" val="1290066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800" dirty="0">
                <a:cs typeface="Calibri"/>
              </a:rPr>
              <a:t>Case C-313/18 </a:t>
            </a:r>
            <a:r>
              <a:rPr lang="cs-CZ" dirty="0" err="1"/>
              <a:t>Dacom</a:t>
            </a:r>
            <a:r>
              <a:rPr lang="cs-CZ" dirty="0"/>
              <a:t> Limited v IPM </a:t>
            </a:r>
            <a:r>
              <a:rPr lang="cs-CZ" dirty="0" err="1"/>
              <a:t>Informed</a:t>
            </a:r>
            <a:r>
              <a:rPr lang="cs-CZ" dirty="0"/>
              <a:t> Portfolio Management AB</a:t>
            </a:r>
          </a:p>
        </p:txBody>
      </p:sp>
      <p:sp>
        <p:nvSpPr>
          <p:cNvPr id="3" name="Zástupný symbol pro obsah 2"/>
          <p:cNvSpPr>
            <a:spLocks noGrp="1"/>
          </p:cNvSpPr>
          <p:nvPr>
            <p:ph idx="1"/>
          </p:nvPr>
        </p:nvSpPr>
        <p:spPr/>
        <p:txBody>
          <a:bodyPr>
            <a:normAutofit fontScale="85000" lnSpcReduction="20000"/>
          </a:bodyPr>
          <a:lstStyle/>
          <a:p>
            <a:r>
              <a:rPr lang="en-US" dirty="0"/>
              <a:t>Does the exclusive right to preparatory design material within the meaning of the directive mean that the computer program in which the preparatory design material subsequently results is to be regarded as an adaptation of the preparatory design material and therefore a dependent work for the purpose of copyright (Article 4(1)(b) of Directive 2009/24/EC), or that the preparatory design material and software are to be regarded as different forms of expression of the same work, or that they are two independent works</a:t>
            </a:r>
            <a:r>
              <a:rPr lang="en-US" dirty="0" smtClean="0"/>
              <a:t>?</a:t>
            </a:r>
            <a:endParaRPr lang="cs-CZ" dirty="0" smtClean="0"/>
          </a:p>
          <a:p>
            <a:r>
              <a:rPr lang="en-US" dirty="0"/>
              <a:t>Can a consultant employed by another company, but who has been working for a number of years for the same client and, in the execution of his duties or following the instructions given by the client, has created a computer program, be deemed to be an employee [of the client company] for the purpose of Article 2(3) of Directive 2009/24/EC</a:t>
            </a:r>
            <a:r>
              <a:rPr lang="en-US" dirty="0" smtClean="0"/>
              <a:t>?</a:t>
            </a:r>
            <a:endParaRPr lang="cs-CZ" dirty="0" smtClean="0"/>
          </a:p>
          <a:p>
            <a:r>
              <a:rPr lang="en-US" dirty="0"/>
              <a:t>On the basis of which criteria should it be assessed whether someone is an employee for the purposes of that provision</a:t>
            </a:r>
            <a:r>
              <a:rPr lang="en-US" dirty="0" smtClean="0"/>
              <a:t>?</a:t>
            </a:r>
            <a:endParaRPr lang="cs-CZ" dirty="0" smtClean="0"/>
          </a:p>
        </p:txBody>
      </p:sp>
    </p:spTree>
    <p:extLst>
      <p:ext uri="{BB962C8B-B14F-4D97-AF65-F5344CB8AC3E}">
        <p14:creationId xmlns:p14="http://schemas.microsoft.com/office/powerpoint/2010/main" val="766517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800" dirty="0">
                <a:cs typeface="Calibri"/>
              </a:rPr>
              <a:t>Case C-313/18 </a:t>
            </a:r>
            <a:r>
              <a:rPr lang="cs-CZ" dirty="0" err="1"/>
              <a:t>Dacom</a:t>
            </a:r>
            <a:r>
              <a:rPr lang="cs-CZ" dirty="0"/>
              <a:t> Limited v IPM </a:t>
            </a:r>
            <a:r>
              <a:rPr lang="cs-CZ" dirty="0" err="1"/>
              <a:t>Informed</a:t>
            </a:r>
            <a:r>
              <a:rPr lang="cs-CZ" dirty="0"/>
              <a:t> Portfolio Management AB</a:t>
            </a:r>
          </a:p>
        </p:txBody>
      </p:sp>
      <p:sp>
        <p:nvSpPr>
          <p:cNvPr id="3" name="Zástupný symbol pro obsah 2"/>
          <p:cNvSpPr>
            <a:spLocks noGrp="1"/>
          </p:cNvSpPr>
          <p:nvPr>
            <p:ph idx="1"/>
          </p:nvPr>
        </p:nvSpPr>
        <p:spPr/>
        <p:txBody>
          <a:bodyPr/>
          <a:lstStyle/>
          <a:p>
            <a:r>
              <a:rPr lang="en-US" dirty="0" smtClean="0"/>
              <a:t>Does </a:t>
            </a:r>
            <a:r>
              <a:rPr lang="en-US" dirty="0"/>
              <a:t>Article 11 of Directive 2004/48/EC of the European Parliament and of the Council of 29 April 2004 on the enforcement of intellectual property rights ( 2 ) mean that there must be a possibility of obtaining an injunction, even in a situation where the claimant holds the intellectual property right at issue jointly with the party against whom that injunction is directed</a:t>
            </a:r>
            <a:r>
              <a:rPr lang="en-US" dirty="0" smtClean="0"/>
              <a:t>?</a:t>
            </a:r>
            <a:endParaRPr lang="cs-CZ" dirty="0" smtClean="0"/>
          </a:p>
          <a:p>
            <a:r>
              <a:rPr lang="en-US" dirty="0"/>
              <a:t>If the answer to question 3.1 is in the affirmative, does that lead to any other conclusion if the exclusive right concerns a computer program and that computer program is not disseminated or made available to the public, but used only in a joint owner’s own business?</a:t>
            </a:r>
            <a:endParaRPr lang="cs-CZ" dirty="0"/>
          </a:p>
        </p:txBody>
      </p:sp>
    </p:spTree>
    <p:extLst>
      <p:ext uri="{BB962C8B-B14F-4D97-AF65-F5344CB8AC3E}">
        <p14:creationId xmlns:p14="http://schemas.microsoft.com/office/powerpoint/2010/main" val="17688670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7CA62C-CEE2-45CE-AE43-136A1B3672E2}"/>
              </a:ext>
            </a:extLst>
          </p:cNvPr>
          <p:cNvSpPr>
            <a:spLocks noGrp="1"/>
          </p:cNvSpPr>
          <p:nvPr>
            <p:ph type="title"/>
          </p:nvPr>
        </p:nvSpPr>
        <p:spPr/>
        <p:txBody>
          <a:bodyPr/>
          <a:lstStyle/>
          <a:p>
            <a:r>
              <a:rPr lang="cs-CZ" dirty="0">
                <a:cs typeface="Calibri Light"/>
              </a:rPr>
              <a:t>Patent </a:t>
            </a:r>
            <a:r>
              <a:rPr lang="cs-CZ" dirty="0" err="1">
                <a:cs typeface="Calibri Light"/>
              </a:rPr>
              <a:t>protection</a:t>
            </a:r>
            <a:endParaRPr lang="cs-CZ" dirty="0" err="1"/>
          </a:p>
        </p:txBody>
      </p:sp>
      <p:sp>
        <p:nvSpPr>
          <p:cNvPr id="3" name="Zástupný symbol pro obsah 2">
            <a:extLst>
              <a:ext uri="{FF2B5EF4-FFF2-40B4-BE49-F238E27FC236}">
                <a16:creationId xmlns:a16="http://schemas.microsoft.com/office/drawing/2014/main" id="{05C8B9C1-73F3-49AB-AD6E-F56C9C6E4BBD}"/>
              </a:ext>
            </a:extLst>
          </p:cNvPr>
          <p:cNvSpPr>
            <a:spLocks noGrp="1"/>
          </p:cNvSpPr>
          <p:nvPr>
            <p:ph idx="1"/>
          </p:nvPr>
        </p:nvSpPr>
        <p:spPr/>
        <p:txBody>
          <a:bodyPr vert="horz" lIns="91440" tIns="45720" rIns="91440" bIns="45720" rtlCol="0" anchor="t">
            <a:normAutofit fontScale="92500" lnSpcReduction="10000"/>
          </a:bodyPr>
          <a:lstStyle/>
          <a:p>
            <a:r>
              <a:rPr lang="cs-CZ" dirty="0" err="1">
                <a:cs typeface="Calibri"/>
              </a:rPr>
              <a:t>System</a:t>
            </a:r>
            <a:r>
              <a:rPr lang="cs-CZ" dirty="0">
                <a:cs typeface="Calibri"/>
              </a:rPr>
              <a:t> </a:t>
            </a:r>
            <a:r>
              <a:rPr lang="cs-CZ" dirty="0" err="1">
                <a:cs typeface="Calibri"/>
              </a:rPr>
              <a:t>of</a:t>
            </a:r>
            <a:r>
              <a:rPr lang="cs-CZ" dirty="0">
                <a:cs typeface="Calibri"/>
              </a:rPr>
              <a:t> EPC</a:t>
            </a:r>
          </a:p>
          <a:p>
            <a:r>
              <a:rPr lang="cs-CZ" dirty="0" err="1">
                <a:cs typeface="Calibri"/>
              </a:rPr>
              <a:t>European</a:t>
            </a:r>
            <a:r>
              <a:rPr lang="cs-CZ" dirty="0">
                <a:cs typeface="Calibri"/>
              </a:rPr>
              <a:t> Patent Office</a:t>
            </a:r>
          </a:p>
          <a:p>
            <a:r>
              <a:rPr lang="cs-CZ" dirty="0">
                <a:cs typeface="Calibri"/>
              </a:rPr>
              <a:t>Monopoly </a:t>
            </a:r>
            <a:r>
              <a:rPr lang="cs-CZ" dirty="0" err="1">
                <a:cs typeface="Calibri"/>
              </a:rPr>
              <a:t>right</a:t>
            </a:r>
            <a:r>
              <a:rPr lang="cs-CZ" dirty="0">
                <a:cs typeface="Calibri"/>
              </a:rPr>
              <a:t> x patent </a:t>
            </a:r>
            <a:r>
              <a:rPr lang="cs-CZ" dirty="0" err="1">
                <a:cs typeface="Calibri"/>
              </a:rPr>
              <a:t>trolls</a:t>
            </a:r>
          </a:p>
          <a:p>
            <a:r>
              <a:rPr lang="cs-CZ" dirty="0">
                <a:cs typeface="Calibri"/>
              </a:rPr>
              <a:t>Art. 52 (1) : </a:t>
            </a:r>
            <a:r>
              <a:rPr lang="cs-CZ" dirty="0" err="1">
                <a:cs typeface="Calibri"/>
              </a:rPr>
              <a:t>The</a:t>
            </a:r>
            <a:r>
              <a:rPr lang="cs-CZ" dirty="0">
                <a:cs typeface="Calibri"/>
              </a:rPr>
              <a:t> </a:t>
            </a:r>
            <a:r>
              <a:rPr lang="cs-CZ" dirty="0" err="1">
                <a:cs typeface="Calibri"/>
              </a:rPr>
              <a:t>following</a:t>
            </a:r>
            <a:r>
              <a:rPr lang="cs-CZ" dirty="0">
                <a:cs typeface="Calibri"/>
              </a:rPr>
              <a:t> in </a:t>
            </a:r>
            <a:r>
              <a:rPr lang="cs-CZ" dirty="0" err="1">
                <a:cs typeface="Calibri"/>
              </a:rPr>
              <a:t>particular</a:t>
            </a:r>
            <a:r>
              <a:rPr lang="cs-CZ" dirty="0">
                <a:cs typeface="Calibri"/>
              </a:rPr>
              <a:t> </a:t>
            </a:r>
            <a:r>
              <a:rPr lang="cs-CZ" dirty="0" err="1">
                <a:cs typeface="Calibri"/>
              </a:rPr>
              <a:t>shall</a:t>
            </a:r>
            <a:r>
              <a:rPr lang="cs-CZ" dirty="0">
                <a:cs typeface="Calibri"/>
              </a:rPr>
              <a:t> not </a:t>
            </a:r>
            <a:r>
              <a:rPr lang="cs-CZ" dirty="0" err="1">
                <a:cs typeface="Calibri"/>
              </a:rPr>
              <a:t>be</a:t>
            </a:r>
            <a:r>
              <a:rPr lang="cs-CZ" dirty="0">
                <a:cs typeface="Calibri"/>
              </a:rPr>
              <a:t> </a:t>
            </a:r>
            <a:r>
              <a:rPr lang="cs-CZ" dirty="0" err="1">
                <a:cs typeface="Calibri"/>
              </a:rPr>
              <a:t>regarded</a:t>
            </a:r>
            <a:r>
              <a:rPr lang="cs-CZ" dirty="0">
                <a:cs typeface="Calibri"/>
              </a:rPr>
              <a:t> as </a:t>
            </a:r>
            <a:r>
              <a:rPr lang="cs-CZ" dirty="0" err="1">
                <a:cs typeface="Calibri"/>
              </a:rPr>
              <a:t>inventions</a:t>
            </a:r>
            <a:r>
              <a:rPr lang="cs-CZ" dirty="0">
                <a:cs typeface="Calibri"/>
              </a:rPr>
              <a:t> </a:t>
            </a:r>
            <a:r>
              <a:rPr lang="cs-CZ" dirty="0" err="1">
                <a:cs typeface="Calibri"/>
              </a:rPr>
              <a:t>within</a:t>
            </a:r>
            <a:r>
              <a:rPr lang="cs-CZ" dirty="0">
                <a:cs typeface="Calibri"/>
              </a:rPr>
              <a:t> </a:t>
            </a:r>
            <a:r>
              <a:rPr lang="cs-CZ" dirty="0" err="1">
                <a:cs typeface="Calibri"/>
              </a:rPr>
              <a:t>the</a:t>
            </a:r>
            <a:r>
              <a:rPr lang="cs-CZ" dirty="0">
                <a:cs typeface="Calibri"/>
              </a:rPr>
              <a:t> </a:t>
            </a:r>
            <a:r>
              <a:rPr lang="cs-CZ" dirty="0" err="1">
                <a:cs typeface="Calibri"/>
              </a:rPr>
              <a:t>meaning</a:t>
            </a:r>
            <a:r>
              <a:rPr lang="cs-CZ" dirty="0">
                <a:cs typeface="Calibri"/>
              </a:rPr>
              <a:t> </a:t>
            </a:r>
            <a:r>
              <a:rPr lang="cs-CZ" dirty="0" err="1">
                <a:cs typeface="Calibri"/>
              </a:rPr>
              <a:t>of</a:t>
            </a:r>
            <a:r>
              <a:rPr lang="cs-CZ" dirty="0">
                <a:cs typeface="Calibri"/>
              </a:rPr>
              <a:t> </a:t>
            </a:r>
            <a:r>
              <a:rPr lang="cs-CZ" dirty="0" err="1">
                <a:cs typeface="Calibri"/>
              </a:rPr>
              <a:t>paragraph</a:t>
            </a:r>
            <a:r>
              <a:rPr lang="cs-CZ" dirty="0">
                <a:cs typeface="Calibri"/>
              </a:rPr>
              <a:t> 1:</a:t>
            </a:r>
            <a:endParaRPr lang="cs-CZ" dirty="0" err="1">
              <a:cs typeface="Calibri"/>
            </a:endParaRPr>
          </a:p>
          <a:p>
            <a:r>
              <a:rPr lang="cs-CZ" dirty="0">
                <a:solidFill>
                  <a:srgbClr val="000000"/>
                </a:solidFill>
                <a:cs typeface="Calibri"/>
              </a:rPr>
              <a:t>C) </a:t>
            </a:r>
            <a:r>
              <a:rPr lang="cs-CZ" dirty="0" err="1">
                <a:solidFill>
                  <a:srgbClr val="000000"/>
                </a:solidFill>
                <a:cs typeface="Calibri"/>
              </a:rPr>
              <a:t>schemes</a:t>
            </a:r>
            <a:r>
              <a:rPr lang="cs-CZ" dirty="0">
                <a:solidFill>
                  <a:srgbClr val="000000"/>
                </a:solidFill>
                <a:cs typeface="Calibri"/>
              </a:rPr>
              <a:t>, </a:t>
            </a:r>
            <a:r>
              <a:rPr lang="cs-CZ" dirty="0" err="1">
                <a:solidFill>
                  <a:srgbClr val="000000"/>
                </a:solidFill>
                <a:cs typeface="Calibri"/>
              </a:rPr>
              <a:t>rules</a:t>
            </a:r>
            <a:r>
              <a:rPr lang="cs-CZ" dirty="0">
                <a:solidFill>
                  <a:srgbClr val="000000"/>
                </a:solidFill>
                <a:cs typeface="Calibri"/>
              </a:rPr>
              <a:t> and </a:t>
            </a:r>
            <a:r>
              <a:rPr lang="cs-CZ" dirty="0" err="1">
                <a:solidFill>
                  <a:srgbClr val="000000"/>
                </a:solidFill>
                <a:cs typeface="Calibri"/>
              </a:rPr>
              <a:t>methods</a:t>
            </a:r>
            <a:r>
              <a:rPr lang="cs-CZ" dirty="0">
                <a:solidFill>
                  <a:srgbClr val="000000"/>
                </a:solidFill>
                <a:cs typeface="Calibri"/>
              </a:rPr>
              <a:t> </a:t>
            </a:r>
            <a:r>
              <a:rPr lang="cs-CZ" dirty="0" err="1">
                <a:solidFill>
                  <a:srgbClr val="000000"/>
                </a:solidFill>
                <a:cs typeface="Calibri"/>
              </a:rPr>
              <a:t>for</a:t>
            </a:r>
            <a:r>
              <a:rPr lang="cs-CZ" dirty="0">
                <a:solidFill>
                  <a:srgbClr val="000000"/>
                </a:solidFill>
                <a:cs typeface="Calibri"/>
              </a:rPr>
              <a:t> </a:t>
            </a:r>
            <a:r>
              <a:rPr lang="cs-CZ" dirty="0" err="1">
                <a:solidFill>
                  <a:srgbClr val="000000"/>
                </a:solidFill>
                <a:cs typeface="Calibri"/>
              </a:rPr>
              <a:t>performing</a:t>
            </a:r>
            <a:r>
              <a:rPr lang="cs-CZ" dirty="0">
                <a:solidFill>
                  <a:srgbClr val="000000"/>
                </a:solidFill>
                <a:cs typeface="Calibri"/>
              </a:rPr>
              <a:t> </a:t>
            </a:r>
            <a:r>
              <a:rPr lang="cs-CZ" dirty="0" err="1">
                <a:solidFill>
                  <a:srgbClr val="000000"/>
                </a:solidFill>
                <a:cs typeface="Calibri"/>
              </a:rPr>
              <a:t>mental</a:t>
            </a:r>
            <a:r>
              <a:rPr lang="cs-CZ" dirty="0">
                <a:solidFill>
                  <a:srgbClr val="000000"/>
                </a:solidFill>
                <a:cs typeface="Calibri"/>
              </a:rPr>
              <a:t> </a:t>
            </a:r>
            <a:r>
              <a:rPr lang="cs-CZ" dirty="0" err="1">
                <a:solidFill>
                  <a:srgbClr val="000000"/>
                </a:solidFill>
                <a:cs typeface="Calibri"/>
              </a:rPr>
              <a:t>acts</a:t>
            </a:r>
            <a:r>
              <a:rPr lang="cs-CZ" dirty="0">
                <a:solidFill>
                  <a:srgbClr val="000000"/>
                </a:solidFill>
                <a:cs typeface="Calibri"/>
              </a:rPr>
              <a:t>, </a:t>
            </a:r>
            <a:r>
              <a:rPr lang="cs-CZ" dirty="0" err="1">
                <a:solidFill>
                  <a:srgbClr val="000000"/>
                </a:solidFill>
                <a:cs typeface="Calibri"/>
              </a:rPr>
              <a:t>playing</a:t>
            </a:r>
            <a:r>
              <a:rPr lang="cs-CZ" dirty="0">
                <a:solidFill>
                  <a:srgbClr val="000000"/>
                </a:solidFill>
                <a:cs typeface="Calibri"/>
              </a:rPr>
              <a:t> </a:t>
            </a:r>
            <a:r>
              <a:rPr lang="cs-CZ" dirty="0" err="1">
                <a:solidFill>
                  <a:srgbClr val="000000"/>
                </a:solidFill>
                <a:cs typeface="Calibri"/>
              </a:rPr>
              <a:t>games</a:t>
            </a:r>
            <a:r>
              <a:rPr lang="cs-CZ" dirty="0">
                <a:solidFill>
                  <a:srgbClr val="000000"/>
                </a:solidFill>
                <a:cs typeface="Calibri"/>
              </a:rPr>
              <a:t> </a:t>
            </a:r>
            <a:r>
              <a:rPr lang="cs-CZ" dirty="0" err="1">
                <a:solidFill>
                  <a:srgbClr val="000000"/>
                </a:solidFill>
                <a:cs typeface="Calibri"/>
              </a:rPr>
              <a:t>or</a:t>
            </a:r>
            <a:r>
              <a:rPr lang="cs-CZ" dirty="0">
                <a:solidFill>
                  <a:srgbClr val="000000"/>
                </a:solidFill>
                <a:cs typeface="Calibri"/>
              </a:rPr>
              <a:t> </a:t>
            </a:r>
            <a:r>
              <a:rPr lang="cs-CZ" dirty="0" err="1">
                <a:solidFill>
                  <a:srgbClr val="000000"/>
                </a:solidFill>
                <a:cs typeface="Calibri"/>
              </a:rPr>
              <a:t>doing</a:t>
            </a:r>
            <a:r>
              <a:rPr lang="cs-CZ" dirty="0">
                <a:solidFill>
                  <a:srgbClr val="000000"/>
                </a:solidFill>
                <a:cs typeface="Calibri"/>
              </a:rPr>
              <a:t> business, and </a:t>
            </a:r>
            <a:r>
              <a:rPr lang="cs-CZ" u="sng" dirty="0" err="1">
                <a:solidFill>
                  <a:srgbClr val="000000"/>
                </a:solidFill>
                <a:cs typeface="Calibri"/>
              </a:rPr>
              <a:t>programs</a:t>
            </a:r>
            <a:r>
              <a:rPr lang="cs-CZ" u="sng" dirty="0">
                <a:solidFill>
                  <a:srgbClr val="000000"/>
                </a:solidFill>
                <a:cs typeface="Calibri"/>
              </a:rPr>
              <a:t> </a:t>
            </a:r>
            <a:r>
              <a:rPr lang="cs-CZ" u="sng" dirty="0" err="1">
                <a:solidFill>
                  <a:srgbClr val="000000"/>
                </a:solidFill>
                <a:cs typeface="Calibri"/>
              </a:rPr>
              <a:t>for</a:t>
            </a:r>
            <a:r>
              <a:rPr lang="cs-CZ" u="sng" dirty="0">
                <a:solidFill>
                  <a:srgbClr val="000000"/>
                </a:solidFill>
                <a:cs typeface="Calibri"/>
              </a:rPr>
              <a:t> </a:t>
            </a:r>
            <a:r>
              <a:rPr lang="cs-CZ" u="sng" dirty="0" err="1">
                <a:solidFill>
                  <a:srgbClr val="000000"/>
                </a:solidFill>
                <a:cs typeface="Calibri"/>
              </a:rPr>
              <a:t>computers</a:t>
            </a:r>
            <a:r>
              <a:rPr lang="cs-CZ" dirty="0">
                <a:solidFill>
                  <a:srgbClr val="000000"/>
                </a:solidFill>
                <a:cs typeface="Calibri"/>
              </a:rPr>
              <a:t>; </a:t>
            </a:r>
            <a:endParaRPr lang="cs-CZ" b="1" dirty="0">
              <a:solidFill>
                <a:srgbClr val="000000"/>
              </a:solidFill>
              <a:cs typeface="Calibri"/>
            </a:endParaRPr>
          </a:p>
          <a:p>
            <a:r>
              <a:rPr lang="cs-CZ" dirty="0">
                <a:solidFill>
                  <a:srgbClr val="000000"/>
                </a:solidFill>
                <a:cs typeface="Calibri"/>
              </a:rPr>
              <a:t>Art. 52 (2): </a:t>
            </a:r>
            <a:r>
              <a:rPr lang="cs-CZ" dirty="0" err="1">
                <a:solidFill>
                  <a:srgbClr val="000000"/>
                </a:solidFill>
                <a:cs typeface="Calibri"/>
              </a:rPr>
              <a:t>Paragraph</a:t>
            </a:r>
            <a:r>
              <a:rPr lang="cs-CZ" dirty="0">
                <a:solidFill>
                  <a:srgbClr val="000000"/>
                </a:solidFill>
                <a:cs typeface="Calibri"/>
              </a:rPr>
              <a:t> 2 </a:t>
            </a:r>
            <a:r>
              <a:rPr lang="cs-CZ" dirty="0" err="1">
                <a:solidFill>
                  <a:srgbClr val="000000"/>
                </a:solidFill>
                <a:cs typeface="Calibri"/>
              </a:rPr>
              <a:t>shall</a:t>
            </a:r>
            <a:r>
              <a:rPr lang="cs-CZ" dirty="0">
                <a:solidFill>
                  <a:srgbClr val="000000"/>
                </a:solidFill>
                <a:cs typeface="Calibri"/>
              </a:rPr>
              <a:t> </a:t>
            </a:r>
            <a:r>
              <a:rPr lang="cs-CZ" dirty="0" err="1">
                <a:solidFill>
                  <a:srgbClr val="000000"/>
                </a:solidFill>
                <a:cs typeface="Calibri"/>
              </a:rPr>
              <a:t>exclude</a:t>
            </a:r>
            <a:r>
              <a:rPr lang="cs-CZ" dirty="0">
                <a:solidFill>
                  <a:srgbClr val="000000"/>
                </a:solidFill>
                <a:cs typeface="Calibri"/>
              </a:rPr>
              <a:t> </a:t>
            </a:r>
            <a:r>
              <a:rPr lang="cs-CZ" dirty="0" err="1">
                <a:solidFill>
                  <a:srgbClr val="000000"/>
                </a:solidFill>
                <a:cs typeface="Calibri"/>
              </a:rPr>
              <a:t>the</a:t>
            </a:r>
            <a:r>
              <a:rPr lang="cs-CZ" dirty="0">
                <a:solidFill>
                  <a:srgbClr val="000000"/>
                </a:solidFill>
                <a:cs typeface="Calibri"/>
              </a:rPr>
              <a:t> </a:t>
            </a:r>
            <a:r>
              <a:rPr lang="cs-CZ" dirty="0" err="1">
                <a:solidFill>
                  <a:srgbClr val="000000"/>
                </a:solidFill>
                <a:cs typeface="Calibri"/>
              </a:rPr>
              <a:t>patentability</a:t>
            </a:r>
            <a:r>
              <a:rPr lang="cs-CZ" dirty="0">
                <a:solidFill>
                  <a:srgbClr val="000000"/>
                </a:solidFill>
                <a:cs typeface="Calibri"/>
              </a:rPr>
              <a:t> </a:t>
            </a:r>
            <a:r>
              <a:rPr lang="cs-CZ" dirty="0" err="1">
                <a:solidFill>
                  <a:srgbClr val="000000"/>
                </a:solidFill>
                <a:cs typeface="Calibri"/>
              </a:rPr>
              <a:t>of</a:t>
            </a:r>
            <a:r>
              <a:rPr lang="cs-CZ" dirty="0">
                <a:solidFill>
                  <a:srgbClr val="000000"/>
                </a:solidFill>
                <a:cs typeface="Calibri"/>
              </a:rPr>
              <a:t> </a:t>
            </a:r>
            <a:r>
              <a:rPr lang="cs-CZ" dirty="0" err="1">
                <a:solidFill>
                  <a:srgbClr val="000000"/>
                </a:solidFill>
                <a:cs typeface="Calibri"/>
              </a:rPr>
              <a:t>the</a:t>
            </a:r>
            <a:r>
              <a:rPr lang="cs-CZ" dirty="0">
                <a:solidFill>
                  <a:srgbClr val="000000"/>
                </a:solidFill>
                <a:cs typeface="Calibri"/>
              </a:rPr>
              <a:t> </a:t>
            </a:r>
            <a:r>
              <a:rPr lang="cs-CZ" dirty="0" err="1">
                <a:solidFill>
                  <a:srgbClr val="000000"/>
                </a:solidFill>
                <a:cs typeface="Calibri"/>
              </a:rPr>
              <a:t>subject-matter</a:t>
            </a:r>
            <a:r>
              <a:rPr lang="cs-CZ" dirty="0">
                <a:solidFill>
                  <a:srgbClr val="000000"/>
                </a:solidFill>
                <a:cs typeface="Calibri"/>
              </a:rPr>
              <a:t> </a:t>
            </a:r>
            <a:r>
              <a:rPr lang="cs-CZ" dirty="0" err="1">
                <a:solidFill>
                  <a:srgbClr val="000000"/>
                </a:solidFill>
                <a:cs typeface="Calibri"/>
              </a:rPr>
              <a:t>or</a:t>
            </a:r>
            <a:r>
              <a:rPr lang="cs-CZ" dirty="0">
                <a:solidFill>
                  <a:srgbClr val="000000"/>
                </a:solidFill>
                <a:cs typeface="Calibri"/>
              </a:rPr>
              <a:t> </a:t>
            </a:r>
            <a:r>
              <a:rPr lang="cs-CZ" dirty="0" err="1">
                <a:solidFill>
                  <a:srgbClr val="000000"/>
                </a:solidFill>
                <a:cs typeface="Calibri"/>
              </a:rPr>
              <a:t>activities</a:t>
            </a:r>
            <a:r>
              <a:rPr lang="cs-CZ" dirty="0">
                <a:solidFill>
                  <a:srgbClr val="000000"/>
                </a:solidFill>
                <a:cs typeface="Calibri"/>
              </a:rPr>
              <a:t> </a:t>
            </a:r>
            <a:r>
              <a:rPr lang="cs-CZ" dirty="0" err="1">
                <a:solidFill>
                  <a:srgbClr val="000000"/>
                </a:solidFill>
                <a:cs typeface="Calibri"/>
              </a:rPr>
              <a:t>referred</a:t>
            </a:r>
            <a:r>
              <a:rPr lang="cs-CZ" dirty="0">
                <a:solidFill>
                  <a:srgbClr val="000000"/>
                </a:solidFill>
                <a:cs typeface="Calibri"/>
              </a:rPr>
              <a:t> to </a:t>
            </a:r>
            <a:r>
              <a:rPr lang="cs-CZ" dirty="0" err="1">
                <a:solidFill>
                  <a:srgbClr val="000000"/>
                </a:solidFill>
                <a:cs typeface="Calibri"/>
              </a:rPr>
              <a:t>therein</a:t>
            </a:r>
            <a:r>
              <a:rPr lang="cs-CZ" dirty="0">
                <a:solidFill>
                  <a:srgbClr val="000000"/>
                </a:solidFill>
                <a:cs typeface="Calibri"/>
              </a:rPr>
              <a:t> </a:t>
            </a:r>
            <a:r>
              <a:rPr lang="cs-CZ" dirty="0" err="1">
                <a:solidFill>
                  <a:srgbClr val="000000"/>
                </a:solidFill>
                <a:cs typeface="Calibri"/>
              </a:rPr>
              <a:t>only</a:t>
            </a:r>
            <a:r>
              <a:rPr lang="cs-CZ" dirty="0">
                <a:solidFill>
                  <a:srgbClr val="000000"/>
                </a:solidFill>
                <a:cs typeface="Calibri"/>
              </a:rPr>
              <a:t> to </a:t>
            </a:r>
            <a:r>
              <a:rPr lang="cs-CZ" dirty="0" err="1">
                <a:solidFill>
                  <a:srgbClr val="000000"/>
                </a:solidFill>
                <a:cs typeface="Calibri"/>
              </a:rPr>
              <a:t>the</a:t>
            </a:r>
            <a:r>
              <a:rPr lang="cs-CZ" dirty="0">
                <a:solidFill>
                  <a:srgbClr val="000000"/>
                </a:solidFill>
                <a:cs typeface="Calibri"/>
              </a:rPr>
              <a:t> </a:t>
            </a:r>
            <a:r>
              <a:rPr lang="cs-CZ" dirty="0" err="1">
                <a:solidFill>
                  <a:srgbClr val="000000"/>
                </a:solidFill>
                <a:cs typeface="Calibri"/>
              </a:rPr>
              <a:t>extent</a:t>
            </a:r>
            <a:r>
              <a:rPr lang="cs-CZ" dirty="0">
                <a:solidFill>
                  <a:srgbClr val="000000"/>
                </a:solidFill>
                <a:cs typeface="Calibri"/>
              </a:rPr>
              <a:t> to </a:t>
            </a:r>
            <a:r>
              <a:rPr lang="cs-CZ" dirty="0" err="1">
                <a:solidFill>
                  <a:srgbClr val="000000"/>
                </a:solidFill>
                <a:cs typeface="Calibri"/>
              </a:rPr>
              <a:t>which</a:t>
            </a:r>
            <a:r>
              <a:rPr lang="cs-CZ" dirty="0">
                <a:solidFill>
                  <a:srgbClr val="000000"/>
                </a:solidFill>
                <a:cs typeface="Calibri"/>
              </a:rPr>
              <a:t> a </a:t>
            </a:r>
            <a:r>
              <a:rPr lang="cs-CZ" dirty="0" err="1">
                <a:solidFill>
                  <a:srgbClr val="000000"/>
                </a:solidFill>
                <a:cs typeface="Calibri"/>
              </a:rPr>
              <a:t>European</a:t>
            </a:r>
            <a:r>
              <a:rPr lang="cs-CZ" dirty="0">
                <a:solidFill>
                  <a:srgbClr val="000000"/>
                </a:solidFill>
                <a:cs typeface="Calibri"/>
              </a:rPr>
              <a:t> patent </a:t>
            </a:r>
            <a:r>
              <a:rPr lang="cs-CZ" dirty="0" err="1">
                <a:solidFill>
                  <a:srgbClr val="000000"/>
                </a:solidFill>
                <a:cs typeface="Calibri"/>
              </a:rPr>
              <a:t>application</a:t>
            </a:r>
            <a:r>
              <a:rPr lang="cs-CZ" dirty="0">
                <a:solidFill>
                  <a:srgbClr val="000000"/>
                </a:solidFill>
                <a:cs typeface="Calibri"/>
              </a:rPr>
              <a:t> </a:t>
            </a:r>
            <a:r>
              <a:rPr lang="cs-CZ" dirty="0" err="1">
                <a:solidFill>
                  <a:srgbClr val="000000"/>
                </a:solidFill>
                <a:cs typeface="Calibri"/>
              </a:rPr>
              <a:t>or</a:t>
            </a:r>
            <a:r>
              <a:rPr lang="cs-CZ" dirty="0">
                <a:solidFill>
                  <a:srgbClr val="000000"/>
                </a:solidFill>
                <a:cs typeface="Calibri"/>
              </a:rPr>
              <a:t> </a:t>
            </a:r>
            <a:r>
              <a:rPr lang="cs-CZ" dirty="0" err="1">
                <a:solidFill>
                  <a:srgbClr val="000000"/>
                </a:solidFill>
                <a:cs typeface="Calibri"/>
              </a:rPr>
              <a:t>European</a:t>
            </a:r>
            <a:r>
              <a:rPr lang="cs-CZ" dirty="0">
                <a:solidFill>
                  <a:srgbClr val="000000"/>
                </a:solidFill>
                <a:cs typeface="Calibri"/>
              </a:rPr>
              <a:t> patent </a:t>
            </a:r>
            <a:r>
              <a:rPr lang="cs-CZ" dirty="0" err="1">
                <a:solidFill>
                  <a:srgbClr val="000000"/>
                </a:solidFill>
                <a:cs typeface="Calibri"/>
              </a:rPr>
              <a:t>relates</a:t>
            </a:r>
            <a:r>
              <a:rPr lang="cs-CZ" dirty="0">
                <a:solidFill>
                  <a:srgbClr val="000000"/>
                </a:solidFill>
                <a:cs typeface="Calibri"/>
              </a:rPr>
              <a:t> to such </a:t>
            </a:r>
            <a:r>
              <a:rPr lang="cs-CZ" dirty="0" err="1">
                <a:solidFill>
                  <a:srgbClr val="000000"/>
                </a:solidFill>
                <a:cs typeface="Calibri"/>
              </a:rPr>
              <a:t>subject-matter</a:t>
            </a:r>
            <a:r>
              <a:rPr lang="cs-CZ" dirty="0">
                <a:solidFill>
                  <a:srgbClr val="000000"/>
                </a:solidFill>
                <a:cs typeface="Calibri"/>
              </a:rPr>
              <a:t> </a:t>
            </a:r>
            <a:r>
              <a:rPr lang="cs-CZ" dirty="0" err="1">
                <a:solidFill>
                  <a:srgbClr val="000000"/>
                </a:solidFill>
                <a:cs typeface="Calibri"/>
              </a:rPr>
              <a:t>or</a:t>
            </a:r>
            <a:r>
              <a:rPr lang="cs-CZ" dirty="0">
                <a:solidFill>
                  <a:srgbClr val="000000"/>
                </a:solidFill>
                <a:cs typeface="Calibri"/>
              </a:rPr>
              <a:t> </a:t>
            </a:r>
            <a:r>
              <a:rPr lang="cs-CZ" dirty="0" err="1">
                <a:solidFill>
                  <a:srgbClr val="000000"/>
                </a:solidFill>
                <a:cs typeface="Calibri"/>
              </a:rPr>
              <a:t>activities</a:t>
            </a:r>
            <a:r>
              <a:rPr lang="cs-CZ" dirty="0">
                <a:solidFill>
                  <a:srgbClr val="000000"/>
                </a:solidFill>
                <a:cs typeface="Calibri"/>
              </a:rPr>
              <a:t> as such.</a:t>
            </a:r>
          </a:p>
          <a:p>
            <a:endParaRPr lang="en-US" dirty="0">
              <a:ea typeface="+mn-lt"/>
              <a:cs typeface="+mn-lt"/>
            </a:endParaRPr>
          </a:p>
          <a:p>
            <a:endParaRPr lang="cs-CZ" dirty="0">
              <a:cs typeface="Calibri"/>
            </a:endParaRPr>
          </a:p>
          <a:p>
            <a:endParaRPr lang="cs-CZ" dirty="0"/>
          </a:p>
        </p:txBody>
      </p:sp>
    </p:spTree>
    <p:extLst>
      <p:ext uri="{BB962C8B-B14F-4D97-AF65-F5344CB8AC3E}">
        <p14:creationId xmlns:p14="http://schemas.microsoft.com/office/powerpoint/2010/main" val="1435661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53AC57-690A-471D-836E-26BB5E56B634}"/>
              </a:ext>
            </a:extLst>
          </p:cNvPr>
          <p:cNvSpPr>
            <a:spLocks noGrp="1"/>
          </p:cNvSpPr>
          <p:nvPr>
            <p:ph type="title"/>
          </p:nvPr>
        </p:nvSpPr>
        <p:spPr/>
        <p:txBody>
          <a:bodyPr/>
          <a:lstStyle/>
          <a:p>
            <a:r>
              <a:rPr lang="cs-CZ" dirty="0">
                <a:cs typeface="Calibri Light"/>
              </a:rPr>
              <a:t>EPO </a:t>
            </a:r>
            <a:r>
              <a:rPr lang="cs-CZ" dirty="0" err="1">
                <a:cs typeface="Calibri Light"/>
              </a:rPr>
              <a:t>rulings</a:t>
            </a:r>
            <a:endParaRPr lang="cs-CZ" dirty="0" err="1"/>
          </a:p>
        </p:txBody>
      </p:sp>
      <p:sp>
        <p:nvSpPr>
          <p:cNvPr id="3" name="Zástupný symbol pro obsah 2">
            <a:extLst>
              <a:ext uri="{FF2B5EF4-FFF2-40B4-BE49-F238E27FC236}">
                <a16:creationId xmlns:a16="http://schemas.microsoft.com/office/drawing/2014/main" id="{0AA70B94-57D3-49EB-885E-5119BC936EA9}"/>
              </a:ext>
            </a:extLst>
          </p:cNvPr>
          <p:cNvSpPr>
            <a:spLocks noGrp="1"/>
          </p:cNvSpPr>
          <p:nvPr>
            <p:ph idx="1"/>
          </p:nvPr>
        </p:nvSpPr>
        <p:spPr/>
        <p:txBody>
          <a:bodyPr vert="horz" lIns="91440" tIns="45720" rIns="91440" bIns="45720" rtlCol="0" anchor="t">
            <a:normAutofit lnSpcReduction="10000"/>
          </a:bodyPr>
          <a:lstStyle/>
          <a:p>
            <a:r>
              <a:rPr lang="cs-CZ" dirty="0" err="1">
                <a:cs typeface="Calibri"/>
              </a:rPr>
              <a:t>Vicom</a:t>
            </a:r>
            <a:r>
              <a:rPr lang="cs-CZ" dirty="0">
                <a:cs typeface="Calibri"/>
              </a:rPr>
              <a:t> T208/84,</a:t>
            </a:r>
          </a:p>
          <a:p>
            <a:r>
              <a:rPr lang="cs-CZ" dirty="0">
                <a:cs typeface="Calibri"/>
              </a:rPr>
              <a:t>IBM T1173/97,</a:t>
            </a:r>
          </a:p>
          <a:p>
            <a:r>
              <a:rPr lang="cs-CZ" dirty="0">
                <a:cs typeface="Calibri"/>
              </a:rPr>
              <a:t>IBM 935/97,</a:t>
            </a:r>
          </a:p>
          <a:p>
            <a:r>
              <a:rPr lang="cs-CZ" dirty="0">
                <a:cs typeface="Calibri"/>
              </a:rPr>
              <a:t>Controlling pension </a:t>
            </a:r>
            <a:r>
              <a:rPr lang="cs-CZ" dirty="0" err="1">
                <a:cs typeface="Calibri"/>
              </a:rPr>
              <a:t>benefits</a:t>
            </a:r>
            <a:r>
              <a:rPr lang="cs-CZ" dirty="0">
                <a:cs typeface="Calibri"/>
              </a:rPr>
              <a:t> systém/PBS PARTNERSHIP T931/95,</a:t>
            </a:r>
          </a:p>
          <a:p>
            <a:r>
              <a:rPr lang="cs-CZ" dirty="0" err="1">
                <a:cs typeface="Calibri"/>
              </a:rPr>
              <a:t>Auction</a:t>
            </a:r>
            <a:r>
              <a:rPr lang="cs-CZ" dirty="0">
                <a:cs typeface="Calibri"/>
              </a:rPr>
              <a:t> </a:t>
            </a:r>
            <a:r>
              <a:rPr lang="cs-CZ" dirty="0" err="1">
                <a:cs typeface="Calibri"/>
              </a:rPr>
              <a:t>Method</a:t>
            </a:r>
            <a:r>
              <a:rPr lang="cs-CZ" dirty="0">
                <a:cs typeface="Calibri"/>
              </a:rPr>
              <a:t>/HITACHI T258/03,</a:t>
            </a:r>
          </a:p>
          <a:p>
            <a:r>
              <a:rPr lang="cs-CZ" dirty="0" err="1">
                <a:cs typeface="Calibri"/>
              </a:rPr>
              <a:t>Clipboard</a:t>
            </a:r>
            <a:r>
              <a:rPr lang="cs-CZ" dirty="0">
                <a:cs typeface="Calibri"/>
              </a:rPr>
              <a:t> </a:t>
            </a:r>
            <a:r>
              <a:rPr lang="cs-CZ" dirty="0" err="1">
                <a:cs typeface="Calibri"/>
              </a:rPr>
              <a:t>formats</a:t>
            </a:r>
            <a:r>
              <a:rPr lang="cs-CZ" dirty="0">
                <a:cs typeface="Calibri"/>
              </a:rPr>
              <a:t> I/MICROSOFT T424/03,</a:t>
            </a:r>
          </a:p>
          <a:p>
            <a:r>
              <a:rPr lang="cs-CZ" dirty="0">
                <a:cs typeface="Calibri"/>
              </a:rPr>
              <a:t>RSA </a:t>
            </a:r>
            <a:r>
              <a:rPr lang="cs-CZ" dirty="0" err="1" smtClean="0">
                <a:cs typeface="Calibri"/>
              </a:rPr>
              <a:t>Schlüsselpaarberechnung</a:t>
            </a:r>
            <a:r>
              <a:rPr lang="cs-CZ" dirty="0" smtClean="0">
                <a:cs typeface="Calibri"/>
              </a:rPr>
              <a:t>/GIESECKE &amp; </a:t>
            </a:r>
            <a:r>
              <a:rPr lang="cs-CZ" dirty="0">
                <a:cs typeface="Calibri"/>
              </a:rPr>
              <a:t>DEVRIENT T1326/06,</a:t>
            </a:r>
          </a:p>
          <a:p>
            <a:r>
              <a:rPr lang="cs-CZ" dirty="0" err="1">
                <a:cs typeface="Calibri"/>
              </a:rPr>
              <a:t>Write</a:t>
            </a:r>
            <a:r>
              <a:rPr lang="cs-CZ" dirty="0">
                <a:cs typeface="Calibri"/>
              </a:rPr>
              <a:t> </a:t>
            </a:r>
            <a:r>
              <a:rPr lang="cs-CZ" dirty="0" err="1">
                <a:cs typeface="Calibri"/>
              </a:rPr>
              <a:t>allocation</a:t>
            </a:r>
            <a:r>
              <a:rPr lang="cs-CZ" dirty="0">
                <a:cs typeface="Calibri"/>
              </a:rPr>
              <a:t>/NETWORK APPLIANCE T0743/11,</a:t>
            </a:r>
          </a:p>
          <a:p>
            <a:r>
              <a:rPr lang="cs-CZ" dirty="0" err="1">
                <a:cs typeface="Calibri"/>
              </a:rPr>
              <a:t>Programmiersystem</a:t>
            </a:r>
            <a:r>
              <a:rPr lang="cs-CZ" dirty="0">
                <a:cs typeface="Calibri"/>
              </a:rPr>
              <a:t>/RENNER T1539/09</a:t>
            </a:r>
          </a:p>
        </p:txBody>
      </p:sp>
    </p:spTree>
    <p:extLst>
      <p:ext uri="{BB962C8B-B14F-4D97-AF65-F5344CB8AC3E}">
        <p14:creationId xmlns:p14="http://schemas.microsoft.com/office/powerpoint/2010/main" val="42427258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53AC57-690A-471D-836E-26BB5E56B634}"/>
              </a:ext>
            </a:extLst>
          </p:cNvPr>
          <p:cNvSpPr>
            <a:spLocks noGrp="1"/>
          </p:cNvSpPr>
          <p:nvPr>
            <p:ph type="title"/>
          </p:nvPr>
        </p:nvSpPr>
        <p:spPr/>
        <p:txBody>
          <a:bodyPr/>
          <a:lstStyle/>
          <a:p>
            <a:r>
              <a:rPr lang="cs-CZ" dirty="0">
                <a:cs typeface="Calibri Light"/>
              </a:rPr>
              <a:t>EPO </a:t>
            </a:r>
            <a:r>
              <a:rPr lang="cs-CZ" dirty="0" err="1">
                <a:cs typeface="Calibri Light"/>
              </a:rPr>
              <a:t>rulings</a:t>
            </a:r>
            <a:endParaRPr lang="cs-CZ" dirty="0" err="1"/>
          </a:p>
        </p:txBody>
      </p:sp>
      <p:sp>
        <p:nvSpPr>
          <p:cNvPr id="3" name="Zástupný symbol pro obsah 2">
            <a:extLst>
              <a:ext uri="{FF2B5EF4-FFF2-40B4-BE49-F238E27FC236}">
                <a16:creationId xmlns:a16="http://schemas.microsoft.com/office/drawing/2014/main" id="{0AA70B94-57D3-49EB-885E-5119BC936EA9}"/>
              </a:ext>
            </a:extLst>
          </p:cNvPr>
          <p:cNvSpPr>
            <a:spLocks noGrp="1"/>
          </p:cNvSpPr>
          <p:nvPr>
            <p:ph idx="1"/>
          </p:nvPr>
        </p:nvSpPr>
        <p:spPr/>
        <p:txBody>
          <a:bodyPr vert="horz" lIns="91440" tIns="45720" rIns="91440" bIns="45720" rtlCol="0" anchor="t">
            <a:normAutofit/>
          </a:bodyPr>
          <a:lstStyle/>
          <a:p>
            <a:pPr marL="457200" indent="-457200"/>
            <a:r>
              <a:rPr lang="cs-CZ" dirty="0" err="1">
                <a:cs typeface="Calibri"/>
              </a:rPr>
              <a:t>Restrict</a:t>
            </a:r>
            <a:r>
              <a:rPr lang="cs-CZ" dirty="0">
                <a:cs typeface="Calibri"/>
              </a:rPr>
              <a:t> grant </a:t>
            </a:r>
            <a:r>
              <a:rPr lang="cs-CZ" dirty="0" err="1">
                <a:cs typeface="Calibri"/>
              </a:rPr>
              <a:t>of</a:t>
            </a:r>
            <a:r>
              <a:rPr lang="cs-CZ" dirty="0">
                <a:cs typeface="Calibri"/>
              </a:rPr>
              <a:t> </a:t>
            </a:r>
            <a:r>
              <a:rPr lang="cs-CZ" dirty="0" err="1">
                <a:cs typeface="Calibri"/>
              </a:rPr>
              <a:t>patents</a:t>
            </a:r>
            <a:endParaRPr lang="cs-CZ" dirty="0" err="1"/>
          </a:p>
          <a:p>
            <a:pPr marL="457200" indent="-457200"/>
            <a:r>
              <a:rPr lang="cs-CZ" dirty="0" err="1">
                <a:cs typeface="Calibri"/>
              </a:rPr>
              <a:t>Computer</a:t>
            </a:r>
            <a:r>
              <a:rPr lang="cs-CZ" dirty="0">
                <a:cs typeface="Calibri"/>
              </a:rPr>
              <a:t> </a:t>
            </a:r>
            <a:r>
              <a:rPr lang="cs-CZ" dirty="0" err="1">
                <a:cs typeface="Calibri"/>
              </a:rPr>
              <a:t>programs</a:t>
            </a:r>
            <a:r>
              <a:rPr lang="cs-CZ" dirty="0">
                <a:cs typeface="Calibri"/>
              </a:rPr>
              <a:t> are open to </a:t>
            </a:r>
            <a:r>
              <a:rPr lang="cs-CZ" dirty="0" err="1">
                <a:cs typeface="Calibri"/>
              </a:rPr>
              <a:t>patenting</a:t>
            </a:r>
            <a:r>
              <a:rPr lang="cs-CZ" dirty="0">
                <a:cs typeface="Calibri"/>
              </a:rPr>
              <a:t> to </a:t>
            </a:r>
            <a:r>
              <a:rPr lang="cs-CZ" dirty="0" err="1">
                <a:cs typeface="Calibri"/>
              </a:rPr>
              <a:t>the</a:t>
            </a:r>
            <a:r>
              <a:rPr lang="cs-CZ" dirty="0">
                <a:cs typeface="Calibri"/>
              </a:rPr>
              <a:t> </a:t>
            </a:r>
            <a:r>
              <a:rPr lang="cs-CZ" dirty="0" err="1">
                <a:cs typeface="Calibri"/>
              </a:rPr>
              <a:t>extent</a:t>
            </a:r>
            <a:r>
              <a:rPr lang="cs-CZ" dirty="0">
                <a:cs typeface="Calibri"/>
              </a:rPr>
              <a:t> </a:t>
            </a:r>
            <a:r>
              <a:rPr lang="cs-CZ" dirty="0" err="1">
                <a:cs typeface="Calibri"/>
              </a:rPr>
              <a:t>that</a:t>
            </a:r>
            <a:r>
              <a:rPr lang="cs-CZ" dirty="0">
                <a:cs typeface="Calibri"/>
              </a:rPr>
              <a:t> </a:t>
            </a:r>
            <a:r>
              <a:rPr lang="cs-CZ" dirty="0" err="1">
                <a:cs typeface="Calibri"/>
              </a:rPr>
              <a:t>they</a:t>
            </a:r>
            <a:r>
              <a:rPr lang="cs-CZ" dirty="0">
                <a:cs typeface="Calibri"/>
              </a:rPr>
              <a:t> </a:t>
            </a:r>
            <a:r>
              <a:rPr lang="cs-CZ" dirty="0" err="1">
                <a:cs typeface="Calibri"/>
              </a:rPr>
              <a:t>provide</a:t>
            </a:r>
            <a:r>
              <a:rPr lang="cs-CZ" dirty="0">
                <a:cs typeface="Calibri"/>
              </a:rPr>
              <a:t> a </a:t>
            </a:r>
            <a:r>
              <a:rPr lang="cs-CZ" dirty="0" err="1">
                <a:cs typeface="Calibri"/>
              </a:rPr>
              <a:t>technical</a:t>
            </a:r>
            <a:r>
              <a:rPr lang="cs-CZ" dirty="0">
                <a:cs typeface="Calibri"/>
              </a:rPr>
              <a:t> </a:t>
            </a:r>
            <a:r>
              <a:rPr lang="cs-CZ" dirty="0" err="1">
                <a:cs typeface="Calibri"/>
              </a:rPr>
              <a:t>contribution</a:t>
            </a:r>
            <a:r>
              <a:rPr lang="cs-CZ" dirty="0">
                <a:cs typeface="Calibri"/>
              </a:rPr>
              <a:t> to </a:t>
            </a:r>
            <a:r>
              <a:rPr lang="cs-CZ" dirty="0" err="1">
                <a:cs typeface="Calibri"/>
              </a:rPr>
              <a:t>the</a:t>
            </a:r>
            <a:r>
              <a:rPr lang="cs-CZ" dirty="0">
                <a:cs typeface="Calibri"/>
              </a:rPr>
              <a:t> prior art</a:t>
            </a:r>
          </a:p>
          <a:p>
            <a:pPr marL="457200" indent="-457200"/>
            <a:r>
              <a:rPr lang="cs-CZ" dirty="0" err="1">
                <a:cs typeface="Calibri"/>
              </a:rPr>
              <a:t>Technical</a:t>
            </a:r>
            <a:r>
              <a:rPr lang="cs-CZ" dirty="0">
                <a:cs typeface="Calibri"/>
              </a:rPr>
              <a:t> </a:t>
            </a:r>
            <a:r>
              <a:rPr lang="cs-CZ" dirty="0" err="1">
                <a:cs typeface="Calibri"/>
              </a:rPr>
              <a:t>contribution</a:t>
            </a:r>
            <a:r>
              <a:rPr lang="cs-CZ" dirty="0">
                <a:cs typeface="Calibri"/>
              </a:rPr>
              <a:t> </a:t>
            </a:r>
            <a:r>
              <a:rPr lang="cs-CZ" dirty="0" err="1">
                <a:cs typeface="Calibri"/>
              </a:rPr>
              <a:t>typically</a:t>
            </a:r>
            <a:r>
              <a:rPr lang="cs-CZ" dirty="0">
                <a:cs typeface="Calibri"/>
              </a:rPr>
              <a:t> </a:t>
            </a:r>
            <a:r>
              <a:rPr lang="cs-CZ" dirty="0" err="1">
                <a:cs typeface="Calibri"/>
              </a:rPr>
              <a:t>means</a:t>
            </a:r>
            <a:r>
              <a:rPr lang="cs-CZ" dirty="0">
                <a:cs typeface="Calibri"/>
              </a:rPr>
              <a:t> a </a:t>
            </a:r>
            <a:r>
              <a:rPr lang="cs-CZ" i="1" dirty="0" err="1">
                <a:cs typeface="Calibri"/>
              </a:rPr>
              <a:t>further</a:t>
            </a:r>
            <a:r>
              <a:rPr lang="cs-CZ" i="1" dirty="0">
                <a:cs typeface="Calibri"/>
              </a:rPr>
              <a:t> </a:t>
            </a:r>
            <a:r>
              <a:rPr lang="cs-CZ" i="1" dirty="0" err="1">
                <a:cs typeface="Calibri"/>
              </a:rPr>
              <a:t>technical</a:t>
            </a:r>
            <a:r>
              <a:rPr lang="cs-CZ" i="1" dirty="0">
                <a:cs typeface="Calibri"/>
              </a:rPr>
              <a:t> </a:t>
            </a:r>
            <a:r>
              <a:rPr lang="cs-CZ" i="1" dirty="0" err="1">
                <a:cs typeface="Calibri"/>
              </a:rPr>
              <a:t>effect</a:t>
            </a:r>
            <a:r>
              <a:rPr lang="cs-CZ" dirty="0">
                <a:cs typeface="Calibri"/>
              </a:rPr>
              <a:t> </a:t>
            </a:r>
            <a:r>
              <a:rPr lang="cs-CZ" dirty="0" err="1">
                <a:cs typeface="Calibri"/>
              </a:rPr>
              <a:t>that</a:t>
            </a:r>
            <a:r>
              <a:rPr lang="cs-CZ" dirty="0">
                <a:cs typeface="Calibri"/>
              </a:rPr>
              <a:t> </a:t>
            </a:r>
            <a:r>
              <a:rPr lang="cs-CZ" dirty="0" err="1">
                <a:cs typeface="Calibri"/>
              </a:rPr>
              <a:t>goes</a:t>
            </a:r>
            <a:r>
              <a:rPr lang="cs-CZ" dirty="0">
                <a:cs typeface="Calibri"/>
              </a:rPr>
              <a:t> </a:t>
            </a:r>
            <a:r>
              <a:rPr lang="cs-CZ" dirty="0" err="1">
                <a:cs typeface="Calibri"/>
              </a:rPr>
              <a:t>beyond</a:t>
            </a:r>
            <a:r>
              <a:rPr lang="cs-CZ" dirty="0">
                <a:cs typeface="Calibri"/>
              </a:rPr>
              <a:t> </a:t>
            </a:r>
            <a:r>
              <a:rPr lang="cs-CZ" dirty="0" err="1">
                <a:cs typeface="Calibri"/>
              </a:rPr>
              <a:t>the</a:t>
            </a:r>
            <a:r>
              <a:rPr lang="cs-CZ" dirty="0">
                <a:cs typeface="Calibri"/>
              </a:rPr>
              <a:t> </a:t>
            </a:r>
            <a:r>
              <a:rPr lang="cs-CZ" dirty="0" err="1">
                <a:cs typeface="Calibri"/>
              </a:rPr>
              <a:t>normal</a:t>
            </a:r>
            <a:r>
              <a:rPr lang="cs-CZ" dirty="0">
                <a:cs typeface="Calibri"/>
              </a:rPr>
              <a:t> </a:t>
            </a:r>
            <a:r>
              <a:rPr lang="cs-CZ" dirty="0" err="1">
                <a:cs typeface="Calibri"/>
              </a:rPr>
              <a:t>physical</a:t>
            </a:r>
            <a:r>
              <a:rPr lang="cs-CZ" dirty="0">
                <a:cs typeface="Calibri"/>
              </a:rPr>
              <a:t> </a:t>
            </a:r>
            <a:r>
              <a:rPr lang="cs-CZ" dirty="0" err="1">
                <a:cs typeface="Calibri"/>
              </a:rPr>
              <a:t>interaction</a:t>
            </a:r>
            <a:r>
              <a:rPr lang="cs-CZ" dirty="0">
                <a:cs typeface="Calibri"/>
              </a:rPr>
              <a:t> </a:t>
            </a:r>
            <a:r>
              <a:rPr lang="cs-CZ" dirty="0" err="1">
                <a:cs typeface="Calibri"/>
              </a:rPr>
              <a:t>between</a:t>
            </a:r>
            <a:r>
              <a:rPr lang="cs-CZ" dirty="0">
                <a:cs typeface="Calibri"/>
              </a:rPr>
              <a:t> </a:t>
            </a:r>
            <a:r>
              <a:rPr lang="cs-CZ" dirty="0" err="1">
                <a:cs typeface="Calibri"/>
              </a:rPr>
              <a:t>the</a:t>
            </a:r>
            <a:r>
              <a:rPr lang="cs-CZ" dirty="0">
                <a:cs typeface="Calibri"/>
              </a:rPr>
              <a:t> program and </a:t>
            </a:r>
            <a:r>
              <a:rPr lang="cs-CZ" dirty="0" err="1">
                <a:cs typeface="Calibri"/>
              </a:rPr>
              <a:t>the</a:t>
            </a:r>
            <a:r>
              <a:rPr lang="cs-CZ" dirty="0">
                <a:cs typeface="Calibri"/>
              </a:rPr>
              <a:t> </a:t>
            </a:r>
            <a:r>
              <a:rPr lang="cs-CZ" dirty="0" err="1">
                <a:cs typeface="Calibri"/>
              </a:rPr>
              <a:t>computer</a:t>
            </a:r>
            <a:r>
              <a:rPr lang="cs-CZ" dirty="0">
                <a:cs typeface="Calibri"/>
              </a:rPr>
              <a:t>.</a:t>
            </a:r>
          </a:p>
          <a:p>
            <a:endParaRPr lang="cs-CZ" dirty="0">
              <a:cs typeface="Calibri"/>
            </a:endParaRPr>
          </a:p>
        </p:txBody>
      </p:sp>
    </p:spTree>
    <p:extLst>
      <p:ext uri="{BB962C8B-B14F-4D97-AF65-F5344CB8AC3E}">
        <p14:creationId xmlns:p14="http://schemas.microsoft.com/office/powerpoint/2010/main" val="11256094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E1558C-AE75-4D49-AB6E-3121E47A8807}"/>
              </a:ext>
            </a:extLst>
          </p:cNvPr>
          <p:cNvSpPr>
            <a:spLocks noGrp="1"/>
          </p:cNvSpPr>
          <p:nvPr>
            <p:ph type="title"/>
          </p:nvPr>
        </p:nvSpPr>
        <p:spPr/>
        <p:txBody>
          <a:bodyPr/>
          <a:lstStyle/>
          <a:p>
            <a:r>
              <a:rPr lang="cs-CZ" dirty="0">
                <a:cs typeface="Calibri Light"/>
              </a:rPr>
              <a:t>F/OSS</a:t>
            </a:r>
            <a:endParaRPr lang="cs-CZ" dirty="0"/>
          </a:p>
        </p:txBody>
      </p:sp>
      <p:sp>
        <p:nvSpPr>
          <p:cNvPr id="3" name="Zástupný symbol pro obsah 2">
            <a:extLst>
              <a:ext uri="{FF2B5EF4-FFF2-40B4-BE49-F238E27FC236}">
                <a16:creationId xmlns:a16="http://schemas.microsoft.com/office/drawing/2014/main" id="{682F86E4-CF75-42E5-A53F-F0D25969E77C}"/>
              </a:ext>
            </a:extLst>
          </p:cNvPr>
          <p:cNvSpPr>
            <a:spLocks noGrp="1"/>
          </p:cNvSpPr>
          <p:nvPr>
            <p:ph idx="1"/>
          </p:nvPr>
        </p:nvSpPr>
        <p:spPr/>
        <p:txBody>
          <a:bodyPr vert="horz" lIns="91440" tIns="45720" rIns="91440" bIns="45720" rtlCol="0" anchor="t">
            <a:normAutofit/>
          </a:bodyPr>
          <a:lstStyle/>
          <a:p>
            <a:r>
              <a:rPr lang="cs-CZ" u="sng" dirty="0">
                <a:cs typeface="Calibri"/>
              </a:rPr>
              <a:t>Free software</a:t>
            </a:r>
            <a:r>
              <a:rPr lang="cs-CZ" dirty="0">
                <a:cs typeface="Calibri"/>
              </a:rPr>
              <a:t> </a:t>
            </a:r>
            <a:r>
              <a:rPr lang="cs-CZ" dirty="0" err="1">
                <a:cs typeface="Calibri"/>
              </a:rPr>
              <a:t>is</a:t>
            </a:r>
            <a:r>
              <a:rPr lang="cs-CZ" dirty="0">
                <a:cs typeface="Calibri"/>
              </a:rPr>
              <a:t> software </a:t>
            </a:r>
            <a:r>
              <a:rPr lang="cs-CZ" dirty="0" err="1">
                <a:cs typeface="Calibri"/>
              </a:rPr>
              <a:t>distributed</a:t>
            </a:r>
            <a:r>
              <a:rPr lang="cs-CZ" dirty="0">
                <a:cs typeface="Calibri"/>
              </a:rPr>
              <a:t> </a:t>
            </a:r>
            <a:r>
              <a:rPr lang="cs-CZ" dirty="0" err="1">
                <a:cs typeface="Calibri"/>
              </a:rPr>
              <a:t>under</a:t>
            </a:r>
            <a:r>
              <a:rPr lang="cs-CZ" dirty="0">
                <a:cs typeface="Calibri"/>
              </a:rPr>
              <a:t> </a:t>
            </a:r>
            <a:r>
              <a:rPr lang="cs-CZ" dirty="0" err="1">
                <a:cs typeface="Calibri"/>
              </a:rPr>
              <a:t>conditions</a:t>
            </a:r>
            <a:r>
              <a:rPr lang="cs-CZ" dirty="0">
                <a:cs typeface="Calibri"/>
              </a:rPr>
              <a:t> </a:t>
            </a:r>
            <a:r>
              <a:rPr lang="cs-CZ" dirty="0" err="1">
                <a:cs typeface="Calibri"/>
              </a:rPr>
              <a:t>that</a:t>
            </a:r>
            <a:r>
              <a:rPr lang="cs-CZ" dirty="0">
                <a:cs typeface="Calibri"/>
              </a:rPr>
              <a:t> </a:t>
            </a:r>
            <a:r>
              <a:rPr lang="cs-CZ" dirty="0" err="1">
                <a:cs typeface="Calibri"/>
              </a:rPr>
              <a:t>allow</a:t>
            </a:r>
            <a:r>
              <a:rPr lang="cs-CZ" dirty="0">
                <a:cs typeface="Calibri"/>
              </a:rPr>
              <a:t> </a:t>
            </a:r>
            <a:r>
              <a:rPr lang="cs-CZ" dirty="0" err="1">
                <a:cs typeface="Calibri"/>
              </a:rPr>
              <a:t>users</a:t>
            </a:r>
            <a:r>
              <a:rPr lang="cs-CZ" dirty="0">
                <a:cs typeface="Calibri"/>
              </a:rPr>
              <a:t> to run </a:t>
            </a:r>
            <a:r>
              <a:rPr lang="cs-CZ" dirty="0" err="1">
                <a:cs typeface="Calibri"/>
              </a:rPr>
              <a:t>the</a:t>
            </a:r>
            <a:r>
              <a:rPr lang="cs-CZ" dirty="0">
                <a:cs typeface="Calibri"/>
              </a:rPr>
              <a:t> software </a:t>
            </a:r>
            <a:r>
              <a:rPr lang="cs-CZ" dirty="0" err="1">
                <a:cs typeface="Calibri"/>
              </a:rPr>
              <a:t>for</a:t>
            </a:r>
            <a:r>
              <a:rPr lang="cs-CZ" dirty="0">
                <a:cs typeface="Calibri"/>
              </a:rPr>
              <a:t> any </a:t>
            </a:r>
            <a:r>
              <a:rPr lang="cs-CZ" dirty="0" err="1">
                <a:cs typeface="Calibri"/>
              </a:rPr>
              <a:t>purpose</a:t>
            </a:r>
            <a:r>
              <a:rPr lang="cs-CZ" dirty="0">
                <a:cs typeface="Calibri"/>
              </a:rPr>
              <a:t> as </a:t>
            </a:r>
            <a:r>
              <a:rPr lang="cs-CZ" dirty="0" err="1">
                <a:cs typeface="Calibri"/>
              </a:rPr>
              <a:t>well</a:t>
            </a:r>
            <a:r>
              <a:rPr lang="cs-CZ" dirty="0">
                <a:cs typeface="Calibri"/>
              </a:rPr>
              <a:t> as to study, </a:t>
            </a:r>
            <a:r>
              <a:rPr lang="cs-CZ" dirty="0" err="1">
                <a:cs typeface="Calibri"/>
              </a:rPr>
              <a:t>change</a:t>
            </a:r>
            <a:r>
              <a:rPr lang="cs-CZ" dirty="0">
                <a:cs typeface="Calibri"/>
              </a:rPr>
              <a:t>, and </a:t>
            </a:r>
            <a:r>
              <a:rPr lang="cs-CZ" dirty="0" err="1">
                <a:cs typeface="Calibri"/>
              </a:rPr>
              <a:t>distribute</a:t>
            </a:r>
            <a:r>
              <a:rPr lang="cs-CZ" dirty="0">
                <a:cs typeface="Calibri"/>
              </a:rPr>
              <a:t> </a:t>
            </a:r>
            <a:r>
              <a:rPr lang="cs-CZ" dirty="0" err="1">
                <a:cs typeface="Calibri"/>
              </a:rPr>
              <a:t>it</a:t>
            </a:r>
            <a:r>
              <a:rPr lang="cs-CZ" dirty="0">
                <a:cs typeface="Calibri"/>
              </a:rPr>
              <a:t> and any </a:t>
            </a:r>
            <a:r>
              <a:rPr lang="cs-CZ" dirty="0" err="1">
                <a:cs typeface="Calibri"/>
              </a:rPr>
              <a:t>adapted</a:t>
            </a:r>
            <a:r>
              <a:rPr lang="cs-CZ" dirty="0">
                <a:cs typeface="Calibri"/>
              </a:rPr>
              <a:t> </a:t>
            </a:r>
            <a:r>
              <a:rPr lang="cs-CZ" dirty="0" err="1">
                <a:cs typeface="Calibri"/>
              </a:rPr>
              <a:t>versions</a:t>
            </a:r>
            <a:r>
              <a:rPr lang="cs-CZ" dirty="0">
                <a:cs typeface="Calibri"/>
              </a:rPr>
              <a:t>.</a:t>
            </a:r>
            <a:endParaRPr lang="cs-CZ" dirty="0" err="1">
              <a:cs typeface="Calibri"/>
            </a:endParaRPr>
          </a:p>
          <a:p>
            <a:r>
              <a:rPr lang="cs-CZ" dirty="0">
                <a:cs typeface="Calibri"/>
              </a:rPr>
              <a:t>Free SW </a:t>
            </a:r>
            <a:r>
              <a:rPr lang="cs-CZ" dirty="0" err="1">
                <a:cs typeface="Calibri"/>
              </a:rPr>
              <a:t>definition</a:t>
            </a:r>
            <a:r>
              <a:rPr lang="cs-CZ" dirty="0">
                <a:cs typeface="Calibri"/>
              </a:rPr>
              <a:t> – 4 </a:t>
            </a:r>
            <a:r>
              <a:rPr lang="cs-CZ" dirty="0" err="1">
                <a:cs typeface="Calibri"/>
              </a:rPr>
              <a:t>freedoms</a:t>
            </a:r>
            <a:r>
              <a:rPr lang="cs-CZ" dirty="0">
                <a:cs typeface="Calibri"/>
              </a:rPr>
              <a:t> - </a:t>
            </a:r>
            <a:r>
              <a:rPr lang="cs-CZ" dirty="0" err="1">
                <a:cs typeface="Calibri"/>
              </a:rPr>
              <a:t>Stallman</a:t>
            </a:r>
          </a:p>
          <a:p>
            <a:r>
              <a:rPr lang="cs-CZ" dirty="0" err="1">
                <a:cs typeface="Calibri"/>
              </a:rPr>
              <a:t>Movement</a:t>
            </a:r>
            <a:r>
              <a:rPr lang="cs-CZ" dirty="0">
                <a:cs typeface="Calibri"/>
              </a:rPr>
              <a:t> – Free Software </a:t>
            </a:r>
            <a:r>
              <a:rPr lang="cs-CZ" dirty="0" err="1" smtClean="0">
                <a:cs typeface="Calibri"/>
              </a:rPr>
              <a:t>Foundation</a:t>
            </a:r>
            <a:endParaRPr lang="cs-CZ" dirty="0" smtClean="0">
              <a:cs typeface="Calibri"/>
            </a:endParaRPr>
          </a:p>
          <a:p>
            <a:r>
              <a:rPr lang="cs-CZ">
                <a:cs typeface="Calibri"/>
                <a:hlinkClick r:id="rId2"/>
              </a:rPr>
              <a:t>https://stackoverflow.com</a:t>
            </a:r>
            <a:r>
              <a:rPr lang="cs-CZ" smtClean="0">
                <a:cs typeface="Calibri"/>
                <a:hlinkClick r:id="rId2"/>
              </a:rPr>
              <a:t>/</a:t>
            </a:r>
            <a:r>
              <a:rPr lang="cs-CZ" smtClean="0">
                <a:cs typeface="Calibri"/>
              </a:rPr>
              <a:t> </a:t>
            </a:r>
            <a:endParaRPr lang="cs-CZ" dirty="0" err="1">
              <a:cs typeface="Calibri"/>
            </a:endParaRPr>
          </a:p>
          <a:p>
            <a:pPr marL="0" indent="0">
              <a:buNone/>
            </a:pPr>
            <a:endParaRPr lang="cs-CZ" dirty="0">
              <a:cs typeface="Calibri"/>
            </a:endParaRPr>
          </a:p>
        </p:txBody>
      </p:sp>
    </p:spTree>
    <p:extLst>
      <p:ext uri="{BB962C8B-B14F-4D97-AF65-F5344CB8AC3E}">
        <p14:creationId xmlns:p14="http://schemas.microsoft.com/office/powerpoint/2010/main" val="1289123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FA2B4-3E2F-4188-A83D-FFED9013A107}"/>
              </a:ext>
            </a:extLst>
          </p:cNvPr>
          <p:cNvSpPr>
            <a:spLocks noGrp="1"/>
          </p:cNvSpPr>
          <p:nvPr>
            <p:ph type="title"/>
          </p:nvPr>
        </p:nvSpPr>
        <p:spPr/>
        <p:txBody>
          <a:bodyPr/>
          <a:lstStyle/>
          <a:p>
            <a:r>
              <a:rPr lang="cs-CZ" dirty="0">
                <a:cs typeface="Calibri Light"/>
              </a:rPr>
              <a:t>Software </a:t>
            </a:r>
            <a:r>
              <a:rPr lang="cs-CZ" dirty="0" err="1">
                <a:cs typeface="Calibri Light"/>
              </a:rPr>
              <a:t>basics</a:t>
            </a:r>
            <a:endParaRPr lang="cs-CZ" dirty="0" err="1"/>
          </a:p>
        </p:txBody>
      </p:sp>
      <p:sp>
        <p:nvSpPr>
          <p:cNvPr id="3" name="Zástupný symbol pro obsah 2">
            <a:extLst>
              <a:ext uri="{FF2B5EF4-FFF2-40B4-BE49-F238E27FC236}">
                <a16:creationId xmlns:a16="http://schemas.microsoft.com/office/drawing/2014/main" id="{6BF39A0D-2910-4FAE-BC10-F714F4DBA70D}"/>
              </a:ext>
            </a:extLst>
          </p:cNvPr>
          <p:cNvSpPr>
            <a:spLocks noGrp="1"/>
          </p:cNvSpPr>
          <p:nvPr>
            <p:ph idx="1"/>
          </p:nvPr>
        </p:nvSpPr>
        <p:spPr/>
        <p:txBody>
          <a:bodyPr vert="horz" lIns="91440" tIns="45720" rIns="91440" bIns="45720" rtlCol="0" anchor="t">
            <a:normAutofit/>
          </a:bodyPr>
          <a:lstStyle/>
          <a:p>
            <a:r>
              <a:rPr lang="cs-CZ" sz="3200" dirty="0" err="1">
                <a:cs typeface="Calibri"/>
              </a:rPr>
              <a:t>Object</a:t>
            </a:r>
            <a:r>
              <a:rPr lang="cs-CZ" sz="3200" dirty="0">
                <a:cs typeface="Calibri"/>
              </a:rPr>
              <a:t> </a:t>
            </a:r>
            <a:r>
              <a:rPr lang="cs-CZ" sz="3200" dirty="0" err="1">
                <a:cs typeface="Calibri"/>
              </a:rPr>
              <a:t>code</a:t>
            </a:r>
            <a:r>
              <a:rPr lang="cs-CZ" sz="3200" dirty="0">
                <a:cs typeface="Calibri"/>
              </a:rPr>
              <a:t> x source </a:t>
            </a:r>
            <a:r>
              <a:rPr lang="cs-CZ" sz="3200" dirty="0" err="1">
                <a:cs typeface="Calibri"/>
              </a:rPr>
              <a:t>code</a:t>
            </a:r>
            <a:endParaRPr lang="cs-CZ" sz="3200" dirty="0">
              <a:cs typeface="Calibri"/>
            </a:endParaRPr>
          </a:p>
          <a:p>
            <a:r>
              <a:rPr lang="cs-CZ" sz="3200" dirty="0" err="1">
                <a:cs typeface="Calibri"/>
              </a:rPr>
              <a:t>Programming</a:t>
            </a:r>
            <a:r>
              <a:rPr lang="cs-CZ" sz="3200" dirty="0">
                <a:cs typeface="Calibri"/>
              </a:rPr>
              <a:t> </a:t>
            </a:r>
            <a:r>
              <a:rPr lang="cs-CZ" sz="3200" dirty="0" err="1">
                <a:cs typeface="Calibri"/>
              </a:rPr>
              <a:t>languages</a:t>
            </a:r>
            <a:endParaRPr lang="cs-CZ" sz="3200" dirty="0">
              <a:cs typeface="Calibri"/>
            </a:endParaRPr>
          </a:p>
          <a:p>
            <a:r>
              <a:rPr lang="cs-CZ" sz="3200" dirty="0">
                <a:cs typeface="Calibri"/>
              </a:rPr>
              <a:t>Data </a:t>
            </a:r>
            <a:r>
              <a:rPr lang="cs-CZ" sz="3200" dirty="0" err="1">
                <a:cs typeface="Calibri"/>
              </a:rPr>
              <a:t>flows</a:t>
            </a:r>
          </a:p>
          <a:p>
            <a:r>
              <a:rPr lang="cs-CZ" sz="3200" dirty="0" err="1">
                <a:cs typeface="Calibri"/>
              </a:rPr>
              <a:t>Algorithm</a:t>
            </a:r>
            <a:endParaRPr lang="cs-CZ" sz="3200" dirty="0">
              <a:cs typeface="Calibri"/>
            </a:endParaRPr>
          </a:p>
          <a:p>
            <a:r>
              <a:rPr lang="cs-CZ" sz="3200" dirty="0">
                <a:cs typeface="Calibri"/>
              </a:rPr>
              <a:t>General user interface</a:t>
            </a:r>
          </a:p>
          <a:p>
            <a:r>
              <a:rPr lang="cs-CZ" sz="3200" dirty="0">
                <a:cs typeface="Calibri"/>
                <a:hlinkClick r:id="rId2"/>
              </a:rPr>
              <a:t>https://www.youtube.com/watch?v=bWdeGTJxMQc&amp;t=44s</a:t>
            </a:r>
            <a:endParaRPr lang="cs-CZ" sz="3200" dirty="0">
              <a:cs typeface="Calibri"/>
            </a:endParaRPr>
          </a:p>
        </p:txBody>
      </p:sp>
    </p:spTree>
    <p:extLst>
      <p:ext uri="{BB962C8B-B14F-4D97-AF65-F5344CB8AC3E}">
        <p14:creationId xmlns:p14="http://schemas.microsoft.com/office/powerpoint/2010/main" val="1389251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E1558C-AE75-4D49-AB6E-3121E47A8807}"/>
              </a:ext>
            </a:extLst>
          </p:cNvPr>
          <p:cNvSpPr>
            <a:spLocks noGrp="1"/>
          </p:cNvSpPr>
          <p:nvPr>
            <p:ph type="title"/>
          </p:nvPr>
        </p:nvSpPr>
        <p:spPr/>
        <p:txBody>
          <a:bodyPr/>
          <a:lstStyle/>
          <a:p>
            <a:r>
              <a:rPr lang="cs-CZ" dirty="0">
                <a:cs typeface="Calibri Light"/>
              </a:rPr>
              <a:t>F/OSS</a:t>
            </a:r>
            <a:endParaRPr lang="cs-CZ" dirty="0"/>
          </a:p>
        </p:txBody>
      </p:sp>
      <p:sp>
        <p:nvSpPr>
          <p:cNvPr id="3" name="Zástupný symbol pro obsah 2">
            <a:extLst>
              <a:ext uri="{FF2B5EF4-FFF2-40B4-BE49-F238E27FC236}">
                <a16:creationId xmlns:a16="http://schemas.microsoft.com/office/drawing/2014/main" id="{682F86E4-CF75-42E5-A53F-F0D25969E77C}"/>
              </a:ext>
            </a:extLst>
          </p:cNvPr>
          <p:cNvSpPr>
            <a:spLocks noGrp="1"/>
          </p:cNvSpPr>
          <p:nvPr>
            <p:ph idx="1"/>
          </p:nvPr>
        </p:nvSpPr>
        <p:spPr/>
        <p:txBody>
          <a:bodyPr vert="horz" lIns="91440" tIns="45720" rIns="91440" bIns="45720" rtlCol="0" anchor="t">
            <a:normAutofit/>
          </a:bodyPr>
          <a:lstStyle/>
          <a:p>
            <a:pPr marL="457200" indent="-457200"/>
            <a:r>
              <a:rPr lang="cs-CZ" u="sng" dirty="0">
                <a:cs typeface="Calibri"/>
              </a:rPr>
              <a:t>Open-source software</a:t>
            </a:r>
            <a:r>
              <a:rPr lang="cs-CZ" dirty="0">
                <a:cs typeface="Calibri"/>
              </a:rPr>
              <a:t> </a:t>
            </a:r>
            <a:r>
              <a:rPr lang="cs-CZ" dirty="0" err="1">
                <a:cs typeface="Calibri"/>
              </a:rPr>
              <a:t>is</a:t>
            </a:r>
            <a:r>
              <a:rPr lang="cs-CZ" dirty="0">
                <a:cs typeface="Calibri"/>
              </a:rPr>
              <a:t> a type </a:t>
            </a:r>
            <a:r>
              <a:rPr lang="cs-CZ" dirty="0" err="1">
                <a:cs typeface="Calibri"/>
              </a:rPr>
              <a:t>of</a:t>
            </a:r>
            <a:r>
              <a:rPr lang="cs-CZ" dirty="0">
                <a:cs typeface="Calibri"/>
              </a:rPr>
              <a:t> software </a:t>
            </a:r>
            <a:r>
              <a:rPr lang="cs-CZ" dirty="0" err="1">
                <a:cs typeface="Calibri"/>
              </a:rPr>
              <a:t>with</a:t>
            </a:r>
            <a:r>
              <a:rPr lang="cs-CZ" dirty="0">
                <a:cs typeface="Calibri"/>
              </a:rPr>
              <a:t> </a:t>
            </a:r>
            <a:r>
              <a:rPr lang="cs-CZ" dirty="0" err="1">
                <a:cs typeface="Calibri"/>
              </a:rPr>
              <a:t>its</a:t>
            </a:r>
            <a:r>
              <a:rPr lang="cs-CZ" dirty="0">
                <a:cs typeface="Calibri"/>
              </a:rPr>
              <a:t> source </a:t>
            </a:r>
            <a:r>
              <a:rPr lang="cs-CZ" dirty="0" err="1">
                <a:cs typeface="Calibri"/>
              </a:rPr>
              <a:t>code</a:t>
            </a:r>
            <a:r>
              <a:rPr lang="cs-CZ" dirty="0">
                <a:cs typeface="Calibri"/>
              </a:rPr>
              <a:t> made </a:t>
            </a:r>
            <a:r>
              <a:rPr lang="cs-CZ" dirty="0" err="1">
                <a:cs typeface="Calibri"/>
              </a:rPr>
              <a:t>available</a:t>
            </a:r>
            <a:r>
              <a:rPr lang="cs-CZ" dirty="0">
                <a:cs typeface="Calibri"/>
              </a:rPr>
              <a:t> </a:t>
            </a:r>
            <a:r>
              <a:rPr lang="cs-CZ" dirty="0" err="1">
                <a:cs typeface="Calibri"/>
              </a:rPr>
              <a:t>with</a:t>
            </a:r>
            <a:r>
              <a:rPr lang="cs-CZ" dirty="0">
                <a:cs typeface="Calibri"/>
              </a:rPr>
              <a:t> a </a:t>
            </a:r>
            <a:r>
              <a:rPr lang="cs-CZ" dirty="0" err="1">
                <a:cs typeface="Calibri"/>
              </a:rPr>
              <a:t>license</a:t>
            </a:r>
            <a:r>
              <a:rPr lang="cs-CZ" dirty="0">
                <a:cs typeface="Calibri"/>
              </a:rPr>
              <a:t> in </a:t>
            </a:r>
            <a:r>
              <a:rPr lang="cs-CZ" dirty="0" err="1">
                <a:cs typeface="Calibri"/>
              </a:rPr>
              <a:t>which</a:t>
            </a:r>
            <a:r>
              <a:rPr lang="cs-CZ" dirty="0">
                <a:cs typeface="Calibri"/>
              </a:rPr>
              <a:t> </a:t>
            </a:r>
            <a:r>
              <a:rPr lang="cs-CZ" dirty="0" err="1">
                <a:cs typeface="Calibri"/>
              </a:rPr>
              <a:t>the</a:t>
            </a:r>
            <a:r>
              <a:rPr lang="cs-CZ" dirty="0">
                <a:cs typeface="Calibri"/>
              </a:rPr>
              <a:t> copyright </a:t>
            </a:r>
            <a:r>
              <a:rPr lang="cs-CZ" dirty="0" err="1">
                <a:cs typeface="Calibri"/>
              </a:rPr>
              <a:t>holder</a:t>
            </a:r>
            <a:r>
              <a:rPr lang="cs-CZ" dirty="0">
                <a:cs typeface="Calibri"/>
              </a:rPr>
              <a:t> </a:t>
            </a:r>
            <a:r>
              <a:rPr lang="cs-CZ" dirty="0" err="1">
                <a:cs typeface="Calibri"/>
              </a:rPr>
              <a:t>provides</a:t>
            </a:r>
            <a:r>
              <a:rPr lang="cs-CZ" dirty="0">
                <a:cs typeface="Calibri"/>
              </a:rPr>
              <a:t> </a:t>
            </a:r>
            <a:r>
              <a:rPr lang="cs-CZ" dirty="0" err="1">
                <a:cs typeface="Calibri"/>
              </a:rPr>
              <a:t>the</a:t>
            </a:r>
            <a:r>
              <a:rPr lang="cs-CZ" dirty="0">
                <a:cs typeface="Calibri"/>
              </a:rPr>
              <a:t> </a:t>
            </a:r>
            <a:r>
              <a:rPr lang="cs-CZ" dirty="0" err="1">
                <a:cs typeface="Calibri"/>
              </a:rPr>
              <a:t>rights</a:t>
            </a:r>
            <a:r>
              <a:rPr lang="cs-CZ" dirty="0">
                <a:cs typeface="Calibri"/>
              </a:rPr>
              <a:t> to study, </a:t>
            </a:r>
            <a:r>
              <a:rPr lang="cs-CZ" dirty="0" err="1">
                <a:cs typeface="Calibri"/>
              </a:rPr>
              <a:t>change</a:t>
            </a:r>
            <a:r>
              <a:rPr lang="cs-CZ" dirty="0">
                <a:cs typeface="Calibri"/>
              </a:rPr>
              <a:t>, and </a:t>
            </a:r>
            <a:r>
              <a:rPr lang="cs-CZ" dirty="0" err="1">
                <a:cs typeface="Calibri"/>
              </a:rPr>
              <a:t>distribute</a:t>
            </a:r>
            <a:r>
              <a:rPr lang="cs-CZ" dirty="0">
                <a:cs typeface="Calibri"/>
              </a:rPr>
              <a:t> </a:t>
            </a:r>
            <a:r>
              <a:rPr lang="cs-CZ" dirty="0" err="1">
                <a:cs typeface="Calibri"/>
              </a:rPr>
              <a:t>the</a:t>
            </a:r>
            <a:r>
              <a:rPr lang="cs-CZ" dirty="0">
                <a:cs typeface="Calibri"/>
              </a:rPr>
              <a:t> software to </a:t>
            </a:r>
            <a:r>
              <a:rPr lang="cs-CZ" dirty="0" err="1">
                <a:cs typeface="Calibri"/>
              </a:rPr>
              <a:t>anyone</a:t>
            </a:r>
            <a:r>
              <a:rPr lang="cs-CZ" dirty="0">
                <a:cs typeface="Calibri"/>
              </a:rPr>
              <a:t> and </a:t>
            </a:r>
            <a:r>
              <a:rPr lang="cs-CZ" dirty="0" err="1">
                <a:cs typeface="Calibri"/>
              </a:rPr>
              <a:t>for</a:t>
            </a:r>
            <a:r>
              <a:rPr lang="cs-CZ" dirty="0">
                <a:cs typeface="Calibri"/>
              </a:rPr>
              <a:t> any </a:t>
            </a:r>
            <a:r>
              <a:rPr lang="cs-CZ" dirty="0" err="1">
                <a:cs typeface="Calibri"/>
              </a:rPr>
              <a:t>purpose</a:t>
            </a:r>
            <a:r>
              <a:rPr lang="cs-CZ" dirty="0">
                <a:cs typeface="Calibri"/>
              </a:rPr>
              <a:t>.</a:t>
            </a:r>
            <a:endParaRPr lang="cs-CZ" dirty="0" err="1">
              <a:cs typeface="Calibri"/>
            </a:endParaRPr>
          </a:p>
          <a:p>
            <a:pPr marL="457200" indent="-457200"/>
            <a:r>
              <a:rPr lang="cs-CZ" dirty="0">
                <a:cs typeface="Calibri"/>
              </a:rPr>
              <a:t>Open Source </a:t>
            </a:r>
            <a:r>
              <a:rPr lang="cs-CZ" dirty="0" err="1">
                <a:cs typeface="Calibri"/>
              </a:rPr>
              <a:t>Initiative</a:t>
            </a:r>
          </a:p>
          <a:p>
            <a:endParaRPr lang="cs-CZ" dirty="0">
              <a:cs typeface="Calibri"/>
            </a:endParaRPr>
          </a:p>
        </p:txBody>
      </p:sp>
    </p:spTree>
    <p:extLst>
      <p:ext uri="{BB962C8B-B14F-4D97-AF65-F5344CB8AC3E}">
        <p14:creationId xmlns:p14="http://schemas.microsoft.com/office/powerpoint/2010/main" val="21239874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E1558C-AE75-4D49-AB6E-3121E47A8807}"/>
              </a:ext>
            </a:extLst>
          </p:cNvPr>
          <p:cNvSpPr>
            <a:spLocks noGrp="1"/>
          </p:cNvSpPr>
          <p:nvPr>
            <p:ph type="title"/>
          </p:nvPr>
        </p:nvSpPr>
        <p:spPr/>
        <p:txBody>
          <a:bodyPr/>
          <a:lstStyle/>
          <a:p>
            <a:r>
              <a:rPr lang="cs-CZ" dirty="0">
                <a:cs typeface="Calibri Light"/>
              </a:rPr>
              <a:t>F/OSS</a:t>
            </a:r>
            <a:endParaRPr lang="cs-CZ" dirty="0"/>
          </a:p>
        </p:txBody>
      </p:sp>
      <p:sp>
        <p:nvSpPr>
          <p:cNvPr id="3" name="Zástupný symbol pro obsah 2">
            <a:extLst>
              <a:ext uri="{FF2B5EF4-FFF2-40B4-BE49-F238E27FC236}">
                <a16:creationId xmlns:a16="http://schemas.microsoft.com/office/drawing/2014/main" id="{682F86E4-CF75-42E5-A53F-F0D25969E77C}"/>
              </a:ext>
            </a:extLst>
          </p:cNvPr>
          <p:cNvSpPr>
            <a:spLocks noGrp="1"/>
          </p:cNvSpPr>
          <p:nvPr>
            <p:ph idx="1"/>
          </p:nvPr>
        </p:nvSpPr>
        <p:spPr/>
        <p:txBody>
          <a:bodyPr vert="horz" lIns="91440" tIns="45720" rIns="91440" bIns="45720" rtlCol="0" anchor="t">
            <a:normAutofit/>
          </a:bodyPr>
          <a:lstStyle/>
          <a:p>
            <a:pPr marL="0" indent="0">
              <a:buNone/>
            </a:pPr>
            <a:endParaRPr lang="cs-CZ" dirty="0" err="1">
              <a:cs typeface="Calibri"/>
            </a:endParaRPr>
          </a:p>
          <a:p>
            <a:r>
              <a:rPr lang="cs-CZ" dirty="0" err="1">
                <a:cs typeface="Calibri"/>
              </a:rPr>
              <a:t>Movements</a:t>
            </a:r>
            <a:r>
              <a:rPr lang="cs-CZ" dirty="0">
                <a:cs typeface="Calibri"/>
              </a:rPr>
              <a:t> </a:t>
            </a:r>
            <a:r>
              <a:rPr lang="cs-CZ" dirty="0" err="1">
                <a:cs typeface="Calibri"/>
              </a:rPr>
              <a:t>of</a:t>
            </a:r>
            <a:r>
              <a:rPr lang="cs-CZ" dirty="0">
                <a:cs typeface="Calibri"/>
              </a:rPr>
              <a:t> Free and Open Source </a:t>
            </a:r>
            <a:r>
              <a:rPr lang="cs-CZ" dirty="0" err="1">
                <a:cs typeface="Calibri"/>
              </a:rPr>
              <a:t>Softwares</a:t>
            </a:r>
          </a:p>
          <a:p>
            <a:r>
              <a:rPr lang="cs-CZ" dirty="0">
                <a:cs typeface="Calibri"/>
              </a:rPr>
              <a:t>X </a:t>
            </a:r>
            <a:r>
              <a:rPr lang="cs-CZ" dirty="0" err="1">
                <a:cs typeface="Calibri"/>
              </a:rPr>
              <a:t>proprietary</a:t>
            </a:r>
            <a:r>
              <a:rPr lang="cs-CZ" dirty="0">
                <a:cs typeface="Calibri"/>
              </a:rPr>
              <a:t> SW, End-</a:t>
            </a:r>
            <a:r>
              <a:rPr lang="cs-CZ" dirty="0" err="1">
                <a:cs typeface="Calibri"/>
              </a:rPr>
              <a:t>Users</a:t>
            </a:r>
            <a:r>
              <a:rPr lang="cs-CZ" dirty="0">
                <a:cs typeface="Calibri"/>
              </a:rPr>
              <a:t> </a:t>
            </a:r>
            <a:r>
              <a:rPr lang="cs-CZ" dirty="0" err="1">
                <a:cs typeface="Calibri"/>
              </a:rPr>
              <a:t>License</a:t>
            </a:r>
            <a:r>
              <a:rPr lang="cs-CZ" dirty="0">
                <a:cs typeface="Calibri"/>
              </a:rPr>
              <a:t> </a:t>
            </a:r>
            <a:r>
              <a:rPr lang="cs-CZ" dirty="0" err="1">
                <a:cs typeface="Calibri"/>
              </a:rPr>
              <a:t>Agreements</a:t>
            </a:r>
            <a:r>
              <a:rPr lang="cs-CZ" dirty="0">
                <a:cs typeface="Calibri"/>
              </a:rPr>
              <a:t> (EULA)</a:t>
            </a:r>
          </a:p>
        </p:txBody>
      </p:sp>
    </p:spTree>
    <p:extLst>
      <p:ext uri="{BB962C8B-B14F-4D97-AF65-F5344CB8AC3E}">
        <p14:creationId xmlns:p14="http://schemas.microsoft.com/office/powerpoint/2010/main" val="8391277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6F4BD8-9B15-48AF-A653-E7C9463AAEDE}"/>
              </a:ext>
            </a:extLst>
          </p:cNvPr>
          <p:cNvSpPr>
            <a:spLocks noGrp="1"/>
          </p:cNvSpPr>
          <p:nvPr>
            <p:ph type="title"/>
          </p:nvPr>
        </p:nvSpPr>
        <p:spPr/>
        <p:txBody>
          <a:bodyPr/>
          <a:lstStyle/>
          <a:p>
            <a:r>
              <a:rPr lang="cs-CZ" dirty="0">
                <a:cs typeface="Calibri Light"/>
              </a:rPr>
              <a:t>F/OSS</a:t>
            </a:r>
            <a:endParaRPr lang="cs-CZ" dirty="0"/>
          </a:p>
        </p:txBody>
      </p:sp>
      <p:sp>
        <p:nvSpPr>
          <p:cNvPr id="3" name="Zástupný symbol pro obsah 2">
            <a:extLst>
              <a:ext uri="{FF2B5EF4-FFF2-40B4-BE49-F238E27FC236}">
                <a16:creationId xmlns:a16="http://schemas.microsoft.com/office/drawing/2014/main" id="{660E5E12-A13B-4F22-8212-BAEC9EF6E0CE}"/>
              </a:ext>
            </a:extLst>
          </p:cNvPr>
          <p:cNvSpPr>
            <a:spLocks noGrp="1"/>
          </p:cNvSpPr>
          <p:nvPr>
            <p:ph idx="1"/>
          </p:nvPr>
        </p:nvSpPr>
        <p:spPr/>
        <p:txBody>
          <a:bodyPr vert="horz" lIns="91440" tIns="45720" rIns="91440" bIns="45720" rtlCol="0" anchor="t">
            <a:normAutofit/>
          </a:bodyPr>
          <a:lstStyle/>
          <a:p>
            <a:r>
              <a:rPr lang="cs-CZ" sz="3200" dirty="0">
                <a:cs typeface="Calibri"/>
              </a:rPr>
              <a:t>GPL (General Public </a:t>
            </a:r>
            <a:r>
              <a:rPr lang="cs-CZ" sz="3200" dirty="0" err="1">
                <a:cs typeface="Calibri"/>
              </a:rPr>
              <a:t>License</a:t>
            </a:r>
            <a:r>
              <a:rPr lang="cs-CZ" sz="3200" dirty="0">
                <a:cs typeface="Calibri"/>
              </a:rPr>
              <a:t>)</a:t>
            </a:r>
          </a:p>
          <a:p>
            <a:r>
              <a:rPr lang="cs-CZ" sz="3200" dirty="0" err="1">
                <a:cs typeface="Calibri"/>
              </a:rPr>
              <a:t>Lesser</a:t>
            </a:r>
            <a:r>
              <a:rPr lang="cs-CZ" sz="3200" dirty="0">
                <a:cs typeface="Calibri"/>
              </a:rPr>
              <a:t> General Public Licence (LGPL)</a:t>
            </a:r>
          </a:p>
          <a:p>
            <a:r>
              <a:rPr lang="cs-CZ" sz="3200" dirty="0">
                <a:cs typeface="Calibri"/>
              </a:rPr>
              <a:t>GNU </a:t>
            </a:r>
            <a:r>
              <a:rPr lang="cs-CZ" sz="3200" dirty="0" err="1">
                <a:cs typeface="Calibri"/>
              </a:rPr>
              <a:t>Affero</a:t>
            </a:r>
            <a:r>
              <a:rPr lang="cs-CZ" sz="3200" dirty="0">
                <a:cs typeface="Calibri"/>
              </a:rPr>
              <a:t> General Public Licence (GNU AGPL)</a:t>
            </a:r>
          </a:p>
          <a:p>
            <a:r>
              <a:rPr lang="cs-CZ" sz="3200" dirty="0" err="1">
                <a:cs typeface="Calibri"/>
              </a:rPr>
              <a:t>Different</a:t>
            </a:r>
            <a:r>
              <a:rPr lang="cs-CZ" sz="3200" dirty="0">
                <a:cs typeface="Calibri"/>
              </a:rPr>
              <a:t> </a:t>
            </a:r>
            <a:r>
              <a:rPr lang="cs-CZ" sz="3200" dirty="0" err="1">
                <a:cs typeface="Calibri"/>
              </a:rPr>
              <a:t>terms</a:t>
            </a:r>
            <a:r>
              <a:rPr lang="cs-CZ" sz="3200" dirty="0">
                <a:cs typeface="Calibri"/>
              </a:rPr>
              <a:t> and </a:t>
            </a:r>
            <a:r>
              <a:rPr lang="cs-CZ" sz="3200" dirty="0" err="1">
                <a:cs typeface="Calibri"/>
              </a:rPr>
              <a:t>conditions</a:t>
            </a:r>
            <a:r>
              <a:rPr lang="cs-CZ" sz="3200" dirty="0">
                <a:cs typeface="Calibri"/>
              </a:rPr>
              <a:t> </a:t>
            </a:r>
            <a:r>
              <a:rPr lang="cs-CZ" sz="3200" dirty="0" err="1">
                <a:cs typeface="Calibri"/>
              </a:rPr>
              <a:t>of</a:t>
            </a:r>
            <a:r>
              <a:rPr lang="cs-CZ" sz="3200" dirty="0">
                <a:cs typeface="Calibri"/>
              </a:rPr>
              <a:t> </a:t>
            </a:r>
            <a:r>
              <a:rPr lang="cs-CZ" sz="3200" dirty="0" err="1">
                <a:cs typeface="Calibri"/>
              </a:rPr>
              <a:t>license</a:t>
            </a:r>
            <a:r>
              <a:rPr lang="cs-CZ" sz="3200" dirty="0">
                <a:cs typeface="Calibri"/>
              </a:rPr>
              <a:t> </a:t>
            </a:r>
            <a:r>
              <a:rPr lang="cs-CZ" sz="3200" dirty="0" err="1">
                <a:cs typeface="Calibri"/>
              </a:rPr>
              <a:t>of</a:t>
            </a:r>
            <a:r>
              <a:rPr lang="cs-CZ" sz="3200" dirty="0">
                <a:cs typeface="Calibri"/>
              </a:rPr>
              <a:t> a software</a:t>
            </a:r>
          </a:p>
        </p:txBody>
      </p:sp>
    </p:spTree>
    <p:extLst>
      <p:ext uri="{BB962C8B-B14F-4D97-AF65-F5344CB8AC3E}">
        <p14:creationId xmlns:p14="http://schemas.microsoft.com/office/powerpoint/2010/main" val="422615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736C53-48A6-45E0-BF4B-42D99111B63C}"/>
              </a:ext>
            </a:extLst>
          </p:cNvPr>
          <p:cNvSpPr>
            <a:spLocks noGrp="1"/>
          </p:cNvSpPr>
          <p:nvPr>
            <p:ph type="title"/>
          </p:nvPr>
        </p:nvSpPr>
        <p:spPr/>
        <p:txBody>
          <a:bodyPr/>
          <a:lstStyle/>
          <a:p>
            <a:r>
              <a:rPr lang="cs-CZ" dirty="0">
                <a:cs typeface="Calibri Light"/>
              </a:rPr>
              <a:t>SW design</a:t>
            </a:r>
            <a:endParaRPr lang="cs-CZ" dirty="0"/>
          </a:p>
        </p:txBody>
      </p:sp>
      <p:sp>
        <p:nvSpPr>
          <p:cNvPr id="3" name="Zástupný symbol pro obsah 2">
            <a:extLst>
              <a:ext uri="{FF2B5EF4-FFF2-40B4-BE49-F238E27FC236}">
                <a16:creationId xmlns:a16="http://schemas.microsoft.com/office/drawing/2014/main" id="{5F66F3C2-032F-4C30-A010-9DEA17DAFACB}"/>
              </a:ext>
            </a:extLst>
          </p:cNvPr>
          <p:cNvSpPr>
            <a:spLocks noGrp="1"/>
          </p:cNvSpPr>
          <p:nvPr>
            <p:ph idx="1"/>
          </p:nvPr>
        </p:nvSpPr>
        <p:spPr/>
        <p:txBody>
          <a:bodyPr vert="horz" lIns="91440" tIns="45720" rIns="91440" bIns="45720" rtlCol="0" anchor="t">
            <a:normAutofit/>
          </a:bodyPr>
          <a:lstStyle/>
          <a:p>
            <a:r>
              <a:rPr lang="cs-CZ" dirty="0" err="1">
                <a:cs typeface="Calibri"/>
              </a:rPr>
              <a:t>Assembly</a:t>
            </a:r>
            <a:r>
              <a:rPr lang="cs-CZ" dirty="0">
                <a:cs typeface="Calibri"/>
              </a:rPr>
              <a:t> </a:t>
            </a:r>
            <a:r>
              <a:rPr lang="cs-CZ" dirty="0" err="1">
                <a:cs typeface="Calibri"/>
              </a:rPr>
              <a:t>language</a:t>
            </a:r>
            <a:r>
              <a:rPr lang="cs-CZ" dirty="0">
                <a:cs typeface="Calibri"/>
              </a:rPr>
              <a:t>/</a:t>
            </a:r>
            <a:r>
              <a:rPr lang="cs-CZ" dirty="0" err="1">
                <a:cs typeface="Calibri"/>
              </a:rPr>
              <a:t>programming</a:t>
            </a:r>
            <a:r>
              <a:rPr lang="cs-CZ" dirty="0">
                <a:cs typeface="Calibri"/>
              </a:rPr>
              <a:t> </a:t>
            </a:r>
            <a:r>
              <a:rPr lang="cs-CZ" dirty="0" err="1">
                <a:cs typeface="Calibri"/>
              </a:rPr>
              <a:t>language</a:t>
            </a:r>
          </a:p>
          <a:p>
            <a:r>
              <a:rPr lang="cs-CZ" dirty="0" err="1">
                <a:cs typeface="Calibri"/>
              </a:rPr>
              <a:t>High</a:t>
            </a:r>
            <a:r>
              <a:rPr lang="cs-CZ" dirty="0">
                <a:cs typeface="Calibri"/>
              </a:rPr>
              <a:t>-level </a:t>
            </a:r>
            <a:r>
              <a:rPr lang="cs-CZ" dirty="0" err="1">
                <a:cs typeface="Calibri"/>
              </a:rPr>
              <a:t>programming</a:t>
            </a:r>
            <a:r>
              <a:rPr lang="cs-CZ" dirty="0">
                <a:cs typeface="Calibri"/>
              </a:rPr>
              <a:t> </a:t>
            </a:r>
            <a:r>
              <a:rPr lang="cs-CZ" dirty="0" err="1">
                <a:cs typeface="Calibri"/>
              </a:rPr>
              <a:t>language</a:t>
            </a:r>
            <a:r>
              <a:rPr lang="cs-CZ" dirty="0">
                <a:cs typeface="Calibri"/>
              </a:rPr>
              <a:t> (</a:t>
            </a:r>
            <a:r>
              <a:rPr lang="cs-CZ" dirty="0" err="1">
                <a:cs typeface="Calibri"/>
              </a:rPr>
              <a:t>object-oriented</a:t>
            </a:r>
            <a:r>
              <a:rPr lang="cs-CZ" dirty="0">
                <a:cs typeface="Calibri"/>
              </a:rPr>
              <a:t>, </a:t>
            </a:r>
            <a:r>
              <a:rPr lang="cs-CZ" dirty="0" err="1">
                <a:cs typeface="Calibri"/>
              </a:rPr>
              <a:t>visual</a:t>
            </a:r>
            <a:r>
              <a:rPr lang="cs-CZ" dirty="0">
                <a:cs typeface="Calibri"/>
              </a:rPr>
              <a:t>, </a:t>
            </a:r>
            <a:r>
              <a:rPr lang="cs-CZ" dirty="0" err="1">
                <a:cs typeface="Calibri"/>
              </a:rPr>
              <a:t>procedural</a:t>
            </a:r>
            <a:r>
              <a:rPr lang="cs-CZ" dirty="0">
                <a:cs typeface="Calibri"/>
              </a:rPr>
              <a:t>, </a:t>
            </a:r>
            <a:r>
              <a:rPr lang="cs-CZ" dirty="0" err="1">
                <a:cs typeface="Calibri"/>
              </a:rPr>
              <a:t>general</a:t>
            </a:r>
            <a:r>
              <a:rPr lang="cs-CZ" dirty="0">
                <a:cs typeface="Calibri"/>
              </a:rPr>
              <a:t> </a:t>
            </a:r>
            <a:r>
              <a:rPr lang="cs-CZ" dirty="0" err="1">
                <a:cs typeface="Calibri"/>
              </a:rPr>
              <a:t>purpose</a:t>
            </a:r>
            <a:r>
              <a:rPr lang="cs-CZ" dirty="0">
                <a:cs typeface="Calibri"/>
              </a:rPr>
              <a:t>, </a:t>
            </a:r>
            <a:r>
              <a:rPr lang="cs-CZ" dirty="0" err="1">
                <a:cs typeface="Calibri"/>
              </a:rPr>
              <a:t>etc</a:t>
            </a:r>
            <a:r>
              <a:rPr lang="cs-CZ" dirty="0">
                <a:cs typeface="Calibri"/>
              </a:rPr>
              <a:t>.)</a:t>
            </a:r>
          </a:p>
          <a:p>
            <a:r>
              <a:rPr lang="cs-CZ" dirty="0">
                <a:cs typeface="Calibri"/>
              </a:rPr>
              <a:t>CASE (</a:t>
            </a:r>
            <a:r>
              <a:rPr lang="cs-CZ" dirty="0" err="1">
                <a:cs typeface="Calibri"/>
              </a:rPr>
              <a:t>Computer-aided</a:t>
            </a:r>
            <a:r>
              <a:rPr lang="cs-CZ" dirty="0">
                <a:cs typeface="Calibri"/>
              </a:rPr>
              <a:t> software </a:t>
            </a:r>
            <a:r>
              <a:rPr lang="cs-CZ" dirty="0" err="1">
                <a:cs typeface="Calibri"/>
              </a:rPr>
              <a:t>engineering</a:t>
            </a:r>
            <a:r>
              <a:rPr lang="cs-CZ" dirty="0">
                <a:cs typeface="Calibri"/>
              </a:rPr>
              <a:t>) </a:t>
            </a:r>
            <a:r>
              <a:rPr lang="cs-CZ" dirty="0" err="1">
                <a:cs typeface="Calibri"/>
              </a:rPr>
              <a:t>tools</a:t>
            </a:r>
          </a:p>
          <a:p>
            <a:r>
              <a:rPr lang="cs-CZ" dirty="0">
                <a:cs typeface="Calibri"/>
              </a:rPr>
              <a:t>Software </a:t>
            </a:r>
            <a:r>
              <a:rPr lang="cs-CZ" dirty="0" err="1">
                <a:cs typeface="Calibri"/>
              </a:rPr>
              <a:t>engineering</a:t>
            </a:r>
          </a:p>
          <a:p>
            <a:endParaRPr lang="cs-CZ" dirty="0">
              <a:cs typeface="Calibri"/>
            </a:endParaRPr>
          </a:p>
          <a:p>
            <a:endParaRPr lang="cs-CZ" dirty="0">
              <a:cs typeface="Calibri"/>
            </a:endParaRPr>
          </a:p>
        </p:txBody>
      </p:sp>
    </p:spTree>
    <p:extLst>
      <p:ext uri="{BB962C8B-B14F-4D97-AF65-F5344CB8AC3E}">
        <p14:creationId xmlns:p14="http://schemas.microsoft.com/office/powerpoint/2010/main" val="1866644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12482B-880D-4793-A84F-08C412B7DC62}"/>
              </a:ext>
            </a:extLst>
          </p:cNvPr>
          <p:cNvSpPr>
            <a:spLocks noGrp="1"/>
          </p:cNvSpPr>
          <p:nvPr>
            <p:ph type="title"/>
          </p:nvPr>
        </p:nvSpPr>
        <p:spPr/>
        <p:txBody>
          <a:bodyPr/>
          <a:lstStyle/>
          <a:p>
            <a:r>
              <a:rPr lang="cs-CZ" dirty="0" err="1">
                <a:cs typeface="Calibri Light"/>
              </a:rPr>
              <a:t>History</a:t>
            </a:r>
            <a:r>
              <a:rPr lang="cs-CZ" dirty="0">
                <a:cs typeface="Calibri Light"/>
              </a:rPr>
              <a:t> </a:t>
            </a:r>
            <a:r>
              <a:rPr lang="cs-CZ" dirty="0" err="1">
                <a:cs typeface="Calibri Light"/>
              </a:rPr>
              <a:t>of</a:t>
            </a:r>
            <a:r>
              <a:rPr lang="cs-CZ" dirty="0">
                <a:cs typeface="Calibri Light"/>
              </a:rPr>
              <a:t> SW </a:t>
            </a:r>
            <a:r>
              <a:rPr lang="cs-CZ" dirty="0" err="1">
                <a:cs typeface="Calibri Light"/>
              </a:rPr>
              <a:t>protection</a:t>
            </a:r>
            <a:endParaRPr lang="cs-CZ" dirty="0" err="1"/>
          </a:p>
        </p:txBody>
      </p:sp>
      <p:sp>
        <p:nvSpPr>
          <p:cNvPr id="3" name="Zástupný symbol pro obsah 2">
            <a:extLst>
              <a:ext uri="{FF2B5EF4-FFF2-40B4-BE49-F238E27FC236}">
                <a16:creationId xmlns:a16="http://schemas.microsoft.com/office/drawing/2014/main" id="{7CF5C044-B825-4173-8FB5-9F1AAA11004F}"/>
              </a:ext>
            </a:extLst>
          </p:cNvPr>
          <p:cNvSpPr>
            <a:spLocks noGrp="1"/>
          </p:cNvSpPr>
          <p:nvPr>
            <p:ph idx="1"/>
          </p:nvPr>
        </p:nvSpPr>
        <p:spPr/>
        <p:txBody>
          <a:bodyPr vert="horz" lIns="91440" tIns="45720" rIns="91440" bIns="45720" rtlCol="0" anchor="t">
            <a:normAutofit/>
          </a:bodyPr>
          <a:lstStyle/>
          <a:p>
            <a:r>
              <a:rPr lang="cs-CZ" dirty="0">
                <a:cs typeface="Calibri"/>
              </a:rPr>
              <a:t>Development </a:t>
            </a:r>
            <a:r>
              <a:rPr lang="cs-CZ" dirty="0" err="1">
                <a:cs typeface="Calibri"/>
              </a:rPr>
              <a:t>of</a:t>
            </a:r>
            <a:r>
              <a:rPr lang="cs-CZ" dirty="0">
                <a:cs typeface="Calibri"/>
              </a:rPr>
              <a:t> SW in USA 1960 – 1970</a:t>
            </a:r>
          </a:p>
          <a:p>
            <a:r>
              <a:rPr lang="cs-CZ" dirty="0" err="1">
                <a:cs typeface="Calibri"/>
              </a:rPr>
              <a:t>Unbundling</a:t>
            </a:r>
            <a:r>
              <a:rPr lang="cs-CZ" dirty="0">
                <a:cs typeface="Calibri"/>
              </a:rPr>
              <a:t> </a:t>
            </a:r>
            <a:r>
              <a:rPr lang="cs-CZ" dirty="0" err="1">
                <a:cs typeface="Calibri"/>
              </a:rPr>
              <a:t>of</a:t>
            </a:r>
            <a:r>
              <a:rPr lang="cs-CZ" dirty="0">
                <a:cs typeface="Calibri"/>
              </a:rPr>
              <a:t> SW (IBM); </a:t>
            </a:r>
            <a:r>
              <a:rPr lang="cs-CZ" dirty="0" err="1">
                <a:cs typeface="Calibri"/>
              </a:rPr>
              <a:t>general</a:t>
            </a:r>
            <a:r>
              <a:rPr lang="cs-CZ" dirty="0">
                <a:cs typeface="Calibri"/>
              </a:rPr>
              <a:t> </a:t>
            </a:r>
            <a:r>
              <a:rPr lang="cs-CZ" dirty="0" err="1">
                <a:cs typeface="Calibri"/>
              </a:rPr>
              <a:t>computer</a:t>
            </a:r>
          </a:p>
          <a:p>
            <a:r>
              <a:rPr lang="cs-CZ" dirty="0" err="1">
                <a:cs typeface="Calibri"/>
              </a:rPr>
              <a:t>Trade</a:t>
            </a:r>
            <a:r>
              <a:rPr lang="cs-CZ" dirty="0">
                <a:cs typeface="Calibri"/>
              </a:rPr>
              <a:t> </a:t>
            </a:r>
            <a:r>
              <a:rPr lang="cs-CZ" dirty="0" err="1">
                <a:cs typeface="Calibri"/>
              </a:rPr>
              <a:t>secret</a:t>
            </a:r>
            <a:r>
              <a:rPr lang="cs-CZ" dirty="0">
                <a:cs typeface="Calibri"/>
              </a:rPr>
              <a:t>, </a:t>
            </a:r>
            <a:r>
              <a:rPr lang="cs-CZ" dirty="0" err="1">
                <a:cs typeface="Calibri"/>
              </a:rPr>
              <a:t>contractual</a:t>
            </a:r>
            <a:r>
              <a:rPr lang="cs-CZ" dirty="0">
                <a:cs typeface="Calibri"/>
              </a:rPr>
              <a:t> </a:t>
            </a:r>
            <a:r>
              <a:rPr lang="cs-CZ" dirty="0" err="1">
                <a:cs typeface="Calibri"/>
              </a:rPr>
              <a:t>protection</a:t>
            </a:r>
            <a:r>
              <a:rPr lang="cs-CZ" dirty="0">
                <a:cs typeface="Calibri"/>
              </a:rPr>
              <a:t>, USA Copyright Office </a:t>
            </a:r>
            <a:r>
              <a:rPr lang="cs-CZ" dirty="0" err="1">
                <a:cs typeface="Calibri"/>
              </a:rPr>
              <a:t>practice</a:t>
            </a:r>
          </a:p>
          <a:p>
            <a:r>
              <a:rPr lang="cs-CZ" dirty="0">
                <a:cs typeface="Calibri"/>
              </a:rPr>
              <a:t>1978 USA – CONTU (</a:t>
            </a:r>
            <a:r>
              <a:rPr lang="cs-CZ" dirty="0" err="1">
                <a:cs typeface="Calibri"/>
              </a:rPr>
              <a:t>National</a:t>
            </a:r>
            <a:r>
              <a:rPr lang="cs-CZ" dirty="0">
                <a:cs typeface="Calibri"/>
              </a:rPr>
              <a:t> </a:t>
            </a:r>
            <a:r>
              <a:rPr lang="cs-CZ" dirty="0" err="1">
                <a:cs typeface="Calibri"/>
              </a:rPr>
              <a:t>Commission</a:t>
            </a:r>
            <a:r>
              <a:rPr lang="cs-CZ" dirty="0">
                <a:cs typeface="Calibri"/>
              </a:rPr>
              <a:t> on New </a:t>
            </a:r>
            <a:r>
              <a:rPr lang="cs-CZ" dirty="0" err="1">
                <a:cs typeface="Calibri"/>
              </a:rPr>
              <a:t>Technological</a:t>
            </a:r>
            <a:r>
              <a:rPr lang="cs-CZ" dirty="0">
                <a:cs typeface="Calibri"/>
              </a:rPr>
              <a:t> </a:t>
            </a:r>
            <a:r>
              <a:rPr lang="cs-CZ" dirty="0" err="1">
                <a:cs typeface="Calibri"/>
              </a:rPr>
              <a:t>Uses</a:t>
            </a:r>
            <a:r>
              <a:rPr lang="cs-CZ" dirty="0">
                <a:cs typeface="Calibri"/>
              </a:rPr>
              <a:t> </a:t>
            </a:r>
            <a:r>
              <a:rPr lang="cs-CZ" dirty="0" err="1">
                <a:cs typeface="Calibri"/>
              </a:rPr>
              <a:t>of</a:t>
            </a:r>
            <a:r>
              <a:rPr lang="cs-CZ" dirty="0">
                <a:cs typeface="Calibri"/>
              </a:rPr>
              <a:t> </a:t>
            </a:r>
            <a:r>
              <a:rPr lang="cs-CZ" dirty="0" err="1">
                <a:cs typeface="Calibri"/>
              </a:rPr>
              <a:t>Copyrighted</a:t>
            </a:r>
            <a:r>
              <a:rPr lang="cs-CZ" dirty="0">
                <a:cs typeface="Calibri"/>
              </a:rPr>
              <a:t> Works) Report</a:t>
            </a:r>
          </a:p>
          <a:p>
            <a:r>
              <a:rPr lang="cs-CZ" dirty="0">
                <a:cs typeface="Calibri"/>
              </a:rPr>
              <a:t>USA Copyright </a:t>
            </a:r>
            <a:r>
              <a:rPr lang="cs-CZ" dirty="0" err="1">
                <a:cs typeface="Calibri"/>
              </a:rPr>
              <a:t>Act</a:t>
            </a:r>
            <a:r>
              <a:rPr lang="cs-CZ" dirty="0">
                <a:cs typeface="Calibri"/>
              </a:rPr>
              <a:t> 1980</a:t>
            </a:r>
          </a:p>
          <a:p>
            <a:r>
              <a:rPr lang="cs-CZ" dirty="0" err="1">
                <a:cs typeface="Calibri"/>
              </a:rPr>
              <a:t>Nowadays</a:t>
            </a:r>
            <a:r>
              <a:rPr lang="cs-CZ" dirty="0">
                <a:cs typeface="Calibri"/>
              </a:rPr>
              <a:t> </a:t>
            </a:r>
            <a:r>
              <a:rPr lang="cs-CZ" dirty="0" err="1">
                <a:cs typeface="Calibri"/>
              </a:rPr>
              <a:t>possibility</a:t>
            </a:r>
            <a:r>
              <a:rPr lang="cs-CZ" dirty="0">
                <a:cs typeface="Calibri"/>
              </a:rPr>
              <a:t> </a:t>
            </a:r>
            <a:r>
              <a:rPr lang="cs-CZ" dirty="0" err="1">
                <a:cs typeface="Calibri"/>
              </a:rPr>
              <a:t>of</a:t>
            </a:r>
            <a:r>
              <a:rPr lang="cs-CZ" dirty="0">
                <a:cs typeface="Calibri"/>
              </a:rPr>
              <a:t> </a:t>
            </a:r>
            <a:r>
              <a:rPr lang="cs-CZ" dirty="0" err="1">
                <a:cs typeface="Calibri"/>
              </a:rPr>
              <a:t>protection</a:t>
            </a:r>
            <a:r>
              <a:rPr lang="cs-CZ" dirty="0">
                <a:cs typeface="Calibri"/>
              </a:rPr>
              <a:t> by non-</a:t>
            </a:r>
            <a:r>
              <a:rPr lang="cs-CZ" dirty="0" err="1">
                <a:cs typeface="Calibri"/>
              </a:rPr>
              <a:t>disclosure</a:t>
            </a:r>
            <a:r>
              <a:rPr lang="cs-CZ" dirty="0">
                <a:cs typeface="Calibri"/>
              </a:rPr>
              <a:t> </a:t>
            </a:r>
            <a:r>
              <a:rPr lang="cs-CZ" dirty="0" err="1">
                <a:cs typeface="Calibri"/>
              </a:rPr>
              <a:t>agreements</a:t>
            </a:r>
            <a:r>
              <a:rPr lang="cs-CZ" dirty="0">
                <a:cs typeface="Calibri"/>
              </a:rPr>
              <a:t>, know-how</a:t>
            </a:r>
          </a:p>
          <a:p>
            <a:pPr marL="0" indent="0">
              <a:buNone/>
            </a:pPr>
            <a:endParaRPr lang="cs-CZ" dirty="0">
              <a:cs typeface="Calibri"/>
            </a:endParaRPr>
          </a:p>
          <a:p>
            <a:endParaRPr lang="cs-CZ" dirty="0">
              <a:cs typeface="Calibri"/>
            </a:endParaRPr>
          </a:p>
        </p:txBody>
      </p:sp>
    </p:spTree>
    <p:extLst>
      <p:ext uri="{BB962C8B-B14F-4D97-AF65-F5344CB8AC3E}">
        <p14:creationId xmlns:p14="http://schemas.microsoft.com/office/powerpoint/2010/main" val="3527032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07D34D-8A98-4446-81EA-7ACB28286EE0}"/>
              </a:ext>
            </a:extLst>
          </p:cNvPr>
          <p:cNvSpPr>
            <a:spLocks noGrp="1"/>
          </p:cNvSpPr>
          <p:nvPr>
            <p:ph type="title"/>
          </p:nvPr>
        </p:nvSpPr>
        <p:spPr/>
        <p:txBody>
          <a:bodyPr/>
          <a:lstStyle/>
          <a:p>
            <a:r>
              <a:rPr lang="cs-CZ" dirty="0" err="1">
                <a:cs typeface="Calibri Light"/>
              </a:rPr>
              <a:t>History</a:t>
            </a:r>
            <a:r>
              <a:rPr lang="cs-CZ" dirty="0">
                <a:cs typeface="Calibri Light"/>
              </a:rPr>
              <a:t> </a:t>
            </a:r>
            <a:r>
              <a:rPr lang="cs-CZ" dirty="0" err="1">
                <a:cs typeface="Calibri Light"/>
              </a:rPr>
              <a:t>of</a:t>
            </a:r>
            <a:r>
              <a:rPr lang="cs-CZ" dirty="0">
                <a:cs typeface="Calibri Light"/>
              </a:rPr>
              <a:t> SW </a:t>
            </a:r>
            <a:r>
              <a:rPr lang="cs-CZ" dirty="0" err="1">
                <a:cs typeface="Calibri Light"/>
              </a:rPr>
              <a:t>protection</a:t>
            </a:r>
            <a:endParaRPr lang="cs-CZ" dirty="0" err="1"/>
          </a:p>
        </p:txBody>
      </p:sp>
      <p:sp>
        <p:nvSpPr>
          <p:cNvPr id="3" name="Zástupný symbol pro obsah 2">
            <a:extLst>
              <a:ext uri="{FF2B5EF4-FFF2-40B4-BE49-F238E27FC236}">
                <a16:creationId xmlns:a16="http://schemas.microsoft.com/office/drawing/2014/main" id="{BA9C0402-5DAE-4496-AB16-5746EC0D980E}"/>
              </a:ext>
            </a:extLst>
          </p:cNvPr>
          <p:cNvSpPr>
            <a:spLocks noGrp="1"/>
          </p:cNvSpPr>
          <p:nvPr>
            <p:ph idx="1"/>
          </p:nvPr>
        </p:nvSpPr>
        <p:spPr/>
        <p:txBody>
          <a:bodyPr vert="horz" lIns="91440" tIns="45720" rIns="91440" bIns="45720" rtlCol="0" anchor="t">
            <a:noAutofit/>
          </a:bodyPr>
          <a:lstStyle/>
          <a:p>
            <a:r>
              <a:rPr lang="cs-CZ" dirty="0">
                <a:cs typeface="Calibri"/>
              </a:rPr>
              <a:t>International level </a:t>
            </a:r>
          </a:p>
          <a:p>
            <a:pPr lvl="1"/>
            <a:r>
              <a:rPr lang="cs-CZ" sz="2800" dirty="0">
                <a:cs typeface="Calibri"/>
              </a:rPr>
              <a:t>WIPO (1985)</a:t>
            </a:r>
          </a:p>
          <a:p>
            <a:pPr lvl="1"/>
            <a:r>
              <a:rPr lang="cs-CZ" sz="2800" dirty="0">
                <a:cs typeface="Calibri"/>
              </a:rPr>
              <a:t>WIPO Copyright </a:t>
            </a:r>
            <a:r>
              <a:rPr lang="cs-CZ" sz="2800" dirty="0" err="1">
                <a:cs typeface="Calibri"/>
              </a:rPr>
              <a:t>Treaty</a:t>
            </a:r>
            <a:r>
              <a:rPr lang="cs-CZ" sz="2800" dirty="0">
                <a:cs typeface="Calibri"/>
              </a:rPr>
              <a:t> (</a:t>
            </a:r>
            <a:r>
              <a:rPr lang="cs-CZ" sz="2800" dirty="0" err="1">
                <a:cs typeface="Calibri"/>
              </a:rPr>
              <a:t>article</a:t>
            </a:r>
            <a:r>
              <a:rPr lang="cs-CZ" sz="2800" dirty="0">
                <a:cs typeface="Calibri"/>
              </a:rPr>
              <a:t> 4)</a:t>
            </a:r>
          </a:p>
          <a:p>
            <a:pPr marL="457200" lvl="1" indent="0">
              <a:buNone/>
            </a:pPr>
            <a:r>
              <a:rPr lang="cs-CZ" sz="2800" dirty="0">
                <a:cs typeface="Calibri"/>
              </a:rPr>
              <a:t>"</a:t>
            </a:r>
            <a:r>
              <a:rPr lang="cs-CZ" sz="2800" dirty="0" err="1">
                <a:cs typeface="Calibri"/>
              </a:rPr>
              <a:t>Computer</a:t>
            </a:r>
            <a:r>
              <a:rPr lang="cs-CZ" sz="2800" dirty="0">
                <a:cs typeface="Calibri"/>
              </a:rPr>
              <a:t> </a:t>
            </a:r>
            <a:r>
              <a:rPr lang="cs-CZ" sz="2800" dirty="0" err="1">
                <a:cs typeface="Calibri"/>
              </a:rPr>
              <a:t>programs</a:t>
            </a:r>
            <a:r>
              <a:rPr lang="cs-CZ" sz="2800" dirty="0">
                <a:cs typeface="Calibri"/>
              </a:rPr>
              <a:t> are </a:t>
            </a:r>
            <a:r>
              <a:rPr lang="cs-CZ" sz="2800" dirty="0" err="1">
                <a:cs typeface="Calibri"/>
              </a:rPr>
              <a:t>protected</a:t>
            </a:r>
            <a:r>
              <a:rPr lang="cs-CZ" sz="2800" dirty="0">
                <a:cs typeface="Calibri"/>
              </a:rPr>
              <a:t> as </a:t>
            </a:r>
            <a:r>
              <a:rPr lang="cs-CZ" sz="2800" dirty="0" err="1">
                <a:cs typeface="Calibri"/>
              </a:rPr>
              <a:t>literary</a:t>
            </a:r>
            <a:r>
              <a:rPr lang="cs-CZ" sz="2800" dirty="0">
                <a:cs typeface="Calibri"/>
              </a:rPr>
              <a:t> </a:t>
            </a:r>
            <a:r>
              <a:rPr lang="cs-CZ" sz="2800" dirty="0" err="1">
                <a:cs typeface="Calibri"/>
              </a:rPr>
              <a:t>works</a:t>
            </a:r>
            <a:r>
              <a:rPr lang="cs-CZ" sz="2800" dirty="0">
                <a:cs typeface="Calibri"/>
              </a:rPr>
              <a:t> </a:t>
            </a:r>
            <a:r>
              <a:rPr lang="cs-CZ" sz="2800" dirty="0" err="1">
                <a:cs typeface="Calibri"/>
              </a:rPr>
              <a:t>within</a:t>
            </a:r>
            <a:r>
              <a:rPr lang="cs-CZ" sz="2800" dirty="0">
                <a:cs typeface="Calibri"/>
              </a:rPr>
              <a:t> </a:t>
            </a:r>
            <a:r>
              <a:rPr lang="cs-CZ" sz="2800" dirty="0" err="1">
                <a:cs typeface="Calibri"/>
              </a:rPr>
              <a:t>the</a:t>
            </a:r>
            <a:r>
              <a:rPr lang="cs-CZ" sz="2800" dirty="0">
                <a:cs typeface="Calibri"/>
              </a:rPr>
              <a:t> </a:t>
            </a:r>
            <a:r>
              <a:rPr lang="cs-CZ" sz="2800" dirty="0" err="1">
                <a:cs typeface="Calibri"/>
              </a:rPr>
              <a:t>meaning</a:t>
            </a:r>
            <a:r>
              <a:rPr lang="cs-CZ" sz="2800" dirty="0">
                <a:cs typeface="Calibri"/>
              </a:rPr>
              <a:t> </a:t>
            </a:r>
            <a:r>
              <a:rPr lang="cs-CZ" sz="2800" dirty="0" err="1">
                <a:cs typeface="Calibri"/>
              </a:rPr>
              <a:t>of</a:t>
            </a:r>
            <a:r>
              <a:rPr lang="cs-CZ" sz="2800" dirty="0">
                <a:cs typeface="Calibri"/>
              </a:rPr>
              <a:t> </a:t>
            </a:r>
            <a:r>
              <a:rPr lang="cs-CZ" sz="2800" dirty="0" err="1">
                <a:cs typeface="Calibri"/>
              </a:rPr>
              <a:t>Article</a:t>
            </a:r>
            <a:r>
              <a:rPr lang="cs-CZ" sz="2800" dirty="0">
                <a:cs typeface="Calibri"/>
              </a:rPr>
              <a:t> 2 </a:t>
            </a:r>
            <a:r>
              <a:rPr lang="cs-CZ" sz="2800" dirty="0" err="1">
                <a:cs typeface="Calibri"/>
              </a:rPr>
              <a:t>of</a:t>
            </a:r>
            <a:r>
              <a:rPr lang="cs-CZ" sz="2800" dirty="0">
                <a:cs typeface="Calibri"/>
              </a:rPr>
              <a:t> </a:t>
            </a:r>
            <a:r>
              <a:rPr lang="cs-CZ" sz="2800" dirty="0" err="1">
                <a:cs typeface="Calibri"/>
              </a:rPr>
              <a:t>the</a:t>
            </a:r>
            <a:r>
              <a:rPr lang="cs-CZ" sz="2800" dirty="0">
                <a:cs typeface="Calibri"/>
              </a:rPr>
              <a:t> Berne </a:t>
            </a:r>
            <a:r>
              <a:rPr lang="cs-CZ" sz="2800" dirty="0" err="1">
                <a:cs typeface="Calibri"/>
              </a:rPr>
              <a:t>Convention</a:t>
            </a:r>
            <a:r>
              <a:rPr lang="cs-CZ" sz="2800" dirty="0">
                <a:cs typeface="Calibri"/>
              </a:rPr>
              <a:t>. Such </a:t>
            </a:r>
            <a:r>
              <a:rPr lang="cs-CZ" sz="2800" dirty="0" err="1">
                <a:cs typeface="Calibri"/>
              </a:rPr>
              <a:t>protection</a:t>
            </a:r>
            <a:r>
              <a:rPr lang="cs-CZ" sz="2800" dirty="0">
                <a:cs typeface="Calibri"/>
              </a:rPr>
              <a:t> </a:t>
            </a:r>
            <a:r>
              <a:rPr lang="cs-CZ" sz="2800" dirty="0" err="1">
                <a:cs typeface="Calibri"/>
              </a:rPr>
              <a:t>applies</a:t>
            </a:r>
            <a:r>
              <a:rPr lang="cs-CZ" sz="2800" dirty="0">
                <a:cs typeface="Calibri"/>
              </a:rPr>
              <a:t> to </a:t>
            </a:r>
            <a:r>
              <a:rPr lang="cs-CZ" sz="2800" dirty="0" err="1">
                <a:cs typeface="Calibri"/>
              </a:rPr>
              <a:t>computer</a:t>
            </a:r>
            <a:r>
              <a:rPr lang="cs-CZ" sz="2800" dirty="0">
                <a:cs typeface="Calibri"/>
              </a:rPr>
              <a:t> </a:t>
            </a:r>
            <a:r>
              <a:rPr lang="cs-CZ" sz="2800" dirty="0" err="1">
                <a:cs typeface="Calibri"/>
              </a:rPr>
              <a:t>programs</a:t>
            </a:r>
            <a:r>
              <a:rPr lang="cs-CZ" sz="2800" dirty="0">
                <a:cs typeface="Calibri"/>
              </a:rPr>
              <a:t>, </a:t>
            </a:r>
            <a:r>
              <a:rPr lang="cs-CZ" sz="2800" dirty="0" err="1">
                <a:cs typeface="Calibri"/>
              </a:rPr>
              <a:t>whatever</a:t>
            </a:r>
            <a:r>
              <a:rPr lang="cs-CZ" sz="2800" dirty="0">
                <a:cs typeface="Calibri"/>
              </a:rPr>
              <a:t> </a:t>
            </a:r>
            <a:r>
              <a:rPr lang="cs-CZ" sz="2800" dirty="0" err="1">
                <a:cs typeface="Calibri"/>
              </a:rPr>
              <a:t>may</a:t>
            </a:r>
            <a:r>
              <a:rPr lang="cs-CZ" sz="2800" dirty="0">
                <a:cs typeface="Calibri"/>
              </a:rPr>
              <a:t> </a:t>
            </a:r>
            <a:r>
              <a:rPr lang="cs-CZ" sz="2800" dirty="0" err="1">
                <a:cs typeface="Calibri"/>
              </a:rPr>
              <a:t>be</a:t>
            </a:r>
            <a:r>
              <a:rPr lang="cs-CZ" sz="2800" dirty="0">
                <a:cs typeface="Calibri"/>
              </a:rPr>
              <a:t> </a:t>
            </a:r>
            <a:r>
              <a:rPr lang="cs-CZ" sz="2800" dirty="0" err="1">
                <a:cs typeface="Calibri"/>
              </a:rPr>
              <a:t>the</a:t>
            </a:r>
            <a:r>
              <a:rPr lang="cs-CZ" sz="2800" dirty="0">
                <a:cs typeface="Calibri"/>
              </a:rPr>
              <a:t> mode </a:t>
            </a:r>
            <a:r>
              <a:rPr lang="cs-CZ" sz="2800" dirty="0" err="1">
                <a:cs typeface="Calibri"/>
              </a:rPr>
              <a:t>or</a:t>
            </a:r>
            <a:r>
              <a:rPr lang="cs-CZ" sz="2800" dirty="0">
                <a:cs typeface="Calibri"/>
              </a:rPr>
              <a:t> </a:t>
            </a:r>
            <a:r>
              <a:rPr lang="cs-CZ" sz="2800" dirty="0" err="1">
                <a:cs typeface="Calibri"/>
              </a:rPr>
              <a:t>form</a:t>
            </a:r>
            <a:r>
              <a:rPr lang="cs-CZ" sz="2800" dirty="0">
                <a:cs typeface="Calibri"/>
              </a:rPr>
              <a:t> </a:t>
            </a:r>
            <a:r>
              <a:rPr lang="cs-CZ" sz="2800" dirty="0" err="1">
                <a:cs typeface="Calibri"/>
              </a:rPr>
              <a:t>of</a:t>
            </a:r>
            <a:r>
              <a:rPr lang="cs-CZ" sz="2800" dirty="0">
                <a:cs typeface="Calibri"/>
              </a:rPr>
              <a:t> </a:t>
            </a:r>
            <a:r>
              <a:rPr lang="cs-CZ" sz="2800" dirty="0" err="1">
                <a:cs typeface="Calibri"/>
              </a:rPr>
              <a:t>their</a:t>
            </a:r>
            <a:r>
              <a:rPr lang="cs-CZ" sz="2800" dirty="0">
                <a:cs typeface="Calibri"/>
              </a:rPr>
              <a:t> </a:t>
            </a:r>
            <a:r>
              <a:rPr lang="cs-CZ" sz="2800" dirty="0" err="1">
                <a:cs typeface="Calibri"/>
              </a:rPr>
              <a:t>expression</a:t>
            </a:r>
            <a:r>
              <a:rPr lang="cs-CZ" sz="2800" dirty="0">
                <a:cs typeface="Calibri"/>
              </a:rPr>
              <a:t>."</a:t>
            </a:r>
          </a:p>
          <a:p>
            <a:pPr lvl="1"/>
            <a:r>
              <a:rPr lang="cs-CZ" sz="2800" dirty="0">
                <a:cs typeface="Calibri"/>
              </a:rPr>
              <a:t>TRIPS (</a:t>
            </a:r>
            <a:r>
              <a:rPr lang="cs-CZ" sz="2800" dirty="0" err="1">
                <a:cs typeface="Calibri"/>
              </a:rPr>
              <a:t>article</a:t>
            </a:r>
            <a:r>
              <a:rPr lang="cs-CZ" sz="2800" dirty="0">
                <a:cs typeface="Calibri"/>
              </a:rPr>
              <a:t> 10)</a:t>
            </a:r>
          </a:p>
          <a:p>
            <a:pPr marL="457200" lvl="1" indent="0">
              <a:buNone/>
            </a:pPr>
            <a:r>
              <a:rPr lang="cs-CZ" sz="2800" dirty="0">
                <a:cs typeface="Calibri"/>
              </a:rPr>
              <a:t>"</a:t>
            </a:r>
            <a:r>
              <a:rPr lang="cs-CZ" sz="2800" dirty="0" err="1">
                <a:cs typeface="Calibri"/>
              </a:rPr>
              <a:t>Computer</a:t>
            </a:r>
            <a:r>
              <a:rPr lang="cs-CZ" sz="2800" dirty="0">
                <a:cs typeface="Calibri"/>
              </a:rPr>
              <a:t> </a:t>
            </a:r>
            <a:r>
              <a:rPr lang="cs-CZ" sz="2800" dirty="0" err="1">
                <a:cs typeface="Calibri"/>
              </a:rPr>
              <a:t>programs</a:t>
            </a:r>
            <a:r>
              <a:rPr lang="cs-CZ" sz="2800" dirty="0">
                <a:cs typeface="Calibri"/>
              </a:rPr>
              <a:t>, </a:t>
            </a:r>
            <a:r>
              <a:rPr lang="cs-CZ" sz="2800" dirty="0" err="1">
                <a:cs typeface="Calibri"/>
              </a:rPr>
              <a:t>whether</a:t>
            </a:r>
            <a:r>
              <a:rPr lang="cs-CZ" sz="2800" dirty="0">
                <a:cs typeface="Calibri"/>
              </a:rPr>
              <a:t> in source </a:t>
            </a:r>
            <a:r>
              <a:rPr lang="cs-CZ" sz="2800" dirty="0" err="1">
                <a:cs typeface="Calibri"/>
              </a:rPr>
              <a:t>or</a:t>
            </a:r>
            <a:r>
              <a:rPr lang="cs-CZ" sz="2800" dirty="0">
                <a:cs typeface="Calibri"/>
              </a:rPr>
              <a:t> </a:t>
            </a:r>
            <a:r>
              <a:rPr lang="cs-CZ" sz="2800" dirty="0" err="1">
                <a:cs typeface="Calibri"/>
              </a:rPr>
              <a:t>object</a:t>
            </a:r>
            <a:r>
              <a:rPr lang="cs-CZ" sz="2800" dirty="0">
                <a:cs typeface="Calibri"/>
              </a:rPr>
              <a:t> </a:t>
            </a:r>
            <a:r>
              <a:rPr lang="cs-CZ" sz="2800" dirty="0" err="1">
                <a:cs typeface="Calibri"/>
              </a:rPr>
              <a:t>code</a:t>
            </a:r>
            <a:r>
              <a:rPr lang="cs-CZ" sz="2800" dirty="0">
                <a:cs typeface="Calibri"/>
              </a:rPr>
              <a:t>, </a:t>
            </a:r>
            <a:r>
              <a:rPr lang="cs-CZ" sz="2800" dirty="0" err="1">
                <a:cs typeface="Calibri"/>
              </a:rPr>
              <a:t>shall</a:t>
            </a:r>
            <a:r>
              <a:rPr lang="cs-CZ" sz="2800" dirty="0">
                <a:cs typeface="Calibri"/>
              </a:rPr>
              <a:t> </a:t>
            </a:r>
            <a:r>
              <a:rPr lang="cs-CZ" sz="2800" dirty="0" err="1">
                <a:cs typeface="Calibri"/>
              </a:rPr>
              <a:t>be</a:t>
            </a:r>
            <a:r>
              <a:rPr lang="cs-CZ" sz="2800" dirty="0">
                <a:cs typeface="Calibri"/>
              </a:rPr>
              <a:t> </a:t>
            </a:r>
            <a:r>
              <a:rPr lang="cs-CZ" sz="2800" dirty="0" err="1">
                <a:cs typeface="Calibri"/>
              </a:rPr>
              <a:t>protected</a:t>
            </a:r>
            <a:r>
              <a:rPr lang="cs-CZ" sz="2800" dirty="0">
                <a:cs typeface="Calibri"/>
              </a:rPr>
              <a:t> as </a:t>
            </a:r>
            <a:r>
              <a:rPr lang="cs-CZ" sz="2800" dirty="0" err="1">
                <a:cs typeface="Calibri"/>
              </a:rPr>
              <a:t>literary</a:t>
            </a:r>
            <a:r>
              <a:rPr lang="cs-CZ" sz="2800" dirty="0">
                <a:cs typeface="Calibri"/>
              </a:rPr>
              <a:t> </a:t>
            </a:r>
            <a:r>
              <a:rPr lang="cs-CZ" sz="2800" dirty="0" err="1">
                <a:cs typeface="Calibri"/>
              </a:rPr>
              <a:t>works</a:t>
            </a:r>
            <a:r>
              <a:rPr lang="cs-CZ" sz="2800" dirty="0">
                <a:cs typeface="Calibri"/>
              </a:rPr>
              <a:t> </a:t>
            </a:r>
            <a:r>
              <a:rPr lang="cs-CZ" sz="2800" dirty="0" err="1">
                <a:cs typeface="Calibri"/>
              </a:rPr>
              <a:t>under</a:t>
            </a:r>
            <a:r>
              <a:rPr lang="cs-CZ" sz="2800" dirty="0">
                <a:cs typeface="Calibri"/>
              </a:rPr>
              <a:t> </a:t>
            </a:r>
            <a:r>
              <a:rPr lang="cs-CZ" sz="2800" dirty="0" err="1">
                <a:cs typeface="Calibri"/>
              </a:rPr>
              <a:t>the</a:t>
            </a:r>
            <a:r>
              <a:rPr lang="cs-CZ" sz="2800" dirty="0">
                <a:cs typeface="Calibri"/>
              </a:rPr>
              <a:t> Berne </a:t>
            </a:r>
            <a:r>
              <a:rPr lang="cs-CZ" sz="2800" dirty="0" err="1">
                <a:cs typeface="Calibri"/>
              </a:rPr>
              <a:t>Convention</a:t>
            </a:r>
            <a:r>
              <a:rPr lang="cs-CZ" sz="2800" dirty="0">
                <a:cs typeface="Calibri"/>
              </a:rPr>
              <a:t> (1971)."</a:t>
            </a:r>
          </a:p>
          <a:p>
            <a:pPr marL="800100" lvl="1" indent="-342900"/>
            <a:endParaRPr lang="cs-CZ" dirty="0">
              <a:cs typeface="Calibri"/>
            </a:endParaRPr>
          </a:p>
          <a:p>
            <a:pPr lvl="1"/>
            <a:endParaRPr lang="cs-CZ" dirty="0">
              <a:cs typeface="Calibri"/>
            </a:endParaRPr>
          </a:p>
        </p:txBody>
      </p:sp>
    </p:spTree>
    <p:extLst>
      <p:ext uri="{BB962C8B-B14F-4D97-AF65-F5344CB8AC3E}">
        <p14:creationId xmlns:p14="http://schemas.microsoft.com/office/powerpoint/2010/main" val="168128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C1476E-E04C-4861-85DB-7F637B4B9D1E}"/>
              </a:ext>
            </a:extLst>
          </p:cNvPr>
          <p:cNvSpPr>
            <a:spLocks noGrp="1"/>
          </p:cNvSpPr>
          <p:nvPr>
            <p:ph type="title"/>
          </p:nvPr>
        </p:nvSpPr>
        <p:spPr/>
        <p:txBody>
          <a:bodyPr/>
          <a:lstStyle/>
          <a:p>
            <a:r>
              <a:rPr lang="cs-CZ" dirty="0" err="1">
                <a:cs typeface="Calibri Light"/>
              </a:rPr>
              <a:t>History</a:t>
            </a:r>
            <a:r>
              <a:rPr lang="cs-CZ" dirty="0">
                <a:cs typeface="Calibri Light"/>
              </a:rPr>
              <a:t> </a:t>
            </a:r>
            <a:r>
              <a:rPr lang="cs-CZ" dirty="0" err="1">
                <a:cs typeface="Calibri Light"/>
              </a:rPr>
              <a:t>of</a:t>
            </a:r>
            <a:r>
              <a:rPr lang="cs-CZ" dirty="0">
                <a:cs typeface="Calibri Light"/>
              </a:rPr>
              <a:t> SW </a:t>
            </a:r>
            <a:r>
              <a:rPr lang="cs-CZ" dirty="0" err="1">
                <a:cs typeface="Calibri Light"/>
              </a:rPr>
              <a:t>protection</a:t>
            </a:r>
            <a:endParaRPr lang="cs-CZ" dirty="0" err="1"/>
          </a:p>
        </p:txBody>
      </p:sp>
      <p:sp>
        <p:nvSpPr>
          <p:cNvPr id="3" name="Zástupný symbol pro obsah 2">
            <a:extLst>
              <a:ext uri="{FF2B5EF4-FFF2-40B4-BE49-F238E27FC236}">
                <a16:creationId xmlns:a16="http://schemas.microsoft.com/office/drawing/2014/main" id="{CF27A83E-E7C7-4695-A620-9423F233139E}"/>
              </a:ext>
            </a:extLst>
          </p:cNvPr>
          <p:cNvSpPr>
            <a:spLocks noGrp="1"/>
          </p:cNvSpPr>
          <p:nvPr>
            <p:ph idx="1"/>
          </p:nvPr>
        </p:nvSpPr>
        <p:spPr/>
        <p:txBody>
          <a:bodyPr vert="horz" lIns="91440" tIns="45720" rIns="91440" bIns="45720" rtlCol="0" anchor="t">
            <a:normAutofit/>
          </a:bodyPr>
          <a:lstStyle/>
          <a:p>
            <a:r>
              <a:rPr lang="cs-CZ" sz="3200" dirty="0" err="1">
                <a:cs typeface="Calibri"/>
              </a:rPr>
              <a:t>Europe</a:t>
            </a:r>
          </a:p>
          <a:p>
            <a:pPr lvl="1"/>
            <a:r>
              <a:rPr lang="cs-CZ" sz="3200" dirty="0" err="1">
                <a:cs typeface="Calibri"/>
              </a:rPr>
              <a:t>European</a:t>
            </a:r>
            <a:r>
              <a:rPr lang="cs-CZ" sz="3200" dirty="0">
                <a:cs typeface="Calibri"/>
              </a:rPr>
              <a:t> Patent </a:t>
            </a:r>
            <a:r>
              <a:rPr lang="cs-CZ" sz="3200" dirty="0" err="1">
                <a:cs typeface="Calibri"/>
              </a:rPr>
              <a:t>Convention</a:t>
            </a:r>
            <a:r>
              <a:rPr lang="cs-CZ" sz="3200" dirty="0">
                <a:cs typeface="Calibri"/>
              </a:rPr>
              <a:t> 1973  (</a:t>
            </a:r>
            <a:r>
              <a:rPr lang="cs-CZ" sz="3200" dirty="0" err="1">
                <a:cs typeface="Calibri"/>
              </a:rPr>
              <a:t>Article</a:t>
            </a:r>
            <a:r>
              <a:rPr lang="cs-CZ" sz="3200" dirty="0">
                <a:cs typeface="Calibri"/>
              </a:rPr>
              <a:t> 52) (not EU </a:t>
            </a:r>
            <a:r>
              <a:rPr lang="cs-CZ" sz="3200" dirty="0" err="1">
                <a:cs typeface="Calibri"/>
              </a:rPr>
              <a:t>law</a:t>
            </a:r>
            <a:r>
              <a:rPr lang="cs-CZ" sz="3200" dirty="0">
                <a:cs typeface="Calibri"/>
              </a:rPr>
              <a:t>)</a:t>
            </a:r>
          </a:p>
          <a:p>
            <a:pPr lvl="1"/>
            <a:r>
              <a:rPr lang="cs-CZ" sz="3200" dirty="0" err="1">
                <a:cs typeface="Calibri"/>
              </a:rPr>
              <a:t>Directive</a:t>
            </a:r>
            <a:r>
              <a:rPr lang="cs-CZ" sz="3200" dirty="0">
                <a:cs typeface="Calibri"/>
              </a:rPr>
              <a:t> 91/250/ECC on </a:t>
            </a:r>
            <a:r>
              <a:rPr lang="cs-CZ" sz="3200" dirty="0" err="1">
                <a:cs typeface="Calibri"/>
              </a:rPr>
              <a:t>the</a:t>
            </a:r>
            <a:r>
              <a:rPr lang="cs-CZ" sz="3200" dirty="0">
                <a:cs typeface="Calibri"/>
              </a:rPr>
              <a:t> </a:t>
            </a:r>
            <a:r>
              <a:rPr lang="cs-CZ" sz="3200" dirty="0" err="1">
                <a:cs typeface="Calibri"/>
              </a:rPr>
              <a:t>legal</a:t>
            </a:r>
            <a:r>
              <a:rPr lang="cs-CZ" sz="3200" dirty="0">
                <a:cs typeface="Calibri"/>
              </a:rPr>
              <a:t> </a:t>
            </a:r>
            <a:r>
              <a:rPr lang="cs-CZ" sz="3200" dirty="0" err="1">
                <a:cs typeface="Calibri"/>
              </a:rPr>
              <a:t>protection</a:t>
            </a:r>
            <a:r>
              <a:rPr lang="cs-CZ" sz="3200" dirty="0">
                <a:cs typeface="Calibri"/>
              </a:rPr>
              <a:t> </a:t>
            </a:r>
            <a:r>
              <a:rPr lang="cs-CZ" sz="3200" dirty="0" err="1">
                <a:cs typeface="Calibri"/>
              </a:rPr>
              <a:t>of</a:t>
            </a:r>
            <a:r>
              <a:rPr lang="cs-CZ" sz="3200" dirty="0">
                <a:cs typeface="Calibri"/>
              </a:rPr>
              <a:t> </a:t>
            </a:r>
            <a:r>
              <a:rPr lang="cs-CZ" sz="3200" dirty="0" err="1">
                <a:cs typeface="Calibri"/>
              </a:rPr>
              <a:t>computer</a:t>
            </a:r>
            <a:r>
              <a:rPr lang="cs-CZ" sz="3200" dirty="0">
                <a:cs typeface="Calibri"/>
              </a:rPr>
              <a:t> program (</a:t>
            </a:r>
            <a:r>
              <a:rPr lang="cs-CZ" sz="3200" u="sng" dirty="0">
                <a:cs typeface="Calibri"/>
              </a:rPr>
              <a:t>not in </a:t>
            </a:r>
            <a:r>
              <a:rPr lang="cs-CZ" sz="3200" u="sng" dirty="0" err="1">
                <a:cs typeface="Calibri"/>
              </a:rPr>
              <a:t>force</a:t>
            </a:r>
            <a:r>
              <a:rPr lang="cs-CZ" sz="3200" dirty="0">
                <a:cs typeface="Calibri"/>
              </a:rPr>
              <a:t>)</a:t>
            </a:r>
            <a:endParaRPr lang="cs-CZ"/>
          </a:p>
          <a:p>
            <a:pPr lvl="1"/>
            <a:r>
              <a:rPr lang="cs-CZ" sz="3200" dirty="0" err="1">
                <a:cs typeface="Calibri"/>
              </a:rPr>
              <a:t>Proposed</a:t>
            </a:r>
            <a:r>
              <a:rPr lang="cs-CZ" sz="3200" dirty="0">
                <a:cs typeface="Calibri"/>
              </a:rPr>
              <a:t> </a:t>
            </a:r>
            <a:r>
              <a:rPr lang="cs-CZ" sz="3200" dirty="0" err="1">
                <a:cs typeface="Calibri"/>
              </a:rPr>
              <a:t>Directive</a:t>
            </a:r>
            <a:r>
              <a:rPr lang="cs-CZ" sz="3200" dirty="0">
                <a:cs typeface="Calibri"/>
              </a:rPr>
              <a:t> on </a:t>
            </a:r>
            <a:r>
              <a:rPr lang="cs-CZ" sz="3200" dirty="0" err="1">
                <a:cs typeface="Calibri"/>
              </a:rPr>
              <a:t>the</a:t>
            </a:r>
            <a:r>
              <a:rPr lang="cs-CZ" sz="3200" dirty="0">
                <a:cs typeface="Calibri"/>
              </a:rPr>
              <a:t> </a:t>
            </a:r>
            <a:r>
              <a:rPr lang="cs-CZ" sz="3200" dirty="0" err="1">
                <a:cs typeface="Calibri"/>
              </a:rPr>
              <a:t>patentability</a:t>
            </a:r>
            <a:r>
              <a:rPr lang="cs-CZ" sz="3200" dirty="0">
                <a:cs typeface="Calibri"/>
              </a:rPr>
              <a:t> </a:t>
            </a:r>
            <a:r>
              <a:rPr lang="cs-CZ" sz="3200" dirty="0" err="1">
                <a:cs typeface="Calibri"/>
              </a:rPr>
              <a:t>of</a:t>
            </a:r>
            <a:r>
              <a:rPr lang="cs-CZ" sz="3200" dirty="0">
                <a:cs typeface="Calibri"/>
              </a:rPr>
              <a:t> </a:t>
            </a:r>
            <a:r>
              <a:rPr lang="cs-CZ" sz="3200" dirty="0" err="1">
                <a:cs typeface="Calibri"/>
              </a:rPr>
              <a:t>computer-implemented</a:t>
            </a:r>
            <a:r>
              <a:rPr lang="cs-CZ" sz="3200" dirty="0">
                <a:cs typeface="Calibri"/>
              </a:rPr>
              <a:t> </a:t>
            </a:r>
            <a:r>
              <a:rPr lang="cs-CZ" sz="3200" dirty="0" err="1">
                <a:cs typeface="Calibri"/>
              </a:rPr>
              <a:t>inventions</a:t>
            </a:r>
            <a:r>
              <a:rPr lang="cs-CZ" sz="3200" dirty="0">
                <a:cs typeface="Calibri"/>
              </a:rPr>
              <a:t> (2002) (</a:t>
            </a:r>
            <a:r>
              <a:rPr lang="cs-CZ" sz="3200" u="sng" dirty="0" err="1">
                <a:cs typeface="Calibri"/>
              </a:rPr>
              <a:t>never</a:t>
            </a:r>
            <a:r>
              <a:rPr lang="cs-CZ" sz="3200" u="sng" dirty="0">
                <a:cs typeface="Calibri"/>
              </a:rPr>
              <a:t> </a:t>
            </a:r>
            <a:r>
              <a:rPr lang="cs-CZ" sz="3200" u="sng" dirty="0" err="1">
                <a:cs typeface="Calibri"/>
              </a:rPr>
              <a:t>adopted</a:t>
            </a:r>
            <a:r>
              <a:rPr lang="cs-CZ" sz="3200" dirty="0">
                <a:cs typeface="Calibri"/>
              </a:rPr>
              <a:t>)</a:t>
            </a:r>
          </a:p>
          <a:p>
            <a:pPr lvl="1"/>
            <a:r>
              <a:rPr lang="cs-CZ" sz="3200" dirty="0" err="1">
                <a:cs typeface="Calibri"/>
              </a:rPr>
              <a:t>Directive</a:t>
            </a:r>
            <a:r>
              <a:rPr lang="cs-CZ" sz="3200" dirty="0">
                <a:cs typeface="Calibri"/>
              </a:rPr>
              <a:t> 2009/24/EC on </a:t>
            </a:r>
            <a:r>
              <a:rPr lang="cs-CZ" sz="3200" dirty="0" err="1">
                <a:cs typeface="Calibri"/>
              </a:rPr>
              <a:t>the</a:t>
            </a:r>
            <a:r>
              <a:rPr lang="cs-CZ" sz="3200" dirty="0">
                <a:cs typeface="Calibri"/>
              </a:rPr>
              <a:t> </a:t>
            </a:r>
            <a:r>
              <a:rPr lang="cs-CZ" sz="3200" dirty="0" err="1">
                <a:cs typeface="Calibri"/>
              </a:rPr>
              <a:t>legal</a:t>
            </a:r>
            <a:r>
              <a:rPr lang="cs-CZ" sz="3200" dirty="0">
                <a:cs typeface="Calibri"/>
              </a:rPr>
              <a:t> </a:t>
            </a:r>
            <a:r>
              <a:rPr lang="cs-CZ" sz="3200" dirty="0" err="1">
                <a:cs typeface="Calibri"/>
              </a:rPr>
              <a:t>protection</a:t>
            </a:r>
            <a:r>
              <a:rPr lang="cs-CZ" sz="3200" dirty="0">
                <a:cs typeface="Calibri"/>
              </a:rPr>
              <a:t> </a:t>
            </a:r>
            <a:r>
              <a:rPr lang="cs-CZ" sz="3200" dirty="0" err="1">
                <a:cs typeface="Calibri"/>
              </a:rPr>
              <a:t>of</a:t>
            </a:r>
            <a:r>
              <a:rPr lang="cs-CZ" sz="3200" dirty="0">
                <a:cs typeface="Calibri"/>
              </a:rPr>
              <a:t> </a:t>
            </a:r>
            <a:r>
              <a:rPr lang="cs-CZ" sz="3200" dirty="0" err="1">
                <a:cs typeface="Calibri"/>
              </a:rPr>
              <a:t>computer</a:t>
            </a:r>
            <a:r>
              <a:rPr lang="cs-CZ" sz="3200" dirty="0">
                <a:cs typeface="Calibri"/>
              </a:rPr>
              <a:t> </a:t>
            </a:r>
            <a:r>
              <a:rPr lang="cs-CZ" sz="3200" dirty="0" err="1">
                <a:cs typeface="Calibri"/>
              </a:rPr>
              <a:t>programs</a:t>
            </a:r>
            <a:r>
              <a:rPr lang="cs-CZ" sz="3200" dirty="0">
                <a:cs typeface="Calibri"/>
              </a:rPr>
              <a:t> (</a:t>
            </a:r>
            <a:r>
              <a:rPr lang="cs-CZ" sz="3200" dirty="0" err="1">
                <a:cs typeface="Calibri"/>
              </a:rPr>
              <a:t>applicable</a:t>
            </a:r>
            <a:r>
              <a:rPr lang="cs-CZ" sz="3200" dirty="0">
                <a:cs typeface="Calibri"/>
              </a:rPr>
              <a:t> EU </a:t>
            </a:r>
            <a:r>
              <a:rPr lang="cs-CZ" sz="3200" dirty="0" err="1">
                <a:cs typeface="Calibri"/>
              </a:rPr>
              <a:t>law</a:t>
            </a:r>
            <a:r>
              <a:rPr lang="cs-CZ" sz="3200" dirty="0">
                <a:cs typeface="Calibri"/>
              </a:rPr>
              <a:t>)</a:t>
            </a:r>
          </a:p>
          <a:p>
            <a:pPr marL="457200" lvl="1" indent="0">
              <a:buNone/>
            </a:pPr>
            <a:endParaRPr lang="cs-CZ" sz="3200" dirty="0">
              <a:cs typeface="Calibri"/>
            </a:endParaRPr>
          </a:p>
        </p:txBody>
      </p:sp>
    </p:spTree>
    <p:extLst>
      <p:ext uri="{BB962C8B-B14F-4D97-AF65-F5344CB8AC3E}">
        <p14:creationId xmlns:p14="http://schemas.microsoft.com/office/powerpoint/2010/main" val="856936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95B511-9B49-4005-8A0E-9C3FD1692168}"/>
              </a:ext>
            </a:extLst>
          </p:cNvPr>
          <p:cNvSpPr>
            <a:spLocks noGrp="1"/>
          </p:cNvSpPr>
          <p:nvPr>
            <p:ph type="title"/>
          </p:nvPr>
        </p:nvSpPr>
        <p:spPr/>
        <p:txBody>
          <a:bodyPr/>
          <a:lstStyle/>
          <a:p>
            <a:r>
              <a:rPr lang="cs-CZ" dirty="0">
                <a:cs typeface="Calibri Light"/>
              </a:rPr>
              <a:t>Copyright v Patent </a:t>
            </a:r>
            <a:r>
              <a:rPr lang="cs-CZ" dirty="0" err="1">
                <a:cs typeface="Calibri Light"/>
              </a:rPr>
              <a:t>protection</a:t>
            </a:r>
            <a:endParaRPr lang="cs-CZ" dirty="0" err="1"/>
          </a:p>
        </p:txBody>
      </p:sp>
      <p:sp>
        <p:nvSpPr>
          <p:cNvPr id="3" name="Zástupný symbol pro obsah 2">
            <a:extLst>
              <a:ext uri="{FF2B5EF4-FFF2-40B4-BE49-F238E27FC236}">
                <a16:creationId xmlns:a16="http://schemas.microsoft.com/office/drawing/2014/main" id="{3F34577E-F93F-47C4-B365-3CF715C415D3}"/>
              </a:ext>
            </a:extLst>
          </p:cNvPr>
          <p:cNvSpPr>
            <a:spLocks noGrp="1"/>
          </p:cNvSpPr>
          <p:nvPr>
            <p:ph sz="half" idx="1"/>
          </p:nvPr>
        </p:nvSpPr>
        <p:spPr/>
        <p:txBody>
          <a:bodyPr vert="horz" lIns="91440" tIns="45720" rIns="91440" bIns="45720" rtlCol="0" anchor="t">
            <a:normAutofit/>
          </a:bodyPr>
          <a:lstStyle/>
          <a:p>
            <a:r>
              <a:rPr lang="cs-CZ" dirty="0">
                <a:cs typeface="Calibri"/>
              </a:rPr>
              <a:t>Idea/</a:t>
            </a:r>
            <a:r>
              <a:rPr lang="cs-CZ" dirty="0" err="1">
                <a:cs typeface="Calibri"/>
              </a:rPr>
              <a:t>expression</a:t>
            </a:r>
            <a:r>
              <a:rPr lang="cs-CZ" dirty="0">
                <a:cs typeface="Calibri"/>
              </a:rPr>
              <a:t> </a:t>
            </a:r>
            <a:r>
              <a:rPr lang="cs-CZ" dirty="0" err="1">
                <a:cs typeface="Calibri"/>
              </a:rPr>
              <a:t>dichotomy</a:t>
            </a:r>
          </a:p>
          <a:p>
            <a:r>
              <a:rPr lang="cs-CZ" dirty="0">
                <a:cs typeface="Calibri"/>
              </a:rPr>
              <a:t>Works (</a:t>
            </a:r>
            <a:r>
              <a:rPr lang="cs-CZ" dirty="0" smtClean="0">
                <a:cs typeface="Calibri"/>
              </a:rPr>
              <a:t>originality </a:t>
            </a:r>
            <a:r>
              <a:rPr lang="cs-CZ" dirty="0">
                <a:cs typeface="Calibri"/>
              </a:rPr>
              <a:t>x </a:t>
            </a:r>
            <a:r>
              <a:rPr lang="cs-CZ" dirty="0" err="1">
                <a:cs typeface="Calibri"/>
              </a:rPr>
              <a:t>creativity</a:t>
            </a:r>
            <a:r>
              <a:rPr lang="cs-CZ" dirty="0">
                <a:cs typeface="Calibri"/>
              </a:rPr>
              <a:t>)</a:t>
            </a:r>
          </a:p>
          <a:p>
            <a:r>
              <a:rPr lang="cs-CZ" dirty="0" err="1">
                <a:cs typeface="Calibri"/>
              </a:rPr>
              <a:t>Author</a:t>
            </a:r>
          </a:p>
          <a:p>
            <a:r>
              <a:rPr lang="cs-CZ" dirty="0" err="1">
                <a:cs typeface="Calibri"/>
              </a:rPr>
              <a:t>Protection</a:t>
            </a:r>
            <a:r>
              <a:rPr lang="cs-CZ" dirty="0">
                <a:cs typeface="Calibri"/>
              </a:rPr>
              <a:t> ex lege</a:t>
            </a:r>
          </a:p>
          <a:p>
            <a:r>
              <a:rPr lang="cs-CZ" dirty="0">
                <a:cs typeface="Calibri"/>
              </a:rPr>
              <a:t>7</a:t>
            </a:r>
            <a:r>
              <a:rPr lang="cs-CZ" dirty="0" smtClean="0">
                <a:cs typeface="Calibri"/>
              </a:rPr>
              <a:t>0 </a:t>
            </a:r>
            <a:r>
              <a:rPr lang="cs-CZ" dirty="0" err="1">
                <a:cs typeface="Calibri"/>
              </a:rPr>
              <a:t>years</a:t>
            </a:r>
            <a:r>
              <a:rPr lang="cs-CZ" dirty="0">
                <a:cs typeface="Calibri"/>
              </a:rPr>
              <a:t> </a:t>
            </a:r>
            <a:r>
              <a:rPr lang="cs-CZ" dirty="0" err="1">
                <a:cs typeface="Calibri"/>
              </a:rPr>
              <a:t>after</a:t>
            </a:r>
            <a:r>
              <a:rPr lang="cs-CZ" dirty="0">
                <a:cs typeface="Calibri"/>
              </a:rPr>
              <a:t> </a:t>
            </a:r>
            <a:r>
              <a:rPr lang="cs-CZ" dirty="0" err="1">
                <a:cs typeface="Calibri"/>
              </a:rPr>
              <a:t>the</a:t>
            </a:r>
            <a:r>
              <a:rPr lang="cs-CZ" dirty="0">
                <a:cs typeface="Calibri"/>
              </a:rPr>
              <a:t> </a:t>
            </a:r>
            <a:r>
              <a:rPr lang="cs-CZ" dirty="0" err="1">
                <a:cs typeface="Calibri"/>
              </a:rPr>
              <a:t>death</a:t>
            </a:r>
            <a:r>
              <a:rPr lang="cs-CZ" dirty="0">
                <a:cs typeface="Calibri"/>
              </a:rPr>
              <a:t> </a:t>
            </a:r>
            <a:r>
              <a:rPr lang="cs-CZ" dirty="0" err="1">
                <a:cs typeface="Calibri"/>
              </a:rPr>
              <a:t>of</a:t>
            </a:r>
            <a:r>
              <a:rPr lang="cs-CZ" dirty="0">
                <a:cs typeface="Calibri"/>
              </a:rPr>
              <a:t> </a:t>
            </a:r>
            <a:r>
              <a:rPr lang="cs-CZ" dirty="0" err="1">
                <a:cs typeface="Calibri"/>
              </a:rPr>
              <a:t>author</a:t>
            </a:r>
            <a:endParaRPr lang="cs-CZ" dirty="0">
              <a:cs typeface="Calibri"/>
            </a:endParaRPr>
          </a:p>
        </p:txBody>
      </p:sp>
      <p:sp>
        <p:nvSpPr>
          <p:cNvPr id="4" name="Zástupný symbol pro obsah 3">
            <a:extLst>
              <a:ext uri="{FF2B5EF4-FFF2-40B4-BE49-F238E27FC236}">
                <a16:creationId xmlns:a16="http://schemas.microsoft.com/office/drawing/2014/main" id="{2BD69C9B-79C9-458A-917B-3F560F7B915F}"/>
              </a:ext>
            </a:extLst>
          </p:cNvPr>
          <p:cNvSpPr>
            <a:spLocks noGrp="1"/>
          </p:cNvSpPr>
          <p:nvPr>
            <p:ph sz="half" idx="2"/>
          </p:nvPr>
        </p:nvSpPr>
        <p:spPr/>
        <p:txBody>
          <a:bodyPr vert="horz" lIns="91440" tIns="45720" rIns="91440" bIns="45720" rtlCol="0" anchor="t">
            <a:normAutofit/>
          </a:bodyPr>
          <a:lstStyle/>
          <a:p>
            <a:r>
              <a:rPr lang="cs-CZ" dirty="0" err="1">
                <a:cs typeface="Calibri"/>
              </a:rPr>
              <a:t>Inventions</a:t>
            </a:r>
          </a:p>
          <a:p>
            <a:r>
              <a:rPr lang="cs-CZ" dirty="0">
                <a:cs typeface="Calibri"/>
              </a:rPr>
              <a:t>New, </a:t>
            </a:r>
            <a:r>
              <a:rPr lang="cs-CZ" dirty="0" err="1">
                <a:cs typeface="Calibri"/>
              </a:rPr>
              <a:t>inventive</a:t>
            </a:r>
            <a:r>
              <a:rPr lang="cs-CZ" dirty="0">
                <a:cs typeface="Calibri"/>
              </a:rPr>
              <a:t> step and </a:t>
            </a:r>
            <a:r>
              <a:rPr lang="cs-CZ" dirty="0" err="1">
                <a:cs typeface="Calibri"/>
              </a:rPr>
              <a:t>industrial</a:t>
            </a:r>
            <a:r>
              <a:rPr lang="cs-CZ" dirty="0">
                <a:cs typeface="Calibri"/>
              </a:rPr>
              <a:t> </a:t>
            </a:r>
            <a:r>
              <a:rPr lang="cs-CZ" dirty="0" err="1">
                <a:cs typeface="Calibri"/>
              </a:rPr>
              <a:t>application</a:t>
            </a:r>
            <a:r>
              <a:rPr lang="cs-CZ" dirty="0">
                <a:cs typeface="Calibri"/>
              </a:rPr>
              <a:t> </a:t>
            </a:r>
          </a:p>
          <a:p>
            <a:r>
              <a:rPr lang="cs-CZ" dirty="0">
                <a:cs typeface="Calibri"/>
              </a:rPr>
              <a:t>Patent </a:t>
            </a:r>
            <a:r>
              <a:rPr lang="cs-CZ" dirty="0" err="1">
                <a:cs typeface="Calibri"/>
              </a:rPr>
              <a:t>applications</a:t>
            </a:r>
            <a:r>
              <a:rPr lang="cs-CZ" dirty="0">
                <a:cs typeface="Calibri"/>
              </a:rPr>
              <a:t>/patent </a:t>
            </a:r>
            <a:r>
              <a:rPr lang="cs-CZ" dirty="0" err="1">
                <a:cs typeface="Calibri"/>
              </a:rPr>
              <a:t>procedure</a:t>
            </a:r>
          </a:p>
          <a:p>
            <a:r>
              <a:rPr lang="cs-CZ" dirty="0">
                <a:cs typeface="Calibri"/>
              </a:rPr>
              <a:t>20 </a:t>
            </a:r>
            <a:r>
              <a:rPr lang="cs-CZ" dirty="0" err="1">
                <a:cs typeface="Calibri"/>
              </a:rPr>
              <a:t>years</a:t>
            </a:r>
          </a:p>
        </p:txBody>
      </p:sp>
    </p:spTree>
    <p:extLst>
      <p:ext uri="{BB962C8B-B14F-4D97-AF65-F5344CB8AC3E}">
        <p14:creationId xmlns:p14="http://schemas.microsoft.com/office/powerpoint/2010/main" val="7381859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2101</Words>
  <Application>Microsoft Office PowerPoint</Application>
  <PresentationFormat>Širokoúhlá obrazovka</PresentationFormat>
  <Paragraphs>205</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Calibri Light</vt:lpstr>
      <vt:lpstr>Motiv systému Office</vt:lpstr>
      <vt:lpstr>Software law</vt:lpstr>
      <vt:lpstr>Outline</vt:lpstr>
      <vt:lpstr>Nature of SW</vt:lpstr>
      <vt:lpstr>Software basics</vt:lpstr>
      <vt:lpstr>SW design</vt:lpstr>
      <vt:lpstr>History of SW protection</vt:lpstr>
      <vt:lpstr>History of SW protection</vt:lpstr>
      <vt:lpstr>History of SW protection</vt:lpstr>
      <vt:lpstr>Copyright v Patent protection</vt:lpstr>
      <vt:lpstr>Copyright protection</vt:lpstr>
      <vt:lpstr>Authorship of SW</vt:lpstr>
      <vt:lpstr>Scope of the protection I (Art. 4)</vt:lpstr>
      <vt:lpstr>Scope of the protection II (Art. 4)</vt:lpstr>
      <vt:lpstr>Exhaustion of right (Art. 4)</vt:lpstr>
      <vt:lpstr>Exceptions to Article 4</vt:lpstr>
      <vt:lpstr>Decompilation I (Art. 6)</vt:lpstr>
      <vt:lpstr>Decompilation II (Art. 6)</vt:lpstr>
      <vt:lpstr>Decompilation III (Art. 6)</vt:lpstr>
      <vt:lpstr>Special measures of protection (Art. 7)</vt:lpstr>
      <vt:lpstr>Article 8</vt:lpstr>
      <vt:lpstr>Case law</vt:lpstr>
      <vt:lpstr>C-393/09 BSA v. Ministerstvo kultury</vt:lpstr>
      <vt:lpstr>C-393/09 BSA v. Ministerstvo kultury</vt:lpstr>
      <vt:lpstr>C-406/10 SAS Institute Inc. v. World Programming Ltd</vt:lpstr>
      <vt:lpstr>C-406/10 SAS Institute Inc. v. World Programming Ltd</vt:lpstr>
      <vt:lpstr>C-406/10 SAS Institute Inc. v. World Programming Ltd</vt:lpstr>
      <vt:lpstr>C-406/10 SAS Institute Inc. v. World Programming Ltd</vt:lpstr>
      <vt:lpstr>C-406/10 SAS Institute Inc. v. World Programming Ltd</vt:lpstr>
      <vt:lpstr>C-406/10 SAS Institute Inc. v. World Programming Ltd</vt:lpstr>
      <vt:lpstr>UsedSoft GmbH v. Oracle International Corp. </vt:lpstr>
      <vt:lpstr>UsedSoft GmbH v. Oracle International Corp.</vt:lpstr>
      <vt:lpstr>UsedSoft GmbH v. Oracle International Corp.</vt:lpstr>
      <vt:lpstr>Case C-313/18 Dacom Limited v IPM Informed Portfolio Management AB</vt:lpstr>
      <vt:lpstr>Case C-313/18 Dacom Limited v IPM Informed Portfolio Management AB</vt:lpstr>
      <vt:lpstr>Case C-313/18 Dacom Limited v IPM Informed Portfolio Management AB</vt:lpstr>
      <vt:lpstr>Patent protection</vt:lpstr>
      <vt:lpstr>EPO rulings</vt:lpstr>
      <vt:lpstr>EPO rulings</vt:lpstr>
      <vt:lpstr>F/OSS</vt:lpstr>
      <vt:lpstr>F/OSS</vt:lpstr>
      <vt:lpstr>F/OSS</vt:lpstr>
      <vt:lpstr>F/OSS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
  <cp:revision>293</cp:revision>
  <dcterms:created xsi:type="dcterms:W3CDTF">2012-08-16T00:56:33Z</dcterms:created>
  <dcterms:modified xsi:type="dcterms:W3CDTF">2018-11-22T07:47:12Z</dcterms:modified>
</cp:coreProperties>
</file>