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8"/>
  </p:notesMasterIdLst>
  <p:handoutMasterIdLst>
    <p:handoutMasterId r:id="rId19"/>
  </p:handoutMasterIdLst>
  <p:sldIdLst>
    <p:sldId id="261" r:id="rId2"/>
    <p:sldId id="353" r:id="rId3"/>
    <p:sldId id="371" r:id="rId4"/>
    <p:sldId id="372" r:id="rId5"/>
    <p:sldId id="374" r:id="rId6"/>
    <p:sldId id="376" r:id="rId7"/>
    <p:sldId id="375" r:id="rId8"/>
    <p:sldId id="377" r:id="rId9"/>
    <p:sldId id="378" r:id="rId10"/>
    <p:sldId id="379" r:id="rId11"/>
    <p:sldId id="380" r:id="rId12"/>
    <p:sldId id="381" r:id="rId13"/>
    <p:sldId id="382" r:id="rId14"/>
    <p:sldId id="383" r:id="rId15"/>
    <p:sldId id="384" r:id="rId16"/>
    <p:sldId id="385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8" autoAdjust="0"/>
    <p:restoredTop sz="83835" autoAdjust="0"/>
  </p:normalViewPr>
  <p:slideViewPr>
    <p:cSldViewPr snapToGrid="0">
      <p:cViewPr varScale="1">
        <p:scale>
          <a:sx n="96" d="100"/>
          <a:sy n="96" d="100"/>
        </p:scale>
        <p:origin x="1068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text -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3999" y="6228000"/>
            <a:ext cx="304797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pPr algn="l"/>
            <a:fld id="{0DE708CC-0C3F-4567-9698-B54C0F35BD31}" type="slidenum">
              <a:rPr lang="cs-CZ" altLang="cs-CZ" smtClean="0"/>
              <a:pPr algn="l"/>
              <a:t>‹#›</a:t>
            </a:fld>
            <a:endParaRPr lang="cs-CZ" alt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4E9C526-F9E2-493E-8E4A-29B7948639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8797" y="1871999"/>
            <a:ext cx="3312000" cy="3960000"/>
          </a:xfrm>
        </p:spPr>
        <p:txBody>
          <a:bodyPr/>
          <a:lstStyle>
            <a:lvl1pPr>
              <a:lnSpc>
                <a:spcPts val="2300"/>
              </a:lnSpc>
              <a:defRPr sz="2000">
                <a:solidFill>
                  <a:schemeClr val="tx2"/>
                </a:solidFill>
              </a:defRPr>
            </a:lvl1pPr>
            <a:lvl2pPr>
              <a:lnSpc>
                <a:spcPts val="2300"/>
              </a:lnSpc>
              <a:defRPr sz="2000">
                <a:solidFill>
                  <a:schemeClr val="tx2"/>
                </a:solidFill>
              </a:defRPr>
            </a:lvl2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D9B1B16E-C592-4760-9D83-22FA9763E6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0001" y="1872000"/>
            <a:ext cx="7153200" cy="3960000"/>
          </a:xfrm>
        </p:spPr>
        <p:txBody>
          <a:bodyPr numCol="2" spcCol="288000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600FB58D-598D-4588-A1F6-D6BA04F89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052AF5FE-F020-4775-A5D1-07BD66BDF4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negativ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15C13AB4-C60C-41BB-A80B-0F32B6CA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58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fot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15C13AB4-C60C-41BB-A80B-0F32B6CA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02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160" y="2477312"/>
            <a:ext cx="2352060" cy="162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07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fakulta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523" y="2286498"/>
            <a:ext cx="5027383" cy="22644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76429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MUNI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59957" y="2477312"/>
            <a:ext cx="5672086" cy="16200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613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872000"/>
            <a:ext cx="10753200" cy="3960000"/>
          </a:xfrm>
        </p:spPr>
        <p:txBody>
          <a:bodyPr lIns="0" tIns="0" rIns="0" bIns="0" numCol="2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ky text -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870713"/>
            <a:ext cx="3311525" cy="205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500001"/>
            <a:ext cx="3312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500001"/>
            <a:ext cx="3312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500000"/>
            <a:ext cx="3312000" cy="133200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870713"/>
            <a:ext cx="3311525" cy="205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870713"/>
            <a:ext cx="3311525" cy="205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ky text - čty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9AA65E3F-0195-4D36-8526-0CE1096786E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952003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1" name="Zástupný symbol pro obsah 12">
            <a:extLst>
              <a:ext uri="{FF2B5EF4-FFF2-40B4-BE49-F238E27FC236}">
                <a16:creationId xmlns:a16="http://schemas.microsoft.com/office/drawing/2014/main" id="{838FFA5A-2B52-4640-999A-0FA707EA2135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952003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5C10658A-98D8-4556-87CE-64E54F171B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59537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3" name="Zástupný symbol pro obsah 12">
            <a:extLst>
              <a:ext uri="{FF2B5EF4-FFF2-40B4-BE49-F238E27FC236}">
                <a16:creationId xmlns:a16="http://schemas.microsoft.com/office/drawing/2014/main" id="{68E7CFC0-159E-4EF0-9E07-70CA5454E32D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459537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B0153366-7BB7-41A8-92B2-286A307A4C6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12465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5" name="Zástupný symbol pro obsah 12">
            <a:extLst>
              <a:ext uri="{FF2B5EF4-FFF2-40B4-BE49-F238E27FC236}">
                <a16:creationId xmlns:a16="http://schemas.microsoft.com/office/drawing/2014/main" id="{6206BCD2-CB4B-4872-B733-6E6D82EBEAF8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212465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0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ek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871999"/>
            <a:ext cx="5218413" cy="3690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2863" y="1872000"/>
            <a:ext cx="5220000" cy="3960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700408"/>
            <a:ext cx="5218412" cy="131591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720000"/>
            <a:ext cx="10753200" cy="5112000"/>
          </a:xfrm>
        </p:spPr>
        <p:txBody>
          <a:bodyPr lIns="0" tIns="0" rIns="0" bIns="0" numCol="2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12">
            <a:extLst>
              <a:ext uri="{FF2B5EF4-FFF2-40B4-BE49-F238E27FC236}">
                <a16:creationId xmlns:a16="http://schemas.microsoft.com/office/drawing/2014/main" id="{6AC77FAA-7A24-4042-9EC0-03189B9567D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719999"/>
            <a:ext cx="5218413" cy="4824766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5">
            <a:extLst>
              <a:ext uri="{FF2B5EF4-FFF2-40B4-BE49-F238E27FC236}">
                <a16:creationId xmlns:a16="http://schemas.microsoft.com/office/drawing/2014/main" id="{01B2AE5E-5079-489F-B918-D5D9F938E9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2863" y="719999"/>
            <a:ext cx="5220000" cy="5111999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text 13">
            <a:extLst>
              <a:ext uri="{FF2B5EF4-FFF2-40B4-BE49-F238E27FC236}">
                <a16:creationId xmlns:a16="http://schemas.microsoft.com/office/drawing/2014/main" id="{56D7E9DF-7CA0-41ED-B50E-DAFFDA4ABC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700408"/>
            <a:ext cx="5218412" cy="131591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872000"/>
            <a:ext cx="10753200" cy="3960000"/>
          </a:xfrm>
          <a:prstGeom prst="rect">
            <a:avLst/>
          </a:prstGeom>
        </p:spPr>
        <p:txBody>
          <a:bodyPr/>
          <a:lstStyle>
            <a:lvl1pPr marL="252000" indent="-180000"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/>
            </a:lvl1pPr>
            <a:lvl2pPr marL="504000" indent="-180000">
              <a:buClr>
                <a:schemeClr val="tx2"/>
              </a:buClr>
              <a:buFont typeface="Arial" panose="020B0604020202020204" pitchFamily="34" charset="0"/>
              <a:buChar char="̶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cs-CZ" altLang="cs-CZ" sz="10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306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73" r:id="rId3"/>
    <p:sldLayoutId id="2147483682" r:id="rId4"/>
    <p:sldLayoutId id="2147483674" r:id="rId5"/>
    <p:sldLayoutId id="2147483675" r:id="rId6"/>
    <p:sldLayoutId id="2147483676" r:id="rId7"/>
    <p:sldLayoutId id="2147483677" r:id="rId8"/>
    <p:sldLayoutId id="2147483661" r:id="rId9"/>
    <p:sldLayoutId id="2147483678" r:id="rId10"/>
    <p:sldLayoutId id="2147483679" r:id="rId11"/>
    <p:sldLayoutId id="2147483681" r:id="rId12"/>
    <p:sldLayoutId id="2147483680" r:id="rId13"/>
    <p:sldLayoutId id="2147483684" r:id="rId14"/>
    <p:sldLayoutId id="2147483683" r:id="rId15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6AD0BD-6F73-4A9E-803E-DB583969D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Tort law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3FF2B8-411E-49E6-80E0-C41638860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7D84D2-C8F5-43E5-AA55-DD6106B22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/>
              <a:t>Tort law</a:t>
            </a:r>
            <a:r>
              <a:rPr lang="cs-CZ" dirty="0"/>
              <a:t/>
            </a:r>
            <a:br>
              <a:rPr lang="cs-CZ" dirty="0"/>
            </a:br>
            <a:r>
              <a:rPr lang="cs-CZ" sz="2000" dirty="0"/>
              <a:t>JUDr. Lukáš Hadamčík, Ph.D.</a:t>
            </a:r>
          </a:p>
        </p:txBody>
      </p:sp>
    </p:spTree>
    <p:extLst>
      <p:ext uri="{BB962C8B-B14F-4D97-AF65-F5344CB8AC3E}">
        <p14:creationId xmlns:p14="http://schemas.microsoft.com/office/powerpoint/2010/main" val="3610336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cs-CZ" dirty="0"/>
              <a:t>Tort law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Causation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</a:t>
            </a:r>
            <a:r>
              <a:rPr lang="en-GB" sz="2400" dirty="0"/>
              <a:t>causal connection between the tortfeasor´s conduct and the damage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 doctrine condictio sine qua non – theory of consequence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 but-for test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 concept of adequate causation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 action is a relevant cause only if it is not just under particularly exceptional and extremely unlikely circumstances, but generally, suitable to produce a certain result</a:t>
            </a:r>
          </a:p>
        </p:txBody>
      </p:sp>
    </p:spTree>
    <p:extLst>
      <p:ext uri="{BB962C8B-B14F-4D97-AF65-F5344CB8AC3E}">
        <p14:creationId xmlns:p14="http://schemas.microsoft.com/office/powerpoint/2010/main" val="3735497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cs-CZ" dirty="0"/>
              <a:t>Tort law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Material damage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</a:t>
            </a:r>
            <a:r>
              <a:rPr lang="en-GB" sz="2400" dirty="0"/>
              <a:t>forms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 damnum </a:t>
            </a:r>
            <a:r>
              <a:rPr lang="en-GB" sz="2400" dirty="0" err="1"/>
              <a:t>emergens</a:t>
            </a:r>
            <a:r>
              <a:rPr lang="en-GB" sz="2400" dirty="0"/>
              <a:t> – actual damage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 lucrum </a:t>
            </a:r>
            <a:r>
              <a:rPr lang="en-GB" sz="2400" dirty="0" err="1"/>
              <a:t>cesans</a:t>
            </a:r>
            <a:r>
              <a:rPr lang="en-GB" sz="2400" dirty="0"/>
              <a:t> – lost profit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 </a:t>
            </a:r>
            <a:r>
              <a:rPr lang="en-GB" sz="2400" dirty="0" err="1"/>
              <a:t>diferential</a:t>
            </a:r>
            <a:r>
              <a:rPr lang="en-GB" sz="2400" dirty="0"/>
              <a:t> hypothesis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 what would the victim have, if the </a:t>
            </a:r>
            <a:r>
              <a:rPr lang="en-GB" sz="2400" dirty="0" err="1"/>
              <a:t>damge</a:t>
            </a:r>
            <a:r>
              <a:rPr lang="en-GB" sz="2400" dirty="0"/>
              <a:t> didn´t happen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 expressible in the money</a:t>
            </a:r>
          </a:p>
        </p:txBody>
      </p:sp>
    </p:spTree>
    <p:extLst>
      <p:ext uri="{BB962C8B-B14F-4D97-AF65-F5344CB8AC3E}">
        <p14:creationId xmlns:p14="http://schemas.microsoft.com/office/powerpoint/2010/main" val="2727818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cs-CZ" dirty="0"/>
              <a:t>Tort law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Compensation of material damage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</a:t>
            </a:r>
            <a:r>
              <a:rPr lang="en-GB" sz="2400" dirty="0"/>
              <a:t>sc. 2951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 restoration to the original state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 in money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 </a:t>
            </a:r>
            <a:r>
              <a:rPr lang="en-GB" sz="2400" dirty="0" err="1"/>
              <a:t>coice</a:t>
            </a:r>
            <a:r>
              <a:rPr lang="en-GB" sz="2400" dirty="0"/>
              <a:t> of victim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 reduction of compensation sc. 2953</a:t>
            </a:r>
          </a:p>
        </p:txBody>
      </p:sp>
    </p:spTree>
    <p:extLst>
      <p:ext uri="{BB962C8B-B14F-4D97-AF65-F5344CB8AC3E}">
        <p14:creationId xmlns:p14="http://schemas.microsoft.com/office/powerpoint/2010/main" val="2996220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cs-CZ" dirty="0"/>
              <a:t>Tort law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Non-material damage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</a:t>
            </a:r>
            <a:r>
              <a:rPr lang="en-GB" sz="2400" dirty="0"/>
              <a:t>isn´t quantifiable in money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 sc. 2894 par. 2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 general clause sc. 2956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 other clauses – sc. 2969 par. 2, sc. 2971 and others </a:t>
            </a:r>
          </a:p>
        </p:txBody>
      </p:sp>
    </p:spTree>
    <p:extLst>
      <p:ext uri="{BB962C8B-B14F-4D97-AF65-F5344CB8AC3E}">
        <p14:creationId xmlns:p14="http://schemas.microsoft.com/office/powerpoint/2010/main" val="3973475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cs-CZ" dirty="0"/>
              <a:t>Tort law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Appropriate satisfaction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 sc. 2951 par. 2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 moral – apologize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 in money</a:t>
            </a:r>
          </a:p>
        </p:txBody>
      </p:sp>
    </p:spTree>
    <p:extLst>
      <p:ext uri="{BB962C8B-B14F-4D97-AF65-F5344CB8AC3E}">
        <p14:creationId xmlns:p14="http://schemas.microsoft.com/office/powerpoint/2010/main" val="1703858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cs-CZ" dirty="0"/>
              <a:t>Tort law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Compensation for bodily harm and death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</a:t>
            </a:r>
            <a:r>
              <a:rPr lang="en-GB" sz="2400" dirty="0"/>
              <a:t>sc. 2958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 reparation money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 compensation for deteriorated social position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 other non pecuniary harm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 Method of The Supreme Court of Justice</a:t>
            </a:r>
          </a:p>
        </p:txBody>
      </p:sp>
    </p:spTree>
    <p:extLst>
      <p:ext uri="{BB962C8B-B14F-4D97-AF65-F5344CB8AC3E}">
        <p14:creationId xmlns:p14="http://schemas.microsoft.com/office/powerpoint/2010/main" val="71385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cs-CZ" dirty="0"/>
              <a:t>Tort law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492369"/>
            <a:ext cx="10753200" cy="5339631"/>
          </a:xfrm>
        </p:spPr>
        <p:txBody>
          <a:bodyPr numCol="1"/>
          <a:lstStyle/>
          <a:p>
            <a:pPr algn="just">
              <a:lnSpc>
                <a:spcPct val="150000"/>
              </a:lnSpc>
            </a:pPr>
            <a:endParaRPr lang="cs-CZ" sz="2400" dirty="0"/>
          </a:p>
          <a:p>
            <a:pPr algn="just">
              <a:lnSpc>
                <a:spcPct val="150000"/>
              </a:lnSpc>
            </a:pPr>
            <a:endParaRPr lang="cs-CZ" sz="2400" dirty="0"/>
          </a:p>
          <a:p>
            <a:pPr algn="just">
              <a:lnSpc>
                <a:spcPct val="150000"/>
              </a:lnSpc>
            </a:pPr>
            <a:endParaRPr lang="cs-CZ" sz="2400" dirty="0"/>
          </a:p>
          <a:p>
            <a:pPr algn="ctr">
              <a:lnSpc>
                <a:spcPct val="150000"/>
              </a:lnSpc>
            </a:pPr>
            <a:r>
              <a:rPr lang="en-GB" sz="48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95653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cs-CZ" dirty="0"/>
              <a:t>Tort law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System of tort law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</a:t>
            </a:r>
            <a:r>
              <a:rPr lang="en-GB" sz="2400" dirty="0"/>
              <a:t>zero point</a:t>
            </a:r>
            <a:endParaRPr lang="cs-CZ" sz="2400" dirty="0"/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 </a:t>
            </a:r>
            <a:r>
              <a:rPr lang="en-GB" sz="2400" dirty="0" err="1"/>
              <a:t>neminem</a:t>
            </a:r>
            <a:r>
              <a:rPr lang="en-GB" sz="2400" dirty="0"/>
              <a:t> </a:t>
            </a:r>
            <a:r>
              <a:rPr lang="en-GB" sz="2400" dirty="0" err="1"/>
              <a:t>laedere</a:t>
            </a:r>
            <a:r>
              <a:rPr lang="en-GB" sz="2400" dirty="0"/>
              <a:t> (not to harm anyone)</a:t>
            </a:r>
          </a:p>
          <a:p>
            <a:pPr lvl="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 everyone is liable for everything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 </a:t>
            </a:r>
            <a:r>
              <a:rPr lang="en-GB" sz="2400" dirty="0" err="1"/>
              <a:t>casum</a:t>
            </a:r>
            <a:r>
              <a:rPr lang="en-GB" sz="2400" dirty="0"/>
              <a:t> </a:t>
            </a:r>
            <a:r>
              <a:rPr lang="en-GB" sz="2400" dirty="0" err="1"/>
              <a:t>sentit</a:t>
            </a:r>
            <a:r>
              <a:rPr lang="en-GB" sz="2400" dirty="0"/>
              <a:t> dominus (coincidence </a:t>
            </a:r>
            <a:r>
              <a:rPr lang="en-GB" sz="2400" dirty="0" smtClean="0"/>
              <a:t>a</a:t>
            </a:r>
            <a:r>
              <a:rPr lang="cs-CZ" sz="2400" dirty="0" smtClean="0"/>
              <a:t>ff</a:t>
            </a:r>
            <a:r>
              <a:rPr lang="en-GB" sz="2400" dirty="0" err="1" smtClean="0"/>
              <a:t>ects</a:t>
            </a:r>
            <a:r>
              <a:rPr lang="en-GB" sz="2400" dirty="0" smtClean="0"/>
              <a:t> </a:t>
            </a:r>
            <a:r>
              <a:rPr lang="en-GB" sz="2400" dirty="0"/>
              <a:t>the owner)</a:t>
            </a:r>
          </a:p>
          <a:p>
            <a:pPr lvl="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 no-one is liable for anything</a:t>
            </a:r>
          </a:p>
        </p:txBody>
      </p:sp>
    </p:spTree>
    <p:extLst>
      <p:ext uri="{BB962C8B-B14F-4D97-AF65-F5344CB8AC3E}">
        <p14:creationId xmlns:p14="http://schemas.microsoft.com/office/powerpoint/2010/main" val="1045535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cs-CZ" dirty="0"/>
              <a:t>Tort law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Meaning</a:t>
            </a:r>
            <a:r>
              <a:rPr lang="cs-CZ" dirty="0"/>
              <a:t> </a:t>
            </a:r>
            <a:r>
              <a:rPr lang="en-GB" dirty="0"/>
              <a:t>of Tort </a:t>
            </a:r>
            <a:r>
              <a:rPr lang="cs-CZ" dirty="0"/>
              <a:t>law</a:t>
            </a:r>
            <a:endParaRPr lang="en-GB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</a:t>
            </a:r>
            <a:r>
              <a:rPr lang="en-GB" sz="2400" dirty="0"/>
              <a:t>only non-contractual liability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 but! sc. 2913 – breach of contractual duty </a:t>
            </a:r>
          </a:p>
        </p:txBody>
      </p:sp>
    </p:spTree>
    <p:extLst>
      <p:ext uri="{BB962C8B-B14F-4D97-AF65-F5344CB8AC3E}">
        <p14:creationId xmlns:p14="http://schemas.microsoft.com/office/powerpoint/2010/main" val="2594504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cs-CZ" dirty="0"/>
              <a:t>Tort law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General clauses of tort liability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 breach of good moral sc. 2909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 culpable violation of absolute right sc. 2910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 life, body, health, freedom, property, etc.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 culpable violation of a protective law sc. 2910</a:t>
            </a:r>
          </a:p>
        </p:txBody>
      </p:sp>
    </p:spTree>
    <p:extLst>
      <p:ext uri="{BB962C8B-B14F-4D97-AF65-F5344CB8AC3E}">
        <p14:creationId xmlns:p14="http://schemas.microsoft.com/office/powerpoint/2010/main" val="3521805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cs-CZ" dirty="0"/>
              <a:t>Tort law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Elements of liability for damage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</a:t>
            </a:r>
            <a:r>
              <a:rPr lang="en-GB" sz="2400" dirty="0"/>
              <a:t>delict – breach of statute or good morals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 damage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 causal relationship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 fault</a:t>
            </a:r>
          </a:p>
        </p:txBody>
      </p:sp>
    </p:spTree>
    <p:extLst>
      <p:ext uri="{BB962C8B-B14F-4D97-AF65-F5344CB8AC3E}">
        <p14:creationId xmlns:p14="http://schemas.microsoft.com/office/powerpoint/2010/main" val="1274674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cs-CZ" dirty="0"/>
              <a:t>Tort law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Concepts of liability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 liability based on fault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 no-fault liability (strict liability)</a:t>
            </a:r>
          </a:p>
          <a:p>
            <a:pPr algn="just">
              <a:lnSpc>
                <a:spcPct val="150000"/>
              </a:lnSpc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81136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cs-CZ" dirty="0"/>
              <a:t>Tort law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Civil delict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 objective criterion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 prohibitions and commands in the whole law </a:t>
            </a:r>
            <a:r>
              <a:rPr lang="en-GB" sz="2400" dirty="0" err="1" smtClean="0"/>
              <a:t>syst</a:t>
            </a:r>
            <a:r>
              <a:rPr lang="cs-CZ" sz="2400" dirty="0"/>
              <a:t>e</a:t>
            </a:r>
            <a:r>
              <a:rPr lang="en-GB" sz="2400" dirty="0" smtClean="0"/>
              <a:t>m</a:t>
            </a:r>
            <a:endParaRPr lang="en-GB" sz="2400" dirty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 prevention – sc. 2900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 required by the circumstances of the case or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 required by the usages of private life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 protected interests</a:t>
            </a:r>
          </a:p>
          <a:p>
            <a:pPr lvl="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freedom, life, body, property</a:t>
            </a:r>
          </a:p>
        </p:txBody>
      </p:sp>
    </p:spTree>
    <p:extLst>
      <p:ext uri="{BB962C8B-B14F-4D97-AF65-F5344CB8AC3E}">
        <p14:creationId xmlns:p14="http://schemas.microsoft.com/office/powerpoint/2010/main" val="3425949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cs-CZ" dirty="0"/>
              <a:t>Tort law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Defences and </a:t>
            </a:r>
            <a:r>
              <a:rPr lang="en-GB" dirty="0" err="1"/>
              <a:t>exeption</a:t>
            </a:r>
            <a:r>
              <a:rPr lang="en-GB" dirty="0"/>
              <a:t> clauses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</a:t>
            </a:r>
            <a:r>
              <a:rPr lang="en-GB" sz="2400" dirty="0"/>
              <a:t>using a right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 fulfil a legal duty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 victim´s consent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 necessity sc. 2906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 self-</a:t>
            </a:r>
            <a:r>
              <a:rPr lang="en-GB" sz="2400" dirty="0" err="1"/>
              <a:t>hlep</a:t>
            </a:r>
            <a:r>
              <a:rPr lang="en-GB" sz="2400" dirty="0"/>
              <a:t> sc. 14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 self-defence sc. 2905</a:t>
            </a:r>
          </a:p>
        </p:txBody>
      </p:sp>
    </p:spTree>
    <p:extLst>
      <p:ext uri="{BB962C8B-B14F-4D97-AF65-F5344CB8AC3E}">
        <p14:creationId xmlns:p14="http://schemas.microsoft.com/office/powerpoint/2010/main" val="2078574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cs-CZ" dirty="0"/>
              <a:t>Tort law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Fault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</a:t>
            </a:r>
            <a:r>
              <a:rPr lang="en-GB" sz="2400" dirty="0"/>
              <a:t>subjective criterion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 examined aspects – knowledge and will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 </a:t>
            </a:r>
            <a:r>
              <a:rPr lang="en-GB" sz="2400" dirty="0" err="1"/>
              <a:t>dolus</a:t>
            </a:r>
            <a:r>
              <a:rPr lang="en-GB" sz="2400" dirty="0"/>
              <a:t> </a:t>
            </a:r>
            <a:r>
              <a:rPr lang="en-GB" sz="2400" dirty="0" err="1"/>
              <a:t>directus</a:t>
            </a:r>
            <a:r>
              <a:rPr lang="en-GB" sz="2400" dirty="0"/>
              <a:t> – direct intent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 </a:t>
            </a:r>
            <a:r>
              <a:rPr lang="en-GB" sz="2400" dirty="0" err="1"/>
              <a:t>dolus</a:t>
            </a:r>
            <a:r>
              <a:rPr lang="en-GB" sz="2400" dirty="0"/>
              <a:t> </a:t>
            </a:r>
            <a:r>
              <a:rPr lang="en-GB" sz="2400" dirty="0" err="1"/>
              <a:t>eventualis</a:t>
            </a:r>
            <a:r>
              <a:rPr lang="en-GB" sz="2400" dirty="0"/>
              <a:t> – indirect intent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 culpa </a:t>
            </a:r>
            <a:r>
              <a:rPr lang="en-GB" sz="2400" dirty="0" err="1"/>
              <a:t>lata</a:t>
            </a:r>
            <a:r>
              <a:rPr lang="en-GB" sz="2400" dirty="0"/>
              <a:t> – wilful negligence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 culpa </a:t>
            </a:r>
            <a:r>
              <a:rPr lang="en-GB" sz="2400" dirty="0" err="1"/>
              <a:t>levis</a:t>
            </a:r>
            <a:r>
              <a:rPr lang="en-GB" sz="2400" dirty="0"/>
              <a:t> – unwilful negligence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 presumption of negligence sc. 2911</a:t>
            </a:r>
          </a:p>
        </p:txBody>
      </p:sp>
    </p:spTree>
    <p:extLst>
      <p:ext uri="{BB962C8B-B14F-4D97-AF65-F5344CB8AC3E}">
        <p14:creationId xmlns:p14="http://schemas.microsoft.com/office/powerpoint/2010/main" val="371960872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-LAW-CZ">
  <a:themeElements>
    <a:clrScheme name="MUNI">
      <a:dk1>
        <a:srgbClr val="000000"/>
      </a:dk1>
      <a:lt1>
        <a:srgbClr val="FFFFFF"/>
      </a:lt1>
      <a:dk2>
        <a:srgbClr val="0000DC"/>
      </a:dk2>
      <a:lt2>
        <a:srgbClr val="FED141"/>
      </a:lt2>
      <a:accent1>
        <a:srgbClr val="008C78"/>
      </a:accent1>
      <a:accent2>
        <a:srgbClr val="FF7300"/>
      </a:accent2>
      <a:accent3>
        <a:srgbClr val="9100DC"/>
      </a:accent3>
      <a:accent4>
        <a:srgbClr val="5AC8AF"/>
      </a:accent4>
      <a:accent5>
        <a:srgbClr val="F01928"/>
      </a:accent5>
      <a:accent6>
        <a:srgbClr val="00AF3F"/>
      </a:accent6>
      <a:hlink>
        <a:srgbClr val="4BC8FF"/>
      </a:hlink>
      <a:folHlink>
        <a:srgbClr val="B9006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MUNI.pptx" id="{DC9E31B8-40F9-4507-8A5E-F584B5D50A9F}" vid="{D2106080-813D-4A23-BF51-F23FAE90D7AD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Prezentace-LAW-CZ</Template>
  <TotalTime>1620</TotalTime>
  <Words>521</Words>
  <Application>Microsoft Office PowerPoint</Application>
  <PresentationFormat>Širokoúhlá obrazovka</PresentationFormat>
  <Paragraphs>116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Tahoma</vt:lpstr>
      <vt:lpstr>Wingdings</vt:lpstr>
      <vt:lpstr>Prezentace-LAW-CZ</vt:lpstr>
      <vt:lpstr>Tort law JUDr. Lukáš Hadamčík, Ph.D.</vt:lpstr>
      <vt:lpstr>System of tort law</vt:lpstr>
      <vt:lpstr>Meaning of Tort law</vt:lpstr>
      <vt:lpstr>General clauses of tort liability</vt:lpstr>
      <vt:lpstr>Elements of liability for damage</vt:lpstr>
      <vt:lpstr>Concepts of liability</vt:lpstr>
      <vt:lpstr>Civil delict</vt:lpstr>
      <vt:lpstr>Defences and exeption clauses</vt:lpstr>
      <vt:lpstr>Fault</vt:lpstr>
      <vt:lpstr>Causation</vt:lpstr>
      <vt:lpstr>Material damage</vt:lpstr>
      <vt:lpstr>Compensation of material damage</vt:lpstr>
      <vt:lpstr>Non-material damage</vt:lpstr>
      <vt:lpstr>Appropriate satisfaction</vt:lpstr>
      <vt:lpstr>Compensation for bodily harm and death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hadamlu</dc:creator>
  <cp:lastModifiedBy>Lukáš Hadamčík</cp:lastModifiedBy>
  <cp:revision>154</cp:revision>
  <cp:lastPrinted>1601-01-01T00:00:00Z</cp:lastPrinted>
  <dcterms:created xsi:type="dcterms:W3CDTF">2018-10-30T08:41:10Z</dcterms:created>
  <dcterms:modified xsi:type="dcterms:W3CDTF">2019-03-26T16:16:32Z</dcterms:modified>
</cp:coreProperties>
</file>