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366" r:id="rId4"/>
    <p:sldId id="367" r:id="rId5"/>
    <p:sldId id="364" r:id="rId6"/>
    <p:sldId id="377" r:id="rId7"/>
    <p:sldId id="285" r:id="rId8"/>
    <p:sldId id="302" r:id="rId9"/>
    <p:sldId id="340" r:id="rId10"/>
    <p:sldId id="341" r:id="rId11"/>
    <p:sldId id="339" r:id="rId12"/>
    <p:sldId id="305" r:id="rId13"/>
    <p:sldId id="368" r:id="rId14"/>
    <p:sldId id="378" r:id="rId15"/>
    <p:sldId id="382" r:id="rId16"/>
    <p:sldId id="383" r:id="rId17"/>
    <p:sldId id="384" r:id="rId18"/>
    <p:sldId id="379" r:id="rId19"/>
    <p:sldId id="380" r:id="rId20"/>
    <p:sldId id="381" r:id="rId21"/>
    <p:sldId id="369" r:id="rId22"/>
    <p:sldId id="370" r:id="rId23"/>
    <p:sldId id="308" r:id="rId24"/>
    <p:sldId id="309" r:id="rId25"/>
    <p:sldId id="385" r:id="rId26"/>
    <p:sldId id="386" r:id="rId27"/>
    <p:sldId id="310" r:id="rId28"/>
    <p:sldId id="311" r:id="rId29"/>
    <p:sldId id="312" r:id="rId30"/>
    <p:sldId id="313" r:id="rId31"/>
    <p:sldId id="314" r:id="rId32"/>
    <p:sldId id="315" r:id="rId33"/>
    <p:sldId id="317" r:id="rId34"/>
    <p:sldId id="327" r:id="rId35"/>
    <p:sldId id="328" r:id="rId36"/>
    <p:sldId id="326" r:id="rId37"/>
    <p:sldId id="318" r:id="rId38"/>
    <p:sldId id="322" r:id="rId39"/>
    <p:sldId id="316" r:id="rId40"/>
    <p:sldId id="323" r:id="rId41"/>
    <p:sldId id="324" r:id="rId42"/>
    <p:sldId id="325" r:id="rId43"/>
    <p:sldId id="301" r:id="rId44"/>
  </p:sldIdLst>
  <p:sldSz cx="9144000" cy="5143500" type="screen16x9"/>
  <p:notesSz cx="6858000" cy="9144000"/>
  <p:embeddedFontLst>
    <p:embeddedFont>
      <p:font typeface="Roboto Slab" panose="020B0604020202020204" charset="0"/>
      <p:regular r:id="rId46"/>
      <p:bold r:id="rId47"/>
    </p:embeddedFont>
    <p:embeddedFont>
      <p:font typeface="Nixie One" panose="020B0604020202020204"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84"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920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378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760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105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09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116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94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736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519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047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0184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529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fld id="{DC4DA6A9-9E08-4458-8F66-37D58F05BFB3}" type="datetimeFigureOut">
              <a:rPr lang="cs-CZ" smtClean="0"/>
              <a:pPr/>
              <a:t>18.02.2019</a:t>
            </a:fld>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621876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8.jpeg"/><Relationship Id="rId2" Type="http://schemas.openxmlformats.org/officeDocument/2006/relationships/image" Target="../media/image6.gif"/><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curia.europa.eu/" TargetMode="External"/><Relationship Id="rId2" Type="http://schemas.openxmlformats.org/officeDocument/2006/relationships/hyperlink" Target="http://eur-lex.europa.eu/" TargetMode="External"/><Relationship Id="rId1" Type="http://schemas.openxmlformats.org/officeDocument/2006/relationships/slideLayout" Target="../slideLayouts/slideLayout3.xml"/><Relationship Id="rId4" Type="http://schemas.openxmlformats.org/officeDocument/2006/relationships/hyperlink" Target="https://www.youtube.com/watch?v=XgnXwrsMBU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57202" y="973232"/>
            <a:ext cx="6858000" cy="1159799"/>
          </a:xfrm>
          <a:prstGeom prst="rect">
            <a:avLst/>
          </a:prstGeom>
        </p:spPr>
        <p:txBody>
          <a:bodyPr lIns="91425" tIns="91425" rIns="91425" bIns="91425" anchor="b" anchorCtr="0">
            <a:noAutofit/>
          </a:bodyPr>
          <a:lstStyle/>
          <a:p>
            <a:pPr lvl="0"/>
            <a:r>
              <a:rPr lang="en-US" sz="4400" dirty="0"/>
              <a:t>BASICS OF THE EU ENVIRONMENTAL LAW</a:t>
            </a:r>
            <a:endParaRPr lang="en" sz="4400" dirty="0"/>
          </a:p>
        </p:txBody>
      </p:sp>
      <p:sp>
        <p:nvSpPr>
          <p:cNvPr id="3" name="Obdélník 2"/>
          <p:cNvSpPr/>
          <p:nvPr/>
        </p:nvSpPr>
        <p:spPr>
          <a:xfrm>
            <a:off x="0" y="441731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p:cNvGraphicFramePr>
            <a:graphicFrameLocks noChangeAspect="1"/>
          </p:cNvGraphicFramePr>
          <p:nvPr>
            <p:extLst>
              <p:ext uri="{D42A27DB-BD31-4B8C-83A1-F6EECF244321}">
                <p14:modId xmlns:p14="http://schemas.microsoft.com/office/powerpoint/2010/main" val="217241450"/>
              </p:ext>
            </p:extLst>
          </p:nvPr>
        </p:nvGraphicFramePr>
        <p:xfrm>
          <a:off x="457204" y="4507549"/>
          <a:ext cx="493056" cy="493056"/>
        </p:xfrm>
        <a:graphic>
          <a:graphicData uri="http://schemas.openxmlformats.org/presentationml/2006/ole">
            <mc:AlternateContent xmlns:mc="http://schemas.openxmlformats.org/markup-compatibility/2006">
              <mc:Choice xmlns:v="urn:schemas-microsoft-com:vml" Requires="v">
                <p:oleObj spid="_x0000_s1092" r:id="rId4" imgW="3457575" imgH="3448050" progId="CorelDRAW.Graphic.11">
                  <p:embed/>
                </p:oleObj>
              </mc:Choice>
              <mc:Fallback>
                <p:oleObj r:id="rId4" imgW="3457575" imgH="3448050" progId="CorelDRAW.Graphic.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4" y="4507549"/>
                        <a:ext cx="493056" cy="493056"/>
                      </a:xfrm>
                      <a:prstGeom prst="rect">
                        <a:avLst/>
                      </a:prstGeom>
                      <a:noFill/>
                    </p:spPr>
                  </p:pic>
                </p:oleObj>
              </mc:Fallback>
            </mc:AlternateContent>
          </a:graphicData>
        </a:graphic>
      </p:graphicFrame>
      <p:pic>
        <p:nvPicPr>
          <p:cNvPr id="1027" name="Picture 3"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7010" y="4489789"/>
            <a:ext cx="4186990" cy="769441"/>
          </a:xfrm>
          <a:prstGeom prst="rect">
            <a:avLst/>
          </a:prstGeom>
          <a:noFill/>
        </p:spPr>
        <p:txBody>
          <a:bodyPr wrap="square" rtlCol="0">
            <a:spAutoFit/>
          </a:bodyPr>
          <a:lstStyle/>
          <a:p>
            <a:r>
              <a:rPr lang="cs-CZ" sz="1200" dirty="0" smtClean="0">
                <a:solidFill>
                  <a:schemeClr val="tx1"/>
                </a:solidFill>
                <a:latin typeface="Roboto Slab" panose="020B0604020202020204" charset="0"/>
                <a:ea typeface="Roboto Slab" panose="020B0604020202020204" charset="0"/>
              </a:rPr>
              <a:t>18. </a:t>
            </a:r>
            <a:r>
              <a:rPr lang="cs-CZ" sz="1200" dirty="0" smtClean="0">
                <a:solidFill>
                  <a:schemeClr val="tx1"/>
                </a:solidFill>
                <a:latin typeface="Roboto Slab" panose="020B0604020202020204" charset="0"/>
                <a:ea typeface="Roboto Slab" panose="020B0604020202020204" charset="0"/>
              </a:rPr>
              <a:t>2. </a:t>
            </a:r>
            <a:r>
              <a:rPr lang="cs-CZ" sz="1200" dirty="0" smtClean="0">
                <a:solidFill>
                  <a:schemeClr val="tx1"/>
                </a:solidFill>
                <a:latin typeface="Roboto Slab" panose="020B0604020202020204" charset="0"/>
                <a:ea typeface="Roboto Slab" panose="020B0604020202020204" charset="0"/>
              </a:rPr>
              <a:t>2019</a:t>
            </a:r>
            <a:endParaRPr lang="cs-CZ" sz="1200" dirty="0" smtClean="0">
              <a:solidFill>
                <a:schemeClr val="tx1"/>
              </a:solidFill>
              <a:latin typeface="Roboto Slab" panose="020B0604020202020204" charset="0"/>
              <a:ea typeface="Roboto Slab" panose="020B0604020202020204" charset="0"/>
            </a:endParaRPr>
          </a:p>
          <a:p>
            <a:r>
              <a:rPr lang="cs-CZ" sz="1200" dirty="0" smtClean="0">
                <a:solidFill>
                  <a:schemeClr val="tx1"/>
                </a:solidFill>
                <a:latin typeface="Roboto Slab" panose="020B0604020202020204" charset="0"/>
                <a:ea typeface="Roboto Slab" panose="020B0604020202020204" charset="0"/>
              </a:rPr>
              <a:t>Mgr</a:t>
            </a:r>
            <a:r>
              <a:rPr lang="cs-CZ" sz="1200" dirty="0">
                <a:solidFill>
                  <a:schemeClr val="tx1"/>
                </a:solidFill>
                <a:latin typeface="Roboto Slab" panose="020B0604020202020204" charset="0"/>
                <a:ea typeface="Roboto Slab" panose="020B0604020202020204" charset="0"/>
              </a:rPr>
              <a:t>. Vojtěch Vomáčka, Ph.D., LL.M</a:t>
            </a:r>
            <a:r>
              <a:rPr lang="cs-CZ" dirty="0">
                <a:solidFill>
                  <a:schemeClr val="bg1"/>
                </a:solidFill>
                <a:latin typeface="Roboto Slab" panose="020B0604020202020204" charset="0"/>
                <a:ea typeface="Roboto Slab" panose="020B0604020202020204" charset="0"/>
              </a:rPr>
              <a:t>.</a:t>
            </a:r>
          </a:p>
          <a:p>
            <a:endParaRPr lang="cs-CZ" sz="1800" dirty="0">
              <a:solidFill>
                <a:schemeClr val="bg1"/>
              </a:solidFill>
              <a:latin typeface="Roboto Slab" panose="020B0604020202020204" charset="0"/>
              <a:ea typeface="Roboto Slab" panose="020B0604020202020204" charset="0"/>
            </a:endParaRPr>
          </a:p>
        </p:txBody>
      </p:sp>
      <p:sp>
        <p:nvSpPr>
          <p:cNvPr id="2" name="TextovéPole 1"/>
          <p:cNvSpPr txBox="1"/>
          <p:nvPr/>
        </p:nvSpPr>
        <p:spPr>
          <a:xfrm>
            <a:off x="457202" y="2413363"/>
            <a:ext cx="6453346" cy="1846659"/>
          </a:xfrm>
          <a:prstGeom prst="rect">
            <a:avLst/>
          </a:prstGeom>
          <a:noFill/>
        </p:spPr>
        <p:txBody>
          <a:bodyPr wrap="square" rtlCol="0">
            <a:spAutoFit/>
          </a:bodyPr>
          <a:lstStyle/>
          <a:p>
            <a:r>
              <a:rPr lang="en-US" sz="2000" dirty="0" smtClean="0">
                <a:solidFill>
                  <a:schemeClr val="bg1"/>
                </a:solidFill>
                <a:latin typeface="Roboto Slab" panose="020B0604020202020204" charset="0"/>
                <a:ea typeface="Roboto Slab" panose="020B0604020202020204" charset="0"/>
              </a:rPr>
              <a:t>ENVIRONMENTAL POLICY OF EU, ITS HISTORY AND DEVELOPMENT, AIMS AND INSTRUMENTS</a:t>
            </a:r>
            <a:endParaRPr lang="cs-CZ" sz="2000" dirty="0" smtClean="0">
              <a:solidFill>
                <a:schemeClr val="bg1"/>
              </a:solidFill>
              <a:latin typeface="Roboto Slab" panose="020B0604020202020204" charset="0"/>
              <a:ea typeface="Roboto Slab" panose="020B0604020202020204" charset="0"/>
            </a:endParaRPr>
          </a:p>
          <a:p>
            <a:endParaRPr lang="en-US" sz="2000" dirty="0" smtClean="0">
              <a:solidFill>
                <a:schemeClr val="bg1"/>
              </a:solidFill>
              <a:latin typeface="Roboto Slab" panose="020B0604020202020204" charset="0"/>
              <a:ea typeface="Roboto Slab" panose="020B0604020202020204" charset="0"/>
            </a:endParaRPr>
          </a:p>
          <a:p>
            <a:r>
              <a:rPr lang="en-US" sz="2000" dirty="0" smtClean="0">
                <a:solidFill>
                  <a:schemeClr val="bg1"/>
                </a:solidFill>
                <a:latin typeface="Roboto Slab" panose="020B0604020202020204" charset="0"/>
                <a:ea typeface="Roboto Slab" panose="020B0604020202020204" charset="0"/>
              </a:rPr>
              <a:t>THE ROLE OF THE ENVIRONMENTAL ACTION PLANS</a:t>
            </a:r>
          </a:p>
          <a:p>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288410"/>
            <a:ext cx="5022558" cy="553998"/>
          </a:xfrm>
          <a:prstGeom prst="rect">
            <a:avLst/>
          </a:prstGeom>
          <a:noFill/>
        </p:spPr>
        <p:txBody>
          <a:bodyPr wrap="square" rtlCol="0">
            <a:spAutoFit/>
          </a:bodyPr>
          <a:lstStyle/>
          <a:p>
            <a:r>
              <a:rPr lang="cs-CZ" sz="3000" b="1" dirty="0"/>
              <a:t>Pojetí práva</a:t>
            </a:r>
          </a:p>
        </p:txBody>
      </p:sp>
      <p:pic>
        <p:nvPicPr>
          <p:cNvPr id="5" name="Picture 2" descr="C:\Users\Vojtech\Desktop\seacoast-wallpapers-couple-screensav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730" y="199439"/>
            <a:ext cx="7698679" cy="481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698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smtClean="0"/>
              <a:t>Why</a:t>
            </a:r>
            <a:r>
              <a:rPr lang="cs-CZ" dirty="0" smtClean="0"/>
              <a:t> </a:t>
            </a:r>
            <a:r>
              <a:rPr lang="cs-CZ" dirty="0" err="1" smtClean="0"/>
              <a:t>does</a:t>
            </a:r>
            <a:r>
              <a:rPr lang="cs-CZ" dirty="0" smtClean="0"/>
              <a:t> </a:t>
            </a:r>
            <a:r>
              <a:rPr lang="cs-CZ" dirty="0" err="1" smtClean="0"/>
              <a:t>the</a:t>
            </a:r>
            <a:r>
              <a:rPr lang="cs-CZ" dirty="0" smtClean="0"/>
              <a:t> EU </a:t>
            </a:r>
            <a:r>
              <a:rPr lang="cs-CZ" dirty="0" err="1" smtClean="0"/>
              <a:t>protect</a:t>
            </a:r>
            <a:r>
              <a:rPr lang="cs-CZ" dirty="0" smtClean="0"/>
              <a:t> </a:t>
            </a:r>
            <a:r>
              <a:rPr lang="cs-CZ" dirty="0" err="1" smtClean="0"/>
              <a:t>the</a:t>
            </a:r>
            <a:r>
              <a:rPr lang="cs-CZ" dirty="0" smtClean="0"/>
              <a:t> </a:t>
            </a:r>
            <a:r>
              <a:rPr lang="cs-CZ" dirty="0" err="1" smtClean="0"/>
              <a:t>environment</a:t>
            </a:r>
            <a:r>
              <a:rPr lang="cs-CZ" dirty="0" smtClean="0"/>
              <a:t>?</a:t>
            </a:r>
            <a:endParaRPr lang="en" dirty="0"/>
          </a:p>
        </p:txBody>
      </p:sp>
      <p:pic>
        <p:nvPicPr>
          <p:cNvPr id="16" name="Picture 4" descr="e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428809" y="1706568"/>
            <a:ext cx="4863897" cy="325204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2008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smtClean="0"/>
              <a:t>Why</a:t>
            </a:r>
            <a:r>
              <a:rPr lang="cs-CZ" dirty="0" smtClean="0"/>
              <a:t> </a:t>
            </a:r>
            <a:r>
              <a:rPr lang="cs-CZ" dirty="0" err="1" smtClean="0"/>
              <a:t>does</a:t>
            </a:r>
            <a:r>
              <a:rPr lang="cs-CZ" dirty="0" smtClean="0"/>
              <a:t> </a:t>
            </a:r>
            <a:r>
              <a:rPr lang="cs-CZ" dirty="0" err="1" smtClean="0"/>
              <a:t>the</a:t>
            </a:r>
            <a:r>
              <a:rPr lang="cs-CZ" dirty="0" smtClean="0"/>
              <a:t> EU </a:t>
            </a:r>
            <a:r>
              <a:rPr lang="cs-CZ" dirty="0" err="1" smtClean="0"/>
              <a:t>protect</a:t>
            </a:r>
            <a:r>
              <a:rPr lang="cs-CZ" dirty="0" smtClean="0"/>
              <a:t> </a:t>
            </a:r>
            <a:r>
              <a:rPr lang="cs-CZ" dirty="0" err="1" smtClean="0"/>
              <a:t>the</a:t>
            </a:r>
            <a:r>
              <a:rPr lang="cs-CZ" dirty="0" smtClean="0"/>
              <a:t> </a:t>
            </a:r>
            <a:r>
              <a:rPr lang="cs-CZ" dirty="0" err="1" smtClean="0"/>
              <a:t>environment</a:t>
            </a:r>
            <a:r>
              <a:rPr lang="cs-CZ" dirty="0" smtClean="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smtClean="0">
                <a:solidFill>
                  <a:schemeClr val="tx1"/>
                </a:solidFill>
                <a:latin typeface="Roboto Slab" panose="020B0604020202020204" charset="0"/>
                <a:ea typeface="Roboto Slab" panose="020B0604020202020204" charset="0"/>
              </a:rPr>
              <a:t>Polic</a:t>
            </a:r>
            <a:r>
              <a:rPr lang="cs-CZ" sz="3500" dirty="0" smtClean="0">
                <a:solidFill>
                  <a:schemeClr val="tx1"/>
                </a:solidFill>
                <a:latin typeface="Roboto Slab" panose="020B0604020202020204" charset="0"/>
                <a:ea typeface="Roboto Slab" panose="020B0604020202020204" charset="0"/>
              </a:rPr>
              <a:t>y</a:t>
            </a:r>
            <a:r>
              <a:rPr lang="nl-BE" sz="3900" dirty="0" smtClean="0"/>
              <a:t> </a:t>
            </a:r>
            <a:endParaRPr lang="nl-BE" sz="3900" dirty="0"/>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smtClean="0">
                <a:latin typeface="Roboto Slab" panose="020B0604020202020204" charset="0"/>
                <a:ea typeface="Roboto Slab" panose="020B0604020202020204" charset="0"/>
              </a:rPr>
              <a:t>Framework </a:t>
            </a:r>
            <a:r>
              <a:rPr lang="cs-CZ" sz="1800" dirty="0" err="1" smtClean="0">
                <a:latin typeface="Roboto Slab" panose="020B0604020202020204" charset="0"/>
                <a:ea typeface="Roboto Slab" panose="020B0604020202020204" charset="0"/>
              </a:rPr>
              <a:t>legislation</a:t>
            </a:r>
            <a:r>
              <a:rPr lang="cs-CZ" sz="1800" dirty="0" smtClean="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a:t>
            </a:r>
            <a:r>
              <a:rPr lang="cs-CZ" sz="1800" dirty="0" err="1" smtClean="0">
                <a:latin typeface="Roboto Slab" panose="020B0604020202020204" charset="0"/>
                <a:ea typeface="Roboto Slab" panose="020B0604020202020204" charset="0"/>
              </a:rPr>
              <a:t>pecific</a:t>
            </a:r>
            <a:r>
              <a:rPr lang="cs-CZ" sz="1800" dirty="0" smtClean="0">
                <a:latin typeface="Roboto Slab" panose="020B0604020202020204" charset="0"/>
                <a:ea typeface="Roboto Slab" panose="020B0604020202020204" charset="0"/>
              </a:rPr>
              <a:t> </a:t>
            </a:r>
            <a:r>
              <a:rPr lang="cs-CZ" sz="1800" dirty="0" err="1" smtClean="0">
                <a:latin typeface="Roboto Slab" panose="020B0604020202020204" charset="0"/>
                <a:ea typeface="Roboto Slab" panose="020B0604020202020204" charset="0"/>
              </a:rPr>
              <a:t>legislation</a:t>
            </a:r>
            <a:r>
              <a:rPr lang="cs-CZ" sz="1800" dirty="0" smtClean="0">
                <a:latin typeface="Roboto Slab" panose="020B0604020202020204" charset="0"/>
                <a:ea typeface="Roboto Slab" panose="020B0604020202020204" charset="0"/>
              </a:rPr>
              <a:t>, </a:t>
            </a:r>
            <a:r>
              <a:rPr lang="cs-CZ" sz="1800" dirty="0" err="1" smtClean="0">
                <a:latin typeface="Roboto Slab" panose="020B0604020202020204" charset="0"/>
                <a:ea typeface="Roboto Slab" panose="020B0604020202020204" charset="0"/>
              </a:rPr>
              <a:t>binding</a:t>
            </a:r>
            <a:r>
              <a:rPr lang="cs-CZ" sz="1800" dirty="0" smtClean="0">
                <a:latin typeface="Roboto Slab" panose="020B0604020202020204" charset="0"/>
                <a:ea typeface="Roboto Slab" panose="020B0604020202020204" charset="0"/>
              </a:rPr>
              <a:t> p</a:t>
            </a:r>
            <a:r>
              <a:rPr lang="nl-BE" sz="1800" dirty="0" smtClean="0">
                <a:latin typeface="Roboto Slab" panose="020B0604020202020204" charset="0"/>
                <a:ea typeface="Roboto Slab" panose="020B0604020202020204" charset="0"/>
              </a:rPr>
              <a:t>lans</a:t>
            </a:r>
            <a:r>
              <a:rPr lang="cs-CZ" sz="1800" dirty="0" smtClean="0">
                <a:latin typeface="Roboto Slab" panose="020B0604020202020204" charset="0"/>
                <a:ea typeface="Roboto Slab" panose="020B0604020202020204" charset="0"/>
              </a:rPr>
              <a:t> and p</a:t>
            </a:r>
            <a:r>
              <a:rPr lang="nl-BE" sz="1800" dirty="0" smtClean="0">
                <a:latin typeface="Roboto Slab" panose="020B0604020202020204" charset="0"/>
                <a:ea typeface="Roboto Slab" panose="020B0604020202020204" charset="0"/>
              </a:rPr>
              <a:t>rogrammes</a:t>
            </a:r>
            <a:r>
              <a:rPr lang="cs-CZ" sz="1800" dirty="0" smtClean="0">
                <a:latin typeface="Roboto Slab" panose="020B0604020202020204" charset="0"/>
                <a:ea typeface="Roboto Slab" panose="020B0604020202020204" charset="0"/>
              </a:rPr>
              <a:t>…</a:t>
            </a:r>
            <a:endParaRPr lang="cs-CZ" sz="1600" dirty="0" smtClean="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smtClean="0">
                <a:latin typeface="Roboto Slab" panose="020B0604020202020204" charset="0"/>
                <a:ea typeface="Roboto Slab" panose="020B0604020202020204" charset="0"/>
              </a:rPr>
              <a:t>Administrative</a:t>
            </a:r>
            <a:r>
              <a:rPr lang="cs-CZ" sz="2400" dirty="0" smtClean="0">
                <a:latin typeface="Roboto Slab" panose="020B0604020202020204" charset="0"/>
                <a:ea typeface="Roboto Slab" panose="020B0604020202020204" charset="0"/>
              </a:rPr>
              <a:t> and </a:t>
            </a:r>
            <a:r>
              <a:rPr lang="cs-CZ" sz="2400" dirty="0" err="1" smtClean="0">
                <a:latin typeface="Roboto Slab" panose="020B0604020202020204" charset="0"/>
                <a:ea typeface="Roboto Slab" panose="020B0604020202020204" charset="0"/>
              </a:rPr>
              <a:t>judicial</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decisions</a:t>
            </a:r>
            <a:r>
              <a:rPr lang="cs-CZ" sz="2400" dirty="0" smtClean="0">
                <a:latin typeface="Roboto Slab" panose="020B0604020202020204" charset="0"/>
                <a:ea typeface="Roboto Slab" panose="020B0604020202020204" charset="0"/>
              </a:rPr>
              <a:t>, direct </a:t>
            </a:r>
            <a:r>
              <a:rPr lang="cs-CZ" sz="2400" dirty="0" err="1" smtClean="0">
                <a:latin typeface="Roboto Slab" panose="020B0604020202020204" charset="0"/>
                <a:ea typeface="Roboto Slab" panose="020B0604020202020204" charset="0"/>
              </a:rPr>
              <a:t>action</a:t>
            </a:r>
            <a:r>
              <a:rPr lang="cs-CZ" sz="2400" dirty="0" smtClean="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4034532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smtClean="0"/>
              <a:t>Why</a:t>
            </a:r>
            <a:r>
              <a:rPr lang="cs-CZ" dirty="0" smtClean="0"/>
              <a:t> </a:t>
            </a:r>
            <a:r>
              <a:rPr lang="cs-CZ" dirty="0" err="1" smtClean="0"/>
              <a:t>does</a:t>
            </a:r>
            <a:r>
              <a:rPr lang="cs-CZ" dirty="0" smtClean="0"/>
              <a:t> </a:t>
            </a:r>
            <a:r>
              <a:rPr lang="cs-CZ" dirty="0" err="1" smtClean="0"/>
              <a:t>the</a:t>
            </a:r>
            <a:r>
              <a:rPr lang="cs-CZ" dirty="0" smtClean="0"/>
              <a:t> EU </a:t>
            </a:r>
            <a:r>
              <a:rPr lang="cs-CZ" dirty="0" err="1" smtClean="0"/>
              <a:t>protect</a:t>
            </a:r>
            <a:r>
              <a:rPr lang="cs-CZ" dirty="0" smtClean="0"/>
              <a:t> </a:t>
            </a:r>
            <a:r>
              <a:rPr lang="cs-CZ" dirty="0" err="1" smtClean="0"/>
              <a:t>the</a:t>
            </a:r>
            <a:r>
              <a:rPr lang="cs-CZ" dirty="0" smtClean="0"/>
              <a:t> </a:t>
            </a:r>
            <a:r>
              <a:rPr lang="cs-CZ" dirty="0" err="1" smtClean="0"/>
              <a:t>environment</a:t>
            </a:r>
            <a:r>
              <a:rPr lang="cs-CZ" dirty="0" smtClean="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smtClean="0">
                <a:solidFill>
                  <a:schemeClr val="tx1"/>
                </a:solidFill>
                <a:latin typeface="Roboto Slab" panose="020B0604020202020204" charset="0"/>
                <a:ea typeface="Roboto Slab" panose="020B0604020202020204" charset="0"/>
              </a:rPr>
              <a:t>Polic</a:t>
            </a:r>
            <a:r>
              <a:rPr lang="cs-CZ" sz="3500" dirty="0" smtClean="0">
                <a:solidFill>
                  <a:schemeClr val="tx1"/>
                </a:solidFill>
                <a:latin typeface="Roboto Slab" panose="020B0604020202020204" charset="0"/>
                <a:ea typeface="Roboto Slab" panose="020B0604020202020204" charset="0"/>
              </a:rPr>
              <a:t>y</a:t>
            </a:r>
            <a:r>
              <a:rPr lang="nl-BE" sz="3900" dirty="0" smtClean="0"/>
              <a:t> </a:t>
            </a:r>
            <a:endParaRPr lang="nl-BE" sz="3900" dirty="0"/>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smtClean="0">
                <a:latin typeface="Roboto Slab" panose="020B0604020202020204" charset="0"/>
                <a:ea typeface="Roboto Slab" panose="020B0604020202020204" charset="0"/>
              </a:rPr>
              <a:t>Framework </a:t>
            </a:r>
            <a:r>
              <a:rPr lang="cs-CZ" sz="1800" dirty="0" err="1" smtClean="0">
                <a:latin typeface="Roboto Slab" panose="020B0604020202020204" charset="0"/>
                <a:ea typeface="Roboto Slab" panose="020B0604020202020204" charset="0"/>
              </a:rPr>
              <a:t>legislation</a:t>
            </a:r>
            <a:r>
              <a:rPr lang="cs-CZ" sz="1800" dirty="0" smtClean="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a:t>
            </a:r>
            <a:r>
              <a:rPr lang="cs-CZ" sz="1800" dirty="0" err="1" smtClean="0">
                <a:latin typeface="Roboto Slab" panose="020B0604020202020204" charset="0"/>
                <a:ea typeface="Roboto Slab" panose="020B0604020202020204" charset="0"/>
              </a:rPr>
              <a:t>pecific</a:t>
            </a:r>
            <a:r>
              <a:rPr lang="cs-CZ" sz="1800" dirty="0" smtClean="0">
                <a:latin typeface="Roboto Slab" panose="020B0604020202020204" charset="0"/>
                <a:ea typeface="Roboto Slab" panose="020B0604020202020204" charset="0"/>
              </a:rPr>
              <a:t> </a:t>
            </a:r>
            <a:r>
              <a:rPr lang="cs-CZ" sz="1800" dirty="0" err="1" smtClean="0">
                <a:latin typeface="Roboto Slab" panose="020B0604020202020204" charset="0"/>
                <a:ea typeface="Roboto Slab" panose="020B0604020202020204" charset="0"/>
              </a:rPr>
              <a:t>legislation</a:t>
            </a:r>
            <a:r>
              <a:rPr lang="cs-CZ" sz="1800" dirty="0" smtClean="0">
                <a:latin typeface="Roboto Slab" panose="020B0604020202020204" charset="0"/>
                <a:ea typeface="Roboto Slab" panose="020B0604020202020204" charset="0"/>
              </a:rPr>
              <a:t>, </a:t>
            </a:r>
            <a:r>
              <a:rPr lang="cs-CZ" sz="1800" dirty="0" err="1" smtClean="0">
                <a:latin typeface="Roboto Slab" panose="020B0604020202020204" charset="0"/>
                <a:ea typeface="Roboto Slab" panose="020B0604020202020204" charset="0"/>
              </a:rPr>
              <a:t>binding</a:t>
            </a:r>
            <a:r>
              <a:rPr lang="cs-CZ" sz="1800" dirty="0" smtClean="0">
                <a:latin typeface="Roboto Slab" panose="020B0604020202020204" charset="0"/>
                <a:ea typeface="Roboto Slab" panose="020B0604020202020204" charset="0"/>
              </a:rPr>
              <a:t> p</a:t>
            </a:r>
            <a:r>
              <a:rPr lang="nl-BE" sz="1800" dirty="0" smtClean="0">
                <a:latin typeface="Roboto Slab" panose="020B0604020202020204" charset="0"/>
                <a:ea typeface="Roboto Slab" panose="020B0604020202020204" charset="0"/>
              </a:rPr>
              <a:t>lans</a:t>
            </a:r>
            <a:r>
              <a:rPr lang="cs-CZ" sz="1800" dirty="0" smtClean="0">
                <a:latin typeface="Roboto Slab" panose="020B0604020202020204" charset="0"/>
                <a:ea typeface="Roboto Slab" panose="020B0604020202020204" charset="0"/>
              </a:rPr>
              <a:t> and p</a:t>
            </a:r>
            <a:r>
              <a:rPr lang="nl-BE" sz="1800" dirty="0" smtClean="0">
                <a:latin typeface="Roboto Slab" panose="020B0604020202020204" charset="0"/>
                <a:ea typeface="Roboto Slab" panose="020B0604020202020204" charset="0"/>
              </a:rPr>
              <a:t>rogrammes</a:t>
            </a:r>
            <a:r>
              <a:rPr lang="cs-CZ" sz="1800" dirty="0" smtClean="0">
                <a:latin typeface="Roboto Slab" panose="020B0604020202020204" charset="0"/>
                <a:ea typeface="Roboto Slab" panose="020B0604020202020204" charset="0"/>
              </a:rPr>
              <a:t>…</a:t>
            </a:r>
            <a:endParaRPr lang="cs-CZ" sz="1600" dirty="0" smtClean="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smtClean="0">
                <a:latin typeface="Roboto Slab" panose="020B0604020202020204" charset="0"/>
                <a:ea typeface="Roboto Slab" panose="020B0604020202020204" charset="0"/>
              </a:rPr>
              <a:t>Administrative</a:t>
            </a:r>
            <a:r>
              <a:rPr lang="cs-CZ" sz="2400" dirty="0" smtClean="0">
                <a:latin typeface="Roboto Slab" panose="020B0604020202020204" charset="0"/>
                <a:ea typeface="Roboto Slab" panose="020B0604020202020204" charset="0"/>
              </a:rPr>
              <a:t> and </a:t>
            </a:r>
            <a:r>
              <a:rPr lang="cs-CZ" sz="2400" dirty="0" err="1" smtClean="0">
                <a:latin typeface="Roboto Slab" panose="020B0604020202020204" charset="0"/>
                <a:ea typeface="Roboto Slab" panose="020B0604020202020204" charset="0"/>
              </a:rPr>
              <a:t>judicial</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decisions</a:t>
            </a:r>
            <a:r>
              <a:rPr lang="cs-CZ" sz="2400" dirty="0" smtClean="0">
                <a:latin typeface="Roboto Slab" panose="020B0604020202020204" charset="0"/>
                <a:ea typeface="Roboto Slab" panose="020B0604020202020204" charset="0"/>
              </a:rPr>
              <a:t>, direct </a:t>
            </a:r>
            <a:r>
              <a:rPr lang="cs-CZ" sz="2400" dirty="0" err="1" smtClean="0">
                <a:latin typeface="Roboto Slab" panose="020B0604020202020204" charset="0"/>
                <a:ea typeface="Roboto Slab" panose="020B0604020202020204" charset="0"/>
              </a:rPr>
              <a:t>action</a:t>
            </a:r>
            <a:r>
              <a:rPr lang="cs-CZ" sz="2400" dirty="0" smtClean="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1" name="Volný tvar 10"/>
          <p:cNvSpPr/>
          <p:nvPr/>
        </p:nvSpPr>
        <p:spPr>
          <a:xfrm>
            <a:off x="2566078" y="240632"/>
            <a:ext cx="6421839" cy="4764505"/>
          </a:xfrm>
          <a:custGeom>
            <a:avLst/>
            <a:gdLst>
              <a:gd name="connsiteX0" fmla="*/ 2178377 w 9005453"/>
              <a:gd name="connsiteY0" fmla="*/ 1052499 h 5108483"/>
              <a:gd name="connsiteX1" fmla="*/ 396711 w 9005453"/>
              <a:gd name="connsiteY1" fmla="*/ 4427295 h 5108483"/>
              <a:gd name="connsiteX2" fmla="*/ 8880835 w 9005453"/>
              <a:gd name="connsiteY2" fmla="*/ 4738379 h 5108483"/>
              <a:gd name="connsiteX3" fmla="*/ 5289222 w 9005453"/>
              <a:gd name="connsiteY3" fmla="*/ 241794 h 5108483"/>
              <a:gd name="connsiteX4" fmla="*/ 2932521 w 9005453"/>
              <a:gd name="connsiteY4" fmla="*/ 609439 h 5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5453" h="5108483">
                <a:moveTo>
                  <a:pt x="2178377" y="1052499"/>
                </a:moveTo>
                <a:cubicBezTo>
                  <a:pt x="729006" y="2432740"/>
                  <a:pt x="-720365" y="3812982"/>
                  <a:pt x="396711" y="4427295"/>
                </a:cubicBezTo>
                <a:cubicBezTo>
                  <a:pt x="1513787" y="5041608"/>
                  <a:pt x="8065417" y="5435962"/>
                  <a:pt x="8880835" y="4738379"/>
                </a:cubicBezTo>
                <a:cubicBezTo>
                  <a:pt x="9696253" y="4040796"/>
                  <a:pt x="6280608" y="929951"/>
                  <a:pt x="5289222" y="241794"/>
                </a:cubicBezTo>
                <a:cubicBezTo>
                  <a:pt x="4297836" y="-446363"/>
                  <a:pt x="3308022" y="546594"/>
                  <a:pt x="2932521" y="6094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flipV="1">
            <a:off x="4669550" y="435860"/>
            <a:ext cx="322420" cy="356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4669550" y="737657"/>
            <a:ext cx="504029" cy="852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674165" y="101882"/>
            <a:ext cx="2673304" cy="830997"/>
          </a:xfrm>
          <a:prstGeom prst="rect">
            <a:avLst/>
          </a:prstGeom>
          <a:noFill/>
        </p:spPr>
        <p:txBody>
          <a:bodyPr wrap="square" rtlCol="0">
            <a:spAutoFit/>
          </a:bodyPr>
          <a:lstStyle/>
          <a:p>
            <a:r>
              <a:rPr lang="cs-CZ" sz="2400" b="1" dirty="0" smtClean="0">
                <a:solidFill>
                  <a:schemeClr val="accent1">
                    <a:lumMod val="75000"/>
                  </a:schemeClr>
                </a:solidFill>
                <a:latin typeface="Roboto Slab" panose="020B0604020202020204" charset="0"/>
                <a:ea typeface="Roboto Slab" panose="020B0604020202020204" charset="0"/>
              </a:rPr>
              <a:t>PRIMARY LAW</a:t>
            </a:r>
          </a:p>
          <a:p>
            <a:r>
              <a:rPr lang="cs-CZ" sz="2400" b="1" dirty="0" smtClean="0">
                <a:solidFill>
                  <a:schemeClr val="accent1">
                    <a:lumMod val="75000"/>
                  </a:schemeClr>
                </a:solidFill>
                <a:latin typeface="Roboto Slab" panose="020B0604020202020204" charset="0"/>
                <a:ea typeface="Roboto Slab" panose="020B0604020202020204" charset="0"/>
              </a:rPr>
              <a:t>(</a:t>
            </a:r>
            <a:r>
              <a:rPr lang="cs-CZ" sz="2400" b="1" dirty="0" err="1" smtClean="0">
                <a:solidFill>
                  <a:schemeClr val="accent1">
                    <a:lumMod val="75000"/>
                  </a:schemeClr>
                </a:solidFill>
                <a:latin typeface="Roboto Slab" panose="020B0604020202020204" charset="0"/>
                <a:ea typeface="Roboto Slab" panose="020B0604020202020204" charset="0"/>
              </a:rPr>
              <a:t>competence</a:t>
            </a:r>
            <a:r>
              <a:rPr lang="cs-CZ" sz="2400" b="1" dirty="0" smtClean="0">
                <a:solidFill>
                  <a:schemeClr val="accent1">
                    <a:lumMod val="75000"/>
                  </a:schemeClr>
                </a:solidFill>
                <a:latin typeface="Roboto Slab" panose="020B0604020202020204" charset="0"/>
                <a:ea typeface="Roboto Slab" panose="020B0604020202020204" charset="0"/>
              </a:rPr>
              <a:t> )</a:t>
            </a:r>
            <a:endParaRPr lang="cs-CZ" sz="2400" b="1" dirty="0">
              <a:solidFill>
                <a:schemeClr val="accent1">
                  <a:lumMod val="75000"/>
                </a:schemeClr>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52745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7" name="Obrázek 6"/>
          <p:cNvPicPr>
            <a:picLocks noChangeAspect="1"/>
          </p:cNvPicPr>
          <p:nvPr/>
        </p:nvPicPr>
        <p:blipFill>
          <a:blip r:embed="rId4"/>
          <a:stretch>
            <a:fillRect/>
          </a:stretch>
        </p:blipFill>
        <p:spPr>
          <a:xfrm>
            <a:off x="478816" y="195486"/>
            <a:ext cx="8315325" cy="4857750"/>
          </a:xfrm>
          <a:prstGeom prst="rect">
            <a:avLst/>
          </a:prstGeom>
        </p:spPr>
      </p:pic>
    </p:spTree>
    <p:extLst>
      <p:ext uri="{BB962C8B-B14F-4D97-AF65-F5344CB8AC3E}">
        <p14:creationId xmlns:p14="http://schemas.microsoft.com/office/powerpoint/2010/main" val="147902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7170" name="Picture 2" descr="https://a-static.projektn.sk/2017/11/slovensky-ra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47" y="357504"/>
            <a:ext cx="7548985" cy="409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778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6" name="Obrázek 5"/>
          <p:cNvPicPr>
            <a:picLocks noChangeAspect="1"/>
          </p:cNvPicPr>
          <p:nvPr/>
        </p:nvPicPr>
        <p:blipFill>
          <a:blip r:embed="rId4"/>
          <a:stretch>
            <a:fillRect/>
          </a:stretch>
        </p:blipFill>
        <p:spPr>
          <a:xfrm>
            <a:off x="543492" y="195486"/>
            <a:ext cx="4413864" cy="4753926"/>
          </a:xfrm>
          <a:prstGeom prst="rect">
            <a:avLst/>
          </a:prstGeom>
        </p:spPr>
      </p:pic>
      <p:pic>
        <p:nvPicPr>
          <p:cNvPr id="7" name="Obrázek 6"/>
          <p:cNvPicPr>
            <a:picLocks noChangeAspect="1"/>
          </p:cNvPicPr>
          <p:nvPr/>
        </p:nvPicPr>
        <p:blipFill>
          <a:blip r:embed="rId5"/>
          <a:stretch>
            <a:fillRect/>
          </a:stretch>
        </p:blipFill>
        <p:spPr>
          <a:xfrm>
            <a:off x="2212283" y="825306"/>
            <a:ext cx="7077075" cy="4095750"/>
          </a:xfrm>
          <a:prstGeom prst="rect">
            <a:avLst/>
          </a:prstGeom>
        </p:spPr>
      </p:pic>
    </p:spTree>
    <p:extLst>
      <p:ext uri="{BB962C8B-B14F-4D97-AF65-F5344CB8AC3E}">
        <p14:creationId xmlns:p14="http://schemas.microsoft.com/office/powerpoint/2010/main" val="10157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a:xfrm>
            <a:off x="733648" y="0"/>
            <a:ext cx="7540800" cy="3158699"/>
          </a:xfrm>
        </p:spPr>
        <p:txBody>
          <a:bodyPr/>
          <a:lstStyle/>
          <a:p>
            <a:r>
              <a:rPr lang="en-US" sz="1100" dirty="0">
                <a:latin typeface="Roboto Slab" panose="020B0604020202020204" charset="0"/>
                <a:ea typeface="Roboto Slab" panose="020B0604020202020204" charset="0"/>
              </a:rPr>
              <a:t>Article 6</a:t>
            </a:r>
          </a:p>
          <a:p>
            <a:pPr algn="just">
              <a:buNone/>
            </a:pPr>
            <a:r>
              <a:rPr lang="en-US" sz="1100" dirty="0" smtClean="0">
                <a:latin typeface="Roboto Slab" panose="020B0604020202020204" charset="0"/>
                <a:ea typeface="Roboto Slab" panose="020B0604020202020204" charset="0"/>
              </a:rPr>
              <a:t>1</a:t>
            </a:r>
            <a:r>
              <a:rPr lang="en-US" sz="1100" dirty="0">
                <a:latin typeface="Roboto Slab" panose="020B0604020202020204" charset="0"/>
                <a:ea typeface="Roboto Slab" panose="020B0604020202020204" charset="0"/>
              </a:rPr>
              <a:t>. For special areas of conservation, Member States shall establish the necessary conservation measures involving, if need be, appropriate management plans specifically designed for the sites or integrated into other development plans, and appropriate statutory, administrative or contractual measures which correspond to the ecological requirements of the natural habitat types in Annex I and the species in Annex II present on the sites.</a:t>
            </a:r>
          </a:p>
          <a:p>
            <a:pPr algn="just">
              <a:buNone/>
            </a:pPr>
            <a:r>
              <a:rPr lang="en-US" sz="1100" dirty="0" smtClean="0">
                <a:latin typeface="Roboto Slab" panose="020B0604020202020204" charset="0"/>
                <a:ea typeface="Roboto Slab" panose="020B0604020202020204" charset="0"/>
              </a:rPr>
              <a:t>2</a:t>
            </a:r>
            <a:r>
              <a:rPr lang="en-US" sz="1100" dirty="0">
                <a:latin typeface="Roboto Slab" panose="020B0604020202020204" charset="0"/>
                <a:ea typeface="Roboto Slab" panose="020B0604020202020204" charset="0"/>
              </a:rPr>
              <a:t>. Member States shall take appropriate steps to avoid, in the special areas of conservation, the deterioration of natural habitats and the habitats of species as well as disturbance of the species for which the areas have been designated, in so far as such disturbance could be significant in relation to the objectives of this Directive.</a:t>
            </a:r>
          </a:p>
          <a:p>
            <a:pPr algn="just">
              <a:buNone/>
            </a:pPr>
            <a:r>
              <a:rPr lang="en-US" sz="1200" b="1" dirty="0" smtClean="0">
                <a:latin typeface="Roboto Slab" panose="020B0604020202020204" charset="0"/>
                <a:ea typeface="Roboto Slab" panose="020B0604020202020204" charset="0"/>
              </a:rPr>
              <a:t>3</a:t>
            </a:r>
            <a:r>
              <a:rPr lang="en-US" sz="1200" b="1" dirty="0">
                <a:latin typeface="Roboto Slab" panose="020B0604020202020204" charset="0"/>
                <a:ea typeface="Roboto Slab" panose="020B0604020202020204" charset="0"/>
              </a:rPr>
              <a:t>. </a:t>
            </a:r>
            <a:r>
              <a:rPr lang="en-US" sz="1200" b="1" dirty="0">
                <a:solidFill>
                  <a:schemeClr val="accent6"/>
                </a:solidFill>
                <a:latin typeface="Roboto Slab" panose="020B0604020202020204" charset="0"/>
                <a:ea typeface="Roboto Slab" panose="020B0604020202020204" charset="0"/>
              </a:rPr>
              <a:t>Any plan or project </a:t>
            </a:r>
            <a:r>
              <a:rPr lang="en-US" sz="1200" b="1" dirty="0">
                <a:solidFill>
                  <a:schemeClr val="accent4"/>
                </a:solidFill>
                <a:latin typeface="Roboto Slab" panose="020B0604020202020204" charset="0"/>
                <a:ea typeface="Roboto Slab" panose="020B0604020202020204" charset="0"/>
              </a:rPr>
              <a:t>not directly connected with or necessary to the management of the site but likely to have a significant effect thereon, </a:t>
            </a:r>
            <a:r>
              <a:rPr lang="en-US" sz="1200" b="1" dirty="0">
                <a:solidFill>
                  <a:schemeClr val="accent3"/>
                </a:solidFill>
                <a:latin typeface="Roboto Slab" panose="020B0604020202020204" charset="0"/>
                <a:ea typeface="Roboto Slab" panose="020B0604020202020204" charset="0"/>
              </a:rPr>
              <a:t>either individually or in combination with other plans or projects</a:t>
            </a:r>
            <a:r>
              <a:rPr lang="en-US" sz="1200" b="1" dirty="0">
                <a:solidFill>
                  <a:schemeClr val="accent4"/>
                </a:solidFill>
                <a:latin typeface="Roboto Slab" panose="020B0604020202020204" charset="0"/>
                <a:ea typeface="Roboto Slab" panose="020B0604020202020204" charset="0"/>
              </a:rPr>
              <a:t>, shall be subject to </a:t>
            </a:r>
            <a:r>
              <a:rPr lang="en-US" sz="1200" b="1" dirty="0">
                <a:solidFill>
                  <a:schemeClr val="accent2"/>
                </a:solidFill>
                <a:latin typeface="Roboto Slab" panose="020B0604020202020204" charset="0"/>
                <a:ea typeface="Roboto Slab" panose="020B0604020202020204" charset="0"/>
              </a:rPr>
              <a:t>appropriate assessment </a:t>
            </a:r>
            <a:r>
              <a:rPr lang="en-US" sz="1200" b="1" dirty="0">
                <a:solidFill>
                  <a:schemeClr val="accent4"/>
                </a:solidFill>
                <a:latin typeface="Roboto Slab" panose="020B0604020202020204" charset="0"/>
                <a:ea typeface="Roboto Slab" panose="020B0604020202020204" charset="0"/>
              </a:rPr>
              <a:t>of its implications for the site in view of the site's conservation objectives. </a:t>
            </a:r>
            <a:r>
              <a:rPr lang="en-US" sz="1200" b="1" dirty="0">
                <a:latin typeface="Roboto Slab" panose="020B0604020202020204" charset="0"/>
                <a:ea typeface="Roboto Slab" panose="020B0604020202020204" charset="0"/>
              </a:rPr>
              <a:t>In the light of the conclusions of the assessment of the implications for the site and subject to the provisions of paragraph 4, the competent national authorities shall agree to the plan or project only after having ascertained that it will not adversely affect the integrity of the site concerned and, if appropriate, after having obtained the opinion of the general public.</a:t>
            </a:r>
          </a:p>
          <a:p>
            <a:pPr algn="just">
              <a:buNone/>
            </a:pPr>
            <a:r>
              <a:rPr lang="en-US" sz="1200" b="1" dirty="0" smtClean="0">
                <a:latin typeface="Roboto Slab" panose="020B0604020202020204" charset="0"/>
                <a:ea typeface="Roboto Slab" panose="020B0604020202020204" charset="0"/>
              </a:rPr>
              <a:t>4</a:t>
            </a:r>
            <a:r>
              <a:rPr lang="en-US" sz="1200" b="1" dirty="0">
                <a:latin typeface="Roboto Slab" panose="020B0604020202020204" charset="0"/>
                <a:ea typeface="Roboto Slab" panose="020B0604020202020204" charset="0"/>
              </a:rPr>
              <a:t>. If, </a:t>
            </a:r>
            <a:r>
              <a:rPr lang="en-US" sz="1200" b="1" dirty="0">
                <a:solidFill>
                  <a:schemeClr val="accent1"/>
                </a:solidFill>
                <a:latin typeface="Roboto Slab" panose="020B0604020202020204" charset="0"/>
                <a:ea typeface="Roboto Slab" panose="020B0604020202020204" charset="0"/>
              </a:rPr>
              <a:t>in spite of a negative assessment </a:t>
            </a:r>
            <a:r>
              <a:rPr lang="en-US" sz="1200" b="1" dirty="0">
                <a:latin typeface="Roboto Slab" panose="020B0604020202020204" charset="0"/>
                <a:ea typeface="Roboto Slab" panose="020B0604020202020204" charset="0"/>
              </a:rPr>
              <a:t>of the implications for the site and </a:t>
            </a:r>
            <a:r>
              <a:rPr lang="en-US" sz="1200" b="1" dirty="0">
                <a:solidFill>
                  <a:schemeClr val="accent3"/>
                </a:solidFill>
                <a:latin typeface="Roboto Slab" panose="020B0604020202020204" charset="0"/>
                <a:ea typeface="Roboto Slab" panose="020B0604020202020204" charset="0"/>
              </a:rPr>
              <a:t>in the absence of alternative solutions</a:t>
            </a:r>
            <a:r>
              <a:rPr lang="en-US" sz="1200" b="1" dirty="0">
                <a:latin typeface="Roboto Slab" panose="020B0604020202020204" charset="0"/>
                <a:ea typeface="Roboto Slab" panose="020B0604020202020204" charset="0"/>
              </a:rPr>
              <a:t>, a plan or project </a:t>
            </a:r>
            <a:r>
              <a:rPr lang="en-US" sz="1200" b="1" dirty="0">
                <a:solidFill>
                  <a:schemeClr val="accent6"/>
                </a:solidFill>
                <a:latin typeface="Roboto Slab" panose="020B0604020202020204" charset="0"/>
                <a:ea typeface="Roboto Slab" panose="020B0604020202020204" charset="0"/>
              </a:rPr>
              <a:t>must nevertheless be carried out </a:t>
            </a:r>
            <a:r>
              <a:rPr lang="en-US" sz="1200" b="1" dirty="0">
                <a:latin typeface="Roboto Slab" panose="020B0604020202020204" charset="0"/>
                <a:ea typeface="Roboto Slab" panose="020B0604020202020204" charset="0"/>
              </a:rPr>
              <a:t>for </a:t>
            </a:r>
            <a:r>
              <a:rPr lang="en-US" sz="1200" b="1" dirty="0">
                <a:solidFill>
                  <a:schemeClr val="accent2"/>
                </a:solidFill>
                <a:latin typeface="Roboto Slab" panose="020B0604020202020204" charset="0"/>
                <a:ea typeface="Roboto Slab" panose="020B0604020202020204" charset="0"/>
              </a:rPr>
              <a:t>imperative reasons of overriding public interest, including those of a social or economic nature</a:t>
            </a:r>
            <a:r>
              <a:rPr lang="en-US" sz="1200" b="1" dirty="0">
                <a:latin typeface="Roboto Slab" panose="020B0604020202020204" charset="0"/>
                <a:ea typeface="Roboto Slab" panose="020B0604020202020204" charset="0"/>
              </a:rPr>
              <a:t>, the Member State shall </a:t>
            </a:r>
            <a:r>
              <a:rPr lang="en-US" sz="1200" b="1" dirty="0">
                <a:solidFill>
                  <a:schemeClr val="accent1"/>
                </a:solidFill>
                <a:latin typeface="Roboto Slab" panose="020B0604020202020204" charset="0"/>
                <a:ea typeface="Roboto Slab" panose="020B0604020202020204" charset="0"/>
              </a:rPr>
              <a:t>take all compensatory measures </a:t>
            </a:r>
            <a:r>
              <a:rPr lang="en-US" sz="1200" b="1" dirty="0">
                <a:latin typeface="Roboto Slab" panose="020B0604020202020204" charset="0"/>
                <a:ea typeface="Roboto Slab" panose="020B0604020202020204" charset="0"/>
              </a:rPr>
              <a:t>necessary to ensure that the overall coherence of Natura 2000 is protected. It shall inform the Commission of the compensatory measures adopted.</a:t>
            </a:r>
          </a:p>
          <a:p>
            <a:pPr algn="just">
              <a:buNone/>
            </a:pPr>
            <a:r>
              <a:rPr lang="en-US" sz="1200" b="1" dirty="0" smtClean="0">
                <a:latin typeface="Roboto Slab" panose="020B0604020202020204" charset="0"/>
                <a:ea typeface="Roboto Slab" panose="020B0604020202020204" charset="0"/>
              </a:rPr>
              <a:t>Where </a:t>
            </a:r>
            <a:r>
              <a:rPr lang="en-US" sz="1200" b="1" dirty="0">
                <a:latin typeface="Roboto Slab" panose="020B0604020202020204" charset="0"/>
                <a:ea typeface="Roboto Slab" panose="020B0604020202020204" charset="0"/>
              </a:rPr>
              <a:t>the site concerned hosts a priority natural habitat type and/or a priority species, the only considerations which may be raised are those relating to human health or public safety, to beneficial consequences of primary importance for the environment or, further to an opinion from the Commission, to other imperative reasons of overriding public interest.</a:t>
            </a:r>
            <a:endParaRPr lang="cs-CZ" sz="1200" b="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997400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d2ouvy59p0dg6k.cloudfront.net/img/original/30638308704_494f8df47c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085" y="332904"/>
            <a:ext cx="3050381" cy="4572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NatureAle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786" y="229255"/>
            <a:ext cx="3265314" cy="1208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ýsledek obrázku pro #NatureAle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2786" y="1578628"/>
            <a:ext cx="3265314" cy="17088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ýsledek obrázku pro #NatureAle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6021" y="3469044"/>
            <a:ext cx="3262079" cy="163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3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
          </p:nvPr>
        </p:nvSpPr>
        <p:spPr/>
        <p:txBody>
          <a:bodyPr/>
          <a:lstStyle/>
          <a:p>
            <a:endParaRPr lang="cs-CZ"/>
          </a:p>
        </p:txBody>
      </p:sp>
      <p:pic>
        <p:nvPicPr>
          <p:cNvPr id="3" name="Obrázek 2"/>
          <p:cNvPicPr>
            <a:picLocks noChangeAspect="1"/>
          </p:cNvPicPr>
          <p:nvPr/>
        </p:nvPicPr>
        <p:blipFill>
          <a:blip r:embed="rId4"/>
          <a:stretch>
            <a:fillRect/>
          </a:stretch>
        </p:blipFill>
        <p:spPr>
          <a:xfrm>
            <a:off x="1132303" y="-74544"/>
            <a:ext cx="5993606" cy="5279231"/>
          </a:xfrm>
          <a:prstGeom prst="rect">
            <a:avLst/>
          </a:prstGeom>
        </p:spPr>
      </p:pic>
    </p:spTree>
    <p:extLst>
      <p:ext uri="{BB962C8B-B14F-4D97-AF65-F5344CB8AC3E}">
        <p14:creationId xmlns:p14="http://schemas.microsoft.com/office/powerpoint/2010/main" val="1914608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smtClean="0"/>
              <a:t>Course</a:t>
            </a:r>
            <a:r>
              <a:rPr lang="cs-CZ" sz="2000" dirty="0" smtClean="0"/>
              <a:t> </a:t>
            </a:r>
            <a:r>
              <a:rPr lang="cs-CZ" sz="2000" dirty="0" err="1" smtClean="0"/>
              <a:t>introduction</a:t>
            </a:r>
            <a:endParaRPr lang="en" sz="2000" dirty="0"/>
          </a:p>
        </p:txBody>
      </p:sp>
      <p:sp>
        <p:nvSpPr>
          <p:cNvPr id="119" name="Shape 119"/>
          <p:cNvSpPr txBox="1"/>
          <p:nvPr/>
        </p:nvSpPr>
        <p:spPr>
          <a:xfrm>
            <a:off x="653143" y="1769991"/>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1</a:t>
            </a:r>
            <a:r>
              <a:rPr lang="en-US" sz="1800" b="1" dirty="0">
                <a:solidFill>
                  <a:schemeClr val="tx1"/>
                </a:solidFill>
                <a:latin typeface="Roboto Slab" panose="020B0604020202020204" charset="0"/>
                <a:ea typeface="Roboto Slab" panose="020B0604020202020204" charset="0"/>
                <a:cs typeface="Nixie One"/>
                <a:sym typeface="Nixie One"/>
              </a:rPr>
              <a:t>. Environmental policy of EU, its history and development, aims and instruments. The role of environmental action plans.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 EU environmental law - sources of law, system of environmental regulation and relation to other EU policies, environmental law</a:t>
            </a: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3</a:t>
            </a:r>
            <a:r>
              <a:rPr lang="en-US"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Human rights and environmental protection. EU environmental law and the </a:t>
            </a:r>
            <a:r>
              <a:rPr lang="en-US" sz="1800" b="1" dirty="0" smtClean="0">
                <a:solidFill>
                  <a:schemeClr val="tx1"/>
                </a:solidFill>
                <a:latin typeface="Roboto Slab" panose="020B0604020202020204" charset="0"/>
                <a:ea typeface="Roboto Slab" panose="020B0604020202020204" charset="0"/>
                <a:cs typeface="Nixie One"/>
                <a:sym typeface="Nixie One"/>
              </a:rPr>
              <a:t>ECHR:</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Complementing</a:t>
            </a:r>
            <a:r>
              <a:rPr lang="en-US" sz="1800" b="1" dirty="0">
                <a:solidFill>
                  <a:schemeClr val="tx1"/>
                </a:solidFill>
                <a:latin typeface="Roboto Slab" panose="020B0604020202020204" charset="0"/>
                <a:ea typeface="Roboto Slab" panose="020B0604020202020204" charset="0"/>
                <a:cs typeface="Nixie One"/>
                <a:sym typeface="Nixie One"/>
              </a:rPr>
              <a:t>, competing, or co-operating regimes?</a:t>
            </a: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4</a:t>
            </a:r>
            <a:r>
              <a:rPr lang="en-US" sz="1800" b="1" dirty="0">
                <a:solidFill>
                  <a:schemeClr val="tx1"/>
                </a:solidFill>
                <a:latin typeface="Roboto Slab" panose="020B0604020202020204" charset="0"/>
                <a:ea typeface="Roboto Slab" panose="020B0604020202020204" charset="0"/>
                <a:cs typeface="Nixie One"/>
                <a:sym typeface="Nixie One"/>
              </a:rPr>
              <a:t>. Access to environmental information, participation of public in environmental </a:t>
            </a:r>
            <a:r>
              <a:rPr lang="en-US" sz="1800" b="1" dirty="0" smtClean="0">
                <a:solidFill>
                  <a:schemeClr val="tx1"/>
                </a:solidFill>
                <a:latin typeface="Roboto Slab" panose="020B0604020202020204" charset="0"/>
                <a:ea typeface="Roboto Slab" panose="020B0604020202020204" charset="0"/>
                <a:cs typeface="Nixie One"/>
                <a:sym typeface="Nixie One"/>
              </a:rPr>
              <a:t>decision-</a:t>
            </a:r>
            <a:r>
              <a:rPr lang="en-US" sz="1800" b="1" dirty="0" err="1" smtClean="0">
                <a:solidFill>
                  <a:schemeClr val="tx1"/>
                </a:solidFill>
                <a:latin typeface="Roboto Slab" panose="020B0604020202020204" charset="0"/>
                <a:ea typeface="Roboto Slab" panose="020B0604020202020204" charset="0"/>
                <a:cs typeface="Nixie One"/>
                <a:sym typeface="Nixie One"/>
              </a:rPr>
              <a:t>maki</a:t>
            </a:r>
            <a:r>
              <a:rPr lang="cs-CZ" sz="1800" b="1" dirty="0" smtClean="0">
                <a:solidFill>
                  <a:schemeClr val="tx1"/>
                </a:solidFill>
                <a:latin typeface="Roboto Slab" panose="020B0604020202020204" charset="0"/>
                <a:ea typeface="Roboto Slab" panose="020B0604020202020204" charset="0"/>
                <a:cs typeface="Nixie One"/>
                <a:sym typeface="Nixie One"/>
              </a:rPr>
              <a:t>n</a:t>
            </a:r>
            <a:r>
              <a:rPr lang="en-US" sz="1800" b="1" dirty="0" smtClean="0">
                <a:solidFill>
                  <a:schemeClr val="tx1"/>
                </a:solidFill>
                <a:latin typeface="Roboto Slab" panose="020B0604020202020204" charset="0"/>
                <a:ea typeface="Roboto Slab" panose="020B0604020202020204" charset="0"/>
                <a:cs typeface="Nixie One"/>
                <a:sym typeface="Nixie One"/>
              </a:rPr>
              <a:t>g </a:t>
            </a:r>
            <a:r>
              <a:rPr lang="en-US" sz="1800" b="1" dirty="0">
                <a:solidFill>
                  <a:schemeClr val="tx1"/>
                </a:solidFill>
                <a:latin typeface="Roboto Slab" panose="020B0604020202020204" charset="0"/>
                <a:ea typeface="Roboto Slab" panose="020B0604020202020204" charset="0"/>
                <a:cs typeface="Nixie One"/>
                <a:sym typeface="Nixie One"/>
              </a:rPr>
              <a:t>and access to justice - the 3 pillars of Aarhus Convention. </a:t>
            </a: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5</a:t>
            </a:r>
            <a:r>
              <a:rPr lang="en-US" sz="1800" b="1" dirty="0">
                <a:solidFill>
                  <a:schemeClr val="tx1"/>
                </a:solidFill>
                <a:latin typeface="Roboto Slab" panose="020B0604020202020204" charset="0"/>
                <a:ea typeface="Roboto Slab" panose="020B0604020202020204" charset="0"/>
                <a:cs typeface="Nixie One"/>
                <a:sym typeface="Nixie One"/>
              </a:rPr>
              <a:t>. Environmental impact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5" name="Obrázek 4"/>
          <p:cNvPicPr>
            <a:picLocks noChangeAspect="1"/>
          </p:cNvPicPr>
          <p:nvPr/>
        </p:nvPicPr>
        <p:blipFill>
          <a:blip r:embed="rId4"/>
          <a:stretch>
            <a:fillRect/>
          </a:stretch>
        </p:blipFill>
        <p:spPr>
          <a:xfrm>
            <a:off x="1547664" y="5790"/>
            <a:ext cx="5547624" cy="5094294"/>
          </a:xfrm>
          <a:prstGeom prst="rect">
            <a:avLst/>
          </a:prstGeom>
        </p:spPr>
      </p:pic>
    </p:spTree>
    <p:extLst>
      <p:ext uri="{BB962C8B-B14F-4D97-AF65-F5344CB8AC3E}">
        <p14:creationId xmlns:p14="http://schemas.microsoft.com/office/powerpoint/2010/main" val="3124709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50816" y="1106320"/>
            <a:ext cx="7913754" cy="3000284"/>
          </a:xfrm>
          <a:prstGeom prst="rect">
            <a:avLst/>
          </a:prstGeom>
          <a:noFill/>
          <a:ln>
            <a:noFill/>
          </a:ln>
        </p:spPr>
        <p:txBody>
          <a:bodyPr lIns="91425" tIns="91425" rIns="91425" bIns="91425" anchor="t" anchorCtr="0">
            <a:noAutofit/>
          </a:bodyPr>
          <a:lstStyle/>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EU as an </a:t>
            </a:r>
            <a:r>
              <a:rPr lang="en-US" b="1" dirty="0">
                <a:solidFill>
                  <a:schemeClr val="accent1">
                    <a:lumMod val="75000"/>
                  </a:schemeClr>
                </a:solidFill>
                <a:latin typeface="Roboto Slab" panose="020B0604020202020204" charset="0"/>
                <a:ea typeface="Roboto Slab" panose="020B0604020202020204" charset="0"/>
                <a:cs typeface="Nixie One"/>
                <a:sym typeface="Nixie One"/>
              </a:rPr>
              <a:t>actor of International law</a:t>
            </a:r>
            <a:r>
              <a:rPr lang="en-US" b="1" dirty="0">
                <a:solidFill>
                  <a:schemeClr val="tx1"/>
                </a:solidFill>
                <a:latin typeface="Roboto Slab" panose="020B0604020202020204" charset="0"/>
                <a:ea typeface="Roboto Slab" panose="020B0604020202020204" charset="0"/>
                <a:cs typeface="Nixie One"/>
                <a:sym typeface="Nixie One"/>
              </a:rPr>
              <a:t>: </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International Organization (with legal personality) of regional integration</a:t>
            </a:r>
          </a:p>
          <a:p>
            <a:pPr marL="285750" lvl="0" indent="-285750">
              <a:spcBef>
                <a:spcPts val="600"/>
              </a:spcBef>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EU law as a </a:t>
            </a:r>
            <a:r>
              <a:rPr lang="en-US" b="1" dirty="0">
                <a:solidFill>
                  <a:schemeClr val="accent3"/>
                </a:solidFill>
                <a:latin typeface="Roboto Slab" panose="020B0604020202020204" charset="0"/>
                <a:ea typeface="Roboto Slab" panose="020B0604020202020204" charset="0"/>
                <a:cs typeface="Nixie One"/>
                <a:sym typeface="Nixie One"/>
              </a:rPr>
              <a:t>(self-contained) system of International Law</a:t>
            </a:r>
            <a:r>
              <a:rPr lang="en-US"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concessions of sovereign powers by Member States through the international treaties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Set of independent rules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Institutions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Independent system of adjudication</a:t>
            </a:r>
          </a:p>
          <a:p>
            <a:pPr marL="285750" lvl="0" indent="-285750">
              <a:spcBef>
                <a:spcPts val="600"/>
              </a:spcBef>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Union as a </a:t>
            </a:r>
            <a:r>
              <a:rPr lang="en-US" b="1" dirty="0">
                <a:solidFill>
                  <a:schemeClr val="accent3"/>
                </a:solidFill>
                <a:latin typeface="Roboto Slab" panose="020B0604020202020204" charset="0"/>
                <a:ea typeface="Roboto Slab" panose="020B0604020202020204" charset="0"/>
                <a:cs typeface="Nixie One"/>
                <a:sym typeface="Nixie One"/>
              </a:rPr>
              <a:t>“sui generis” actor of international law</a:t>
            </a:r>
            <a:r>
              <a:rPr lang="en-US" b="1" dirty="0">
                <a:solidFill>
                  <a:schemeClr val="tx1"/>
                </a:solidFill>
                <a:latin typeface="Roboto Slab" panose="020B0604020202020204" charset="0"/>
                <a:ea typeface="Roboto Slab" panose="020B0604020202020204" charset="0"/>
                <a:cs typeface="Nixie One"/>
                <a:sym typeface="Nixie One"/>
              </a:rPr>
              <a:t>: </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intergovernmental and supranational features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Similarities with federal State (i.e.: division of competences)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A political internal and external dimension</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TextovéPole 2"/>
          <p:cNvSpPr txBox="1"/>
          <p:nvPr/>
        </p:nvSpPr>
        <p:spPr>
          <a:xfrm>
            <a:off x="750816" y="300380"/>
            <a:ext cx="7128792" cy="523220"/>
          </a:xfrm>
          <a:prstGeom prst="rect">
            <a:avLst/>
          </a:prstGeom>
          <a:noFill/>
        </p:spPr>
        <p:txBody>
          <a:bodyPr wrap="square" rtlCol="0">
            <a:spAutoFit/>
          </a:bodyPr>
          <a:lstStyle/>
          <a:p>
            <a:pPr algn="ctr"/>
            <a:r>
              <a:rPr lang="en-US" sz="2800" b="1" dirty="0">
                <a:latin typeface="Roboto Slab" panose="020B0604020202020204" charset="0"/>
                <a:ea typeface="Roboto Slab" panose="020B0604020202020204" charset="0"/>
              </a:rPr>
              <a:t>What is the European Union?</a:t>
            </a:r>
          </a:p>
        </p:txBody>
      </p:sp>
    </p:spTree>
    <p:extLst>
      <p:ext uri="{BB962C8B-B14F-4D97-AF65-F5344CB8AC3E}">
        <p14:creationId xmlns:p14="http://schemas.microsoft.com/office/powerpoint/2010/main" val="5007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3" end="13"/>
                                            </p:txEl>
                                          </p:spTgt>
                                        </p:tgtEl>
                                        <p:attrNameLst>
                                          <p:attrName>style.visibility</p:attrName>
                                        </p:attrNameLst>
                                      </p:cBhvr>
                                      <p:to>
                                        <p:strVal val="visible"/>
                                      </p:to>
                                    </p:set>
                                    <p:anim calcmode="lin" valueType="num">
                                      <p:cBhvr additive="base">
                                        <p:cTn id="7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50816" y="1106320"/>
            <a:ext cx="7913754" cy="3000284"/>
          </a:xfrm>
          <a:prstGeom prst="rect">
            <a:avLst/>
          </a:prstGeom>
          <a:noFill/>
          <a:ln>
            <a:noFill/>
          </a:ln>
        </p:spPr>
        <p:txBody>
          <a:bodyPr lIns="91425" tIns="91425" rIns="91425" bIns="91425" anchor="t" anchorCtr="0">
            <a:noAutofit/>
          </a:bodyPr>
          <a:lstStyle/>
          <a:p>
            <a:pPr lvl="0">
              <a:spcBef>
                <a:spcPts val="600"/>
              </a:spcBef>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accent3"/>
                </a:solidFill>
                <a:latin typeface="Roboto Slab" panose="020B0604020202020204" charset="0"/>
                <a:ea typeface="Roboto Slab" panose="020B0604020202020204" charset="0"/>
                <a:cs typeface="Nixie One"/>
                <a:sym typeface="Nixie One"/>
              </a:rPr>
              <a:t>Set of principles and rules  that regulate the relationship among the Member States of the European Union</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It derives from:</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	international treaties: founding treaties of the 3 communities + following </a:t>
            </a:r>
            <a:r>
              <a:rPr lang="cs-CZ" b="1" dirty="0" smtClean="0">
                <a:solidFill>
                  <a:schemeClr val="tx1"/>
                </a:solidFill>
                <a:latin typeface="Roboto Slab" panose="020B0604020202020204" charset="0"/>
                <a:ea typeface="Roboto Slab" panose="020B0604020202020204" charset="0"/>
                <a:cs typeface="Nixie One"/>
                <a:sym typeface="Nixie One"/>
              </a:rPr>
              <a:t>	</a:t>
            </a:r>
            <a:r>
              <a:rPr lang="en-US" b="1" dirty="0" smtClean="0">
                <a:solidFill>
                  <a:schemeClr val="tx1"/>
                </a:solidFill>
                <a:latin typeface="Roboto Slab" panose="020B0604020202020204" charset="0"/>
                <a:ea typeface="Roboto Slab" panose="020B0604020202020204" charset="0"/>
                <a:cs typeface="Nixie One"/>
                <a:sym typeface="Nixie One"/>
              </a:rPr>
              <a:t>treaties </a:t>
            </a:r>
            <a:r>
              <a:rPr lang="en-US" b="1" dirty="0">
                <a:solidFill>
                  <a:schemeClr val="tx1"/>
                </a:solidFill>
                <a:latin typeface="Roboto Slab" panose="020B0604020202020204" charset="0"/>
                <a:ea typeface="Roboto Slab" panose="020B0604020202020204" charset="0"/>
                <a:cs typeface="Nixie One"/>
                <a:sym typeface="Nixie One"/>
              </a:rPr>
              <a:t>and </a:t>
            </a:r>
            <a:r>
              <a:rPr lang="en-US" b="1" dirty="0" err="1">
                <a:solidFill>
                  <a:schemeClr val="tx1"/>
                </a:solidFill>
                <a:latin typeface="Roboto Slab" panose="020B0604020202020204" charset="0"/>
                <a:ea typeface="Roboto Slab" panose="020B0604020202020204" charset="0"/>
                <a:cs typeface="Nixie One"/>
                <a:sym typeface="Nixie One"/>
              </a:rPr>
              <a:t>amendements</a:t>
            </a:r>
            <a:r>
              <a:rPr lang="en-US"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accent2"/>
                </a:solidFill>
                <a:latin typeface="Roboto Slab" panose="020B0604020202020204" charset="0"/>
                <a:ea typeface="Roboto Slab" panose="020B0604020202020204" charset="0"/>
                <a:cs typeface="Nixie One"/>
                <a:sym typeface="Nixie One"/>
              </a:rPr>
              <a:t>primary law</a:t>
            </a:r>
            <a:r>
              <a:rPr lang="en-US"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	legal acts of the EU institutions (</a:t>
            </a:r>
            <a:r>
              <a:rPr lang="en-US" b="1" dirty="0">
                <a:solidFill>
                  <a:schemeClr val="accent2"/>
                </a:solidFill>
                <a:latin typeface="Roboto Slab" panose="020B0604020202020204" charset="0"/>
                <a:ea typeface="Roboto Slab" panose="020B0604020202020204" charset="0"/>
                <a:cs typeface="Nixie One"/>
                <a:sym typeface="Nixie One"/>
              </a:rPr>
              <a:t>secondary law</a:t>
            </a:r>
            <a:r>
              <a:rPr lang="en-US"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2"/>
              </a:rPr>
              <a:t>http://eur-lex.europa.eu</a:t>
            </a:r>
            <a:r>
              <a:rPr lang="en-US" b="1" dirty="0" smtClean="0">
                <a:solidFill>
                  <a:schemeClr val="tx1"/>
                </a:solidFill>
                <a:latin typeface="Roboto Slab" panose="020B0604020202020204" charset="0"/>
                <a:ea typeface="Roboto Slab" panose="020B0604020202020204" charset="0"/>
                <a:cs typeface="Nixie One"/>
                <a:sym typeface="Nixie One"/>
                <a:hlinkClick r:id="rId2"/>
              </a:rPr>
              <a:t>/</a:t>
            </a:r>
            <a:r>
              <a:rPr lang="cs-CZ" b="1" dirty="0" smtClean="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3"/>
              </a:rPr>
              <a:t>http://curia.europa.eu</a:t>
            </a:r>
            <a:r>
              <a:rPr lang="en-US" b="1" dirty="0" smtClean="0">
                <a:solidFill>
                  <a:schemeClr val="tx1"/>
                </a:solidFill>
                <a:latin typeface="Roboto Slab" panose="020B0604020202020204" charset="0"/>
                <a:ea typeface="Roboto Slab" panose="020B0604020202020204" charset="0"/>
                <a:cs typeface="Nixie One"/>
                <a:sym typeface="Nixie One"/>
                <a:hlinkClick r:id="rId3"/>
              </a:rPr>
              <a:t>/</a:t>
            </a:r>
            <a:r>
              <a:rPr lang="cs-CZ" b="1" dirty="0" smtClean="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4"/>
              </a:rPr>
              <a:t>https://</a:t>
            </a:r>
            <a:r>
              <a:rPr lang="en-US" b="1" dirty="0" smtClean="0">
                <a:solidFill>
                  <a:schemeClr val="tx1"/>
                </a:solidFill>
                <a:latin typeface="Roboto Slab" panose="020B0604020202020204" charset="0"/>
                <a:ea typeface="Roboto Slab" panose="020B0604020202020204" charset="0"/>
                <a:cs typeface="Nixie One"/>
                <a:sym typeface="Nixie One"/>
                <a:hlinkClick r:id="rId4"/>
              </a:rPr>
              <a:t>www.youtube.com/watch?v=XgnXwrsMBUs</a:t>
            </a:r>
            <a:r>
              <a:rPr lang="cs-CZ" b="1" dirty="0" smtClean="0">
                <a:solidFill>
                  <a:schemeClr val="tx1"/>
                </a:solidFill>
                <a:latin typeface="Roboto Slab" panose="020B0604020202020204" charset="0"/>
                <a:ea typeface="Roboto Slab" panose="020B0604020202020204" charset="0"/>
                <a:cs typeface="Nixie One"/>
                <a:sym typeface="Nixie One"/>
              </a:rPr>
              <a:t> </a:t>
            </a:r>
            <a:r>
              <a:rPr lang="en-US" b="1" dirty="0" smtClean="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TextovéPole 2"/>
          <p:cNvSpPr txBox="1"/>
          <p:nvPr/>
        </p:nvSpPr>
        <p:spPr>
          <a:xfrm>
            <a:off x="750816" y="300380"/>
            <a:ext cx="7128792" cy="523220"/>
          </a:xfrm>
          <a:prstGeom prst="rect">
            <a:avLst/>
          </a:prstGeom>
          <a:noFill/>
        </p:spPr>
        <p:txBody>
          <a:bodyPr wrap="square" rtlCol="0">
            <a:spAutoFit/>
          </a:bodyPr>
          <a:lstStyle/>
          <a:p>
            <a:pPr algn="ctr"/>
            <a:r>
              <a:rPr lang="en-US" sz="2800" b="1" dirty="0">
                <a:latin typeface="Roboto Slab" panose="020B0604020202020204" charset="0"/>
                <a:ea typeface="Roboto Slab" panose="020B0604020202020204" charset="0"/>
              </a:rPr>
              <a:t>What is the European Union?</a:t>
            </a:r>
          </a:p>
        </p:txBody>
      </p:sp>
    </p:spTree>
    <p:extLst>
      <p:ext uri="{BB962C8B-B14F-4D97-AF65-F5344CB8AC3E}">
        <p14:creationId xmlns:p14="http://schemas.microsoft.com/office/powerpoint/2010/main" val="37465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13494" y="434516"/>
            <a:ext cx="7913754"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European Union environmental legislation has developed over the </a:t>
            </a:r>
            <a:r>
              <a:rPr lang="en-US" sz="1800" b="1" dirty="0">
                <a:solidFill>
                  <a:schemeClr val="accent3"/>
                </a:solidFill>
                <a:latin typeface="Roboto Slab" panose="020B0604020202020204" charset="0"/>
                <a:ea typeface="Roboto Slab" panose="020B0604020202020204" charset="0"/>
                <a:cs typeface="Nixie One"/>
                <a:sym typeface="Nixie One"/>
              </a:rPr>
              <a:t>last 40 years</a:t>
            </a:r>
            <a:r>
              <a:rPr lang="en-US"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Environmental policy </a:t>
            </a:r>
            <a:r>
              <a:rPr lang="en-US" sz="1800" b="1" dirty="0">
                <a:solidFill>
                  <a:schemeClr val="accent4"/>
                </a:solidFill>
                <a:latin typeface="Roboto Slab" panose="020B0604020202020204" charset="0"/>
                <a:ea typeface="Roboto Slab" panose="020B0604020202020204" charset="0"/>
                <a:cs typeface="Nixie One"/>
                <a:sym typeface="Nixie One"/>
              </a:rPr>
              <a:t>was not regulated at the Community level in the beginning</a:t>
            </a:r>
            <a:r>
              <a:rPr lang="en-US" sz="1800" b="1" dirty="0">
                <a:solidFill>
                  <a:schemeClr val="tx1"/>
                </a:solidFill>
                <a:latin typeface="Roboto Slab" panose="020B0604020202020204" charset="0"/>
                <a:ea typeface="Roboto Slab" panose="020B0604020202020204" charset="0"/>
                <a:cs typeface="Nixie One"/>
                <a:sym typeface="Nixie One"/>
              </a:rPr>
              <a:t>, the Treaty of Rome does not contain regulations regarding </a:t>
            </a:r>
            <a:r>
              <a:rPr lang="en-US" sz="1800" b="1" dirty="0" smtClean="0">
                <a:solidFill>
                  <a:schemeClr val="tx1"/>
                </a:solidFill>
                <a:latin typeface="Roboto Slab" panose="020B0604020202020204" charset="0"/>
                <a:ea typeface="Roboto Slab" panose="020B0604020202020204" charset="0"/>
                <a:cs typeface="Nixie One"/>
                <a:sym typeface="Nixie One"/>
              </a:rPr>
              <a:t>this.</a:t>
            </a:r>
            <a:r>
              <a:rPr lang="cs-CZ" sz="1800" b="1" dirty="0" smtClean="0">
                <a:solidFill>
                  <a:schemeClr val="tx1"/>
                </a:solidFill>
                <a:latin typeface="Roboto Slab" panose="020B0604020202020204" charset="0"/>
                <a:ea typeface="Roboto Slab" panose="020B0604020202020204" charset="0"/>
                <a:cs typeface="Nixie One"/>
                <a:sym typeface="Nixie One"/>
              </a:rPr>
              <a:t> E</a:t>
            </a:r>
            <a:r>
              <a:rPr lang="en-US" sz="1800" b="1" dirty="0" err="1" smtClean="0">
                <a:solidFill>
                  <a:schemeClr val="tx1"/>
                </a:solidFill>
                <a:latin typeface="Roboto Slab" panose="020B0604020202020204" charset="0"/>
                <a:ea typeface="Roboto Slab" panose="020B0604020202020204" charset="0"/>
                <a:cs typeface="Nixie One"/>
                <a:sym typeface="Nixie One"/>
              </a:rPr>
              <a:t>conomic</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integration was the focus.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Awareness about environmental pollution began to develop because of: </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 </a:t>
            </a:r>
            <a:r>
              <a:rPr lang="en-US" sz="1600" b="1" dirty="0" smtClean="0">
                <a:solidFill>
                  <a:schemeClr val="tx1"/>
                </a:solidFill>
                <a:latin typeface="Roboto Slab" panose="020B0604020202020204" charset="0"/>
                <a:ea typeface="Roboto Slab" panose="020B0604020202020204" charset="0"/>
                <a:cs typeface="Nixie One"/>
                <a:sym typeface="Nixie One"/>
              </a:rPr>
              <a:t>Intensive </a:t>
            </a:r>
            <a:r>
              <a:rPr lang="en-US" sz="1600" b="1" dirty="0">
                <a:solidFill>
                  <a:schemeClr val="tx1"/>
                </a:solidFill>
                <a:latin typeface="Roboto Slab" panose="020B0604020202020204" charset="0"/>
                <a:ea typeface="Roboto Slab" panose="020B0604020202020204" charset="0"/>
                <a:cs typeface="Nixie One"/>
                <a:sym typeface="Nixie One"/>
              </a:rPr>
              <a:t>economic growth </a:t>
            </a:r>
          </a:p>
          <a:p>
            <a:pPr lvl="1">
              <a:spcBef>
                <a:spcPts val="600"/>
              </a:spcBef>
            </a:pPr>
            <a:r>
              <a:rPr lang="cs-CZ" sz="1600" b="1" dirty="0" smtClean="0">
                <a:solidFill>
                  <a:schemeClr val="tx1"/>
                </a:solidFill>
                <a:latin typeface="Roboto Slab" panose="020B0604020202020204" charset="0"/>
                <a:ea typeface="Roboto Slab" panose="020B0604020202020204" charset="0"/>
                <a:cs typeface="Nixie One"/>
                <a:sym typeface="Nixie One"/>
              </a:rPr>
              <a:t>	- T</a:t>
            </a:r>
            <a:r>
              <a:rPr lang="en-US" sz="1600" b="1" dirty="0" smtClean="0">
                <a:solidFill>
                  <a:schemeClr val="tx1"/>
                </a:solidFill>
                <a:latin typeface="Roboto Slab" panose="020B0604020202020204" charset="0"/>
                <a:ea typeface="Roboto Slab" panose="020B0604020202020204" charset="0"/>
                <a:cs typeface="Nixie One"/>
                <a:sym typeface="Nixie One"/>
              </a:rPr>
              <a:t>he </a:t>
            </a:r>
            <a:r>
              <a:rPr lang="en-US" sz="1600" b="1" dirty="0">
                <a:solidFill>
                  <a:schemeClr val="tx1"/>
                </a:solidFill>
                <a:latin typeface="Roboto Slab" panose="020B0604020202020204" charset="0"/>
                <a:ea typeface="Roboto Slab" panose="020B0604020202020204" charset="0"/>
                <a:cs typeface="Nixie One"/>
                <a:sym typeface="Nixie One"/>
              </a:rPr>
              <a:t>fast growth of industrialization</a:t>
            </a:r>
          </a:p>
          <a:p>
            <a:pPr lvl="1">
              <a:spcBef>
                <a:spcPts val="600"/>
              </a:spcBef>
            </a:pPr>
            <a:r>
              <a:rPr lang="cs-CZ" sz="1600" b="1" dirty="0" smtClean="0">
                <a:solidFill>
                  <a:schemeClr val="tx1"/>
                </a:solidFill>
                <a:latin typeface="Roboto Slab" panose="020B0604020202020204" charset="0"/>
                <a:ea typeface="Roboto Slab" panose="020B0604020202020204" charset="0"/>
                <a:cs typeface="Nixie One"/>
                <a:sym typeface="Nixie One"/>
              </a:rPr>
              <a:t>	- I</a:t>
            </a:r>
            <a:r>
              <a:rPr lang="en-US" sz="1600" b="1" dirty="0" err="1" smtClean="0">
                <a:solidFill>
                  <a:schemeClr val="tx1"/>
                </a:solidFill>
                <a:latin typeface="Roboto Slab" panose="020B0604020202020204" charset="0"/>
                <a:ea typeface="Roboto Slab" panose="020B0604020202020204" charset="0"/>
                <a:cs typeface="Nixie One"/>
                <a:sym typeface="Nixie One"/>
              </a:rPr>
              <a:t>ncreasing</a:t>
            </a:r>
            <a:r>
              <a:rPr lang="en-US" sz="1600" b="1" dirty="0" smtClean="0">
                <a:solidFill>
                  <a:schemeClr val="tx1"/>
                </a:solidFill>
                <a:latin typeface="Roboto Slab" panose="020B0604020202020204" charset="0"/>
                <a:ea typeface="Roboto Slab" panose="020B0604020202020204" charset="0"/>
                <a:cs typeface="Nixie One"/>
                <a:sym typeface="Nixie One"/>
              </a:rPr>
              <a:t> </a:t>
            </a:r>
            <a:r>
              <a:rPr lang="en-US" sz="1600" b="1" dirty="0">
                <a:solidFill>
                  <a:schemeClr val="tx1"/>
                </a:solidFill>
                <a:latin typeface="Roboto Slab" panose="020B0604020202020204" charset="0"/>
                <a:ea typeface="Roboto Slab" panose="020B0604020202020204" charset="0"/>
                <a:cs typeface="Nixie One"/>
                <a:sym typeface="Nixie One"/>
              </a:rPr>
              <a:t>energy consumption </a:t>
            </a:r>
          </a:p>
          <a:p>
            <a:pPr lvl="1">
              <a:spcBef>
                <a:spcPts val="600"/>
              </a:spcBef>
            </a:pPr>
            <a:r>
              <a:rPr lang="cs-CZ" sz="1600" b="1" dirty="0" smtClean="0">
                <a:solidFill>
                  <a:schemeClr val="tx1"/>
                </a:solidFill>
                <a:latin typeface="Roboto Slab" panose="020B0604020202020204" charset="0"/>
                <a:ea typeface="Roboto Slab" panose="020B0604020202020204" charset="0"/>
                <a:cs typeface="Nixie One"/>
                <a:sym typeface="Nixie One"/>
              </a:rPr>
              <a:t>	- </a:t>
            </a:r>
            <a:r>
              <a:rPr lang="cs-CZ" sz="1600" b="1" dirty="0">
                <a:solidFill>
                  <a:schemeClr val="tx1"/>
                </a:solidFill>
                <a:latin typeface="Roboto Slab" panose="020B0604020202020204" charset="0"/>
                <a:ea typeface="Roboto Slab" panose="020B0604020202020204" charset="0"/>
                <a:cs typeface="Nixie One"/>
                <a:sym typeface="Nixie One"/>
              </a:rPr>
              <a:t>o</a:t>
            </a:r>
            <a:r>
              <a:rPr lang="cs-CZ" sz="1600" b="1" dirty="0" smtClean="0">
                <a:solidFill>
                  <a:schemeClr val="tx1"/>
                </a:solidFill>
                <a:latin typeface="Roboto Slab" panose="020B0604020202020204" charset="0"/>
                <a:ea typeface="Roboto Slab" panose="020B0604020202020204" charset="0"/>
                <a:cs typeface="Nixie One"/>
                <a:sym typeface="Nixie One"/>
              </a:rPr>
              <a:t>n </a:t>
            </a:r>
            <a:r>
              <a:rPr lang="cs-CZ" sz="1600" b="1" dirty="0" err="1" smtClean="0">
                <a:solidFill>
                  <a:schemeClr val="tx1"/>
                </a:solidFill>
                <a:latin typeface="Roboto Slab" panose="020B0604020202020204" charset="0"/>
                <a:ea typeface="Roboto Slab" panose="020B0604020202020204" charset="0"/>
                <a:cs typeface="Nixie One"/>
                <a:sym typeface="Nixie One"/>
              </a:rPr>
              <a:t>the</a:t>
            </a:r>
            <a:r>
              <a:rPr lang="cs-CZ" sz="1600" b="1" dirty="0" smtClean="0">
                <a:solidFill>
                  <a:schemeClr val="tx1"/>
                </a:solidFill>
                <a:latin typeface="Roboto Slab" panose="020B0604020202020204" charset="0"/>
                <a:ea typeface="Roboto Slab" panose="020B0604020202020204" charset="0"/>
                <a:cs typeface="Nixie One"/>
                <a:sym typeface="Nixie One"/>
              </a:rPr>
              <a:t> </a:t>
            </a:r>
            <a:r>
              <a:rPr lang="cs-CZ" sz="1600" b="1" dirty="0" err="1" smtClean="0">
                <a:solidFill>
                  <a:schemeClr val="tx1"/>
                </a:solidFill>
                <a:latin typeface="Roboto Slab" panose="020B0604020202020204" charset="0"/>
                <a:ea typeface="Roboto Slab" panose="020B0604020202020204" charset="0"/>
                <a:cs typeface="Nixie One"/>
                <a:sym typeface="Nixie One"/>
              </a:rPr>
              <a:t>international</a:t>
            </a:r>
            <a:r>
              <a:rPr lang="cs-CZ" sz="1600" b="1" dirty="0" smtClean="0">
                <a:solidFill>
                  <a:schemeClr val="tx1"/>
                </a:solidFill>
                <a:latin typeface="Roboto Slab" panose="020B0604020202020204" charset="0"/>
                <a:ea typeface="Roboto Slab" panose="020B0604020202020204" charset="0"/>
                <a:cs typeface="Nixie One"/>
                <a:sym typeface="Nixie One"/>
              </a:rPr>
              <a:t> </a:t>
            </a:r>
            <a:r>
              <a:rPr lang="cs-CZ" sz="1600" b="1" dirty="0" err="1" smtClean="0">
                <a:solidFill>
                  <a:schemeClr val="tx1"/>
                </a:solidFill>
                <a:latin typeface="Roboto Slab" panose="020B0604020202020204" charset="0"/>
                <a:ea typeface="Roboto Slab" panose="020B0604020202020204" charset="0"/>
                <a:cs typeface="Nixie One"/>
                <a:sym typeface="Nixie One"/>
              </a:rPr>
              <a:t>level</a:t>
            </a:r>
            <a:r>
              <a:rPr lang="cs-CZ" sz="1600" b="1" dirty="0" smtClean="0">
                <a:solidFill>
                  <a:schemeClr val="tx1"/>
                </a:solidFill>
                <a:latin typeface="Roboto Slab" panose="020B0604020202020204" charset="0"/>
                <a:ea typeface="Roboto Slab" panose="020B0604020202020204" charset="0"/>
                <a:cs typeface="Nixie One"/>
                <a:sym typeface="Nixie One"/>
              </a:rPr>
              <a:t> + </a:t>
            </a:r>
            <a:r>
              <a:rPr lang="cs-CZ" sz="1600" b="1" dirty="0" err="1" smtClean="0">
                <a:solidFill>
                  <a:schemeClr val="tx1"/>
                </a:solidFill>
                <a:latin typeface="Roboto Slab" panose="020B0604020202020204" charset="0"/>
                <a:ea typeface="Roboto Slab" panose="020B0604020202020204" charset="0"/>
                <a:cs typeface="Nixie One"/>
                <a:sym typeface="Nixie One"/>
              </a:rPr>
              <a:t>national</a:t>
            </a:r>
            <a:r>
              <a:rPr lang="cs-CZ" sz="1600" b="1" dirty="0" smtClean="0">
                <a:solidFill>
                  <a:schemeClr val="tx1"/>
                </a:solidFill>
                <a:latin typeface="Roboto Slab" panose="020B0604020202020204" charset="0"/>
                <a:ea typeface="Roboto Slab" panose="020B0604020202020204" charset="0"/>
                <a:cs typeface="Nixie One"/>
                <a:sym typeface="Nixie One"/>
              </a:rPr>
              <a:t> </a:t>
            </a:r>
            <a:r>
              <a:rPr lang="cs-CZ" sz="1600" b="1" dirty="0" err="1" smtClean="0">
                <a:solidFill>
                  <a:schemeClr val="tx1"/>
                </a:solidFill>
                <a:latin typeface="Roboto Slab" panose="020B0604020202020204" charset="0"/>
                <a:ea typeface="Roboto Slab" panose="020B0604020202020204" charset="0"/>
                <a:cs typeface="Nixie One"/>
                <a:sym typeface="Nixie One"/>
              </a:rPr>
              <a:t>level</a:t>
            </a:r>
            <a:endParaRPr lang="en-US" sz="16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2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200" b="1" dirty="0">
                <a:solidFill>
                  <a:schemeClr val="tx1"/>
                </a:solidFill>
                <a:latin typeface="Roboto Slab" panose="020B0604020202020204" charset="0"/>
                <a:ea typeface="Roboto Slab" panose="020B0604020202020204" charset="0"/>
                <a:cs typeface="Nixie One"/>
                <a:sym typeface="Nixie One"/>
              </a:rPr>
              <a:t>	</a:t>
            </a:r>
            <a:r>
              <a:rPr lang="cs-CZ" sz="1200" b="1" dirty="0" smtClean="0">
                <a:solidFill>
                  <a:schemeClr val="tx1"/>
                </a:solidFill>
                <a:latin typeface="Roboto Slab" panose="020B0604020202020204" charset="0"/>
                <a:ea typeface="Roboto Slab" panose="020B0604020202020204" charset="0"/>
                <a:cs typeface="Nixie One"/>
                <a:sym typeface="Nixie One"/>
              </a:rPr>
              <a:t>			</a:t>
            </a:r>
            <a:r>
              <a:rPr lang="en-US" sz="1200" b="1" dirty="0" smtClean="0">
                <a:solidFill>
                  <a:schemeClr val="tx1"/>
                </a:solidFill>
                <a:latin typeface="Roboto Slab" panose="020B0604020202020204" charset="0"/>
                <a:ea typeface="Roboto Slab" panose="020B0604020202020204" charset="0"/>
                <a:cs typeface="Nixie One"/>
                <a:sym typeface="Nixie One"/>
              </a:rPr>
              <a:t>https</a:t>
            </a:r>
            <a:r>
              <a:rPr lang="en-US" sz="1200" b="1" dirty="0">
                <a:solidFill>
                  <a:schemeClr val="tx1"/>
                </a:solidFill>
                <a:latin typeface="Roboto Slab" panose="020B0604020202020204" charset="0"/>
                <a:ea typeface="Roboto Slab" panose="020B0604020202020204" charset="0"/>
                <a:cs typeface="Nixie One"/>
                <a:sym typeface="Nixie One"/>
              </a:rPr>
              <a:t>://www.youtube.com/watch?v=uTEMFKKuKxE </a:t>
            </a:r>
          </a:p>
        </p:txBody>
      </p:sp>
    </p:spTree>
    <p:extLst>
      <p:ext uri="{BB962C8B-B14F-4D97-AF65-F5344CB8AC3E}">
        <p14:creationId xmlns:p14="http://schemas.microsoft.com/office/powerpoint/2010/main" val="13495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1: 1958 - 1972</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1958 </a:t>
            </a:r>
            <a:r>
              <a:rPr lang="en-US" sz="1800" b="1" dirty="0">
                <a:solidFill>
                  <a:schemeClr val="tx1"/>
                </a:solidFill>
                <a:latin typeface="Roboto Slab" panose="020B0604020202020204" charset="0"/>
                <a:ea typeface="Roboto Slab" panose="020B0604020202020204" charset="0"/>
                <a:cs typeface="Nixie One"/>
                <a:sym typeface="Nixie One"/>
              </a:rPr>
              <a:t>EEC Treaty</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No </a:t>
            </a:r>
            <a:r>
              <a:rPr lang="en-US" sz="1800" b="1" dirty="0">
                <a:solidFill>
                  <a:schemeClr val="tx1"/>
                </a:solidFill>
                <a:latin typeface="Roboto Slab" panose="020B0604020202020204" charset="0"/>
                <a:ea typeface="Roboto Slab" panose="020B0604020202020204" charset="0"/>
                <a:cs typeface="Nixie One"/>
                <a:sym typeface="Nixie One"/>
              </a:rPr>
              <a:t>specific attention to development of environmental </a:t>
            </a:r>
            <a:r>
              <a:rPr lang="en-US" sz="1800" b="1" dirty="0" smtClean="0">
                <a:solidFill>
                  <a:schemeClr val="tx1"/>
                </a:solidFill>
                <a:latin typeface="Roboto Slab" panose="020B0604020202020204" charset="0"/>
                <a:ea typeface="Roboto Slab" panose="020B0604020202020204" charset="0"/>
                <a:cs typeface="Nixie One"/>
                <a:sym typeface="Nixie One"/>
              </a:rPr>
              <a:t>policy</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accent4"/>
                </a:solidFill>
                <a:latin typeface="Roboto Slab" panose="020B0604020202020204" charset="0"/>
                <a:ea typeface="Roboto Slab" panose="020B0604020202020204" charset="0"/>
                <a:cs typeface="Nixie One"/>
                <a:sym typeface="Nixie One"/>
              </a:rPr>
              <a:t>Min</a:t>
            </a:r>
            <a:r>
              <a:rPr lang="cs-CZ" sz="1800" b="1" dirty="0" smtClean="0">
                <a:solidFill>
                  <a:schemeClr val="accent4"/>
                </a:solidFill>
                <a:latin typeface="Roboto Slab" panose="020B0604020202020204" charset="0"/>
                <a:ea typeface="Roboto Slab" panose="020B0604020202020204" charset="0"/>
                <a:cs typeface="Nixie One"/>
                <a:sym typeface="Nixie One"/>
              </a:rPr>
              <a:t>o</a:t>
            </a:r>
            <a:r>
              <a:rPr lang="en-US" sz="1800" b="1" dirty="0" smtClean="0">
                <a:solidFill>
                  <a:schemeClr val="accent4"/>
                </a:solidFill>
                <a:latin typeface="Roboto Slab" panose="020B0604020202020204" charset="0"/>
                <a:ea typeface="Roboto Slab" panose="020B0604020202020204" charset="0"/>
                <a:cs typeface="Nixie One"/>
                <a:sym typeface="Nixie One"/>
              </a:rPr>
              <a:t>r </a:t>
            </a:r>
            <a:r>
              <a:rPr lang="en-US" sz="1800" b="1" dirty="0">
                <a:solidFill>
                  <a:schemeClr val="accent4"/>
                </a:solidFill>
                <a:latin typeface="Roboto Slab" panose="020B0604020202020204" charset="0"/>
                <a:ea typeface="Roboto Slab" panose="020B0604020202020204" charset="0"/>
                <a:cs typeface="Nixie One"/>
                <a:sym typeface="Nixie One"/>
              </a:rPr>
              <a:t>measures </a:t>
            </a:r>
            <a:r>
              <a:rPr lang="en-US" sz="1800" b="1" dirty="0">
                <a:solidFill>
                  <a:schemeClr val="tx1"/>
                </a:solidFill>
                <a:latin typeface="Roboto Slab" panose="020B0604020202020204" charset="0"/>
                <a:ea typeface="Roboto Slab" panose="020B0604020202020204" charset="0"/>
                <a:cs typeface="Nixie One"/>
                <a:sym typeface="Nixie One"/>
              </a:rPr>
              <a:t>(common market based – dangerous 				chemicals, motor vehicles, detergents</a:t>
            </a:r>
            <a:r>
              <a:rPr lang="en-US" sz="1800" b="1" dirty="0" smtClean="0">
                <a:solidFill>
                  <a:schemeClr val="tx1"/>
                </a:solidFill>
                <a:latin typeface="Roboto Slab" panose="020B0604020202020204" charset="0"/>
                <a:ea typeface="Roboto Slab" panose="020B0604020202020204" charset="0"/>
                <a:cs typeface="Nixie One"/>
                <a:sym typeface="Nixie One"/>
              </a:rPr>
              <a:t>)</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Phase</a:t>
            </a:r>
            <a:r>
              <a:rPr lang="cs-CZ" sz="2000" b="1" dirty="0">
                <a:solidFill>
                  <a:schemeClr val="accent3"/>
                </a:solidFill>
                <a:latin typeface="Roboto Slab" panose="020B0604020202020204" charset="0"/>
                <a:ea typeface="Roboto Slab" panose="020B0604020202020204" charset="0"/>
                <a:cs typeface="Nixie One"/>
                <a:sym typeface="Nixie One"/>
              </a:rPr>
              <a:t> 2: 1972 - 1987</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European </a:t>
            </a:r>
            <a:r>
              <a:rPr lang="en-US" sz="1800" b="1" dirty="0">
                <a:solidFill>
                  <a:schemeClr val="tx1"/>
                </a:solidFill>
                <a:latin typeface="Roboto Slab" panose="020B0604020202020204" charset="0"/>
                <a:ea typeface="Roboto Slab" panose="020B0604020202020204" charset="0"/>
                <a:cs typeface="Nixie One"/>
                <a:sym typeface="Nixie One"/>
              </a:rPr>
              <a:t>Council </a:t>
            </a:r>
            <a:r>
              <a:rPr lang="en-US" sz="1800" b="1" dirty="0">
                <a:solidFill>
                  <a:schemeClr val="accent4"/>
                </a:solidFill>
                <a:latin typeface="Roboto Slab" panose="020B0604020202020204" charset="0"/>
                <a:ea typeface="Roboto Slab" panose="020B0604020202020204" charset="0"/>
                <a:cs typeface="Nixie One"/>
                <a:sym typeface="Nixie One"/>
              </a:rPr>
              <a:t>Summit in 1972</a:t>
            </a:r>
            <a:r>
              <a:rPr lang="en-US" sz="1800" b="1" dirty="0">
                <a:solidFill>
                  <a:schemeClr val="tx1"/>
                </a:solidFill>
                <a:latin typeface="Roboto Slab" panose="020B0604020202020204" charset="0"/>
                <a:ea typeface="Roboto Slab" panose="020B0604020202020204" charset="0"/>
                <a:cs typeface="Nixie One"/>
                <a:sym typeface="Nixie One"/>
              </a:rPr>
              <a:t>: Heads of </a:t>
            </a:r>
            <a:r>
              <a:rPr lang="en-US" sz="1800" b="1" dirty="0" smtClean="0">
                <a:solidFill>
                  <a:schemeClr val="tx1"/>
                </a:solidFill>
                <a:latin typeface="Roboto Slab" panose="020B0604020202020204" charset="0"/>
                <a:ea typeface="Roboto Slab" panose="020B0604020202020204" charset="0"/>
                <a:cs typeface="Nixie One"/>
                <a:sym typeface="Nixie One"/>
              </a:rPr>
              <a:t>State</a:t>
            </a:r>
            <a:r>
              <a:rPr lang="cs-CZ" sz="1800" b="1" dirty="0" smtClean="0">
                <a:solidFill>
                  <a:schemeClr val="tx1"/>
                </a:solidFill>
                <a:latin typeface="Roboto Slab" panose="020B0604020202020204" charset="0"/>
                <a:ea typeface="Roboto Slab" panose="020B0604020202020204" charset="0"/>
                <a:cs typeface="Nixie One"/>
                <a:sym typeface="Nixie One"/>
              </a:rPr>
              <a:t>s</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and </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Government</a:t>
            </a:r>
            <a:r>
              <a:rPr lang="cs-CZ" sz="1800" b="1" dirty="0" smtClean="0">
                <a:solidFill>
                  <a:schemeClr val="tx1"/>
                </a:solidFill>
                <a:latin typeface="Roboto Slab" panose="020B0604020202020204" charset="0"/>
                <a:ea typeface="Roboto Slab" panose="020B0604020202020204" charset="0"/>
                <a:cs typeface="Nixie One"/>
                <a:sym typeface="Nixie One"/>
              </a:rPr>
              <a:t>s</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decided that a Community environmental policy </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was </a:t>
            </a:r>
            <a:r>
              <a:rPr lang="en-US" sz="1800" b="1" dirty="0">
                <a:solidFill>
                  <a:schemeClr val="tx1"/>
                </a:solidFill>
                <a:latin typeface="Roboto Slab" panose="020B0604020202020204" charset="0"/>
                <a:ea typeface="Roboto Slab" panose="020B0604020202020204" charset="0"/>
                <a:cs typeface="Nixie One"/>
                <a:sym typeface="Nixie One"/>
              </a:rPr>
              <a:t>necessary</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The </a:t>
            </a:r>
            <a:r>
              <a:rPr lang="en-US" sz="1800" b="1" dirty="0">
                <a:solidFill>
                  <a:schemeClr val="tx1"/>
                </a:solidFill>
                <a:latin typeface="Roboto Slab" panose="020B0604020202020204" charset="0"/>
                <a:ea typeface="Roboto Slab" panose="020B0604020202020204" charset="0"/>
                <a:cs typeface="Nixie One"/>
                <a:sym typeface="Nixie One"/>
              </a:rPr>
              <a:t>basis of the environmental policy was established in the </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accent4"/>
                </a:solidFill>
                <a:latin typeface="Roboto Slab" panose="020B0604020202020204" charset="0"/>
                <a:ea typeface="Roboto Slab" panose="020B0604020202020204" charset="0"/>
                <a:cs typeface="Nixie One"/>
                <a:sym typeface="Nixie One"/>
              </a:rPr>
              <a:t>First </a:t>
            </a:r>
            <a:r>
              <a:rPr lang="en-US" sz="1800" b="1" dirty="0">
                <a:solidFill>
                  <a:schemeClr val="accent4"/>
                </a:solidFill>
                <a:latin typeface="Roboto Slab" panose="020B0604020202020204" charset="0"/>
                <a:ea typeface="Roboto Slab" panose="020B0604020202020204" charset="0"/>
                <a:cs typeface="Nixie One"/>
                <a:sym typeface="Nixie One"/>
              </a:rPr>
              <a:t>Environmental Action </a:t>
            </a:r>
            <a:r>
              <a:rPr lang="en-US" sz="1800" b="1" dirty="0" smtClean="0">
                <a:solidFill>
                  <a:schemeClr val="accent4"/>
                </a:solidFill>
                <a:latin typeface="Roboto Slab" panose="020B0604020202020204" charset="0"/>
                <a:ea typeface="Roboto Slab" panose="020B0604020202020204" charset="0"/>
                <a:cs typeface="Nixie One"/>
                <a:sym typeface="Nixie One"/>
              </a:rPr>
              <a:t>Program</a:t>
            </a:r>
            <a:r>
              <a:rPr lang="cs-CZ" sz="1800" b="1" dirty="0" err="1" smtClean="0">
                <a:solidFill>
                  <a:schemeClr val="accent4"/>
                </a:solidFill>
                <a:latin typeface="Roboto Slab" panose="020B0604020202020204" charset="0"/>
                <a:ea typeface="Roboto Slab" panose="020B0604020202020204" charset="0"/>
                <a:cs typeface="Nixie One"/>
                <a:sym typeface="Nixie One"/>
              </a:rPr>
              <a:t>me</a:t>
            </a:r>
            <a:r>
              <a:rPr lang="en-US" sz="1800" b="1" dirty="0" smtClean="0">
                <a:solidFill>
                  <a:schemeClr val="accent4"/>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(1973)</a:t>
            </a:r>
            <a:r>
              <a:rPr lang="en-US" sz="1800" b="1" dirty="0">
                <a:solidFill>
                  <a:schemeClr val="tx1"/>
                </a:solidFill>
                <a:latin typeface="Roboto Slab" panose="020B0604020202020204" charset="0"/>
                <a:ea typeface="Roboto Slab" panose="020B0604020202020204" charset="0"/>
                <a:cs typeface="Nixie One"/>
                <a:sym typeface="Nixie One"/>
              </a:rPr>
              <a:t>. Basic goals, </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principles </a:t>
            </a:r>
            <a:r>
              <a:rPr lang="en-US" sz="1800" b="1" dirty="0">
                <a:solidFill>
                  <a:schemeClr val="tx1"/>
                </a:solidFill>
                <a:latin typeface="Roboto Slab" panose="020B0604020202020204" charset="0"/>
                <a:ea typeface="Roboto Slab" panose="020B0604020202020204" charset="0"/>
                <a:cs typeface="Nixie One"/>
                <a:sym typeface="Nixie One"/>
              </a:rPr>
              <a:t>of environmental law, and activities regarding </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certain </a:t>
            </a:r>
            <a:r>
              <a:rPr lang="en-US" sz="1800" b="1" dirty="0">
                <a:solidFill>
                  <a:schemeClr val="tx1"/>
                </a:solidFill>
                <a:latin typeface="Roboto Slab" panose="020B0604020202020204" charset="0"/>
                <a:ea typeface="Roboto Slab" panose="020B0604020202020204" charset="0"/>
                <a:cs typeface="Nixie One"/>
                <a:sym typeface="Nixie One"/>
              </a:rPr>
              <a:t>fields of the environment.</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The </a:t>
            </a:r>
            <a:r>
              <a:rPr lang="en-US" sz="1800" b="1" dirty="0">
                <a:solidFill>
                  <a:schemeClr val="tx1"/>
                </a:solidFill>
                <a:latin typeface="Roboto Slab" panose="020B0604020202020204" charset="0"/>
                <a:ea typeface="Roboto Slab" panose="020B0604020202020204" charset="0"/>
                <a:cs typeface="Nixie One"/>
                <a:sym typeface="Nixie One"/>
              </a:rPr>
              <a:t>main goal was the efficient operation of the Community </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and </a:t>
            </a:r>
            <a:r>
              <a:rPr lang="en-US" sz="1800" b="1" dirty="0">
                <a:solidFill>
                  <a:schemeClr val="tx1"/>
                </a:solidFill>
                <a:latin typeface="Roboto Slab" panose="020B0604020202020204" charset="0"/>
                <a:ea typeface="Roboto Slab" panose="020B0604020202020204" charset="0"/>
                <a:cs typeface="Nixie One"/>
                <a:sym typeface="Nixie One"/>
              </a:rPr>
              <a:t>the Common Market – but </a:t>
            </a:r>
            <a:r>
              <a:rPr lang="en-US" sz="1800" b="1" dirty="0">
                <a:solidFill>
                  <a:schemeClr val="accent4"/>
                </a:solidFill>
                <a:latin typeface="Roboto Slab" panose="020B0604020202020204" charset="0"/>
                <a:ea typeface="Roboto Slab" panose="020B0604020202020204" charset="0"/>
                <a:cs typeface="Nixie One"/>
                <a:sym typeface="Nixie One"/>
              </a:rPr>
              <a:t>extensive interpretation of </a:t>
            </a:r>
            <a:r>
              <a:rPr lang="cs-CZ" sz="1800" b="1" dirty="0" smtClean="0">
                <a:solidFill>
                  <a:schemeClr val="accent4"/>
                </a:solidFill>
                <a:latin typeface="Roboto Slab" panose="020B0604020202020204" charset="0"/>
                <a:ea typeface="Roboto Slab" panose="020B0604020202020204" charset="0"/>
                <a:cs typeface="Nixie One"/>
                <a:sym typeface="Nixie One"/>
              </a:rPr>
              <a:t>	</a:t>
            </a:r>
            <a:r>
              <a:rPr lang="en-US" sz="1800" b="1" dirty="0" smtClean="0">
                <a:solidFill>
                  <a:schemeClr val="accent4"/>
                </a:solidFill>
                <a:latin typeface="Roboto Slab" panose="020B0604020202020204" charset="0"/>
                <a:ea typeface="Roboto Slab" panose="020B0604020202020204" charset="0"/>
                <a:cs typeface="Nixie One"/>
                <a:sym typeface="Nixie One"/>
              </a:rPr>
              <a:t>economic </a:t>
            </a:r>
            <a:r>
              <a:rPr lang="en-US" sz="1800" b="1" dirty="0">
                <a:solidFill>
                  <a:schemeClr val="accent4"/>
                </a:solidFill>
                <a:latin typeface="Roboto Slab" panose="020B0604020202020204" charset="0"/>
                <a:ea typeface="Roboto Slab" panose="020B0604020202020204" charset="0"/>
                <a:cs typeface="Nixie One"/>
                <a:sym typeface="Nixie One"/>
              </a:rPr>
              <a:t>expansion</a:t>
            </a:r>
            <a:r>
              <a:rPr lang="en-US"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1092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43219" y="394447"/>
            <a:ext cx="7913754" cy="3000284"/>
          </a:xfrm>
          <a:prstGeom prst="rect">
            <a:avLst/>
          </a:prstGeom>
          <a:noFill/>
          <a:ln>
            <a:noFill/>
          </a:ln>
        </p:spPr>
        <p:txBody>
          <a:bodyPr lIns="91425" tIns="91425" rIns="91425" bIns="91425" anchor="t" anchorCtr="0">
            <a:noAutofit/>
          </a:bodyPr>
          <a:lstStyle/>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1970</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3"/>
                </a:solidFill>
                <a:latin typeface="Roboto Slab" panose="020B0604020202020204" charset="0"/>
                <a:ea typeface="Roboto Slab" panose="020B0604020202020204" charset="0"/>
                <a:cs typeface="Nixie One"/>
                <a:sym typeface="Nixie One"/>
              </a:rPr>
              <a:t>US Environmental Protection Agency </a:t>
            </a:r>
            <a:r>
              <a:rPr lang="en-US" sz="1300" b="1" dirty="0">
                <a:solidFill>
                  <a:schemeClr val="tx1"/>
                </a:solidFill>
                <a:latin typeface="Roboto Slab" panose="020B0604020202020204" charset="0"/>
                <a:ea typeface="Roboto Slab" panose="020B0604020202020204" charset="0"/>
                <a:cs typeface="Nixie One"/>
                <a:sym typeface="Nixie One"/>
              </a:rPr>
              <a:t>is established.</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1971</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tx1"/>
                </a:solidFill>
                <a:latin typeface="Roboto Slab" panose="020B0604020202020204" charset="0"/>
                <a:ea typeface="Roboto Slab" panose="020B0604020202020204" charset="0"/>
                <a:cs typeface="Nixie One"/>
                <a:sym typeface="Nixie One"/>
              </a:rPr>
              <a:t>international environmental </a:t>
            </a:r>
            <a:r>
              <a:rPr lang="en-US" sz="1300" b="1" dirty="0" err="1">
                <a:solidFill>
                  <a:schemeClr val="tx1"/>
                </a:solidFill>
                <a:latin typeface="Roboto Slab" panose="020B0604020202020204" charset="0"/>
                <a:ea typeface="Roboto Slab" panose="020B0604020202020204" charset="0"/>
                <a:cs typeface="Nixie One"/>
                <a:sym typeface="Nixie One"/>
              </a:rPr>
              <a:t>organisation</a:t>
            </a:r>
            <a:r>
              <a:rPr lang="en-US"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6"/>
                </a:solidFill>
                <a:latin typeface="Roboto Slab" panose="020B0604020202020204" charset="0"/>
                <a:ea typeface="Roboto Slab" panose="020B0604020202020204" charset="0"/>
                <a:cs typeface="Nixie One"/>
                <a:sym typeface="Nixie One"/>
              </a:rPr>
              <a:t>Greenpeace</a:t>
            </a:r>
            <a:r>
              <a:rPr lang="en-US" sz="1300" b="1" dirty="0">
                <a:solidFill>
                  <a:schemeClr val="tx1"/>
                </a:solidFill>
                <a:latin typeface="Roboto Slab" panose="020B0604020202020204" charset="0"/>
                <a:ea typeface="Roboto Slab" panose="020B0604020202020204" charset="0"/>
                <a:cs typeface="Nixie One"/>
                <a:sym typeface="Nixie One"/>
              </a:rPr>
              <a:t> is founded in Vancouver, Canada.</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1972</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accent2"/>
                </a:solidFill>
                <a:latin typeface="Roboto Slab" panose="020B0604020202020204" charset="0"/>
                <a:ea typeface="Roboto Slab" panose="020B0604020202020204" charset="0"/>
                <a:cs typeface="Nixie One"/>
                <a:sym typeface="Nixie One"/>
              </a:rPr>
              <a:t>The </a:t>
            </a:r>
            <a:r>
              <a:rPr lang="en-US" sz="1300" b="1" dirty="0">
                <a:solidFill>
                  <a:schemeClr val="accent2"/>
                </a:solidFill>
                <a:latin typeface="Roboto Slab" panose="020B0604020202020204" charset="0"/>
                <a:ea typeface="Roboto Slab" panose="020B0604020202020204" charset="0"/>
                <a:cs typeface="Nixie One"/>
                <a:sym typeface="Nixie One"/>
              </a:rPr>
              <a:t>United Nations Conference on the Human Environment is held in Stockholm</a:t>
            </a:r>
            <a:r>
              <a:rPr lang="en-US" sz="1300" b="1" dirty="0">
                <a:solidFill>
                  <a:schemeClr val="tx1"/>
                </a:solidFill>
                <a:latin typeface="Roboto Slab" panose="020B0604020202020204" charset="0"/>
                <a:ea typeface="Roboto Slab" panose="020B0604020202020204" charset="0"/>
                <a:cs typeface="Nixie One"/>
                <a:sym typeface="Nixie One"/>
              </a:rPr>
              <a:t>. This leads to the creation of government environment agencies and the UN Environment </a:t>
            </a:r>
            <a:r>
              <a:rPr lang="en-US" sz="1300" b="1" dirty="0" err="1">
                <a:solidFill>
                  <a:schemeClr val="tx1"/>
                </a:solidFill>
                <a:latin typeface="Roboto Slab" panose="020B0604020202020204" charset="0"/>
                <a:ea typeface="Roboto Slab" panose="020B0604020202020204" charset="0"/>
                <a:cs typeface="Nixie One"/>
                <a:sym typeface="Nixie One"/>
              </a:rPr>
              <a:t>Programme</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1972</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tx1"/>
                </a:solidFill>
                <a:latin typeface="Roboto Slab" panose="020B0604020202020204" charset="0"/>
                <a:ea typeface="Roboto Slab" panose="020B0604020202020204" charset="0"/>
                <a:cs typeface="Nixie One"/>
                <a:sym typeface="Nixie One"/>
              </a:rPr>
              <a:t>Club of Rome publishes </a:t>
            </a:r>
            <a:r>
              <a:rPr lang="en-US" sz="1300" b="1" dirty="0">
                <a:solidFill>
                  <a:schemeClr val="accent4"/>
                </a:solidFill>
                <a:latin typeface="Roboto Slab" panose="020B0604020202020204" charset="0"/>
                <a:ea typeface="Roboto Slab" panose="020B0604020202020204" charset="0"/>
                <a:cs typeface="Nixie One"/>
                <a:sym typeface="Nixie One"/>
              </a:rPr>
              <a:t>The Limits to Growth</a:t>
            </a:r>
            <a:r>
              <a:rPr lang="en-US" sz="1300" b="1" dirty="0">
                <a:solidFill>
                  <a:schemeClr val="tx1"/>
                </a:solidFill>
                <a:latin typeface="Roboto Slab" panose="020B0604020202020204" charset="0"/>
                <a:ea typeface="Roboto Slab" panose="020B0604020202020204" charset="0"/>
                <a:cs typeface="Nixie One"/>
                <a:sym typeface="Nixie One"/>
              </a:rPr>
              <a:t>. It stresses, for the first time, the importance of the environment, and the essential links with population and energy.</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1973</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In </a:t>
            </a:r>
            <a:r>
              <a:rPr lang="en-US" sz="1300" b="1" dirty="0">
                <a:solidFill>
                  <a:schemeClr val="tx1"/>
                </a:solidFill>
                <a:latin typeface="Roboto Slab" panose="020B0604020202020204" charset="0"/>
                <a:ea typeface="Roboto Slab" panose="020B0604020202020204" charset="0"/>
                <a:cs typeface="Nixie One"/>
                <a:sym typeface="Nixie One"/>
              </a:rPr>
              <a:t>January, </a:t>
            </a:r>
            <a:r>
              <a:rPr lang="en-US" sz="1300" b="1" dirty="0">
                <a:solidFill>
                  <a:schemeClr val="accent3"/>
                </a:solidFill>
                <a:latin typeface="Roboto Slab" panose="020B0604020202020204" charset="0"/>
                <a:ea typeface="Roboto Slab" panose="020B0604020202020204" charset="0"/>
                <a:cs typeface="Nixie One"/>
                <a:sym typeface="Nixie One"/>
              </a:rPr>
              <a:t>Denmark, Ireland and the United Kingdom </a:t>
            </a:r>
            <a:r>
              <a:rPr lang="en-US" sz="1300" b="1" dirty="0">
                <a:solidFill>
                  <a:schemeClr val="tx1"/>
                </a:solidFill>
                <a:latin typeface="Roboto Slab" panose="020B0604020202020204" charset="0"/>
                <a:ea typeface="Roboto Slab" panose="020B0604020202020204" charset="0"/>
                <a:cs typeface="Nixie One"/>
                <a:sym typeface="Nixie One"/>
              </a:rPr>
              <a:t>join the European Community, bringing membership up to nine.  </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1973</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A </a:t>
            </a:r>
            <a:r>
              <a:rPr lang="en-US" sz="1300" b="1" dirty="0">
                <a:solidFill>
                  <a:schemeClr val="tx1"/>
                </a:solidFill>
                <a:latin typeface="Roboto Slab" panose="020B0604020202020204" charset="0"/>
                <a:ea typeface="Roboto Slab" panose="020B0604020202020204" charset="0"/>
                <a:cs typeface="Nixie One"/>
                <a:sym typeface="Nixie One"/>
              </a:rPr>
              <a:t>small </a:t>
            </a:r>
            <a:r>
              <a:rPr lang="en-US" sz="1300" b="1" dirty="0">
                <a:solidFill>
                  <a:schemeClr val="accent2"/>
                </a:solidFill>
                <a:latin typeface="Roboto Slab" panose="020B0604020202020204" charset="0"/>
                <a:ea typeface="Roboto Slab" panose="020B0604020202020204" charset="0"/>
                <a:cs typeface="Nixie One"/>
                <a:sym typeface="Nixie One"/>
              </a:rPr>
              <a:t>Environment and Consumer Protection Service </a:t>
            </a:r>
            <a:r>
              <a:rPr lang="en-US" sz="1300" b="1" dirty="0">
                <a:solidFill>
                  <a:schemeClr val="tx1"/>
                </a:solidFill>
                <a:latin typeface="Roboto Slab" panose="020B0604020202020204" charset="0"/>
                <a:ea typeface="Roboto Slab" panose="020B0604020202020204" charset="0"/>
                <a:cs typeface="Nixie One"/>
                <a:sym typeface="Nixie One"/>
              </a:rPr>
              <a:t>is set up and attached to the European Commission department for industrial policy and a Standing Committee on the Environment is created in the European Parliament</a:t>
            </a:r>
            <a:r>
              <a:rPr lang="en-US" sz="1300" b="1" dirty="0" smtClean="0">
                <a:solidFill>
                  <a:schemeClr val="tx1"/>
                </a:solidFill>
                <a:latin typeface="Roboto Slab" panose="020B0604020202020204" charset="0"/>
                <a:ea typeface="Roboto Slab" panose="020B0604020202020204" charset="0"/>
                <a:cs typeface="Nixie One"/>
                <a:sym typeface="Nixie One"/>
              </a:rPr>
              <a:t>.</a:t>
            </a:r>
            <a:endParaRPr lang="cs-CZ" sz="13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1973</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6"/>
                </a:solidFill>
                <a:latin typeface="Roboto Slab" panose="020B0604020202020204" charset="0"/>
                <a:ea typeface="Roboto Slab" panose="020B0604020202020204" charset="0"/>
                <a:cs typeface="Nixie One"/>
                <a:sym typeface="Nixie One"/>
              </a:rPr>
              <a:t>Arab–Israeli war </a:t>
            </a:r>
            <a:r>
              <a:rPr lang="en-US" sz="1300" b="1" dirty="0">
                <a:solidFill>
                  <a:schemeClr val="tx1"/>
                </a:solidFill>
                <a:latin typeface="Roboto Slab" panose="020B0604020202020204" charset="0"/>
                <a:ea typeface="Roboto Slab" panose="020B0604020202020204" charset="0"/>
                <a:cs typeface="Nixie One"/>
                <a:sym typeface="Nixie One"/>
              </a:rPr>
              <a:t>of October leads to an oil price shock and economic problems in Europe, sparking action on energy efficiency. Car-free Sundays are </a:t>
            </a:r>
            <a:r>
              <a:rPr lang="en-US" sz="1300" b="1" dirty="0" err="1">
                <a:solidFill>
                  <a:schemeClr val="tx1"/>
                </a:solidFill>
                <a:latin typeface="Roboto Slab" panose="020B0604020202020204" charset="0"/>
                <a:ea typeface="Roboto Slab" panose="020B0604020202020204" charset="0"/>
                <a:cs typeface="Nixie One"/>
                <a:sym typeface="Nixie One"/>
              </a:rPr>
              <a:t>organised</a:t>
            </a:r>
            <a:r>
              <a:rPr lang="en-US" sz="1300" b="1" dirty="0">
                <a:solidFill>
                  <a:schemeClr val="tx1"/>
                </a:solidFill>
                <a:latin typeface="Roboto Slab" panose="020B0604020202020204" charset="0"/>
                <a:ea typeface="Roboto Slab" panose="020B0604020202020204" charset="0"/>
                <a:cs typeface="Nixie One"/>
                <a:sym typeface="Nixie One"/>
              </a:rPr>
              <a:t> throughout Europe.</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1974</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Scientists </a:t>
            </a:r>
            <a:r>
              <a:rPr lang="en-US" sz="1300" b="1" dirty="0">
                <a:solidFill>
                  <a:schemeClr val="tx1"/>
                </a:solidFill>
                <a:latin typeface="Roboto Slab" panose="020B0604020202020204" charset="0"/>
                <a:ea typeface="Roboto Slab" panose="020B0604020202020204" charset="0"/>
                <a:cs typeface="Nixie One"/>
                <a:sym typeface="Nixie One"/>
              </a:rPr>
              <a:t>suggest for the first time that chlorofluorocarbons (CFCs) may be causing a </a:t>
            </a:r>
            <a:r>
              <a:rPr lang="en-US" sz="1300" b="1" dirty="0">
                <a:solidFill>
                  <a:schemeClr val="accent3"/>
                </a:solidFill>
                <a:latin typeface="Roboto Slab" panose="020B0604020202020204" charset="0"/>
                <a:ea typeface="Roboto Slab" panose="020B0604020202020204" charset="0"/>
                <a:cs typeface="Nixie One"/>
                <a:sym typeface="Nixie One"/>
              </a:rPr>
              <a:t>thinning of the ozone layer</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1975</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tx1"/>
                </a:solidFill>
                <a:latin typeface="Roboto Slab" panose="020B0604020202020204" charset="0"/>
                <a:ea typeface="Roboto Slab" panose="020B0604020202020204" charset="0"/>
                <a:cs typeface="Nixie One"/>
                <a:sym typeface="Nixie One"/>
              </a:rPr>
              <a:t>Community starts building its </a:t>
            </a:r>
            <a:r>
              <a:rPr lang="en-US" sz="1300" b="1" dirty="0">
                <a:solidFill>
                  <a:schemeClr val="accent6"/>
                </a:solidFill>
                <a:latin typeface="Roboto Slab" panose="020B0604020202020204" charset="0"/>
                <a:ea typeface="Roboto Slab" panose="020B0604020202020204" charset="0"/>
                <a:cs typeface="Nixie One"/>
                <a:sym typeface="Nixie One"/>
              </a:rPr>
              <a:t>body of environmental legislation </a:t>
            </a:r>
            <a:r>
              <a:rPr lang="en-US" sz="1300" b="1" dirty="0">
                <a:solidFill>
                  <a:schemeClr val="tx1"/>
                </a:solidFill>
                <a:latin typeface="Roboto Slab" panose="020B0604020202020204" charset="0"/>
                <a:ea typeface="Roboto Slab" panose="020B0604020202020204" charset="0"/>
                <a:cs typeface="Nixie One"/>
                <a:sym typeface="Nixie One"/>
              </a:rPr>
              <a:t>with the adoption of — among others — the Waste Framework Directive (1975), the Bathing Water Directive (1976) and the Birds Directive (1979).</a:t>
            </a: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182000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98396" y="197224"/>
            <a:ext cx="7913754" cy="3000284"/>
          </a:xfrm>
          <a:prstGeom prst="rect">
            <a:avLst/>
          </a:prstGeom>
          <a:noFill/>
          <a:ln>
            <a:noFill/>
          </a:ln>
        </p:spPr>
        <p:txBody>
          <a:bodyPr lIns="91425" tIns="91425" rIns="91425" bIns="91425" anchor="t" anchorCtr="0">
            <a:noAutofit/>
          </a:bodyPr>
          <a:lstStyle/>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1976</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An </a:t>
            </a:r>
            <a:r>
              <a:rPr lang="en-US" sz="1300" b="1" dirty="0">
                <a:solidFill>
                  <a:schemeClr val="tx1"/>
                </a:solidFill>
                <a:latin typeface="Roboto Slab" panose="020B0604020202020204" charset="0"/>
                <a:ea typeface="Roboto Slab" panose="020B0604020202020204" charset="0"/>
                <a:cs typeface="Nixie One"/>
                <a:sym typeface="Nixie One"/>
              </a:rPr>
              <a:t>explosion occurs on 10 July at a </a:t>
            </a:r>
            <a:r>
              <a:rPr lang="en-US" sz="1300" b="1" dirty="0">
                <a:solidFill>
                  <a:schemeClr val="accent3"/>
                </a:solidFill>
                <a:latin typeface="Roboto Slab" panose="020B0604020202020204" charset="0"/>
                <a:ea typeface="Roboto Slab" panose="020B0604020202020204" charset="0"/>
                <a:cs typeface="Nixie One"/>
                <a:sym typeface="Nixie One"/>
              </a:rPr>
              <a:t>chemical plant near Seveso</a:t>
            </a:r>
            <a:r>
              <a:rPr lang="en-US" sz="1300" b="1" dirty="0">
                <a:solidFill>
                  <a:schemeClr val="tx1"/>
                </a:solidFill>
                <a:latin typeface="Roboto Slab" panose="020B0604020202020204" charset="0"/>
                <a:ea typeface="Roboto Slab" panose="020B0604020202020204" charset="0"/>
                <a:cs typeface="Nixie One"/>
                <a:sym typeface="Nixie One"/>
              </a:rPr>
              <a:t>, north of Milan in Italy. A toxic cloud containing dioxin contaminates a densely populated area. In 1982, the Seveso Directive is issued to prevent major accidents with dangerous substances.</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1978</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Oil </a:t>
            </a:r>
            <a:r>
              <a:rPr lang="en-US" sz="1300" b="1" dirty="0">
                <a:solidFill>
                  <a:schemeClr val="tx1"/>
                </a:solidFill>
                <a:latin typeface="Roboto Slab" panose="020B0604020202020204" charset="0"/>
                <a:ea typeface="Roboto Slab" panose="020B0604020202020204" charset="0"/>
                <a:cs typeface="Nixie One"/>
                <a:sym typeface="Nixie One"/>
              </a:rPr>
              <a:t>tanker </a:t>
            </a:r>
            <a:r>
              <a:rPr lang="en-US" sz="1300" b="1" dirty="0">
                <a:solidFill>
                  <a:schemeClr val="accent2"/>
                </a:solidFill>
                <a:latin typeface="Roboto Slab" panose="020B0604020202020204" charset="0"/>
                <a:ea typeface="Roboto Slab" panose="020B0604020202020204" charset="0"/>
                <a:cs typeface="Nixie One"/>
                <a:sym typeface="Nixie One"/>
              </a:rPr>
              <a:t>Amoco Cadiz </a:t>
            </a:r>
            <a:r>
              <a:rPr lang="en-US" sz="1300" b="1" dirty="0">
                <a:solidFill>
                  <a:schemeClr val="tx1"/>
                </a:solidFill>
                <a:latin typeface="Roboto Slab" panose="020B0604020202020204" charset="0"/>
                <a:ea typeface="Roboto Slab" panose="020B0604020202020204" charset="0"/>
                <a:cs typeface="Nixie One"/>
                <a:sym typeface="Nixie One"/>
              </a:rPr>
              <a:t>spills 68 million gallons off the coast of France.</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1979</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A </a:t>
            </a:r>
            <a:r>
              <a:rPr lang="en-US" sz="1300" b="1" dirty="0">
                <a:solidFill>
                  <a:schemeClr val="tx1"/>
                </a:solidFill>
                <a:latin typeface="Roboto Slab" panose="020B0604020202020204" charset="0"/>
                <a:ea typeface="Roboto Slab" panose="020B0604020202020204" charset="0"/>
                <a:cs typeface="Nixie One"/>
                <a:sym typeface="Nixie One"/>
              </a:rPr>
              <a:t>partial meltdown of the </a:t>
            </a:r>
            <a:r>
              <a:rPr lang="en-US" sz="1300" b="1" dirty="0">
                <a:solidFill>
                  <a:schemeClr val="accent6"/>
                </a:solidFill>
                <a:latin typeface="Roboto Slab" panose="020B0604020202020204" charset="0"/>
                <a:ea typeface="Roboto Slab" panose="020B0604020202020204" charset="0"/>
                <a:cs typeface="Nixie One"/>
                <a:sym typeface="Nixie One"/>
              </a:rPr>
              <a:t>Three Mile Island nuclear plant in USA </a:t>
            </a:r>
            <a:r>
              <a:rPr lang="en-US" sz="1300" b="1" dirty="0">
                <a:solidFill>
                  <a:schemeClr val="tx1"/>
                </a:solidFill>
                <a:latin typeface="Roboto Slab" panose="020B0604020202020204" charset="0"/>
                <a:ea typeface="Roboto Slab" panose="020B0604020202020204" charset="0"/>
                <a:cs typeface="Nixie One"/>
                <a:sym typeface="Nixie One"/>
              </a:rPr>
              <a:t>puts the future of nuclear energy in question.</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1979</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accent3"/>
                </a:solidFill>
                <a:latin typeface="Roboto Slab" panose="020B0604020202020204" charset="0"/>
                <a:ea typeface="Roboto Slab" panose="020B0604020202020204" charset="0"/>
                <a:cs typeface="Nixie One"/>
                <a:sym typeface="Nixie One"/>
              </a:rPr>
              <a:t>The </a:t>
            </a:r>
            <a:r>
              <a:rPr lang="en-US" sz="1300" b="1" dirty="0">
                <a:solidFill>
                  <a:schemeClr val="accent3"/>
                </a:solidFill>
                <a:latin typeface="Roboto Slab" panose="020B0604020202020204" charset="0"/>
                <a:ea typeface="Roboto Slab" panose="020B0604020202020204" charset="0"/>
                <a:cs typeface="Nixie One"/>
                <a:sym typeface="Nixie One"/>
              </a:rPr>
              <a:t>first World Climate Conference </a:t>
            </a:r>
            <a:r>
              <a:rPr lang="en-US" sz="1300" b="1" dirty="0">
                <a:solidFill>
                  <a:schemeClr val="tx1"/>
                </a:solidFill>
                <a:latin typeface="Roboto Slab" panose="020B0604020202020204" charset="0"/>
                <a:ea typeface="Roboto Slab" panose="020B0604020202020204" charset="0"/>
                <a:cs typeface="Nixie One"/>
                <a:sym typeface="Nixie One"/>
              </a:rPr>
              <a:t>takes place in February in Geneva, Switzerland. A panel on climate change set up by the National Academy of Sciences in USA advises that ‘A wait-and-see policy may mean waiting until it is too late’ to avoid significant climate changes</a:t>
            </a:r>
            <a:r>
              <a:rPr lang="en-US" sz="1300" b="1" dirty="0" smtClean="0">
                <a:solidFill>
                  <a:schemeClr val="tx1"/>
                </a:solidFill>
                <a:latin typeface="Roboto Slab" panose="020B0604020202020204" charset="0"/>
                <a:ea typeface="Roboto Slab" panose="020B0604020202020204" charset="0"/>
                <a:cs typeface="Nixie One"/>
                <a:sym typeface="Nixie One"/>
              </a:rPr>
              <a:t>.</a:t>
            </a:r>
            <a:endParaRPr lang="cs-CZ" sz="13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1981</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tx1"/>
                </a:solidFill>
                <a:latin typeface="Roboto Slab" panose="020B0604020202020204" charset="0"/>
                <a:ea typeface="Roboto Slab" panose="020B0604020202020204" charset="0"/>
                <a:cs typeface="Nixie One"/>
                <a:sym typeface="Nixie One"/>
              </a:rPr>
              <a:t>European Commission creates its </a:t>
            </a:r>
            <a:r>
              <a:rPr lang="en-US" sz="1300" b="1" dirty="0">
                <a:solidFill>
                  <a:schemeClr val="accent2"/>
                </a:solidFill>
                <a:latin typeface="Roboto Slab" panose="020B0604020202020204" charset="0"/>
                <a:ea typeface="Roboto Slab" panose="020B0604020202020204" charset="0"/>
                <a:cs typeface="Nixie One"/>
                <a:sym typeface="Nixie One"/>
              </a:rPr>
              <a:t>Environment Directorate-General</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1985</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First </a:t>
            </a:r>
            <a:r>
              <a:rPr lang="en-US" sz="1300" b="1" dirty="0">
                <a:solidFill>
                  <a:schemeClr val="tx1"/>
                </a:solidFill>
                <a:latin typeface="Roboto Slab" panose="020B0604020202020204" charset="0"/>
                <a:ea typeface="Roboto Slab" panose="020B0604020202020204" charset="0"/>
                <a:cs typeface="Nixie One"/>
                <a:sym typeface="Nixie One"/>
              </a:rPr>
              <a:t>observation of an </a:t>
            </a:r>
            <a:r>
              <a:rPr lang="en-US" sz="1300" b="1" dirty="0">
                <a:solidFill>
                  <a:schemeClr val="accent6"/>
                </a:solidFill>
                <a:latin typeface="Roboto Slab" panose="020B0604020202020204" charset="0"/>
                <a:ea typeface="Roboto Slab" panose="020B0604020202020204" charset="0"/>
                <a:cs typeface="Nixie One"/>
                <a:sym typeface="Nixie One"/>
              </a:rPr>
              <a:t>ozone hole over Antarctica</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1986</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On </a:t>
            </a:r>
            <a:r>
              <a:rPr lang="en-US" sz="1300" b="1" dirty="0">
                <a:solidFill>
                  <a:schemeClr val="tx1"/>
                </a:solidFill>
                <a:latin typeface="Roboto Slab" panose="020B0604020202020204" charset="0"/>
                <a:ea typeface="Roboto Slab" panose="020B0604020202020204" charset="0"/>
                <a:cs typeface="Nixie One"/>
                <a:sym typeface="Nixie One"/>
              </a:rPr>
              <a:t>25 April, an uncontrolled chain reaction in a reactor in the </a:t>
            </a:r>
            <a:r>
              <a:rPr lang="en-US" sz="1300" b="1" dirty="0">
                <a:solidFill>
                  <a:schemeClr val="accent3"/>
                </a:solidFill>
                <a:latin typeface="Roboto Slab" panose="020B0604020202020204" charset="0"/>
                <a:ea typeface="Roboto Slab" panose="020B0604020202020204" charset="0"/>
                <a:cs typeface="Nixie One"/>
                <a:sym typeface="Nixie One"/>
              </a:rPr>
              <a:t>Chernobyl nuclear power plant</a:t>
            </a:r>
            <a:r>
              <a:rPr lang="en-US" sz="1300" b="1" dirty="0">
                <a:solidFill>
                  <a:schemeClr val="tx1"/>
                </a:solidFill>
                <a:latin typeface="Roboto Slab" panose="020B0604020202020204" charset="0"/>
                <a:ea typeface="Roboto Slab" panose="020B0604020202020204" charset="0"/>
                <a:cs typeface="Nixie One"/>
                <a:sym typeface="Nixie One"/>
              </a:rPr>
              <a:t>, 80 miles north of Kiev, blows off the reactor's lid. More than 31 workers die instantly and around 135 000 people are evacuated from the surrounding area. A plume of radioactive fall-out drifts over western Soviet Union, eastern and western Europe, and eastern North America.</a:t>
            </a:r>
          </a:p>
          <a:p>
            <a:pPr lvl="0">
              <a:spcBef>
                <a:spcPts val="600"/>
              </a:spcBef>
            </a:pPr>
            <a:r>
              <a:rPr lang="en-US" sz="1300" b="1" dirty="0" smtClean="0">
                <a:solidFill>
                  <a:schemeClr val="tx1"/>
                </a:solidFill>
                <a:latin typeface="Roboto Slab" panose="020B0604020202020204" charset="0"/>
                <a:ea typeface="Roboto Slab" panose="020B0604020202020204" charset="0"/>
                <a:cs typeface="Nixie One"/>
                <a:sym typeface="Nixie One"/>
              </a:rPr>
              <a:t>1987</a:t>
            </a:r>
            <a:r>
              <a:rPr lang="cs-CZ" sz="1300" b="1" dirty="0" smtClean="0">
                <a:solidFill>
                  <a:schemeClr val="tx1"/>
                </a:solidFill>
                <a:latin typeface="Roboto Slab" panose="020B0604020202020204" charset="0"/>
                <a:ea typeface="Roboto Slab" panose="020B0604020202020204" charset="0"/>
                <a:cs typeface="Nixie One"/>
                <a:sym typeface="Nixie One"/>
              </a:rPr>
              <a:t> </a:t>
            </a:r>
            <a:r>
              <a:rPr lang="en-US" sz="1300" b="1" dirty="0" smtClean="0">
                <a:solidFill>
                  <a:schemeClr val="tx1"/>
                </a:solidFill>
                <a:latin typeface="Roboto Slab" panose="020B0604020202020204" charset="0"/>
                <a:ea typeface="Roboto Slab" panose="020B0604020202020204" charset="0"/>
                <a:cs typeface="Nixie One"/>
                <a:sym typeface="Nixie One"/>
              </a:rPr>
              <a:t>The </a:t>
            </a:r>
            <a:r>
              <a:rPr lang="en-US" sz="1300" b="1" dirty="0" err="1">
                <a:solidFill>
                  <a:schemeClr val="accent4"/>
                </a:solidFill>
                <a:latin typeface="Roboto Slab" panose="020B0604020202020204" charset="0"/>
                <a:ea typeface="Roboto Slab" panose="020B0604020202020204" charset="0"/>
                <a:cs typeface="Nixie One"/>
                <a:sym typeface="Nixie One"/>
              </a:rPr>
              <a:t>Brundtland</a:t>
            </a:r>
            <a:r>
              <a:rPr lang="en-US" sz="1300" b="1" dirty="0">
                <a:solidFill>
                  <a:schemeClr val="accent4"/>
                </a:solidFill>
                <a:latin typeface="Roboto Slab" panose="020B0604020202020204" charset="0"/>
                <a:ea typeface="Roboto Slab" panose="020B0604020202020204" charset="0"/>
                <a:cs typeface="Nixie One"/>
                <a:sym typeface="Nixie One"/>
              </a:rPr>
              <a:t> Commission’s report</a:t>
            </a:r>
            <a:r>
              <a:rPr lang="en-US" sz="1300" b="1" dirty="0">
                <a:solidFill>
                  <a:schemeClr val="tx1"/>
                </a:solidFill>
                <a:latin typeface="Roboto Slab" panose="020B0604020202020204" charset="0"/>
                <a:ea typeface="Roboto Slab" panose="020B0604020202020204" charset="0"/>
                <a:cs typeface="Nixie One"/>
                <a:sym typeface="Nixie One"/>
              </a:rPr>
              <a:t>, Our Common Future, defines sustainable development as ‘development that meets the needs of the present without compromising the ability of future generations to meet their own needs.’</a:t>
            </a:r>
            <a:endParaRPr lang="cs-CZ" sz="13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116257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8250032" cy="3000284"/>
          </a:xfrm>
          <a:prstGeom prst="rect">
            <a:avLst/>
          </a:prstGeom>
          <a:noFill/>
          <a:ln>
            <a:noFill/>
          </a:ln>
        </p:spPr>
        <p:txBody>
          <a:bodyPr lIns="91425" tIns="91425" rIns="91425" bIns="91425" anchor="t" anchorCtr="0">
            <a:noAutofit/>
          </a:bodyPr>
          <a:lstStyle/>
          <a:p>
            <a:pPr lvl="0">
              <a:spcBef>
                <a:spcPts val="600"/>
              </a:spcBef>
            </a:pPr>
            <a:r>
              <a:rPr lang="cs-CZ" sz="2000" b="1" dirty="0" smtClean="0">
                <a:solidFill>
                  <a:schemeClr val="accent3"/>
                </a:solidFill>
                <a:latin typeface="Roboto Slab" panose="020B0604020202020204" charset="0"/>
                <a:ea typeface="Roboto Slab" panose="020B0604020202020204" charset="0"/>
                <a:cs typeface="Nixie One"/>
                <a:sym typeface="Nixie One"/>
              </a:rPr>
              <a:t>Major role </a:t>
            </a:r>
            <a:r>
              <a:rPr lang="cs-CZ" sz="2000" b="1" dirty="0" err="1" smtClean="0">
                <a:solidFill>
                  <a:schemeClr val="accent3"/>
                </a:solidFill>
                <a:latin typeface="Roboto Slab" panose="020B0604020202020204" charset="0"/>
                <a:ea typeface="Roboto Slab" panose="020B0604020202020204" charset="0"/>
                <a:cs typeface="Nixie One"/>
                <a:sym typeface="Nixie One"/>
              </a:rPr>
              <a:t>of</a:t>
            </a:r>
            <a:r>
              <a:rPr lang="cs-CZ" sz="2000" b="1" dirty="0" smtClean="0">
                <a:solidFill>
                  <a:schemeClr val="accent3"/>
                </a:solidFill>
                <a:latin typeface="Roboto Slab" panose="020B0604020202020204" charset="0"/>
                <a:ea typeface="Roboto Slab" panose="020B0604020202020204" charset="0"/>
                <a:cs typeface="Nixie One"/>
                <a:sym typeface="Nixie One"/>
              </a:rPr>
              <a:t> </a:t>
            </a:r>
            <a:r>
              <a:rPr lang="cs-CZ" sz="2000" b="1" dirty="0" err="1" smtClean="0">
                <a:solidFill>
                  <a:schemeClr val="accent3"/>
                </a:solidFill>
                <a:latin typeface="Roboto Slab" panose="020B0604020202020204" charset="0"/>
                <a:ea typeface="Roboto Slab" panose="020B0604020202020204" charset="0"/>
                <a:cs typeface="Nixie One"/>
                <a:sym typeface="Nixie One"/>
              </a:rPr>
              <a:t>the</a:t>
            </a:r>
            <a:r>
              <a:rPr lang="cs-CZ" sz="2000" b="1" dirty="0" smtClean="0">
                <a:solidFill>
                  <a:schemeClr val="accent3"/>
                </a:solidFill>
                <a:latin typeface="Roboto Slab" panose="020B0604020202020204" charset="0"/>
                <a:ea typeface="Roboto Slab" panose="020B0604020202020204" charset="0"/>
                <a:cs typeface="Nixie One"/>
                <a:sym typeface="Nixie One"/>
              </a:rPr>
              <a:t> </a:t>
            </a:r>
            <a:r>
              <a:rPr lang="cs-CZ" sz="2000" b="1" dirty="0" err="1" smtClean="0">
                <a:solidFill>
                  <a:schemeClr val="accent3"/>
                </a:solidFill>
                <a:latin typeface="Roboto Slab" panose="020B0604020202020204" charset="0"/>
                <a:ea typeface="Roboto Slab" panose="020B0604020202020204" charset="0"/>
                <a:cs typeface="Nixie One"/>
                <a:sym typeface="Nixie One"/>
              </a:rPr>
              <a:t>Court</a:t>
            </a:r>
            <a:r>
              <a:rPr lang="cs-CZ" sz="2000" b="1" dirty="0" smtClean="0">
                <a:solidFill>
                  <a:schemeClr val="accent3"/>
                </a:solidFill>
                <a:latin typeface="Roboto Slab" panose="020B0604020202020204" charset="0"/>
                <a:ea typeface="Roboto Slab" panose="020B0604020202020204" charset="0"/>
                <a:cs typeface="Nixie One"/>
                <a:sym typeface="Nixie One"/>
              </a:rPr>
              <a:t> </a:t>
            </a:r>
            <a:r>
              <a:rPr lang="cs-CZ" sz="2000" b="1" dirty="0" err="1" smtClean="0">
                <a:solidFill>
                  <a:schemeClr val="accent3"/>
                </a:solidFill>
                <a:latin typeface="Roboto Slab" panose="020B0604020202020204" charset="0"/>
                <a:ea typeface="Roboto Slab" panose="020B0604020202020204" charset="0"/>
                <a:cs typeface="Nixie One"/>
                <a:sym typeface="Nixie One"/>
              </a:rPr>
              <a:t>of</a:t>
            </a:r>
            <a:r>
              <a:rPr lang="cs-CZ" sz="2000" b="1" dirty="0" smtClean="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smtClean="0">
                <a:solidFill>
                  <a:schemeClr val="tx1"/>
                </a:solidFill>
                <a:latin typeface="Roboto Slab" panose="020B0604020202020204" charset="0"/>
                <a:ea typeface="Roboto Slab" panose="020B0604020202020204" charset="0"/>
                <a:cs typeface="Nixie One"/>
                <a:sym typeface="Nixie One"/>
              </a:rPr>
              <a:t>			</a:t>
            </a:r>
            <a:r>
              <a:rPr lang="cs-CZ" sz="2000" b="1" dirty="0" err="1" smtClean="0">
                <a:solidFill>
                  <a:schemeClr val="tx1"/>
                </a:solidFill>
                <a:latin typeface="Roboto Slab" panose="020B0604020202020204" charset="0"/>
                <a:ea typeface="Roboto Slab" panose="020B0604020202020204" charset="0"/>
                <a:cs typeface="Nixie One"/>
                <a:sym typeface="Nixie One"/>
              </a:rPr>
              <a:t>For</a:t>
            </a:r>
            <a:r>
              <a:rPr lang="cs-CZ" sz="2000" b="1" dirty="0" smtClean="0">
                <a:solidFill>
                  <a:schemeClr val="tx1"/>
                </a:solidFill>
                <a:latin typeface="Roboto Slab" panose="020B0604020202020204" charset="0"/>
                <a:ea typeface="Roboto Slab" panose="020B0604020202020204" charset="0"/>
                <a:cs typeface="Nixie One"/>
                <a:sym typeface="Nixie One"/>
              </a:rPr>
              <a:t> </a:t>
            </a:r>
            <a:r>
              <a:rPr lang="cs-CZ" sz="2000" b="1" dirty="0" err="1" smtClean="0">
                <a:solidFill>
                  <a:schemeClr val="tx1"/>
                </a:solidFill>
                <a:latin typeface="Roboto Slab" panose="020B0604020202020204" charset="0"/>
                <a:ea typeface="Roboto Slab" panose="020B0604020202020204" charset="0"/>
                <a:cs typeface="Nixie One"/>
                <a:sym typeface="Nixie One"/>
              </a:rPr>
              <a:t>example</a:t>
            </a:r>
            <a:r>
              <a:rPr lang="cs-CZ" sz="2000" b="1" dirty="0" smtClean="0">
                <a:solidFill>
                  <a:schemeClr val="tx1"/>
                </a:solidFill>
                <a:latin typeface="Roboto Slab" panose="020B0604020202020204" charset="0"/>
                <a:ea typeface="Roboto Slab" panose="020B0604020202020204" charset="0"/>
                <a:cs typeface="Nixie One"/>
                <a:sym typeface="Nixie One"/>
              </a:rPr>
              <a:t> </a:t>
            </a:r>
            <a:r>
              <a:rPr lang="cs-CZ" sz="2000" b="1" dirty="0" smtClean="0">
                <a:solidFill>
                  <a:schemeClr val="accent2"/>
                </a:solidFill>
                <a:latin typeface="Roboto Slab" panose="020B0604020202020204" charset="0"/>
                <a:ea typeface="Roboto Slab" panose="020B0604020202020204" charset="0"/>
                <a:cs typeface="Nixie One"/>
                <a:sym typeface="Nixie One"/>
              </a:rPr>
              <a:t>Case </a:t>
            </a:r>
            <a:r>
              <a:rPr lang="cs-CZ" sz="2000" b="1" dirty="0">
                <a:solidFill>
                  <a:schemeClr val="accent2"/>
                </a:solidFill>
                <a:latin typeface="Roboto Slab" panose="020B0604020202020204" charset="0"/>
                <a:ea typeface="Roboto Slab" panose="020B0604020202020204" charset="0"/>
                <a:cs typeface="Nixie One"/>
                <a:sym typeface="Nixie One"/>
              </a:rPr>
              <a:t>302/86 (</a:t>
            </a:r>
            <a:r>
              <a:rPr lang="cs-CZ" sz="2000" b="1" i="1" dirty="0" err="1">
                <a:solidFill>
                  <a:schemeClr val="accent2"/>
                </a:solidFill>
                <a:latin typeface="Roboto Slab" panose="020B0604020202020204" charset="0"/>
                <a:ea typeface="Roboto Slab" panose="020B0604020202020204" charset="0"/>
                <a:cs typeface="Nixie One"/>
                <a:sym typeface="Nixie One"/>
              </a:rPr>
              <a:t>Dannish</a:t>
            </a:r>
            <a:r>
              <a:rPr lang="cs-CZ" sz="2000" b="1" i="1" dirty="0">
                <a:solidFill>
                  <a:schemeClr val="accent2"/>
                </a:solidFill>
                <a:latin typeface="Roboto Slab" panose="020B0604020202020204" charset="0"/>
                <a:ea typeface="Roboto Slab" panose="020B0604020202020204" charset="0"/>
                <a:cs typeface="Nixie One"/>
                <a:sym typeface="Nixie One"/>
              </a:rPr>
              <a:t> </a:t>
            </a:r>
            <a:r>
              <a:rPr lang="cs-CZ" sz="2000" b="1" i="1" dirty="0" err="1">
                <a:solidFill>
                  <a:schemeClr val="accent2"/>
                </a:solidFill>
                <a:latin typeface="Roboto Slab" panose="020B0604020202020204" charset="0"/>
                <a:ea typeface="Roboto Slab" panose="020B0604020202020204" charset="0"/>
                <a:cs typeface="Nixie One"/>
                <a:sym typeface="Nixie One"/>
              </a:rPr>
              <a:t>bottles</a:t>
            </a:r>
            <a:r>
              <a:rPr lang="cs-CZ" sz="2000" b="1" dirty="0" smtClean="0">
                <a:solidFill>
                  <a:schemeClr val="accent2"/>
                </a:solidFill>
                <a:latin typeface="Roboto Slab" panose="020B0604020202020204" charset="0"/>
                <a:ea typeface="Roboto Slab" panose="020B0604020202020204" charset="0"/>
                <a:cs typeface="Nixie One"/>
                <a:sym typeface="Nixie One"/>
              </a:rPr>
              <a:t>)</a:t>
            </a:r>
          </a:p>
          <a:p>
            <a:pPr lvl="0">
              <a:spcBef>
                <a:spcPts val="600"/>
              </a:spcBef>
            </a:pPr>
            <a:r>
              <a:rPr lang="cs-CZ" sz="2000" b="1" dirty="0" smtClean="0">
                <a:solidFill>
                  <a:schemeClr val="accent1"/>
                </a:solidFill>
                <a:latin typeface="Roboto Slab" panose="020B0604020202020204" charset="0"/>
                <a:ea typeface="Roboto Slab" panose="020B0604020202020204" charset="0"/>
                <a:cs typeface="Nixie One"/>
                <a:sym typeface="Nixie One"/>
              </a:rPr>
              <a:t>			</a:t>
            </a:r>
            <a:r>
              <a:rPr lang="en-US" sz="2000" b="1" dirty="0" err="1" smtClean="0">
                <a:solidFill>
                  <a:schemeClr val="tx1"/>
                </a:solidFill>
                <a:latin typeface="Roboto Slab" panose="020B0604020202020204" charset="0"/>
                <a:ea typeface="Roboto Slab" panose="020B0604020202020204" charset="0"/>
                <a:cs typeface="Nixie One"/>
                <a:sym typeface="Nixie One"/>
              </a:rPr>
              <a:t>Dannish</a:t>
            </a:r>
            <a:r>
              <a:rPr lang="en-US" sz="2000" b="1" dirty="0" smtClean="0">
                <a:solidFill>
                  <a:schemeClr val="tx1"/>
                </a:solidFill>
                <a:latin typeface="Roboto Slab" panose="020B0604020202020204" charset="0"/>
                <a:ea typeface="Roboto Slab" panose="020B0604020202020204" charset="0"/>
                <a:cs typeface="Nixie One"/>
                <a:sym typeface="Nixie One"/>
              </a:rPr>
              <a:t> </a:t>
            </a:r>
            <a:r>
              <a:rPr lang="en-US" sz="2000" b="1" dirty="0">
                <a:solidFill>
                  <a:schemeClr val="tx1"/>
                </a:solidFill>
                <a:latin typeface="Roboto Slab" panose="020B0604020202020204" charset="0"/>
                <a:ea typeface="Roboto Slab" panose="020B0604020202020204" charset="0"/>
                <a:cs typeface="Nixie One"/>
                <a:sym typeface="Nixie One"/>
              </a:rPr>
              <a:t>Order No 397 of 2. 7. 1981:</a:t>
            </a:r>
          </a:p>
          <a:p>
            <a:pPr lvl="0">
              <a:spcBef>
                <a:spcPts val="600"/>
              </a:spcBef>
            </a:pPr>
            <a:r>
              <a:rPr lang="cs-CZ" sz="2000" b="1" dirty="0" smtClean="0">
                <a:solidFill>
                  <a:schemeClr val="tx1"/>
                </a:solidFill>
                <a:latin typeface="Roboto Slab" panose="020B0604020202020204" charset="0"/>
                <a:ea typeface="Roboto Slab" panose="020B0604020202020204" charset="0"/>
                <a:cs typeface="Nixie One"/>
                <a:sym typeface="Nixie One"/>
              </a:rPr>
              <a:t>			</a:t>
            </a:r>
            <a:r>
              <a:rPr lang="en-US" sz="2000" b="1" i="1" dirty="0" smtClean="0">
                <a:solidFill>
                  <a:schemeClr val="tx1"/>
                </a:solidFill>
                <a:latin typeface="Roboto Slab" panose="020B0604020202020204" charset="0"/>
                <a:ea typeface="Roboto Slab" panose="020B0604020202020204" charset="0"/>
                <a:cs typeface="Nixie One"/>
                <a:sym typeface="Nixie One"/>
              </a:rPr>
              <a:t>All </a:t>
            </a:r>
            <a:r>
              <a:rPr lang="en-US" sz="2000" b="1" i="1" dirty="0">
                <a:solidFill>
                  <a:schemeClr val="tx1"/>
                </a:solidFill>
                <a:latin typeface="Roboto Slab" panose="020B0604020202020204" charset="0"/>
                <a:ea typeface="Roboto Slab" panose="020B0604020202020204" charset="0"/>
                <a:cs typeface="Nixie One"/>
                <a:sym typeface="Nixie One"/>
              </a:rPr>
              <a:t>containers for beer and soft drinks </a:t>
            </a:r>
            <a:r>
              <a:rPr lang="cs-CZ" sz="2000" b="1" i="1" dirty="0" smtClean="0">
                <a:solidFill>
                  <a:schemeClr val="tx1"/>
                </a:solidFill>
                <a:latin typeface="Roboto Slab" panose="020B0604020202020204" charset="0"/>
                <a:ea typeface="Roboto Slab" panose="020B0604020202020204" charset="0"/>
                <a:cs typeface="Nixie One"/>
                <a:sym typeface="Nixie One"/>
              </a:rPr>
              <a:t>			</a:t>
            </a:r>
            <a:r>
              <a:rPr lang="en-US" sz="2000" b="1" i="1" dirty="0" smtClean="0">
                <a:solidFill>
                  <a:schemeClr val="tx1"/>
                </a:solidFill>
                <a:latin typeface="Roboto Slab" panose="020B0604020202020204" charset="0"/>
                <a:ea typeface="Roboto Slab" panose="020B0604020202020204" charset="0"/>
                <a:cs typeface="Nixie One"/>
                <a:sym typeface="Nixie One"/>
              </a:rPr>
              <a:t>must </a:t>
            </a:r>
            <a:r>
              <a:rPr lang="en-US" sz="2000" b="1" i="1" dirty="0">
                <a:solidFill>
                  <a:schemeClr val="tx1"/>
                </a:solidFill>
                <a:latin typeface="Roboto Slab" panose="020B0604020202020204" charset="0"/>
                <a:ea typeface="Roboto Slab" panose="020B0604020202020204" charset="0"/>
                <a:cs typeface="Nixie One"/>
                <a:sym typeface="Nixie One"/>
              </a:rPr>
              <a:t>be </a:t>
            </a:r>
            <a:r>
              <a:rPr lang="en-US" sz="2000" b="1" i="1" dirty="0" smtClean="0">
                <a:solidFill>
                  <a:schemeClr val="tx1"/>
                </a:solidFill>
                <a:latin typeface="Roboto Slab" panose="020B0604020202020204" charset="0"/>
                <a:ea typeface="Roboto Slab" panose="020B0604020202020204" charset="0"/>
                <a:cs typeface="Nixie One"/>
                <a:sym typeface="Nixie One"/>
              </a:rPr>
              <a:t>returnable </a:t>
            </a:r>
            <a:r>
              <a:rPr lang="cs-CZ" sz="2000" b="1" i="1" dirty="0" smtClean="0">
                <a:solidFill>
                  <a:schemeClr val="tx1"/>
                </a:solidFill>
                <a:latin typeface="Roboto Slab" panose="020B0604020202020204" charset="0"/>
                <a:ea typeface="Roboto Slab" panose="020B0604020202020204" charset="0"/>
                <a:cs typeface="Nixie One"/>
                <a:sym typeface="Nixie One"/>
              </a:rPr>
              <a:t>and </a:t>
            </a:r>
            <a:r>
              <a:rPr lang="en-US" sz="2000" b="1" i="1" dirty="0" smtClean="0">
                <a:solidFill>
                  <a:schemeClr val="tx1"/>
                </a:solidFill>
                <a:latin typeface="Roboto Slab" panose="020B0604020202020204" charset="0"/>
                <a:ea typeface="Roboto Slab" panose="020B0604020202020204" charset="0"/>
                <a:cs typeface="Nixie One"/>
                <a:sym typeface="Nixie One"/>
              </a:rPr>
              <a:t>approved </a:t>
            </a:r>
            <a:r>
              <a:rPr lang="en-US" sz="2000" b="1" i="1" dirty="0">
                <a:solidFill>
                  <a:schemeClr val="tx1"/>
                </a:solidFill>
                <a:latin typeface="Roboto Slab" panose="020B0604020202020204" charset="0"/>
                <a:ea typeface="Roboto Slab" panose="020B0604020202020204" charset="0"/>
                <a:cs typeface="Nixie One"/>
                <a:sym typeface="Nixie One"/>
              </a:rPr>
              <a:t>by a </a:t>
            </a:r>
            <a:r>
              <a:rPr lang="cs-CZ" sz="2000" b="1" i="1" dirty="0" smtClean="0">
                <a:solidFill>
                  <a:schemeClr val="tx1"/>
                </a:solidFill>
                <a:latin typeface="Roboto Slab" panose="020B0604020202020204" charset="0"/>
                <a:ea typeface="Roboto Slab" panose="020B0604020202020204" charset="0"/>
                <a:cs typeface="Nixie One"/>
                <a:sym typeface="Nixie One"/>
              </a:rPr>
              <a:t>			</a:t>
            </a:r>
            <a:r>
              <a:rPr lang="en-US" sz="2000" b="1" i="1" dirty="0" smtClean="0">
                <a:solidFill>
                  <a:schemeClr val="tx1"/>
                </a:solidFill>
                <a:latin typeface="Roboto Slab" panose="020B0604020202020204" charset="0"/>
                <a:ea typeface="Roboto Slab" panose="020B0604020202020204" charset="0"/>
                <a:cs typeface="Nixie One"/>
                <a:sym typeface="Nixie One"/>
              </a:rPr>
              <a:t>National Agency</a:t>
            </a:r>
            <a:endParaRPr lang="cs-CZ" sz="2000" b="1" i="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i="1" dirty="0" smtClean="0">
                <a:solidFill>
                  <a:schemeClr val="tx1"/>
                </a:solidFill>
                <a:latin typeface="Roboto Slab" panose="020B0604020202020204" charset="0"/>
                <a:ea typeface="Roboto Slab" panose="020B0604020202020204" charset="0"/>
                <a:cs typeface="Nixie One"/>
                <a:sym typeface="Nixie One"/>
              </a:rPr>
              <a:t>			</a:t>
            </a:r>
            <a:r>
              <a:rPr lang="en-US" sz="1600" b="1" i="1" dirty="0" smtClean="0">
                <a:solidFill>
                  <a:schemeClr val="tx1"/>
                </a:solidFill>
                <a:latin typeface="Roboto Slab" panose="020B0604020202020204" charset="0"/>
                <a:ea typeface="Roboto Slab" panose="020B0604020202020204" charset="0"/>
                <a:cs typeface="Nixie One"/>
                <a:sym typeface="Nixie One"/>
              </a:rPr>
              <a:t>(</a:t>
            </a:r>
            <a:r>
              <a:rPr lang="en-US" sz="1600" b="1" i="1" dirty="0">
                <a:solidFill>
                  <a:schemeClr val="tx1"/>
                </a:solidFill>
                <a:latin typeface="Roboto Slab" panose="020B0604020202020204" charset="0"/>
                <a:ea typeface="Roboto Slab" panose="020B0604020202020204" charset="0"/>
                <a:cs typeface="Nixie One"/>
                <a:sym typeface="Nixie One"/>
              </a:rPr>
              <a:t>120/78, Cassis de Dijon): </a:t>
            </a:r>
            <a:r>
              <a:rPr lang="en-US" sz="1600" b="1" i="1" dirty="0">
                <a:solidFill>
                  <a:schemeClr val="accent1"/>
                </a:solidFill>
                <a:latin typeface="Roboto Slab" panose="020B0604020202020204" charset="0"/>
                <a:ea typeface="Roboto Slab" panose="020B0604020202020204" charset="0"/>
                <a:cs typeface="Nixie One"/>
                <a:sym typeface="Nixie One"/>
              </a:rPr>
              <a:t>Obstacles to free </a:t>
            </a:r>
            <a:r>
              <a:rPr lang="cs-CZ" sz="1600" b="1" i="1" dirty="0" smtClean="0">
                <a:solidFill>
                  <a:schemeClr val="accent1"/>
                </a:solidFill>
                <a:latin typeface="Roboto Slab" panose="020B0604020202020204" charset="0"/>
                <a:ea typeface="Roboto Slab" panose="020B0604020202020204" charset="0"/>
                <a:cs typeface="Nixie One"/>
                <a:sym typeface="Nixie One"/>
              </a:rPr>
              <a:t>				</a:t>
            </a:r>
            <a:r>
              <a:rPr lang="en-US" sz="1600" b="1" i="1" dirty="0" smtClean="0">
                <a:solidFill>
                  <a:schemeClr val="accent1"/>
                </a:solidFill>
                <a:latin typeface="Roboto Slab" panose="020B0604020202020204" charset="0"/>
                <a:ea typeface="Roboto Slab" panose="020B0604020202020204" charset="0"/>
                <a:cs typeface="Nixie One"/>
                <a:sym typeface="Nixie One"/>
              </a:rPr>
              <a:t>movement </a:t>
            </a:r>
            <a:r>
              <a:rPr lang="en-US" sz="1600" b="1" i="1" dirty="0">
                <a:solidFill>
                  <a:schemeClr val="accent1"/>
                </a:solidFill>
                <a:latin typeface="Roboto Slab" panose="020B0604020202020204" charset="0"/>
                <a:ea typeface="Roboto Slab" panose="020B0604020202020204" charset="0"/>
                <a:cs typeface="Nixie One"/>
                <a:sym typeface="Nixie One"/>
              </a:rPr>
              <a:t>of goods </a:t>
            </a:r>
            <a:r>
              <a:rPr lang="en-US" sz="1600" b="1" i="1" dirty="0">
                <a:solidFill>
                  <a:schemeClr val="tx1"/>
                </a:solidFill>
                <a:latin typeface="Roboto Slab" panose="020B0604020202020204" charset="0"/>
                <a:ea typeface="Roboto Slab" panose="020B0604020202020204" charset="0"/>
                <a:cs typeface="Nixie One"/>
                <a:sym typeface="Nixie One"/>
              </a:rPr>
              <a:t>must be accepted when:</a:t>
            </a:r>
          </a:p>
          <a:p>
            <a:pPr lvl="0">
              <a:spcBef>
                <a:spcPts val="600"/>
              </a:spcBef>
            </a:pPr>
            <a:r>
              <a:rPr lang="en-US" sz="1600" b="1" i="1" dirty="0" smtClean="0">
                <a:solidFill>
                  <a:schemeClr val="tx1"/>
                </a:solidFill>
                <a:latin typeface="Roboto Slab" panose="020B0604020202020204" charset="0"/>
                <a:ea typeface="Roboto Slab" panose="020B0604020202020204" charset="0"/>
                <a:cs typeface="Nixie One"/>
                <a:sym typeface="Nixie One"/>
              </a:rPr>
              <a:t>1</a:t>
            </a:r>
            <a:r>
              <a:rPr lang="en-US" sz="1600" b="1" i="1" dirty="0">
                <a:solidFill>
                  <a:schemeClr val="tx1"/>
                </a:solidFill>
                <a:latin typeface="Roboto Slab" panose="020B0604020202020204" charset="0"/>
                <a:ea typeface="Roboto Slab" panose="020B0604020202020204" charset="0"/>
                <a:cs typeface="Nixie One"/>
                <a:sym typeface="Nixie One"/>
              </a:rPr>
              <a:t>. </a:t>
            </a:r>
            <a:r>
              <a:rPr lang="en-US" sz="1600" b="1" i="1" dirty="0">
                <a:solidFill>
                  <a:schemeClr val="accent1"/>
                </a:solidFill>
                <a:latin typeface="Roboto Slab" panose="020B0604020202020204" charset="0"/>
                <a:ea typeface="Roboto Slab" panose="020B0604020202020204" charset="0"/>
                <a:cs typeface="Nixie One"/>
                <a:sym typeface="Nixie One"/>
              </a:rPr>
              <a:t>There is no EC rule</a:t>
            </a:r>
            <a:r>
              <a:rPr lang="en-US" sz="1600" b="1" i="1" dirty="0">
                <a:solidFill>
                  <a:schemeClr val="tx1"/>
                </a:solidFill>
                <a:latin typeface="Roboto Slab" panose="020B0604020202020204" charset="0"/>
                <a:ea typeface="Roboto Slab" panose="020B0604020202020204" charset="0"/>
                <a:cs typeface="Nixie One"/>
                <a:sym typeface="Nixie One"/>
              </a:rPr>
              <a:t> regulating the marketing of the product in question, and</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2. The rules apply to both domestic and imported products with </a:t>
            </a:r>
            <a:r>
              <a:rPr lang="en-US" sz="1600" b="1" i="1" dirty="0">
                <a:solidFill>
                  <a:schemeClr val="accent1"/>
                </a:solidFill>
                <a:latin typeface="Roboto Slab" panose="020B0604020202020204" charset="0"/>
                <a:ea typeface="Roboto Slab" panose="020B0604020202020204" charset="0"/>
                <a:cs typeface="Nixie One"/>
                <a:sym typeface="Nixie One"/>
              </a:rPr>
              <a:t>no discrimination</a:t>
            </a:r>
            <a:r>
              <a:rPr lang="en-US" sz="1600" b="1" i="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3. The rules </a:t>
            </a:r>
            <a:r>
              <a:rPr lang="en-US" sz="1600" b="1" i="1" dirty="0">
                <a:solidFill>
                  <a:schemeClr val="accent1"/>
                </a:solidFill>
                <a:latin typeface="Roboto Slab" panose="020B0604020202020204" charset="0"/>
                <a:ea typeface="Roboto Slab" panose="020B0604020202020204" charset="0"/>
                <a:cs typeface="Nixie One"/>
                <a:sym typeface="Nixie One"/>
              </a:rPr>
              <a:t>satisfy mandatory requirements recognized by Community law</a:t>
            </a:r>
            <a:r>
              <a:rPr lang="en-US" sz="1600" b="1" i="1" dirty="0">
                <a:solidFill>
                  <a:schemeClr val="tx1"/>
                </a:solidFill>
                <a:latin typeface="Roboto Slab" panose="020B0604020202020204" charset="0"/>
                <a:ea typeface="Roboto Slab" panose="020B0604020202020204" charset="0"/>
                <a:cs typeface="Nixie One"/>
                <a:sym typeface="Nixie One"/>
              </a:rPr>
              <a:t>, and</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4. The measures taken are </a:t>
            </a:r>
            <a:r>
              <a:rPr lang="en-US" sz="1600" b="1" i="1" dirty="0">
                <a:solidFill>
                  <a:schemeClr val="accent1"/>
                </a:solidFill>
                <a:latin typeface="Roboto Slab" panose="020B0604020202020204" charset="0"/>
                <a:ea typeface="Roboto Slab" panose="020B0604020202020204" charset="0"/>
                <a:cs typeface="Nixie One"/>
                <a:sym typeface="Nixie One"/>
              </a:rPr>
              <a:t>proportionate and necessary</a:t>
            </a:r>
            <a:r>
              <a:rPr lang="en-US" sz="1600" b="1" i="1" dirty="0">
                <a:solidFill>
                  <a:schemeClr val="tx1"/>
                </a:solidFill>
                <a:latin typeface="Roboto Slab" panose="020B0604020202020204" charset="0"/>
                <a:ea typeface="Roboto Slab" panose="020B0604020202020204" charset="0"/>
                <a:cs typeface="Nixie One"/>
                <a:sym typeface="Nixie One"/>
              </a:rPr>
              <a:t> in view of their aim.</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0" y="0"/>
            <a:ext cx="8346285" cy="3000284"/>
          </a:xfrm>
          <a:prstGeom prst="rect">
            <a:avLst/>
          </a:prstGeom>
          <a:noFill/>
          <a:ln>
            <a:noFill/>
          </a:ln>
        </p:spPr>
        <p:txBody>
          <a:bodyPr lIns="91425" tIns="91425" rIns="91425" bIns="91425" anchor="t" anchorCtr="0">
            <a:noAutofit/>
          </a:bodyPr>
          <a:lstStyle/>
          <a:p>
            <a:pPr lvl="0">
              <a:spcBef>
                <a:spcPts val="600"/>
              </a:spcBef>
            </a:pPr>
            <a:r>
              <a:rPr lang="cs-CZ" sz="2000" b="1" dirty="0" smtClean="0">
                <a:solidFill>
                  <a:schemeClr val="accent3"/>
                </a:solidFill>
                <a:latin typeface="Roboto Slab" panose="020B0604020202020204" charset="0"/>
                <a:ea typeface="Roboto Slab" panose="020B0604020202020204" charset="0"/>
                <a:cs typeface="Nixie One"/>
                <a:sym typeface="Nixie One"/>
              </a:rPr>
              <a:t>Major role </a:t>
            </a:r>
            <a:r>
              <a:rPr lang="cs-CZ" sz="2000" b="1" dirty="0" err="1" smtClean="0">
                <a:solidFill>
                  <a:schemeClr val="accent3"/>
                </a:solidFill>
                <a:latin typeface="Roboto Slab" panose="020B0604020202020204" charset="0"/>
                <a:ea typeface="Roboto Slab" panose="020B0604020202020204" charset="0"/>
                <a:cs typeface="Nixie One"/>
                <a:sym typeface="Nixie One"/>
              </a:rPr>
              <a:t>of</a:t>
            </a:r>
            <a:r>
              <a:rPr lang="cs-CZ" sz="2000" b="1" dirty="0" smtClean="0">
                <a:solidFill>
                  <a:schemeClr val="accent3"/>
                </a:solidFill>
                <a:latin typeface="Roboto Slab" panose="020B0604020202020204" charset="0"/>
                <a:ea typeface="Roboto Slab" panose="020B0604020202020204" charset="0"/>
                <a:cs typeface="Nixie One"/>
                <a:sym typeface="Nixie One"/>
              </a:rPr>
              <a:t> </a:t>
            </a:r>
            <a:r>
              <a:rPr lang="cs-CZ" sz="2000" b="1" dirty="0" err="1" smtClean="0">
                <a:solidFill>
                  <a:schemeClr val="accent3"/>
                </a:solidFill>
                <a:latin typeface="Roboto Slab" panose="020B0604020202020204" charset="0"/>
                <a:ea typeface="Roboto Slab" panose="020B0604020202020204" charset="0"/>
                <a:cs typeface="Nixie One"/>
                <a:sym typeface="Nixie One"/>
              </a:rPr>
              <a:t>the</a:t>
            </a:r>
            <a:r>
              <a:rPr lang="cs-CZ" sz="2000" b="1" dirty="0" smtClean="0">
                <a:solidFill>
                  <a:schemeClr val="accent3"/>
                </a:solidFill>
                <a:latin typeface="Roboto Slab" panose="020B0604020202020204" charset="0"/>
                <a:ea typeface="Roboto Slab" panose="020B0604020202020204" charset="0"/>
                <a:cs typeface="Nixie One"/>
                <a:sym typeface="Nixie One"/>
              </a:rPr>
              <a:t> </a:t>
            </a:r>
            <a:r>
              <a:rPr lang="cs-CZ" sz="2000" b="1" dirty="0" err="1" smtClean="0">
                <a:solidFill>
                  <a:schemeClr val="accent3"/>
                </a:solidFill>
                <a:latin typeface="Roboto Slab" panose="020B0604020202020204" charset="0"/>
                <a:ea typeface="Roboto Slab" panose="020B0604020202020204" charset="0"/>
                <a:cs typeface="Nixie One"/>
                <a:sym typeface="Nixie One"/>
              </a:rPr>
              <a:t>Court</a:t>
            </a:r>
            <a:r>
              <a:rPr lang="cs-CZ" sz="2000" b="1" dirty="0" smtClean="0">
                <a:solidFill>
                  <a:schemeClr val="accent3"/>
                </a:solidFill>
                <a:latin typeface="Roboto Slab" panose="020B0604020202020204" charset="0"/>
                <a:ea typeface="Roboto Slab" panose="020B0604020202020204" charset="0"/>
                <a:cs typeface="Nixie One"/>
                <a:sym typeface="Nixie One"/>
              </a:rPr>
              <a:t> </a:t>
            </a:r>
            <a:r>
              <a:rPr lang="cs-CZ" sz="2000" b="1" dirty="0" err="1" smtClean="0">
                <a:solidFill>
                  <a:schemeClr val="accent3"/>
                </a:solidFill>
                <a:latin typeface="Roboto Slab" panose="020B0604020202020204" charset="0"/>
                <a:ea typeface="Roboto Slab" panose="020B0604020202020204" charset="0"/>
                <a:cs typeface="Nixie One"/>
                <a:sym typeface="Nixie One"/>
              </a:rPr>
              <a:t>of</a:t>
            </a:r>
            <a:r>
              <a:rPr lang="cs-CZ" sz="2000" b="1" dirty="0" smtClean="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smtClean="0">
                <a:solidFill>
                  <a:schemeClr val="tx1"/>
                </a:solidFill>
                <a:latin typeface="Roboto Slab" panose="020B0604020202020204" charset="0"/>
                <a:ea typeface="Roboto Slab" panose="020B0604020202020204" charset="0"/>
                <a:cs typeface="Nixie One"/>
                <a:sym typeface="Nixie One"/>
              </a:rPr>
              <a:t>			</a:t>
            </a:r>
            <a:r>
              <a:rPr lang="cs-CZ" sz="2000" b="1" dirty="0" err="1" smtClean="0">
                <a:solidFill>
                  <a:schemeClr val="tx1"/>
                </a:solidFill>
                <a:latin typeface="Roboto Slab" panose="020B0604020202020204" charset="0"/>
                <a:ea typeface="Roboto Slab" panose="020B0604020202020204" charset="0"/>
                <a:cs typeface="Nixie One"/>
                <a:sym typeface="Nixie One"/>
              </a:rPr>
              <a:t>For</a:t>
            </a:r>
            <a:r>
              <a:rPr lang="cs-CZ" sz="2000" b="1" dirty="0" smtClean="0">
                <a:solidFill>
                  <a:schemeClr val="tx1"/>
                </a:solidFill>
                <a:latin typeface="Roboto Slab" panose="020B0604020202020204" charset="0"/>
                <a:ea typeface="Roboto Slab" panose="020B0604020202020204" charset="0"/>
                <a:cs typeface="Nixie One"/>
                <a:sym typeface="Nixie One"/>
              </a:rPr>
              <a:t> </a:t>
            </a:r>
            <a:r>
              <a:rPr lang="cs-CZ" sz="2000" b="1" dirty="0" err="1" smtClean="0">
                <a:solidFill>
                  <a:schemeClr val="tx1"/>
                </a:solidFill>
                <a:latin typeface="Roboto Slab" panose="020B0604020202020204" charset="0"/>
                <a:ea typeface="Roboto Slab" panose="020B0604020202020204" charset="0"/>
                <a:cs typeface="Nixie One"/>
                <a:sym typeface="Nixie One"/>
              </a:rPr>
              <a:t>example</a:t>
            </a:r>
            <a:r>
              <a:rPr lang="cs-CZ" sz="2000" b="1" dirty="0" smtClean="0">
                <a:solidFill>
                  <a:schemeClr val="tx1"/>
                </a:solidFill>
                <a:latin typeface="Roboto Slab" panose="020B0604020202020204" charset="0"/>
                <a:ea typeface="Roboto Slab" panose="020B0604020202020204" charset="0"/>
                <a:cs typeface="Nixie One"/>
                <a:sym typeface="Nixie One"/>
              </a:rPr>
              <a:t> </a:t>
            </a:r>
            <a:r>
              <a:rPr lang="cs-CZ" sz="2000" b="1" dirty="0" smtClean="0">
                <a:solidFill>
                  <a:schemeClr val="accent2"/>
                </a:solidFill>
                <a:latin typeface="Roboto Slab" panose="020B0604020202020204" charset="0"/>
                <a:ea typeface="Roboto Slab" panose="020B0604020202020204" charset="0"/>
                <a:cs typeface="Nixie One"/>
                <a:sym typeface="Nixie One"/>
              </a:rPr>
              <a:t>Case </a:t>
            </a:r>
            <a:r>
              <a:rPr lang="cs-CZ" sz="2000" b="1" dirty="0">
                <a:solidFill>
                  <a:schemeClr val="accent2"/>
                </a:solidFill>
                <a:latin typeface="Roboto Slab" panose="020B0604020202020204" charset="0"/>
                <a:ea typeface="Roboto Slab" panose="020B0604020202020204" charset="0"/>
                <a:cs typeface="Nixie One"/>
                <a:sym typeface="Nixie One"/>
              </a:rPr>
              <a:t>302/86 (</a:t>
            </a:r>
            <a:r>
              <a:rPr lang="cs-CZ" sz="2000" b="1" i="1" dirty="0" err="1">
                <a:solidFill>
                  <a:schemeClr val="accent2"/>
                </a:solidFill>
                <a:latin typeface="Roboto Slab" panose="020B0604020202020204" charset="0"/>
                <a:ea typeface="Roboto Slab" panose="020B0604020202020204" charset="0"/>
                <a:cs typeface="Nixie One"/>
                <a:sym typeface="Nixie One"/>
              </a:rPr>
              <a:t>Dannish</a:t>
            </a:r>
            <a:r>
              <a:rPr lang="cs-CZ" sz="2000" b="1" i="1" dirty="0">
                <a:solidFill>
                  <a:schemeClr val="accent2"/>
                </a:solidFill>
                <a:latin typeface="Roboto Slab" panose="020B0604020202020204" charset="0"/>
                <a:ea typeface="Roboto Slab" panose="020B0604020202020204" charset="0"/>
                <a:cs typeface="Nixie One"/>
                <a:sym typeface="Nixie One"/>
              </a:rPr>
              <a:t> </a:t>
            </a:r>
            <a:r>
              <a:rPr lang="cs-CZ" sz="2000" b="1" i="1" dirty="0" err="1">
                <a:solidFill>
                  <a:schemeClr val="accent2"/>
                </a:solidFill>
                <a:latin typeface="Roboto Slab" panose="020B0604020202020204" charset="0"/>
                <a:ea typeface="Roboto Slab" panose="020B0604020202020204" charset="0"/>
                <a:cs typeface="Nixie One"/>
                <a:sym typeface="Nixie One"/>
              </a:rPr>
              <a:t>bottles</a:t>
            </a:r>
            <a:r>
              <a:rPr lang="cs-CZ" sz="2000" b="1" dirty="0" smtClean="0">
                <a:solidFill>
                  <a:schemeClr val="accent2"/>
                </a:solidFill>
                <a:latin typeface="Roboto Slab" panose="020B0604020202020204" charset="0"/>
                <a:ea typeface="Roboto Slab" panose="020B0604020202020204" charset="0"/>
                <a:cs typeface="Nixie One"/>
                <a:sym typeface="Nixie One"/>
              </a:rPr>
              <a:t>)</a:t>
            </a:r>
          </a:p>
          <a:p>
            <a:pPr lvl="0" algn="just">
              <a:spcBef>
                <a:spcPts val="600"/>
              </a:spcBef>
            </a:pPr>
            <a:r>
              <a:rPr lang="cs-CZ" sz="2000" b="1" dirty="0" smtClean="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The protection of the environment is "</a:t>
            </a:r>
            <a:r>
              <a:rPr lang="en-US" sz="1800" b="1" i="1" dirty="0">
                <a:solidFill>
                  <a:schemeClr val="accent6"/>
                </a:solidFill>
                <a:latin typeface="Roboto Slab" panose="020B0604020202020204" charset="0"/>
                <a:ea typeface="Roboto Slab" panose="020B0604020202020204" charset="0"/>
                <a:cs typeface="Nixie One"/>
                <a:sym typeface="Nixie One"/>
              </a:rPr>
              <a:t>one </a:t>
            </a:r>
            <a:r>
              <a:rPr lang="cs-CZ" sz="1800" b="1" i="1" dirty="0" smtClean="0">
                <a:solidFill>
                  <a:schemeClr val="accent6"/>
                </a:solidFill>
                <a:latin typeface="Roboto Slab" panose="020B0604020202020204" charset="0"/>
                <a:ea typeface="Roboto Slab" panose="020B0604020202020204" charset="0"/>
                <a:cs typeface="Nixie One"/>
                <a:sym typeface="Nixie One"/>
              </a:rPr>
              <a:t>			</a:t>
            </a:r>
            <a:r>
              <a:rPr lang="en-US" sz="1800" b="1" i="1" dirty="0" smtClean="0">
                <a:solidFill>
                  <a:schemeClr val="accent6"/>
                </a:solidFill>
                <a:latin typeface="Roboto Slab" panose="020B0604020202020204" charset="0"/>
                <a:ea typeface="Roboto Slab" panose="020B0604020202020204" charset="0"/>
                <a:cs typeface="Nixie One"/>
                <a:sym typeface="Nixie One"/>
              </a:rPr>
              <a:t>of </a:t>
            </a:r>
            <a:r>
              <a:rPr lang="en-US" sz="1800" b="1" i="1" dirty="0">
                <a:solidFill>
                  <a:schemeClr val="accent6"/>
                </a:solidFill>
                <a:latin typeface="Roboto Slab" panose="020B0604020202020204" charset="0"/>
                <a:ea typeface="Roboto Slab" panose="020B0604020202020204" charset="0"/>
                <a:cs typeface="Nixie One"/>
                <a:sym typeface="Nixie One"/>
              </a:rPr>
              <a:t>the Community's essential objectives</a:t>
            </a:r>
            <a:r>
              <a:rPr lang="en-US"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smtClean="0">
                <a:solidFill>
                  <a:schemeClr val="accent1"/>
                </a:solidFill>
                <a:latin typeface="Roboto Slab" panose="020B0604020202020204" charset="0"/>
                <a:ea typeface="Roboto Slab" panose="020B0604020202020204" charset="0"/>
                <a:cs typeface="Nixie One"/>
                <a:sym typeface="Nixie One"/>
              </a:rPr>
              <a:t>which </a:t>
            </a:r>
            <a:r>
              <a:rPr lang="cs-CZ" sz="1800" b="1" i="1" dirty="0" smtClean="0">
                <a:solidFill>
                  <a:schemeClr val="accent1"/>
                </a:solidFill>
                <a:latin typeface="Roboto Slab" panose="020B0604020202020204" charset="0"/>
                <a:ea typeface="Roboto Slab" panose="020B0604020202020204" charset="0"/>
                <a:cs typeface="Nixie One"/>
                <a:sym typeface="Nixie One"/>
              </a:rPr>
              <a:t>			</a:t>
            </a:r>
            <a:r>
              <a:rPr lang="en-US" sz="1800" b="1" i="1" dirty="0" smtClean="0">
                <a:solidFill>
                  <a:schemeClr val="accent1"/>
                </a:solidFill>
                <a:latin typeface="Roboto Slab" panose="020B0604020202020204" charset="0"/>
                <a:ea typeface="Roboto Slab" panose="020B0604020202020204" charset="0"/>
                <a:cs typeface="Nixie One"/>
                <a:sym typeface="Nixie One"/>
              </a:rPr>
              <a:t>may </a:t>
            </a:r>
            <a:r>
              <a:rPr lang="en-US" sz="1800" b="1" i="1" dirty="0">
                <a:solidFill>
                  <a:schemeClr val="accent1"/>
                </a:solidFill>
                <a:latin typeface="Roboto Slab" panose="020B0604020202020204" charset="0"/>
                <a:ea typeface="Roboto Slab" panose="020B0604020202020204" charset="0"/>
                <a:cs typeface="Nixie One"/>
                <a:sym typeface="Nixie One"/>
              </a:rPr>
              <a:t>as such justify certain </a:t>
            </a:r>
            <a:r>
              <a:rPr lang="en-US" sz="1800" b="1" i="1" dirty="0" smtClean="0">
                <a:solidFill>
                  <a:schemeClr val="accent1"/>
                </a:solidFill>
                <a:latin typeface="Roboto Slab" panose="020B0604020202020204" charset="0"/>
                <a:ea typeface="Roboto Slab" panose="020B0604020202020204" charset="0"/>
                <a:cs typeface="Nixie One"/>
                <a:sym typeface="Nixie One"/>
              </a:rPr>
              <a:t>limitations </a:t>
            </a:r>
            <a:r>
              <a:rPr lang="en-US" sz="1800" b="1" i="1" dirty="0">
                <a:solidFill>
                  <a:schemeClr val="accent1"/>
                </a:solidFill>
                <a:latin typeface="Roboto Slab" panose="020B0604020202020204" charset="0"/>
                <a:ea typeface="Roboto Slab" panose="020B0604020202020204" charset="0"/>
                <a:cs typeface="Nixie One"/>
                <a:sym typeface="Nixie One"/>
              </a:rPr>
              <a:t>of </a:t>
            </a:r>
            <a:r>
              <a:rPr lang="cs-CZ" sz="1800" b="1" i="1" dirty="0" smtClean="0">
                <a:solidFill>
                  <a:schemeClr val="accent1"/>
                </a:solidFill>
                <a:latin typeface="Roboto Slab" panose="020B0604020202020204" charset="0"/>
                <a:ea typeface="Roboto Slab" panose="020B0604020202020204" charset="0"/>
                <a:cs typeface="Nixie One"/>
                <a:sym typeface="Nixie One"/>
              </a:rPr>
              <a:t>	t</a:t>
            </a:r>
            <a:r>
              <a:rPr lang="en-US" sz="1800" b="1" i="1" dirty="0" smtClean="0">
                <a:solidFill>
                  <a:schemeClr val="accent1"/>
                </a:solidFill>
                <a:latin typeface="Roboto Slab" panose="020B0604020202020204" charset="0"/>
                <a:ea typeface="Roboto Slab" panose="020B0604020202020204" charset="0"/>
                <a:cs typeface="Nixie One"/>
                <a:sym typeface="Nixie One"/>
              </a:rPr>
              <a:t>he </a:t>
            </a:r>
            <a:r>
              <a:rPr lang="cs-CZ" sz="1800" b="1" i="1" dirty="0" smtClean="0">
                <a:solidFill>
                  <a:schemeClr val="accent1"/>
                </a:solidFill>
                <a:latin typeface="Roboto Slab" panose="020B0604020202020204" charset="0"/>
                <a:ea typeface="Roboto Slab" panose="020B0604020202020204" charset="0"/>
                <a:cs typeface="Nixie One"/>
                <a:sym typeface="Nixie One"/>
              </a:rPr>
              <a:t>			</a:t>
            </a:r>
            <a:r>
              <a:rPr lang="en-US" sz="1800" b="1" i="1" dirty="0" smtClean="0">
                <a:solidFill>
                  <a:schemeClr val="accent1"/>
                </a:solidFill>
                <a:latin typeface="Roboto Slab" panose="020B0604020202020204" charset="0"/>
                <a:ea typeface="Roboto Slab" panose="020B0604020202020204" charset="0"/>
                <a:cs typeface="Nixie One"/>
                <a:sym typeface="Nixie One"/>
              </a:rPr>
              <a:t>principle </a:t>
            </a:r>
            <a:r>
              <a:rPr lang="en-US" sz="1800" b="1" i="1" dirty="0">
                <a:solidFill>
                  <a:schemeClr val="accent1"/>
                </a:solidFill>
                <a:latin typeface="Roboto Slab" panose="020B0604020202020204" charset="0"/>
                <a:ea typeface="Roboto Slab" panose="020B0604020202020204" charset="0"/>
                <a:cs typeface="Nixie One"/>
                <a:sym typeface="Nixie One"/>
              </a:rPr>
              <a:t>of the </a:t>
            </a:r>
            <a:r>
              <a:rPr lang="en-US" sz="1800" b="1" i="1" dirty="0" smtClean="0">
                <a:solidFill>
                  <a:schemeClr val="accent1"/>
                </a:solidFill>
                <a:latin typeface="Roboto Slab" panose="020B0604020202020204" charset="0"/>
                <a:ea typeface="Roboto Slab" panose="020B0604020202020204" charset="0"/>
                <a:cs typeface="Nixie One"/>
                <a:sym typeface="Nixie One"/>
              </a:rPr>
              <a:t>free</a:t>
            </a:r>
            <a:r>
              <a:rPr lang="cs-CZ" sz="1800" b="1" i="1" dirty="0" smtClean="0">
                <a:solidFill>
                  <a:schemeClr val="accent1"/>
                </a:solidFill>
                <a:latin typeface="Roboto Slab" panose="020B0604020202020204" charset="0"/>
                <a:ea typeface="Roboto Slab" panose="020B0604020202020204" charset="0"/>
                <a:cs typeface="Nixie One"/>
                <a:sym typeface="Nixie One"/>
              </a:rPr>
              <a:t> </a:t>
            </a:r>
            <a:r>
              <a:rPr lang="en-US" sz="1800" b="1" i="1" dirty="0" smtClean="0">
                <a:solidFill>
                  <a:schemeClr val="accent1"/>
                </a:solidFill>
                <a:latin typeface="Roboto Slab" panose="020B0604020202020204" charset="0"/>
                <a:ea typeface="Roboto Slab" panose="020B0604020202020204" charset="0"/>
                <a:cs typeface="Nixie One"/>
                <a:sym typeface="Nixie One"/>
              </a:rPr>
              <a:t>movement </a:t>
            </a:r>
            <a:r>
              <a:rPr lang="en-US" sz="1800" b="1" i="1" dirty="0">
                <a:solidFill>
                  <a:schemeClr val="accent1"/>
                </a:solidFill>
                <a:latin typeface="Roboto Slab" panose="020B0604020202020204" charset="0"/>
                <a:ea typeface="Roboto Slab" panose="020B0604020202020204" charset="0"/>
                <a:cs typeface="Nixie One"/>
                <a:sym typeface="Nixie One"/>
              </a:rPr>
              <a:t>of goods</a:t>
            </a:r>
            <a:r>
              <a:rPr lang="en-US" sz="1800" b="1" i="1" dirty="0" smtClean="0">
                <a:solidFill>
                  <a:schemeClr val="accent1"/>
                </a:solidFill>
                <a:latin typeface="Roboto Slab" panose="020B0604020202020204" charset="0"/>
                <a:ea typeface="Roboto Slab" panose="020B0604020202020204" charset="0"/>
                <a:cs typeface="Nixie One"/>
                <a:sym typeface="Nixie One"/>
              </a:rPr>
              <a:t>.</a:t>
            </a:r>
            <a:endParaRPr lang="cs-CZ" sz="1800" b="1" i="1" dirty="0" smtClean="0">
              <a:solidFill>
                <a:schemeClr val="accent1"/>
              </a:solidFill>
              <a:latin typeface="Roboto Slab" panose="020B0604020202020204" charset="0"/>
              <a:ea typeface="Roboto Slab" panose="020B0604020202020204" charset="0"/>
              <a:cs typeface="Nixie One"/>
              <a:sym typeface="Nixie One"/>
            </a:endParaRPr>
          </a:p>
          <a:p>
            <a:pPr>
              <a:lnSpc>
                <a:spcPct val="80000"/>
              </a:lnSpc>
            </a:pPr>
            <a:r>
              <a:rPr lang="hu-HU" sz="2000" i="1" dirty="0" smtClean="0"/>
              <a:t>			</a:t>
            </a:r>
          </a:p>
          <a:p>
            <a:pPr>
              <a:lnSpc>
                <a:spcPct val="80000"/>
              </a:lnSpc>
            </a:pPr>
            <a:r>
              <a:rPr lang="hu-HU" sz="2000" i="1" dirty="0">
                <a:latin typeface="Roboto Slab" panose="020B0604020202020204" charset="0"/>
                <a:ea typeface="Roboto Slab" panose="020B0604020202020204" charset="0"/>
              </a:rPr>
              <a:t>	</a:t>
            </a:r>
            <a:r>
              <a:rPr lang="hu-HU" sz="2000" i="1" dirty="0" smtClean="0">
                <a:latin typeface="Roboto Slab" panose="020B0604020202020204" charset="0"/>
                <a:ea typeface="Roboto Slab" panose="020B0604020202020204" charset="0"/>
              </a:rPr>
              <a:t>		</a:t>
            </a:r>
            <a:r>
              <a:rPr lang="hu-HU" sz="1600" b="1" i="1" dirty="0" smtClean="0">
                <a:latin typeface="Roboto Slab" panose="020B0604020202020204" charset="0"/>
                <a:ea typeface="Roboto Slab" panose="020B0604020202020204" charset="0"/>
              </a:rPr>
              <a:t>Article</a:t>
            </a:r>
            <a:r>
              <a:rPr lang="hu-HU" sz="1600" b="1" i="1" dirty="0">
                <a:latin typeface="Roboto Slab" panose="020B0604020202020204" charset="0"/>
                <a:ea typeface="Roboto Slab" panose="020B0604020202020204" charset="0"/>
              </a:rPr>
              <a:t> 35 </a:t>
            </a:r>
            <a:r>
              <a:rPr lang="hu-HU" sz="1600" b="1" i="1" dirty="0" smtClean="0">
                <a:latin typeface="Roboto Slab" panose="020B0604020202020204" charset="0"/>
                <a:ea typeface="Roboto Slab" panose="020B0604020202020204" charset="0"/>
              </a:rPr>
              <a:t>:</a:t>
            </a:r>
          </a:p>
          <a:p>
            <a:pPr>
              <a:lnSpc>
                <a:spcPct val="80000"/>
              </a:lnSpc>
            </a:pPr>
            <a:r>
              <a:rPr lang="hu-HU" sz="1600" b="1" dirty="0" smtClean="0">
                <a:latin typeface="Roboto Slab" panose="020B0604020202020204" charset="0"/>
                <a:ea typeface="Roboto Slab" panose="020B0604020202020204" charset="0"/>
              </a:rPr>
              <a:t>			Quantitative restrictions</a:t>
            </a:r>
            <a:r>
              <a:rPr lang="hu-HU" sz="1600" dirty="0" smtClean="0">
                <a:latin typeface="Roboto Slab" panose="020B0604020202020204" charset="0"/>
                <a:ea typeface="Roboto Slab" panose="020B0604020202020204" charset="0"/>
              </a:rPr>
              <a:t> on exports, and all measures 			having equivalent effect, shall be prohibited between 			Member States.</a:t>
            </a:r>
            <a:endParaRPr lang="hu-HU" sz="1600" i="1" dirty="0" smtClean="0">
              <a:latin typeface="Roboto Slab" panose="020B0604020202020204" charset="0"/>
              <a:ea typeface="Roboto Slab" panose="020B0604020202020204" charset="0"/>
            </a:endParaRPr>
          </a:p>
          <a:p>
            <a:pPr>
              <a:lnSpc>
                <a:spcPct val="80000"/>
              </a:lnSpc>
            </a:pPr>
            <a:endParaRPr lang="hu-HU" sz="1600" i="1" dirty="0">
              <a:latin typeface="Roboto Slab" panose="020B0604020202020204" charset="0"/>
              <a:ea typeface="Roboto Slab" panose="020B0604020202020204" charset="0"/>
            </a:endParaRPr>
          </a:p>
          <a:p>
            <a:pPr algn="just">
              <a:lnSpc>
                <a:spcPct val="80000"/>
              </a:lnSpc>
            </a:pPr>
            <a:r>
              <a:rPr lang="hu-HU" sz="1600" b="1" i="1" dirty="0">
                <a:latin typeface="Roboto Slab" panose="020B0604020202020204" charset="0"/>
                <a:ea typeface="Roboto Slab" panose="020B0604020202020204" charset="0"/>
              </a:rPr>
              <a:t>Article </a:t>
            </a:r>
            <a:r>
              <a:rPr lang="hu-HU" sz="1600" b="1" i="1" dirty="0" smtClean="0">
                <a:latin typeface="Roboto Slab" panose="020B0604020202020204" charset="0"/>
                <a:ea typeface="Roboto Slab" panose="020B0604020202020204" charset="0"/>
              </a:rPr>
              <a:t>36: </a:t>
            </a:r>
            <a:r>
              <a:rPr lang="hu-HU" sz="1600" dirty="0" smtClean="0">
                <a:latin typeface="Roboto Slab" panose="020B0604020202020204" charset="0"/>
                <a:ea typeface="Roboto Slab" panose="020B0604020202020204" charset="0"/>
              </a:rPr>
              <a:t>The </a:t>
            </a:r>
            <a:r>
              <a:rPr lang="hu-HU" sz="1600" dirty="0">
                <a:latin typeface="Roboto Slab" panose="020B0604020202020204" charset="0"/>
                <a:ea typeface="Roboto Slab" panose="020B0604020202020204" charset="0"/>
              </a:rPr>
              <a:t>provisions of Articles 34 and 35 shall not preclude prohibitions or restrictions on imports, exports or goods in transit justified on grounds of public morality, public policy or public security; the </a:t>
            </a:r>
            <a:r>
              <a:rPr lang="hu-HU" sz="1600" b="1" dirty="0">
                <a:solidFill>
                  <a:srgbClr val="00B050"/>
                </a:solidFill>
                <a:latin typeface="Roboto Slab" panose="020B0604020202020204" charset="0"/>
                <a:ea typeface="Roboto Slab" panose="020B0604020202020204" charset="0"/>
              </a:rPr>
              <a:t>protection of health and life of humans, animals or plants</a:t>
            </a:r>
            <a:r>
              <a:rPr lang="hu-HU" sz="1600" dirty="0">
                <a:latin typeface="Roboto Slab" panose="020B0604020202020204" charset="0"/>
                <a:ea typeface="Roboto Slab" panose="020B0604020202020204" charset="0"/>
              </a:rPr>
              <a:t>; the protection of </a:t>
            </a:r>
            <a:r>
              <a:rPr lang="hu-HU" sz="1600" b="1" dirty="0">
                <a:latin typeface="Roboto Slab" panose="020B0604020202020204" charset="0"/>
                <a:ea typeface="Roboto Slab" panose="020B0604020202020204" charset="0"/>
              </a:rPr>
              <a:t>national treasures</a:t>
            </a:r>
            <a:r>
              <a:rPr lang="hu-HU" sz="1600" dirty="0">
                <a:latin typeface="Roboto Slab" panose="020B0604020202020204" charset="0"/>
                <a:ea typeface="Roboto Slab" panose="020B0604020202020204" charset="0"/>
              </a:rPr>
              <a:t> possessing artistic, historic or archaeological value; or the protection of industrial and commercial property. Such prohibitions or restrictions </a:t>
            </a:r>
            <a:r>
              <a:rPr lang="hu-HU" sz="1600" b="1" dirty="0">
                <a:solidFill>
                  <a:srgbClr val="00B050"/>
                </a:solidFill>
                <a:latin typeface="Roboto Slab" panose="020B0604020202020204" charset="0"/>
                <a:ea typeface="Roboto Slab" panose="020B0604020202020204" charset="0"/>
              </a:rPr>
              <a:t>shall not, however, constitute a means of arbitrary discrimination or a disguised restriction on trade between Member States</a:t>
            </a:r>
            <a:r>
              <a:rPr lang="hu-HU" sz="1600" dirty="0">
                <a:latin typeface="Roboto Slab" panose="020B0604020202020204" charset="0"/>
                <a:ea typeface="Roboto Slab" panose="020B0604020202020204" charset="0"/>
              </a:rPr>
              <a:t>.</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9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37558"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smtClean="0">
                <a:solidFill>
                  <a:schemeClr val="accent3"/>
                </a:solidFill>
                <a:latin typeface="Roboto Slab" panose="020B0604020202020204" charset="0"/>
                <a:ea typeface="Roboto Slab" panose="020B0604020202020204" charset="0"/>
                <a:cs typeface="Nixie One"/>
                <a:sym typeface="Nixie One"/>
              </a:rPr>
              <a:t>3</a:t>
            </a:r>
            <a:r>
              <a:rPr lang="en-US" sz="2000" b="1" dirty="0" smtClean="0">
                <a:solidFill>
                  <a:schemeClr val="accent3"/>
                </a:solidFill>
                <a:latin typeface="Roboto Slab" panose="020B0604020202020204" charset="0"/>
                <a:ea typeface="Roboto Slab" panose="020B0604020202020204" charset="0"/>
                <a:cs typeface="Nixie One"/>
                <a:sym typeface="Nixie One"/>
              </a:rPr>
              <a:t>: 19</a:t>
            </a:r>
            <a:r>
              <a:rPr lang="cs-CZ" sz="2000" b="1" dirty="0" smtClean="0">
                <a:solidFill>
                  <a:schemeClr val="accent3"/>
                </a:solidFill>
                <a:latin typeface="Roboto Slab" panose="020B0604020202020204" charset="0"/>
                <a:ea typeface="Roboto Slab" panose="020B0604020202020204" charset="0"/>
                <a:cs typeface="Nixie One"/>
                <a:sym typeface="Nixie One"/>
              </a:rPr>
              <a:t>87</a:t>
            </a:r>
            <a:r>
              <a:rPr lang="en-US" sz="2000" b="1" dirty="0" smtClean="0">
                <a:solidFill>
                  <a:schemeClr val="accent3"/>
                </a:solidFill>
                <a:latin typeface="Roboto Slab" panose="020B0604020202020204" charset="0"/>
                <a:ea typeface="Roboto Slab" panose="020B0604020202020204" charset="0"/>
                <a:cs typeface="Nixie One"/>
                <a:sym typeface="Nixie One"/>
              </a:rPr>
              <a:t> </a:t>
            </a:r>
            <a:r>
              <a:rPr lang="en-US" sz="2000" b="1" dirty="0">
                <a:solidFill>
                  <a:schemeClr val="accent3"/>
                </a:solidFill>
                <a:latin typeface="Roboto Slab" panose="020B0604020202020204" charset="0"/>
                <a:ea typeface="Roboto Slab" panose="020B0604020202020204" charset="0"/>
                <a:cs typeface="Nixie One"/>
                <a:sym typeface="Nixie One"/>
              </a:rPr>
              <a:t>- </a:t>
            </a:r>
            <a:r>
              <a:rPr lang="cs-CZ" sz="2000" b="1" dirty="0" smtClean="0">
                <a:solidFill>
                  <a:schemeClr val="accent3"/>
                </a:solidFill>
                <a:latin typeface="Roboto Slab" panose="020B0604020202020204" charset="0"/>
                <a:ea typeface="Roboto Slab" panose="020B0604020202020204" charset="0"/>
                <a:cs typeface="Nixie One"/>
                <a:sym typeface="Nixie One"/>
              </a:rPr>
              <a:t>2008</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1987 </a:t>
            </a:r>
            <a:r>
              <a:rPr lang="en-US" sz="1800" b="1" dirty="0">
                <a:solidFill>
                  <a:schemeClr val="tx1"/>
                </a:solidFill>
                <a:latin typeface="Roboto Slab" panose="020B0604020202020204" charset="0"/>
                <a:ea typeface="Roboto Slab" panose="020B0604020202020204" charset="0"/>
                <a:cs typeface="Nixie One"/>
                <a:sym typeface="Nixie One"/>
              </a:rPr>
              <a:t>Single European Act</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Independent </a:t>
            </a:r>
            <a:r>
              <a:rPr lang="en-US" sz="1800" b="1" dirty="0">
                <a:solidFill>
                  <a:schemeClr val="accent1"/>
                </a:solidFill>
                <a:latin typeface="Roboto Slab" panose="020B0604020202020204" charset="0"/>
                <a:ea typeface="Roboto Slab" panose="020B0604020202020204" charset="0"/>
                <a:cs typeface="Nixie One"/>
                <a:sym typeface="Nixie One"/>
              </a:rPr>
              <a:t>title</a:t>
            </a:r>
            <a:r>
              <a:rPr lang="en-US" sz="1800" b="1" dirty="0">
                <a:solidFill>
                  <a:schemeClr val="tx1"/>
                </a:solidFill>
                <a:latin typeface="Roboto Slab" panose="020B0604020202020204" charset="0"/>
                <a:ea typeface="Roboto Slab" panose="020B0604020202020204" charset="0"/>
                <a:cs typeface="Nixie One"/>
                <a:sym typeface="Nixie One"/>
              </a:rPr>
              <a:t> of environment was accepted</a:t>
            </a: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1993 </a:t>
            </a:r>
            <a:r>
              <a:rPr lang="en-US" sz="1800" b="1" dirty="0">
                <a:solidFill>
                  <a:schemeClr val="tx1"/>
                </a:solidFill>
                <a:latin typeface="Roboto Slab" panose="020B0604020202020204" charset="0"/>
                <a:ea typeface="Roboto Slab" panose="020B0604020202020204" charset="0"/>
                <a:cs typeface="Nixie One"/>
                <a:sym typeface="Nixie One"/>
              </a:rPr>
              <a:t>Treaty on the European Union (Maastricht)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Protection of the environment became </a:t>
            </a:r>
            <a:r>
              <a:rPr lang="en-US" sz="1800" b="1" dirty="0">
                <a:solidFill>
                  <a:schemeClr val="accent1"/>
                </a:solidFill>
                <a:latin typeface="Roboto Slab" panose="020B0604020202020204" charset="0"/>
                <a:ea typeface="Roboto Slab" panose="020B0604020202020204" charset="0"/>
                <a:cs typeface="Nixie One"/>
                <a:sym typeface="Nixie One"/>
              </a:rPr>
              <a:t>part of the 	internal </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common </a:t>
            </a:r>
            <a:r>
              <a:rPr lang="en-US" sz="1800" b="1" dirty="0">
                <a:solidFill>
                  <a:schemeClr val="accent1"/>
                </a:solidFill>
                <a:latin typeface="Roboto Slab" panose="020B0604020202020204" charset="0"/>
                <a:ea typeface="Roboto Slab" panose="020B0604020202020204" charset="0"/>
                <a:cs typeface="Nixie One"/>
                <a:sym typeface="Nixie One"/>
              </a:rPr>
              <a:t>policy</a:t>
            </a:r>
            <a:r>
              <a:rPr lang="en-US" sz="1800" b="1" dirty="0">
                <a:solidFill>
                  <a:schemeClr val="tx1"/>
                </a:solidFill>
                <a:latin typeface="Roboto Slab" panose="020B0604020202020204" charset="0"/>
                <a:ea typeface="Roboto Slab" panose="020B0604020202020204" charset="0"/>
                <a:cs typeface="Nixie One"/>
                <a:sym typeface="Nixie One"/>
              </a:rPr>
              <a:t>. The scope of environmental </a:t>
            </a:r>
            <a:r>
              <a:rPr lang="en-US" sz="1800" b="1" dirty="0" smtClean="0">
                <a:solidFill>
                  <a:schemeClr val="tx1"/>
                </a:solidFill>
                <a:latin typeface="Roboto Slab" panose="020B0604020202020204" charset="0"/>
                <a:ea typeface="Roboto Slab" panose="020B0604020202020204" charset="0"/>
                <a:cs typeface="Nixie One"/>
                <a:sym typeface="Nixie One"/>
              </a:rPr>
              <a:t>policy </a:t>
            </a:r>
            <a:r>
              <a:rPr lang="en-US" sz="1800" b="1" dirty="0">
                <a:solidFill>
                  <a:schemeClr val="tx1"/>
                </a:solidFill>
                <a:latin typeface="Roboto Slab" panose="020B0604020202020204" charset="0"/>
                <a:ea typeface="Roboto Slab" panose="020B0604020202020204" charset="0"/>
                <a:cs typeface="Nixie One"/>
                <a:sym typeface="Nixie One"/>
              </a:rPr>
              <a:t>was </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enlarged </a:t>
            </a:r>
            <a:r>
              <a:rPr lang="en-US" sz="1800" b="1" dirty="0">
                <a:solidFill>
                  <a:schemeClr val="tx1"/>
                </a:solidFill>
                <a:latin typeface="Roboto Slab" panose="020B0604020202020204" charset="0"/>
                <a:ea typeface="Roboto Slab" panose="020B0604020202020204" charset="0"/>
                <a:cs typeface="Nixie One"/>
                <a:sym typeface="Nixie One"/>
              </a:rPr>
              <a:t>and supplemented it with new </a:t>
            </a:r>
            <a:r>
              <a:rPr lang="en-US" sz="1800" b="1" dirty="0" smtClean="0">
                <a:solidFill>
                  <a:schemeClr val="tx1"/>
                </a:solidFill>
                <a:latin typeface="Roboto Slab" panose="020B0604020202020204" charset="0"/>
                <a:ea typeface="Roboto Slab" panose="020B0604020202020204" charset="0"/>
                <a:cs typeface="Nixie One"/>
                <a:sym typeface="Nixie One"/>
              </a:rPr>
              <a:t>objectives</a:t>
            </a:r>
            <a:r>
              <a:rPr lang="en-US"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1997 </a:t>
            </a:r>
            <a:r>
              <a:rPr lang="en-US" sz="1800" b="1" dirty="0">
                <a:solidFill>
                  <a:schemeClr val="tx1"/>
                </a:solidFill>
                <a:latin typeface="Roboto Slab" panose="020B0604020202020204" charset="0"/>
                <a:ea typeface="Roboto Slab" panose="020B0604020202020204" charset="0"/>
                <a:cs typeface="Nixie One"/>
                <a:sym typeface="Nixie One"/>
              </a:rPr>
              <a:t>Treaty of Amsterdam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„Environmental protection requirements </a:t>
            </a:r>
            <a:r>
              <a:rPr lang="en-US" sz="1800" b="1" i="1" dirty="0">
                <a:solidFill>
                  <a:schemeClr val="accent1"/>
                </a:solidFill>
                <a:latin typeface="Roboto Slab" panose="020B0604020202020204" charset="0"/>
                <a:ea typeface="Roboto Slab" panose="020B0604020202020204" charset="0"/>
                <a:cs typeface="Nixie One"/>
                <a:sym typeface="Nixie One"/>
              </a:rPr>
              <a:t>must be 	integrated </a:t>
            </a:r>
            <a:r>
              <a:rPr lang="cs-CZ" sz="1800" b="1" i="1" dirty="0" smtClean="0">
                <a:solidFill>
                  <a:schemeClr val="tx1"/>
                </a:solidFill>
                <a:latin typeface="Roboto Slab" panose="020B0604020202020204" charset="0"/>
                <a:ea typeface="Roboto Slab" panose="020B0604020202020204" charset="0"/>
                <a:cs typeface="Nixie One"/>
                <a:sym typeface="Nixie One"/>
              </a:rPr>
              <a:t>	</a:t>
            </a:r>
            <a:r>
              <a:rPr lang="en-US" sz="1800" b="1" i="1" dirty="0" smtClean="0">
                <a:solidFill>
                  <a:schemeClr val="tx1"/>
                </a:solidFill>
                <a:latin typeface="Roboto Slab" panose="020B0604020202020204" charset="0"/>
                <a:ea typeface="Roboto Slab" panose="020B0604020202020204" charset="0"/>
                <a:cs typeface="Nixie One"/>
                <a:sym typeface="Nixie One"/>
              </a:rPr>
              <a:t>into </a:t>
            </a:r>
            <a:r>
              <a:rPr lang="en-US" sz="1800" b="1" i="1" dirty="0">
                <a:solidFill>
                  <a:schemeClr val="tx1"/>
                </a:solidFill>
                <a:latin typeface="Roboto Slab" panose="020B0604020202020204" charset="0"/>
                <a:ea typeface="Roboto Slab" panose="020B0604020202020204" charset="0"/>
                <a:cs typeface="Nixie One"/>
                <a:sym typeface="Nixie One"/>
              </a:rPr>
              <a:t>the definition and implementation of the </a:t>
            </a:r>
            <a:r>
              <a:rPr lang="en-US" sz="1800" b="1" i="1" dirty="0" smtClean="0">
                <a:solidFill>
                  <a:schemeClr val="tx1"/>
                </a:solidFill>
                <a:latin typeface="Roboto Slab" panose="020B0604020202020204" charset="0"/>
                <a:ea typeface="Roboto Slab" panose="020B0604020202020204" charset="0"/>
                <a:cs typeface="Nixie One"/>
                <a:sym typeface="Nixie One"/>
              </a:rPr>
              <a:t>Community </a:t>
            </a:r>
            <a:r>
              <a:rPr lang="cs-CZ" sz="1800" b="1" i="1" dirty="0" smtClean="0">
                <a:solidFill>
                  <a:schemeClr val="tx1"/>
                </a:solidFill>
                <a:latin typeface="Roboto Slab" panose="020B0604020202020204" charset="0"/>
                <a:ea typeface="Roboto Slab" panose="020B0604020202020204" charset="0"/>
                <a:cs typeface="Nixie One"/>
                <a:sym typeface="Nixie One"/>
              </a:rPr>
              <a:t>	</a:t>
            </a:r>
            <a:r>
              <a:rPr lang="en-US" sz="1800" b="1" i="1" dirty="0" smtClean="0">
                <a:solidFill>
                  <a:schemeClr val="tx1"/>
                </a:solidFill>
                <a:latin typeface="Roboto Slab" panose="020B0604020202020204" charset="0"/>
                <a:ea typeface="Roboto Slab" panose="020B0604020202020204" charset="0"/>
                <a:cs typeface="Nixie One"/>
                <a:sym typeface="Nixie One"/>
              </a:rPr>
              <a:t>policies </a:t>
            </a:r>
            <a:r>
              <a:rPr lang="en-US" sz="1800" b="1" i="1" dirty="0">
                <a:solidFill>
                  <a:schemeClr val="tx1"/>
                </a:solidFill>
                <a:latin typeface="Roboto Slab" panose="020B0604020202020204" charset="0"/>
                <a:ea typeface="Roboto Slab" panose="020B0604020202020204" charset="0"/>
                <a:cs typeface="Nixie One"/>
                <a:sym typeface="Nixie One"/>
              </a:rPr>
              <a:t>and activities referred to in Article 3, </a:t>
            </a:r>
            <a:r>
              <a:rPr lang="en-US" sz="1800" b="1" i="1" dirty="0" smtClean="0">
                <a:solidFill>
                  <a:schemeClr val="tx1"/>
                </a:solidFill>
                <a:latin typeface="Roboto Slab" panose="020B0604020202020204" charset="0"/>
                <a:ea typeface="Roboto Slab" panose="020B0604020202020204" charset="0"/>
                <a:cs typeface="Nixie One"/>
                <a:sym typeface="Nixie One"/>
              </a:rPr>
              <a:t>in particular </a:t>
            </a:r>
            <a:r>
              <a:rPr lang="cs-CZ" sz="1800" b="1" i="1" dirty="0" smtClean="0">
                <a:solidFill>
                  <a:schemeClr val="tx1"/>
                </a:solidFill>
                <a:latin typeface="Roboto Slab" panose="020B0604020202020204" charset="0"/>
                <a:ea typeface="Roboto Slab" panose="020B0604020202020204" charset="0"/>
                <a:cs typeface="Nixie One"/>
                <a:sym typeface="Nixie One"/>
              </a:rPr>
              <a:t>	</a:t>
            </a:r>
            <a:r>
              <a:rPr lang="en-US" sz="1800" b="1" i="1" dirty="0" smtClean="0">
                <a:solidFill>
                  <a:schemeClr val="tx1"/>
                </a:solidFill>
                <a:latin typeface="Roboto Slab" panose="020B0604020202020204" charset="0"/>
                <a:ea typeface="Roboto Slab" panose="020B0604020202020204" charset="0"/>
                <a:cs typeface="Nixie One"/>
                <a:sym typeface="Nixie One"/>
              </a:rPr>
              <a:t>with </a:t>
            </a:r>
            <a:r>
              <a:rPr lang="en-US" sz="1800" b="1" i="1" dirty="0">
                <a:solidFill>
                  <a:schemeClr val="tx1"/>
                </a:solidFill>
                <a:latin typeface="Roboto Slab" panose="020B0604020202020204" charset="0"/>
                <a:ea typeface="Roboto Slab" panose="020B0604020202020204" charset="0"/>
                <a:cs typeface="Nixie One"/>
                <a:sym typeface="Nixie One"/>
              </a:rPr>
              <a:t>a view to promoting </a:t>
            </a:r>
            <a:r>
              <a:rPr lang="en-US" sz="1800" b="1" i="1" dirty="0" smtClean="0">
                <a:solidFill>
                  <a:schemeClr val="tx1"/>
                </a:solidFill>
                <a:latin typeface="Roboto Slab" panose="020B0604020202020204" charset="0"/>
                <a:ea typeface="Roboto Slab" panose="020B0604020202020204" charset="0"/>
                <a:cs typeface="Nixie One"/>
                <a:sym typeface="Nixie One"/>
              </a:rPr>
              <a:t>sustainable</a:t>
            </a:r>
            <a:r>
              <a:rPr lang="cs-CZ" sz="1800" b="1" i="1" dirty="0" smtClean="0">
                <a:solidFill>
                  <a:schemeClr val="tx1"/>
                </a:solidFill>
                <a:latin typeface="Roboto Slab" panose="020B0604020202020204" charset="0"/>
                <a:ea typeface="Roboto Slab" panose="020B0604020202020204" charset="0"/>
                <a:cs typeface="Nixie One"/>
                <a:sym typeface="Nixie One"/>
              </a:rPr>
              <a:t> </a:t>
            </a:r>
            <a:r>
              <a:rPr lang="en-US" sz="1800" b="1" i="1" dirty="0" smtClean="0">
                <a:solidFill>
                  <a:schemeClr val="tx1"/>
                </a:solidFill>
                <a:latin typeface="Roboto Slab" panose="020B0604020202020204" charset="0"/>
                <a:ea typeface="Roboto Slab" panose="020B0604020202020204" charset="0"/>
                <a:cs typeface="Nixie One"/>
                <a:sym typeface="Nixie One"/>
              </a:rPr>
              <a:t>development</a:t>
            </a:r>
            <a:r>
              <a:rPr lang="en-US" sz="1800" b="1" i="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4883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smtClean="0"/>
              <a:t>Course</a:t>
            </a:r>
            <a:r>
              <a:rPr lang="cs-CZ" sz="2000" dirty="0" smtClean="0"/>
              <a:t> </a:t>
            </a:r>
            <a:r>
              <a:rPr lang="cs-CZ" sz="2000" dirty="0" err="1" smtClean="0"/>
              <a:t>introduction</a:t>
            </a:r>
            <a:endParaRPr lang="en" sz="2000" dirty="0"/>
          </a:p>
        </p:txBody>
      </p:sp>
      <p:sp>
        <p:nvSpPr>
          <p:cNvPr id="119" name="Shape 119"/>
          <p:cNvSpPr txBox="1"/>
          <p:nvPr/>
        </p:nvSpPr>
        <p:spPr>
          <a:xfrm>
            <a:off x="653143" y="1769991"/>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6. Air protection.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7. Ozone layer regulation / Global climate change in EU environmental policy.</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8. Nature protection. Natura 2000.</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9. Biodiversity protection. / Regulation of trade in endangered species of animals and plants.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10. Inland waters protection.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11. Waste management</a:t>
            </a:r>
            <a:r>
              <a:rPr lang="en-US" sz="1800" b="1" dirty="0" smtClean="0">
                <a:solidFill>
                  <a:schemeClr val="tx1"/>
                </a:solidFill>
                <a:latin typeface="Roboto Slab" panose="020B0604020202020204" charset="0"/>
                <a:ea typeface="Roboto Slab" panose="020B0604020202020204" charset="0"/>
                <a:cs typeface="Nixie One"/>
                <a:sym typeface="Nixie One"/>
              </a:rPr>
              <a:t>.</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12. </a:t>
            </a:r>
            <a:r>
              <a:rPr lang="en-US" sz="1800" b="1" dirty="0">
                <a:solidFill>
                  <a:schemeClr val="tx1"/>
                </a:solidFill>
                <a:latin typeface="Roboto Slab" panose="020B0604020202020204" charset="0"/>
                <a:ea typeface="Roboto Slab" panose="020B0604020202020204" charset="0"/>
                <a:cs typeface="Nixie One"/>
                <a:sym typeface="Nixie One"/>
              </a:rPr>
              <a:t>The role of the national courts and the CJEU. Case law and guidance: Where to </a:t>
            </a:r>
            <a:r>
              <a:rPr lang="en-US" sz="1800" b="1" dirty="0" smtClean="0">
                <a:solidFill>
                  <a:schemeClr val="tx1"/>
                </a:solidFill>
                <a:latin typeface="Roboto Slab" panose="020B0604020202020204" charset="0"/>
                <a:ea typeface="Roboto Slab" panose="020B0604020202020204" charset="0"/>
                <a:cs typeface="Nixie One"/>
                <a:sym typeface="Nixie One"/>
              </a:rPr>
              <a:t>get</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more </a:t>
            </a:r>
            <a:r>
              <a:rPr lang="en-US" sz="1800" b="1" dirty="0">
                <a:solidFill>
                  <a:schemeClr val="tx1"/>
                </a:solidFill>
                <a:latin typeface="Roboto Slab" panose="020B0604020202020204" charset="0"/>
                <a:ea typeface="Roboto Slab" panose="020B0604020202020204" charset="0"/>
                <a:cs typeface="Nixie One"/>
                <a:sym typeface="Nixie One"/>
              </a:rPr>
              <a:t>information?</a:t>
            </a:r>
            <a:endParaRPr lang="en-US" sz="18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90057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9">
                                            <p:txEl>
                                              <p:pRg st="5" end="5"/>
                                            </p:txEl>
                                          </p:spTgt>
                                        </p:tgtEl>
                                        <p:attrNameLst>
                                          <p:attrName>style.visibility</p:attrName>
                                        </p:attrNameLst>
                                      </p:cBhvr>
                                      <p:to>
                                        <p:strVal val="visible"/>
                                      </p:to>
                                    </p:set>
                                    <p:anim calcmode="lin" valueType="num">
                                      <p:cBhvr additive="base">
                                        <p:cTn id="37" dur="500" fill="hold"/>
                                        <p:tgtEl>
                                          <p:spTgt spid="1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9">
                                            <p:txEl>
                                              <p:pRg st="6" end="6"/>
                                            </p:txEl>
                                          </p:spTgt>
                                        </p:tgtEl>
                                        <p:attrNameLst>
                                          <p:attrName>style.visibility</p:attrName>
                                        </p:attrNameLst>
                                      </p:cBhvr>
                                      <p:to>
                                        <p:strVal val="visible"/>
                                      </p:to>
                                    </p:set>
                                    <p:anim calcmode="lin" valueType="num">
                                      <p:cBhvr additive="base">
                                        <p:cTn id="43" dur="500" fill="hold"/>
                                        <p:tgtEl>
                                          <p:spTgt spid="1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smtClean="0">
                <a:solidFill>
                  <a:schemeClr val="accent3"/>
                </a:solidFill>
                <a:latin typeface="Roboto Slab" panose="020B0604020202020204" charset="0"/>
                <a:ea typeface="Roboto Slab" panose="020B0604020202020204" charset="0"/>
                <a:cs typeface="Nixie One"/>
                <a:sym typeface="Nixie One"/>
              </a:rPr>
              <a:t>4</a:t>
            </a:r>
            <a:r>
              <a:rPr lang="en-US" sz="2000" b="1" dirty="0" smtClean="0">
                <a:solidFill>
                  <a:schemeClr val="accent3"/>
                </a:solidFill>
                <a:latin typeface="Roboto Slab" panose="020B0604020202020204" charset="0"/>
                <a:ea typeface="Roboto Slab" panose="020B0604020202020204" charset="0"/>
                <a:cs typeface="Nixie One"/>
                <a:sym typeface="Nixie One"/>
              </a:rPr>
              <a:t>: </a:t>
            </a:r>
            <a:r>
              <a:rPr lang="cs-CZ" sz="2000" b="1" dirty="0" err="1" smtClean="0">
                <a:solidFill>
                  <a:schemeClr val="accent3"/>
                </a:solidFill>
                <a:latin typeface="Roboto Slab" panose="020B0604020202020204" charset="0"/>
                <a:ea typeface="Roboto Slab" panose="020B0604020202020204" charset="0"/>
                <a:cs typeface="Nixie One"/>
                <a:sym typeface="Nixie One"/>
              </a:rPr>
              <a:t>Lisbon</a:t>
            </a:r>
            <a:r>
              <a:rPr lang="cs-CZ" sz="2000" b="1" dirty="0" smtClean="0">
                <a:solidFill>
                  <a:schemeClr val="accent3"/>
                </a:solidFill>
                <a:latin typeface="Roboto Slab" panose="020B0604020202020204" charset="0"/>
                <a:ea typeface="Roboto Slab" panose="020B0604020202020204" charset="0"/>
                <a:cs typeface="Nixie One"/>
                <a:sym typeface="Nixie One"/>
              </a:rPr>
              <a:t> and </a:t>
            </a:r>
            <a:r>
              <a:rPr lang="cs-CZ" sz="2000" b="1" dirty="0" err="1" smtClean="0">
                <a:solidFill>
                  <a:schemeClr val="accent3"/>
                </a:solidFill>
                <a:latin typeface="Roboto Slab" panose="020B0604020202020204" charset="0"/>
                <a:ea typeface="Roboto Slab" panose="020B0604020202020204" charset="0"/>
                <a:cs typeface="Nixie One"/>
                <a:sym typeface="Nixie One"/>
              </a:rPr>
              <a:t>further</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2009: Treaty of Lisbon</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the </a:t>
            </a:r>
            <a:r>
              <a:rPr lang="en-US" sz="1800" b="1" dirty="0">
                <a:solidFill>
                  <a:schemeClr val="tx1"/>
                </a:solidFill>
                <a:latin typeface="Roboto Slab" panose="020B0604020202020204" charset="0"/>
                <a:ea typeface="Roboto Slab" panose="020B0604020202020204" charset="0"/>
                <a:cs typeface="Nixie One"/>
                <a:sym typeface="Nixie One"/>
              </a:rPr>
              <a:t>3 pillars structure disappears</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TUE </a:t>
            </a:r>
            <a:r>
              <a:rPr lang="en-US" sz="1800" b="1" dirty="0">
                <a:solidFill>
                  <a:schemeClr val="tx1"/>
                </a:solidFill>
                <a:latin typeface="Roboto Slab" panose="020B0604020202020204" charset="0"/>
                <a:ea typeface="Roboto Slab" panose="020B0604020202020204" charset="0"/>
                <a:cs typeface="Nixie One"/>
                <a:sym typeface="Nixie One"/>
              </a:rPr>
              <a:t>+ TFUE (former TEC) + Nice into a single Treaty</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Strengthened </a:t>
            </a:r>
            <a:r>
              <a:rPr lang="en-US" sz="1800" b="1" dirty="0">
                <a:solidFill>
                  <a:schemeClr val="tx1"/>
                </a:solidFill>
                <a:latin typeface="Roboto Slab" panose="020B0604020202020204" charset="0"/>
                <a:ea typeface="Roboto Slab" panose="020B0604020202020204" charset="0"/>
                <a:cs typeface="Nixie One"/>
                <a:sym typeface="Nixie One"/>
              </a:rPr>
              <a:t>role of the EU Parliament </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Broader </a:t>
            </a:r>
            <a:r>
              <a:rPr lang="en-US" sz="1800" b="1" dirty="0">
                <a:solidFill>
                  <a:schemeClr val="tx1"/>
                </a:solidFill>
                <a:latin typeface="Roboto Slab" panose="020B0604020202020204" charset="0"/>
                <a:ea typeface="Roboto Slab" panose="020B0604020202020204" charset="0"/>
                <a:cs typeface="Nixie One"/>
                <a:sym typeface="Nixie One"/>
              </a:rPr>
              <a:t>Union’s competences</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Birth </a:t>
            </a:r>
            <a:r>
              <a:rPr lang="en-US" sz="1800" b="1" dirty="0">
                <a:solidFill>
                  <a:schemeClr val="tx1"/>
                </a:solidFill>
                <a:latin typeface="Roboto Slab" panose="020B0604020202020204" charset="0"/>
                <a:ea typeface="Roboto Slab" panose="020B0604020202020204" charset="0"/>
                <a:cs typeface="Nixie One"/>
                <a:sym typeface="Nixie One"/>
              </a:rPr>
              <a:t>of the European External Action Service (EEAS</a:t>
            </a:r>
            <a:r>
              <a:rPr lang="en-US" sz="1800" b="1" dirty="0" smtClean="0">
                <a:solidFill>
                  <a:schemeClr val="tx1"/>
                </a:solidFill>
                <a:latin typeface="Roboto Slab" panose="020B0604020202020204" charset="0"/>
                <a:ea typeface="Roboto Slab" panose="020B0604020202020204" charset="0"/>
                <a:cs typeface="Nixie One"/>
                <a:sym typeface="Nixie One"/>
              </a:rPr>
              <a:t>)</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EU Charter</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DG </a:t>
            </a:r>
            <a:r>
              <a:rPr lang="cs-CZ" sz="1800" b="1" dirty="0" err="1" smtClean="0">
                <a:solidFill>
                  <a:schemeClr val="tx1"/>
                </a:solidFill>
                <a:latin typeface="Roboto Slab" panose="020B0604020202020204" charset="0"/>
                <a:ea typeface="Roboto Slab" panose="020B0604020202020204" charset="0"/>
                <a:cs typeface="Nixie One"/>
                <a:sym typeface="Nixie One"/>
              </a:rPr>
              <a:t>Environment</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DG </a:t>
            </a:r>
            <a:r>
              <a:rPr lang="cs-CZ" sz="1800" b="1" dirty="0" err="1" smtClean="0">
                <a:solidFill>
                  <a:schemeClr val="tx1"/>
                </a:solidFill>
                <a:latin typeface="Roboto Slab" panose="020B0604020202020204" charset="0"/>
                <a:ea typeface="Roboto Slab" panose="020B0604020202020204" charset="0"/>
                <a:cs typeface="Nixie One"/>
                <a:sym typeface="Nixie One"/>
              </a:rPr>
              <a:t>Energy</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DG </a:t>
            </a:r>
            <a:r>
              <a:rPr lang="cs-CZ" sz="1800" b="1" dirty="0" err="1" smtClean="0">
                <a:solidFill>
                  <a:schemeClr val="tx1"/>
                </a:solidFill>
                <a:latin typeface="Roboto Slab" panose="020B0604020202020204" charset="0"/>
                <a:ea typeface="Roboto Slab" panose="020B0604020202020204" charset="0"/>
                <a:cs typeface="Nixie One"/>
                <a:sym typeface="Nixie One"/>
              </a:rPr>
              <a:t>Climate</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Action</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61232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2989004690"/>
              </p:ext>
            </p:extLst>
          </p:nvPr>
        </p:nvGraphicFramePr>
        <p:xfrm>
          <a:off x="436312" y="71438"/>
          <a:ext cx="8362950" cy="5072062"/>
        </p:xfrm>
        <a:graphic>
          <a:graphicData uri="http://schemas.openxmlformats.org/drawingml/2006/table">
            <a:tbl>
              <a:tblPr/>
              <a:tblGrid>
                <a:gridCol w="177958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790585">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dirty="0" smtClean="0">
                          <a:ln>
                            <a:noFill/>
                          </a:ln>
                          <a:solidFill>
                            <a:schemeClr val="tx1"/>
                          </a:solidFill>
                          <a:effectLst/>
                          <a:latin typeface="Arial" charset="0"/>
                        </a:rPr>
                        <a:t>Before 1986  (Treaty of Rome)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Single European Act (1986)</a:t>
                      </a:r>
                      <a:r>
                        <a:rPr kumimoji="0" lang="hu-HU" sz="16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Maastricht Treaty (Treaty of the Union - 1992)</a:t>
                      </a:r>
                      <a:r>
                        <a:rPr kumimoji="0" lang="hu-HU" sz="16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Amsterdam Treaty (1999)</a:t>
                      </a:r>
                      <a:r>
                        <a:rPr kumimoji="0" lang="hu-HU" sz="16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Lisbon Treaty (2009)</a:t>
                      </a:r>
                      <a:r>
                        <a:rPr kumimoji="0" lang="hu-HU" sz="16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0507">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smtClean="0">
                          <a:ln>
                            <a:noFill/>
                          </a:ln>
                          <a:solidFill>
                            <a:schemeClr val="tx1"/>
                          </a:solidFill>
                          <a:effectLst/>
                          <a:latin typeface="Arial" charset="0"/>
                        </a:rPr>
                        <a:t>Art. 100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smtClean="0">
                          <a:ln>
                            <a:noFill/>
                          </a:ln>
                          <a:solidFill>
                            <a:schemeClr val="tx1"/>
                          </a:solidFill>
                          <a:effectLst/>
                          <a:latin typeface="Arial" charset="0"/>
                        </a:rPr>
                        <a:t>(internal market)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clause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95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114</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6394">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235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Objectives of the</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Community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235 </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(not in use any longer!)</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235 </a:t>
                      </a:r>
                    </a:p>
                    <a:p>
                      <a:pPr marL="0" marR="0" lvl="0" indent="0" algn="l" defTabSz="914400" rtl="0" eaLnBrk="1" fontAlgn="base" latinLnBrk="0" hangingPunct="1">
                        <a:lnSpc>
                          <a:spcPct val="5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(not in use any longer!)</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308</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Art.352</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339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Int. coop.</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Int. coop.</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174</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191</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60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procedure </a:t>
                      </a:r>
                      <a:endParaRPr kumimoji="0" lang="hu-HU" sz="28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175</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192</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457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stringency</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176</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smtClean="0">
                          <a:ln>
                            <a:noFill/>
                          </a:ln>
                          <a:solidFill>
                            <a:schemeClr val="tx1"/>
                          </a:solidFill>
                          <a:effectLst/>
                          <a:latin typeface="Arial" charset="0"/>
                          <a:sym typeface="Wingdings" pitchFamily="2" charset="2"/>
                        </a:rPr>
                        <a:t></a:t>
                      </a:r>
                      <a:r>
                        <a:rPr kumimoji="0" lang="hu-HU" sz="1600" b="0" i="0" u="none" strike="noStrike" cap="none" normalizeH="0" baseline="0" dirty="0" smtClean="0">
                          <a:ln>
                            <a:noFill/>
                          </a:ln>
                          <a:solidFill>
                            <a:schemeClr val="tx1"/>
                          </a:solidFill>
                          <a:effectLst/>
                          <a:latin typeface="Arial" charset="0"/>
                        </a:rPr>
                        <a:t> Art. 193</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smtClean="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dirty="0" smtClean="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6447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smtClean="0">
                <a:solidFill>
                  <a:schemeClr val="accent3"/>
                </a:solidFill>
                <a:latin typeface="Roboto Slab" panose="020B0604020202020204" charset="0"/>
                <a:ea typeface="Roboto Slab" panose="020B0604020202020204" charset="0"/>
                <a:cs typeface="Nixie One"/>
                <a:sym typeface="Nixie One"/>
              </a:rPr>
              <a:t>Secondary</a:t>
            </a:r>
            <a:r>
              <a:rPr lang="cs-CZ" sz="2000" b="1" dirty="0" smtClean="0">
                <a:solidFill>
                  <a:schemeClr val="accent3"/>
                </a:solidFill>
                <a:latin typeface="Roboto Slab" panose="020B0604020202020204" charset="0"/>
                <a:ea typeface="Roboto Slab" panose="020B0604020202020204" charset="0"/>
                <a:cs typeface="Nixie One"/>
                <a:sym typeface="Nixie One"/>
              </a:rPr>
              <a:t> </a:t>
            </a:r>
            <a:r>
              <a:rPr lang="cs-CZ" sz="2000" b="1" dirty="0" err="1" smtClean="0">
                <a:solidFill>
                  <a:schemeClr val="accent3"/>
                </a:solidFill>
                <a:latin typeface="Roboto Slab" panose="020B0604020202020204" charset="0"/>
                <a:ea typeface="Roboto Slab" panose="020B0604020202020204" charset="0"/>
                <a:cs typeface="Nixie One"/>
                <a:sym typeface="Nixie One"/>
              </a:rPr>
              <a:t>law</a:t>
            </a:r>
            <a:r>
              <a:rPr lang="cs-CZ" sz="2000" b="1" dirty="0" smtClean="0">
                <a:solidFill>
                  <a:schemeClr val="accent3"/>
                </a:solidFill>
                <a:latin typeface="Roboto Slab" panose="020B0604020202020204" charset="0"/>
                <a:ea typeface="Roboto Slab" panose="020B0604020202020204" charset="0"/>
                <a:cs typeface="Nixie One"/>
                <a:sym typeface="Nixie One"/>
              </a:rPr>
              <a:t>:</a:t>
            </a:r>
            <a:endParaRPr lang="en-US" sz="2000" b="1" dirty="0">
              <a:solidFill>
                <a:schemeClr val="accent3"/>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Around 1000 pieces of </a:t>
            </a:r>
            <a:r>
              <a:rPr lang="en-US" sz="1800" b="1" dirty="0" smtClean="0">
                <a:solidFill>
                  <a:schemeClr val="tx1"/>
                </a:solidFill>
                <a:latin typeface="Roboto Slab" panose="020B0604020202020204" charset="0"/>
                <a:ea typeface="Roboto Slab" panose="020B0604020202020204" charset="0"/>
                <a:cs typeface="Nixie One"/>
                <a:sym typeface="Nixie One"/>
              </a:rPr>
              <a:t>legislation</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smtClean="0">
                <a:solidFill>
                  <a:schemeClr val="tx1"/>
                </a:solidFill>
                <a:latin typeface="Roboto Slab" panose="020B0604020202020204" charset="0"/>
                <a:ea typeface="Roboto Slab" panose="020B0604020202020204" charset="0"/>
                <a:cs typeface="Nixie One"/>
                <a:sym typeface="Nixie One"/>
              </a:rPr>
              <a:t>Highest</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number</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of</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infringments</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petitions</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citizen</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initiatives</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smtClean="0">
                <a:solidFill>
                  <a:schemeClr val="tx1"/>
                </a:solidFill>
                <a:latin typeface="Roboto Slab" panose="020B0604020202020204" charset="0"/>
                <a:ea typeface="Roboto Slab" panose="020B0604020202020204" charset="0"/>
                <a:cs typeface="Nixie One"/>
                <a:sym typeface="Nixie One"/>
              </a:rPr>
              <a:t>80 % </a:t>
            </a:r>
            <a:r>
              <a:rPr lang="cs-CZ" sz="1800" b="1" dirty="0" err="1" smtClean="0">
                <a:solidFill>
                  <a:schemeClr val="tx1"/>
                </a:solidFill>
                <a:latin typeface="Roboto Slab" panose="020B0604020202020204" charset="0"/>
                <a:ea typeface="Roboto Slab" panose="020B0604020202020204" charset="0"/>
                <a:cs typeface="Nixie One"/>
                <a:sym typeface="Nixie One"/>
              </a:rPr>
              <a:t>of</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national</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law</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smtClean="0">
                <a:solidFill>
                  <a:schemeClr val="tx1"/>
                </a:solidFill>
                <a:latin typeface="Roboto Slab" panose="020B0604020202020204" charset="0"/>
                <a:ea typeface="Roboto Slab" panose="020B0604020202020204" charset="0"/>
                <a:cs typeface="Nixie One"/>
                <a:sym typeface="Nixie One"/>
              </a:rPr>
              <a:t>Addressee </a:t>
            </a:r>
            <a:r>
              <a:rPr lang="en-US" sz="1800" b="1" dirty="0">
                <a:solidFill>
                  <a:schemeClr val="tx1"/>
                </a:solidFill>
                <a:latin typeface="Roboto Slab" panose="020B0604020202020204" charset="0"/>
                <a:ea typeface="Roboto Slab" panose="020B0604020202020204" charset="0"/>
                <a:cs typeface="Nixie One"/>
                <a:sym typeface="Nixie One"/>
              </a:rPr>
              <a:t>– both EU and member states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Not a </a:t>
            </a:r>
            <a:r>
              <a:rPr lang="en-US" sz="1800" b="1" dirty="0" err="1">
                <a:solidFill>
                  <a:schemeClr val="tx1"/>
                </a:solidFill>
                <a:latin typeface="Roboto Slab" panose="020B0604020202020204" charset="0"/>
                <a:ea typeface="Roboto Slab" panose="020B0604020202020204" charset="0"/>
                <a:cs typeface="Nixie One"/>
                <a:sym typeface="Nixie One"/>
              </a:rPr>
              <a:t>comperhensive</a:t>
            </a:r>
            <a:r>
              <a:rPr lang="en-US" sz="1800" b="1" dirty="0">
                <a:solidFill>
                  <a:schemeClr val="tx1"/>
                </a:solidFill>
                <a:latin typeface="Roboto Slab" panose="020B0604020202020204" charset="0"/>
                <a:ea typeface="Roboto Slab" panose="020B0604020202020204" charset="0"/>
                <a:cs typeface="Nixie One"/>
                <a:sym typeface="Nixie One"/>
              </a:rPr>
              <a:t> system – specific EU </a:t>
            </a:r>
            <a:r>
              <a:rPr lang="en-US" sz="1800" b="1" dirty="0" smtClean="0">
                <a:solidFill>
                  <a:schemeClr val="tx1"/>
                </a:solidFill>
                <a:latin typeface="Roboto Slab" panose="020B0604020202020204" charset="0"/>
                <a:ea typeface="Roboto Slab" panose="020B0604020202020204" charset="0"/>
                <a:cs typeface="Nixie One"/>
                <a:sym typeface="Nixie One"/>
              </a:rPr>
              <a:t>law</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smtClean="0">
                <a:solidFill>
                  <a:schemeClr val="tx1"/>
                </a:solidFill>
                <a:latin typeface="Roboto Slab" panose="020B0604020202020204" charset="0"/>
                <a:ea typeface="Roboto Slab" panose="020B0604020202020204" charset="0"/>
                <a:cs typeface="Nixie One"/>
                <a:sym typeface="Nixie One"/>
              </a:rPr>
              <a:t>Regulation</a:t>
            </a:r>
            <a:r>
              <a:rPr lang="cs-CZ" sz="1800" b="1" dirty="0" smtClean="0">
                <a:solidFill>
                  <a:schemeClr val="tx1"/>
                </a:solidFill>
                <a:latin typeface="Roboto Slab" panose="020B0604020202020204" charset="0"/>
                <a:ea typeface="Roboto Slab" panose="020B0604020202020204" charset="0"/>
                <a:cs typeface="Nixie One"/>
                <a:sym typeface="Nixie One"/>
              </a:rPr>
              <a:t> x </a:t>
            </a:r>
            <a:r>
              <a:rPr lang="cs-CZ" sz="1800" b="1" dirty="0" err="1" smtClean="0">
                <a:solidFill>
                  <a:schemeClr val="tx1"/>
                </a:solidFill>
                <a:latin typeface="Roboto Slab" panose="020B0604020202020204" charset="0"/>
                <a:ea typeface="Roboto Slab" panose="020B0604020202020204" charset="0"/>
                <a:cs typeface="Nixie One"/>
                <a:sym typeface="Nixie One"/>
              </a:rPr>
              <a:t>Directive</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smtClean="0">
                <a:solidFill>
                  <a:schemeClr val="tx1"/>
                </a:solidFill>
                <a:latin typeface="Roboto Slab" panose="020B0604020202020204" charset="0"/>
                <a:ea typeface="Roboto Slab" panose="020B0604020202020204" charset="0"/>
                <a:cs typeface="Nixie One"/>
                <a:sym typeface="Nixie One"/>
              </a:rPr>
              <a:t>EU </a:t>
            </a:r>
            <a:r>
              <a:rPr lang="cs-CZ" sz="1800" b="1" dirty="0" err="1" smtClean="0">
                <a:solidFill>
                  <a:schemeClr val="tx1"/>
                </a:solidFill>
                <a:latin typeface="Roboto Slab" panose="020B0604020202020204" charset="0"/>
                <a:ea typeface="Roboto Slab" panose="020B0604020202020204" charset="0"/>
                <a:cs typeface="Nixie One"/>
                <a:sym typeface="Nixie One"/>
              </a:rPr>
              <a:t>administration</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Obrázek 2"/>
          <p:cNvPicPr>
            <a:picLocks noChangeAspect="1"/>
          </p:cNvPicPr>
          <p:nvPr/>
        </p:nvPicPr>
        <p:blipFill>
          <a:blip r:embed="rId2"/>
          <a:stretch>
            <a:fillRect/>
          </a:stretch>
        </p:blipFill>
        <p:spPr>
          <a:xfrm>
            <a:off x="1131768" y="469231"/>
            <a:ext cx="7221545" cy="4229661"/>
          </a:xfrm>
          <a:prstGeom prst="rect">
            <a:avLst/>
          </a:prstGeom>
        </p:spPr>
      </p:pic>
    </p:spTree>
    <p:extLst>
      <p:ext uri="{BB962C8B-B14F-4D97-AF65-F5344CB8AC3E}">
        <p14:creationId xmlns:p14="http://schemas.microsoft.com/office/powerpoint/2010/main" val="20277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25525" y="156410"/>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smtClean="0">
                <a:solidFill>
                  <a:schemeClr val="accent3"/>
                </a:solidFill>
                <a:latin typeface="Roboto Slab" panose="020B0604020202020204" charset="0"/>
                <a:ea typeface="Roboto Slab" panose="020B0604020202020204" charset="0"/>
                <a:cs typeface="Nixie One"/>
                <a:sym typeface="Nixie One"/>
              </a:rPr>
              <a:t>System</a:t>
            </a:r>
            <a:r>
              <a:rPr lang="cs-CZ" sz="2000" b="1" dirty="0" smtClean="0">
                <a:solidFill>
                  <a:schemeClr val="accent3"/>
                </a:solidFill>
                <a:latin typeface="Roboto Slab" panose="020B0604020202020204" charset="0"/>
                <a:ea typeface="Roboto Slab" panose="020B0604020202020204" charset="0"/>
                <a:cs typeface="Nixie One"/>
                <a:sym typeface="Nixie One"/>
              </a:rPr>
              <a:t> and </a:t>
            </a:r>
            <a:r>
              <a:rPr lang="cs-CZ" sz="2000" b="1" dirty="0" err="1" smtClean="0">
                <a:solidFill>
                  <a:schemeClr val="accent3"/>
                </a:solidFill>
                <a:latin typeface="Roboto Slab" panose="020B0604020202020204" charset="0"/>
                <a:ea typeface="Roboto Slab" panose="020B0604020202020204" charset="0"/>
                <a:cs typeface="Nixie One"/>
                <a:sym typeface="Nixie One"/>
              </a:rPr>
              <a:t>structure</a:t>
            </a:r>
            <a:r>
              <a:rPr lang="cs-CZ" sz="2000" b="1" dirty="0" smtClean="0">
                <a:solidFill>
                  <a:schemeClr val="accent3"/>
                </a:solidFill>
                <a:latin typeface="Roboto Slab" panose="020B0604020202020204" charset="0"/>
                <a:ea typeface="Roboto Slab" panose="020B0604020202020204" charset="0"/>
                <a:cs typeface="Nixie One"/>
                <a:sym typeface="Nixie One"/>
              </a:rPr>
              <a:t>:</a:t>
            </a:r>
          </a:p>
          <a:p>
            <a:pPr lvl="0">
              <a:spcBef>
                <a:spcPts val="600"/>
              </a:spcBef>
            </a:pPr>
            <a:endParaRPr lang="cs-CZ" sz="9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err="1">
                <a:solidFill>
                  <a:schemeClr val="accent1"/>
                </a:solidFill>
                <a:latin typeface="Roboto Slab" panose="020B0604020202020204" charset="0"/>
                <a:ea typeface="Roboto Slab" panose="020B0604020202020204" charset="0"/>
                <a:cs typeface="Nixie One"/>
                <a:sym typeface="Nixie One"/>
              </a:rPr>
              <a:t>Sectoral</a:t>
            </a:r>
            <a:r>
              <a:rPr lang="en-US" sz="1800" b="1" dirty="0">
                <a:solidFill>
                  <a:schemeClr val="accent1"/>
                </a:solidFill>
                <a:latin typeface="Roboto Slab" panose="020B0604020202020204" charset="0"/>
                <a:ea typeface="Roboto Slab" panose="020B0604020202020204" charset="0"/>
                <a:cs typeface="Nixie One"/>
                <a:sym typeface="Nixie One"/>
              </a:rPr>
              <a:t> legislation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Air </a:t>
            </a:r>
            <a:r>
              <a:rPr lang="en-US" sz="1800" b="1" dirty="0" smtClean="0">
                <a:solidFill>
                  <a:schemeClr val="tx1"/>
                </a:solidFill>
                <a:latin typeface="Roboto Slab" panose="020B0604020202020204" charset="0"/>
                <a:ea typeface="Roboto Slab" panose="020B0604020202020204" charset="0"/>
                <a:cs typeface="Nixie One"/>
                <a:sym typeface="Nixie One"/>
              </a:rPr>
              <a:t>pollution</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Water </a:t>
            </a:r>
            <a:r>
              <a:rPr lang="en-US" sz="1800" b="1" dirty="0">
                <a:solidFill>
                  <a:schemeClr val="tx1"/>
                </a:solidFill>
                <a:latin typeface="Roboto Slab" panose="020B0604020202020204" charset="0"/>
                <a:ea typeface="Roboto Slab" panose="020B0604020202020204" charset="0"/>
                <a:cs typeface="Nixie One"/>
                <a:sym typeface="Nixie One"/>
              </a:rPr>
              <a:t>pollution and </a:t>
            </a:r>
            <a:r>
              <a:rPr lang="en-US" sz="1800" b="1" dirty="0" smtClean="0">
                <a:solidFill>
                  <a:schemeClr val="tx1"/>
                </a:solidFill>
                <a:latin typeface="Roboto Slab" panose="020B0604020202020204" charset="0"/>
                <a:ea typeface="Roboto Slab" panose="020B0604020202020204" charset="0"/>
                <a:cs typeface="Nixie One"/>
                <a:sym typeface="Nixie One"/>
              </a:rPr>
              <a:t>quality</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Waste</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Chemicals</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Nature </a:t>
            </a:r>
            <a:r>
              <a:rPr lang="en-US" sz="1800" b="1" dirty="0">
                <a:solidFill>
                  <a:schemeClr val="tx1"/>
                </a:solidFill>
                <a:latin typeface="Roboto Slab" panose="020B0604020202020204" charset="0"/>
                <a:ea typeface="Roboto Slab" panose="020B0604020202020204" charset="0"/>
                <a:cs typeface="Nixie One"/>
                <a:sym typeface="Nixie One"/>
              </a:rPr>
              <a:t>and </a:t>
            </a:r>
            <a:r>
              <a:rPr lang="en-US" sz="1800" b="1" dirty="0" smtClean="0">
                <a:solidFill>
                  <a:schemeClr val="tx1"/>
                </a:solidFill>
                <a:latin typeface="Roboto Slab" panose="020B0604020202020204" charset="0"/>
                <a:ea typeface="Roboto Slab" panose="020B0604020202020204" charset="0"/>
                <a:cs typeface="Nixie One"/>
                <a:sym typeface="Nixie One"/>
              </a:rPr>
              <a:t>Biodiversity</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Land </a:t>
            </a:r>
            <a:r>
              <a:rPr lang="en-US" sz="1800" b="1" dirty="0">
                <a:solidFill>
                  <a:schemeClr val="tx1"/>
                </a:solidFill>
                <a:latin typeface="Roboto Slab" panose="020B0604020202020204" charset="0"/>
                <a:ea typeface="Roboto Slab" panose="020B0604020202020204" charset="0"/>
                <a:cs typeface="Nixie One"/>
                <a:sym typeface="Nixie One"/>
              </a:rPr>
              <a:t>and soil </a:t>
            </a:r>
            <a:r>
              <a:rPr lang="en-US" sz="1800" b="1" dirty="0" smtClean="0">
                <a:solidFill>
                  <a:schemeClr val="tx1"/>
                </a:solidFill>
                <a:latin typeface="Roboto Slab" panose="020B0604020202020204" charset="0"/>
                <a:ea typeface="Roboto Slab" panose="020B0604020202020204" charset="0"/>
                <a:cs typeface="Nixie One"/>
                <a:sym typeface="Nixie One"/>
              </a:rPr>
              <a:t>protection</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Marine </a:t>
            </a:r>
            <a:r>
              <a:rPr lang="en-US" sz="1800" b="1" dirty="0">
                <a:solidFill>
                  <a:schemeClr val="tx1"/>
                </a:solidFill>
                <a:latin typeface="Roboto Slab" panose="020B0604020202020204" charset="0"/>
                <a:ea typeface="Roboto Slab" panose="020B0604020202020204" charset="0"/>
                <a:cs typeface="Nixie One"/>
                <a:sym typeface="Nixie One"/>
              </a:rPr>
              <a:t>and </a:t>
            </a:r>
            <a:r>
              <a:rPr lang="en-US" sz="1800" b="1" dirty="0" smtClean="0">
                <a:solidFill>
                  <a:schemeClr val="tx1"/>
                </a:solidFill>
                <a:latin typeface="Roboto Slab" panose="020B0604020202020204" charset="0"/>
                <a:ea typeface="Roboto Slab" panose="020B0604020202020204" charset="0"/>
                <a:cs typeface="Nixie One"/>
                <a:sym typeface="Nixie One"/>
              </a:rPr>
              <a:t>Coast</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Noise</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0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smtClean="0">
                <a:solidFill>
                  <a:schemeClr val="accent1"/>
                </a:solidFill>
                <a:latin typeface="Roboto Slab" panose="020B0604020202020204" charset="0"/>
                <a:ea typeface="Roboto Slab" panose="020B0604020202020204" charset="0"/>
                <a:cs typeface="Nixie One"/>
                <a:sym typeface="Nixie One"/>
              </a:rPr>
              <a:t>Horizontal </a:t>
            </a:r>
            <a:r>
              <a:rPr lang="en-US" sz="1800" b="1" dirty="0">
                <a:solidFill>
                  <a:schemeClr val="accent1"/>
                </a:solidFill>
                <a:latin typeface="Roboto Slab" panose="020B0604020202020204" charset="0"/>
                <a:ea typeface="Roboto Slab" panose="020B0604020202020204" charset="0"/>
                <a:cs typeface="Nixie One"/>
                <a:sym typeface="Nixie One"/>
              </a:rPr>
              <a:t>legislation </a:t>
            </a:r>
            <a:r>
              <a:rPr lang="en-US" sz="1800" b="1" dirty="0">
                <a:solidFill>
                  <a:schemeClr val="tx1"/>
                </a:solidFill>
                <a:latin typeface="Roboto Slab" panose="020B0604020202020204" charset="0"/>
                <a:ea typeface="Roboto Slab" panose="020B0604020202020204" charset="0"/>
                <a:cs typeface="Nixie One"/>
                <a:sym typeface="Nixie One"/>
              </a:rPr>
              <a:t>- general environmental management issues rather than legislation regarding specific sectors, products or types of emissions.</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Environmental </a:t>
            </a:r>
            <a:r>
              <a:rPr lang="en-US" sz="1800" b="1" dirty="0">
                <a:solidFill>
                  <a:schemeClr val="tx1"/>
                </a:solidFill>
                <a:latin typeface="Roboto Slab" panose="020B0604020202020204" charset="0"/>
                <a:ea typeface="Roboto Slab" panose="020B0604020202020204" charset="0"/>
                <a:cs typeface="Nixie One"/>
                <a:sym typeface="Nixie One"/>
              </a:rPr>
              <a:t>impact assessment, </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Public </a:t>
            </a:r>
            <a:r>
              <a:rPr lang="en-US" sz="1800" b="1" dirty="0">
                <a:solidFill>
                  <a:schemeClr val="tx1"/>
                </a:solidFill>
                <a:latin typeface="Roboto Slab" panose="020B0604020202020204" charset="0"/>
                <a:ea typeface="Roboto Slab" panose="020B0604020202020204" charset="0"/>
                <a:cs typeface="Nixie One"/>
                <a:sym typeface="Nixie One"/>
              </a:rPr>
              <a:t>access to environmental information, participation in </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proceedings</a:t>
            </a:r>
            <a:r>
              <a:rPr lang="en-US" sz="1800" b="1" dirty="0">
                <a:solidFill>
                  <a:schemeClr val="tx1"/>
                </a:solidFill>
                <a:latin typeface="Roboto Slab" panose="020B0604020202020204" charset="0"/>
                <a:ea typeface="Roboto Slab" panose="020B0604020202020204" charset="0"/>
                <a:cs typeface="Nixie One"/>
                <a:sym typeface="Nixie One"/>
              </a:rPr>
              <a:t>, access to justice, </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Environmental </a:t>
            </a:r>
            <a:r>
              <a:rPr lang="en-US" sz="1800" b="1" dirty="0">
                <a:solidFill>
                  <a:schemeClr val="tx1"/>
                </a:solidFill>
                <a:latin typeface="Roboto Slab" panose="020B0604020202020204" charset="0"/>
                <a:ea typeface="Roboto Slab" panose="020B0604020202020204" charset="0"/>
                <a:cs typeface="Nixie One"/>
                <a:sym typeface="Nixie One"/>
              </a:rPr>
              <a:t>liability, </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Integrated </a:t>
            </a:r>
            <a:r>
              <a:rPr lang="en-US" sz="1800" b="1" dirty="0">
                <a:solidFill>
                  <a:schemeClr val="tx1"/>
                </a:solidFill>
                <a:latin typeface="Roboto Slab" panose="020B0604020202020204" charset="0"/>
                <a:ea typeface="Roboto Slab" panose="020B0604020202020204" charset="0"/>
                <a:cs typeface="Nixie One"/>
                <a:sym typeface="Nixie One"/>
              </a:rPr>
              <a:t>pollution prevention and control,</a:t>
            </a: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smtClean="0">
                <a:solidFill>
                  <a:schemeClr val="tx1"/>
                </a:solidFill>
                <a:latin typeface="Roboto Slab" panose="020B0604020202020204" charset="0"/>
                <a:ea typeface="Roboto Slab" panose="020B0604020202020204" charset="0"/>
                <a:cs typeface="Nixie One"/>
                <a:sym typeface="Nixie One"/>
              </a:rPr>
              <a:t>Reports </a:t>
            </a:r>
            <a:r>
              <a:rPr lang="en-US" sz="1800" b="1" dirty="0">
                <a:solidFill>
                  <a:schemeClr val="tx1"/>
                </a:solidFill>
                <a:latin typeface="Roboto Slab" panose="020B0604020202020204" charset="0"/>
                <a:ea typeface="Roboto Slab" panose="020B0604020202020204" charset="0"/>
                <a:cs typeface="Nixie One"/>
                <a:sym typeface="Nixie One"/>
              </a:rPr>
              <a:t>on the implementation</a:t>
            </a:r>
            <a:r>
              <a:rPr lang="en-US" sz="1800" b="1" dirty="0" smtClean="0">
                <a:solidFill>
                  <a:schemeClr val="tx1"/>
                </a:solidFill>
                <a:latin typeface="Roboto Slab" panose="020B0604020202020204" charset="0"/>
                <a:ea typeface="Roboto Slab" panose="020B0604020202020204" charset="0"/>
                <a:cs typeface="Nixie One"/>
                <a:sym typeface="Nixie One"/>
              </a:rPr>
              <a:t>.</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4229872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ec.europa.eu/environment/legal/law/images/graph-infringements-end-of-each-year-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409" y="443031"/>
            <a:ext cx="6998261" cy="42853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ec.europa.eu/environment/legal/law/images/graph-infringements-by-sector-in-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209" y="443031"/>
            <a:ext cx="6949461" cy="43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c.europa.eu/environment/legal/law/images/graph-infringements-ms-in-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198" y="261192"/>
            <a:ext cx="6984781" cy="462457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ec.europa.eu/environment/legal/law/images/graph-article260-cases-end-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01" y="261192"/>
            <a:ext cx="7306573" cy="462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smtClean="0">
                <a:solidFill>
                  <a:schemeClr val="accent1"/>
                </a:solidFill>
                <a:latin typeface="Roboto Slab" panose="020B0604020202020204" charset="0"/>
                <a:ea typeface="Roboto Slab" panose="020B0604020202020204" charset="0"/>
                <a:cs typeface="Nixie One"/>
                <a:sym typeface="Nixie One"/>
              </a:rPr>
              <a:t>L</a:t>
            </a:r>
            <a:r>
              <a:rPr lang="en-US" sz="1800" b="1" dirty="0" err="1" smtClean="0">
                <a:solidFill>
                  <a:schemeClr val="accent1"/>
                </a:solidFill>
                <a:latin typeface="Roboto Slab" panose="020B0604020202020204" charset="0"/>
                <a:ea typeface="Roboto Slab" panose="020B0604020202020204" charset="0"/>
                <a:cs typeface="Nixie One"/>
                <a:sym typeface="Nixie One"/>
              </a:rPr>
              <a:t>imits</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of law as a tool for harmonizing environmental policy in the EU</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Formal law is limited in its capacity to harmonize environmental policy, e.g. of the different Member States in the EU</a:t>
            </a:r>
            <a:br>
              <a:rPr lang="en-US" sz="1800" b="1" dirty="0">
                <a:solidFill>
                  <a:schemeClr val="tx1"/>
                </a:solidFill>
                <a:latin typeface="Roboto Slab" panose="020B0604020202020204" charset="0"/>
                <a:ea typeface="Roboto Slab" panose="020B0604020202020204" charset="0"/>
                <a:cs typeface="Nixie One"/>
                <a:sym typeface="Nixie One"/>
              </a:rPr>
            </a:b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P</a:t>
            </a:r>
            <a:r>
              <a:rPr lang="en-US" sz="1800" b="1" dirty="0" err="1" smtClean="0">
                <a:solidFill>
                  <a:schemeClr val="tx1"/>
                </a:solidFill>
                <a:latin typeface="Roboto Slab" panose="020B0604020202020204" charset="0"/>
                <a:ea typeface="Roboto Slab" panose="020B0604020202020204" charset="0"/>
                <a:cs typeface="Nixie One"/>
                <a:sym typeface="Nixie One"/>
              </a:rPr>
              <a:t>olitical</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reasons: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difficulties of negotiating compromises that still have the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capacity to harmonize, different cultures of public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administration, different philosophies of environmental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protection </a:t>
            </a:r>
            <a:br>
              <a:rPr lang="en-US" sz="1800" b="1" dirty="0">
                <a:solidFill>
                  <a:schemeClr val="tx1"/>
                </a:solidFill>
                <a:latin typeface="Roboto Slab" panose="020B0604020202020204" charset="0"/>
                <a:ea typeface="Roboto Slab" panose="020B0604020202020204" charset="0"/>
                <a:cs typeface="Nixie One"/>
                <a:sym typeface="Nixie One"/>
              </a:rPr>
            </a:b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L</a:t>
            </a:r>
            <a:r>
              <a:rPr lang="en-US" sz="1800" b="1" dirty="0" err="1" smtClean="0">
                <a:solidFill>
                  <a:schemeClr val="tx1"/>
                </a:solidFill>
                <a:latin typeface="Roboto Slab" panose="020B0604020202020204" charset="0"/>
                <a:ea typeface="Roboto Slab" panose="020B0604020202020204" charset="0"/>
                <a:cs typeface="Nixie One"/>
                <a:sym typeface="Nixie One"/>
              </a:rPr>
              <a:t>egal</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reasons: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different legal systems (common law, civil law), different</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legal cultures (discretion vs. binding rules)</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t>
            </a:r>
            <a:r>
              <a:rPr lang="cs-CZ" sz="1800" b="1" dirty="0" smtClean="0">
                <a:solidFill>
                  <a:schemeClr val="tx1"/>
                </a:solidFill>
                <a:latin typeface="Roboto Slab" panose="020B0604020202020204" charset="0"/>
                <a:ea typeface="Roboto Slab" panose="020B0604020202020204" charset="0"/>
                <a:cs typeface="Nixie One"/>
                <a:sym typeface="Nixie One"/>
              </a:rPr>
              <a:t>S</a:t>
            </a:r>
            <a:r>
              <a:rPr lang="en-US" sz="1800" b="1" dirty="0" err="1" smtClean="0">
                <a:solidFill>
                  <a:schemeClr val="tx1"/>
                </a:solidFill>
                <a:latin typeface="Roboto Slab" panose="020B0604020202020204" charset="0"/>
                <a:ea typeface="Roboto Slab" panose="020B0604020202020204" charset="0"/>
                <a:cs typeface="Nixie One"/>
                <a:sym typeface="Nixie One"/>
              </a:rPr>
              <a:t>ociological</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reasons:</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 contrast ‘law in the books’ with ‘law in action’ </a:t>
            </a: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6658524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smtClean="0"/>
              <a:t>Why</a:t>
            </a:r>
            <a:r>
              <a:rPr lang="cs-CZ" dirty="0" smtClean="0"/>
              <a:t> </a:t>
            </a:r>
            <a:r>
              <a:rPr lang="cs-CZ" dirty="0" err="1" smtClean="0"/>
              <a:t>does</a:t>
            </a:r>
            <a:r>
              <a:rPr lang="cs-CZ" dirty="0" smtClean="0"/>
              <a:t> </a:t>
            </a:r>
            <a:r>
              <a:rPr lang="cs-CZ" dirty="0" err="1" smtClean="0"/>
              <a:t>the</a:t>
            </a:r>
            <a:r>
              <a:rPr lang="cs-CZ" dirty="0" smtClean="0"/>
              <a:t> EU </a:t>
            </a:r>
            <a:r>
              <a:rPr lang="cs-CZ" dirty="0" err="1" smtClean="0"/>
              <a:t>protect</a:t>
            </a:r>
            <a:r>
              <a:rPr lang="cs-CZ" dirty="0" smtClean="0"/>
              <a:t> </a:t>
            </a:r>
            <a:r>
              <a:rPr lang="cs-CZ" dirty="0" err="1" smtClean="0"/>
              <a:t>the</a:t>
            </a:r>
            <a:r>
              <a:rPr lang="cs-CZ" dirty="0" smtClean="0"/>
              <a:t> </a:t>
            </a:r>
            <a:r>
              <a:rPr lang="cs-CZ" dirty="0" err="1" smtClean="0"/>
              <a:t>environment</a:t>
            </a:r>
            <a:r>
              <a:rPr lang="cs-CZ" dirty="0" smtClean="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smtClean="0">
                <a:solidFill>
                  <a:schemeClr val="tx1"/>
                </a:solidFill>
                <a:latin typeface="Roboto Slab" panose="020B0604020202020204" charset="0"/>
                <a:ea typeface="Roboto Slab" panose="020B0604020202020204" charset="0"/>
              </a:rPr>
              <a:t>Polic</a:t>
            </a:r>
            <a:r>
              <a:rPr lang="cs-CZ" sz="3500" dirty="0" smtClean="0">
                <a:solidFill>
                  <a:schemeClr val="tx1"/>
                </a:solidFill>
                <a:latin typeface="Roboto Slab" panose="020B0604020202020204" charset="0"/>
                <a:ea typeface="Roboto Slab" panose="020B0604020202020204" charset="0"/>
              </a:rPr>
              <a:t>y</a:t>
            </a:r>
            <a:r>
              <a:rPr lang="nl-BE" sz="3900" dirty="0" smtClean="0"/>
              <a:t> </a:t>
            </a:r>
            <a:endParaRPr lang="nl-BE" sz="3900" dirty="0"/>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smtClean="0">
                <a:latin typeface="Roboto Slab" panose="020B0604020202020204" charset="0"/>
                <a:ea typeface="Roboto Slab" panose="020B0604020202020204" charset="0"/>
              </a:rPr>
              <a:t>Framework </a:t>
            </a:r>
            <a:r>
              <a:rPr lang="cs-CZ" sz="1800" dirty="0" err="1" smtClean="0">
                <a:latin typeface="Roboto Slab" panose="020B0604020202020204" charset="0"/>
                <a:ea typeface="Roboto Slab" panose="020B0604020202020204" charset="0"/>
              </a:rPr>
              <a:t>legislation</a:t>
            </a:r>
            <a:r>
              <a:rPr lang="cs-CZ" sz="1800" dirty="0" smtClean="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a:t>
            </a:r>
            <a:r>
              <a:rPr lang="cs-CZ" sz="1800" dirty="0" err="1" smtClean="0">
                <a:latin typeface="Roboto Slab" panose="020B0604020202020204" charset="0"/>
                <a:ea typeface="Roboto Slab" panose="020B0604020202020204" charset="0"/>
              </a:rPr>
              <a:t>pecific</a:t>
            </a:r>
            <a:r>
              <a:rPr lang="cs-CZ" sz="1800" dirty="0" smtClean="0">
                <a:latin typeface="Roboto Slab" panose="020B0604020202020204" charset="0"/>
                <a:ea typeface="Roboto Slab" panose="020B0604020202020204" charset="0"/>
              </a:rPr>
              <a:t> </a:t>
            </a:r>
            <a:r>
              <a:rPr lang="cs-CZ" sz="1800" dirty="0" err="1" smtClean="0">
                <a:latin typeface="Roboto Slab" panose="020B0604020202020204" charset="0"/>
                <a:ea typeface="Roboto Slab" panose="020B0604020202020204" charset="0"/>
              </a:rPr>
              <a:t>legislation</a:t>
            </a:r>
            <a:r>
              <a:rPr lang="cs-CZ" sz="1800" dirty="0" smtClean="0">
                <a:latin typeface="Roboto Slab" panose="020B0604020202020204" charset="0"/>
                <a:ea typeface="Roboto Slab" panose="020B0604020202020204" charset="0"/>
              </a:rPr>
              <a:t>, </a:t>
            </a:r>
            <a:r>
              <a:rPr lang="cs-CZ" sz="1800" dirty="0" err="1" smtClean="0">
                <a:latin typeface="Roboto Slab" panose="020B0604020202020204" charset="0"/>
                <a:ea typeface="Roboto Slab" panose="020B0604020202020204" charset="0"/>
              </a:rPr>
              <a:t>binding</a:t>
            </a:r>
            <a:r>
              <a:rPr lang="cs-CZ" sz="1800" dirty="0" smtClean="0">
                <a:latin typeface="Roboto Slab" panose="020B0604020202020204" charset="0"/>
                <a:ea typeface="Roboto Slab" panose="020B0604020202020204" charset="0"/>
              </a:rPr>
              <a:t> p</a:t>
            </a:r>
            <a:r>
              <a:rPr lang="nl-BE" sz="1800" dirty="0" smtClean="0">
                <a:latin typeface="Roboto Slab" panose="020B0604020202020204" charset="0"/>
                <a:ea typeface="Roboto Slab" panose="020B0604020202020204" charset="0"/>
              </a:rPr>
              <a:t>lans</a:t>
            </a:r>
            <a:r>
              <a:rPr lang="cs-CZ" sz="1800" dirty="0" smtClean="0">
                <a:latin typeface="Roboto Slab" panose="020B0604020202020204" charset="0"/>
                <a:ea typeface="Roboto Slab" panose="020B0604020202020204" charset="0"/>
              </a:rPr>
              <a:t> and p</a:t>
            </a:r>
            <a:r>
              <a:rPr lang="nl-BE" sz="1800" dirty="0" smtClean="0">
                <a:latin typeface="Roboto Slab" panose="020B0604020202020204" charset="0"/>
                <a:ea typeface="Roboto Slab" panose="020B0604020202020204" charset="0"/>
              </a:rPr>
              <a:t>rogrammes</a:t>
            </a:r>
            <a:r>
              <a:rPr lang="cs-CZ" sz="1800" dirty="0" smtClean="0">
                <a:latin typeface="Roboto Slab" panose="020B0604020202020204" charset="0"/>
                <a:ea typeface="Roboto Slab" panose="020B0604020202020204" charset="0"/>
              </a:rPr>
              <a:t>…</a:t>
            </a:r>
            <a:endParaRPr lang="cs-CZ" sz="1600" dirty="0" smtClean="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smtClean="0">
                <a:latin typeface="Roboto Slab" panose="020B0604020202020204" charset="0"/>
                <a:ea typeface="Roboto Slab" panose="020B0604020202020204" charset="0"/>
              </a:rPr>
              <a:t>Administrative</a:t>
            </a:r>
            <a:r>
              <a:rPr lang="cs-CZ" sz="2400" dirty="0" smtClean="0">
                <a:latin typeface="Roboto Slab" panose="020B0604020202020204" charset="0"/>
                <a:ea typeface="Roboto Slab" panose="020B0604020202020204" charset="0"/>
              </a:rPr>
              <a:t> and </a:t>
            </a:r>
            <a:r>
              <a:rPr lang="cs-CZ" sz="2400" dirty="0" err="1" smtClean="0">
                <a:latin typeface="Roboto Slab" panose="020B0604020202020204" charset="0"/>
                <a:ea typeface="Roboto Slab" panose="020B0604020202020204" charset="0"/>
              </a:rPr>
              <a:t>judicial</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decisions</a:t>
            </a:r>
            <a:r>
              <a:rPr lang="cs-CZ" sz="2400" dirty="0" smtClean="0">
                <a:latin typeface="Roboto Slab" panose="020B0604020202020204" charset="0"/>
                <a:ea typeface="Roboto Slab" panose="020B0604020202020204" charset="0"/>
              </a:rPr>
              <a:t>, direct </a:t>
            </a:r>
            <a:r>
              <a:rPr lang="cs-CZ" sz="2400" dirty="0" err="1" smtClean="0">
                <a:latin typeface="Roboto Slab" panose="020B0604020202020204" charset="0"/>
                <a:ea typeface="Roboto Slab" panose="020B0604020202020204" charset="0"/>
              </a:rPr>
              <a:t>action</a:t>
            </a:r>
            <a:r>
              <a:rPr lang="cs-CZ" sz="2400" dirty="0" smtClean="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2" y="2042660"/>
            <a:ext cx="2086172"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1" name="Volný tvar 10"/>
          <p:cNvSpPr/>
          <p:nvPr/>
        </p:nvSpPr>
        <p:spPr>
          <a:xfrm>
            <a:off x="2566078" y="240632"/>
            <a:ext cx="6421839" cy="4764505"/>
          </a:xfrm>
          <a:custGeom>
            <a:avLst/>
            <a:gdLst>
              <a:gd name="connsiteX0" fmla="*/ 2178377 w 9005453"/>
              <a:gd name="connsiteY0" fmla="*/ 1052499 h 5108483"/>
              <a:gd name="connsiteX1" fmla="*/ 396711 w 9005453"/>
              <a:gd name="connsiteY1" fmla="*/ 4427295 h 5108483"/>
              <a:gd name="connsiteX2" fmla="*/ 8880835 w 9005453"/>
              <a:gd name="connsiteY2" fmla="*/ 4738379 h 5108483"/>
              <a:gd name="connsiteX3" fmla="*/ 5289222 w 9005453"/>
              <a:gd name="connsiteY3" fmla="*/ 241794 h 5108483"/>
              <a:gd name="connsiteX4" fmla="*/ 2932521 w 9005453"/>
              <a:gd name="connsiteY4" fmla="*/ 609439 h 5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5453" h="5108483">
                <a:moveTo>
                  <a:pt x="2178377" y="1052499"/>
                </a:moveTo>
                <a:cubicBezTo>
                  <a:pt x="729006" y="2432740"/>
                  <a:pt x="-720365" y="3812982"/>
                  <a:pt x="396711" y="4427295"/>
                </a:cubicBezTo>
                <a:cubicBezTo>
                  <a:pt x="1513787" y="5041608"/>
                  <a:pt x="8065417" y="5435962"/>
                  <a:pt x="8880835" y="4738379"/>
                </a:cubicBezTo>
                <a:cubicBezTo>
                  <a:pt x="9696253" y="4040796"/>
                  <a:pt x="6280608" y="929951"/>
                  <a:pt x="5289222" y="241794"/>
                </a:cubicBezTo>
                <a:cubicBezTo>
                  <a:pt x="4297836" y="-446363"/>
                  <a:pt x="3308022" y="546594"/>
                  <a:pt x="2932521" y="6094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flipV="1">
            <a:off x="4669550" y="435860"/>
            <a:ext cx="322420" cy="356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4669550" y="737657"/>
            <a:ext cx="504029" cy="8525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917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2000" b="1" dirty="0" err="1" smtClean="0">
                <a:solidFill>
                  <a:schemeClr val="accent3"/>
                </a:solidFill>
                <a:latin typeface="Roboto Slab" panose="020B0604020202020204" charset="0"/>
                <a:ea typeface="Roboto Slab" panose="020B0604020202020204" charset="0"/>
                <a:cs typeface="Nixie One"/>
                <a:sym typeface="Nixie One"/>
              </a:rPr>
              <a:t>Environmental</a:t>
            </a:r>
            <a:r>
              <a:rPr lang="cs-CZ" sz="2000" b="1" dirty="0" smtClean="0">
                <a:solidFill>
                  <a:schemeClr val="accent3"/>
                </a:solidFill>
                <a:latin typeface="Roboto Slab" panose="020B0604020202020204" charset="0"/>
                <a:ea typeface="Roboto Slab" panose="020B0604020202020204" charset="0"/>
                <a:cs typeface="Nixie One"/>
                <a:sym typeface="Nixie One"/>
              </a:rPr>
              <a:t> </a:t>
            </a:r>
            <a:r>
              <a:rPr lang="cs-CZ" sz="2000" b="1" dirty="0" err="1" smtClean="0">
                <a:solidFill>
                  <a:schemeClr val="accent3"/>
                </a:solidFill>
                <a:latin typeface="Roboto Slab" panose="020B0604020202020204" charset="0"/>
                <a:ea typeface="Roboto Slab" panose="020B0604020202020204" charset="0"/>
                <a:cs typeface="Nixie One"/>
                <a:sym typeface="Nixie One"/>
              </a:rPr>
              <a:t>Action</a:t>
            </a:r>
            <a:r>
              <a:rPr lang="cs-CZ" sz="2000" b="1" dirty="0" smtClean="0">
                <a:solidFill>
                  <a:schemeClr val="accent3"/>
                </a:solidFill>
                <a:latin typeface="Roboto Slab" panose="020B0604020202020204" charset="0"/>
                <a:ea typeface="Roboto Slab" panose="020B0604020202020204" charset="0"/>
                <a:cs typeface="Nixie One"/>
                <a:sym typeface="Nixie One"/>
              </a:rPr>
              <a:t> </a:t>
            </a:r>
            <a:r>
              <a:rPr lang="cs-CZ" sz="2000" b="1" dirty="0" err="1" smtClean="0">
                <a:solidFill>
                  <a:schemeClr val="accent3"/>
                </a:solidFill>
                <a:latin typeface="Roboto Slab" panose="020B0604020202020204" charset="0"/>
                <a:ea typeface="Roboto Slab" panose="020B0604020202020204" charset="0"/>
                <a:cs typeface="Nixie One"/>
                <a:sym typeface="Nixie One"/>
              </a:rPr>
              <a:t>Programmes</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political</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declarations</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EAPs </a:t>
            </a:r>
            <a:r>
              <a:rPr lang="en-US" sz="1800" b="1" dirty="0">
                <a:solidFill>
                  <a:schemeClr val="tx1"/>
                </a:solidFill>
                <a:latin typeface="Roboto Slab" panose="020B0604020202020204" charset="0"/>
                <a:ea typeface="Roboto Slab" panose="020B0604020202020204" charset="0"/>
                <a:cs typeface="Nixie One"/>
                <a:sym typeface="Nixie One"/>
              </a:rPr>
              <a:t>define the framework of the EU environmental policy. They set up the challenges and priorities for a given period and create a frame for EU measures on the </a:t>
            </a:r>
            <a:r>
              <a:rPr lang="en-US" sz="1800" b="1" dirty="0" smtClean="0">
                <a:solidFill>
                  <a:schemeClr val="tx1"/>
                </a:solidFill>
                <a:latin typeface="Roboto Slab" panose="020B0604020202020204" charset="0"/>
                <a:ea typeface="Roboto Slab" panose="020B0604020202020204" charset="0"/>
                <a:cs typeface="Nixie One"/>
                <a:sym typeface="Nixie One"/>
              </a:rPr>
              <a:t>environment</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smtClean="0">
                <a:solidFill>
                  <a:schemeClr val="accent1"/>
                </a:solidFill>
                <a:latin typeface="Roboto Slab" panose="020B0604020202020204" charset="0"/>
                <a:ea typeface="Roboto Slab" panose="020B0604020202020204" charset="0"/>
                <a:cs typeface="Nixie One"/>
                <a:sym typeface="Nixie One"/>
              </a:rPr>
              <a:t>The </a:t>
            </a:r>
            <a:r>
              <a:rPr lang="en-US" sz="1800" b="1" dirty="0">
                <a:solidFill>
                  <a:schemeClr val="accent1"/>
                </a:solidFill>
                <a:latin typeface="Roboto Slab" panose="020B0604020202020204" charset="0"/>
                <a:ea typeface="Roboto Slab" panose="020B0604020202020204" charset="0"/>
                <a:cs typeface="Nixie One"/>
                <a:sym typeface="Nixie One"/>
              </a:rPr>
              <a:t>First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1973</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1977)</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smtClean="0">
                <a:solidFill>
                  <a:schemeClr val="tx1"/>
                </a:solidFill>
                <a:latin typeface="Roboto Slab" panose="020B0604020202020204" charset="0"/>
                <a:ea typeface="Roboto Slab" panose="020B0604020202020204" charset="0"/>
                <a:cs typeface="Nixie One"/>
                <a:sym typeface="Nixie One"/>
              </a:rPr>
              <a:t>need </a:t>
            </a:r>
            <a:r>
              <a:rPr lang="en-US" sz="1800" b="1" dirty="0">
                <a:solidFill>
                  <a:schemeClr val="tx1"/>
                </a:solidFill>
                <a:latin typeface="Roboto Slab" panose="020B0604020202020204" charset="0"/>
                <a:ea typeface="Roboto Slab" panose="020B0604020202020204" charset="0"/>
                <a:cs typeface="Nixie One"/>
                <a:sym typeface="Nixie One"/>
              </a:rPr>
              <a:t>for a comprehensive assessment of the impacts of other </a:t>
            </a:r>
            <a:r>
              <a:rPr lang="en-US" sz="1800" b="1" dirty="0" smtClean="0">
                <a:solidFill>
                  <a:schemeClr val="tx1"/>
                </a:solidFill>
                <a:latin typeface="Roboto Slab" panose="020B0604020202020204" charset="0"/>
                <a:ea typeface="Roboto Slab" panose="020B0604020202020204" charset="0"/>
                <a:cs typeface="Nixie One"/>
                <a:sym typeface="Nixie One"/>
              </a:rPr>
              <a:t>policies</a:t>
            </a: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smtClean="0">
                <a:solidFill>
                  <a:schemeClr val="tx1"/>
                </a:solidFill>
                <a:latin typeface="Roboto Slab" panose="020B0604020202020204" charset="0"/>
                <a:ea typeface="Roboto Slab" panose="020B0604020202020204" charset="0"/>
                <a:cs typeface="Nixie One"/>
                <a:sym typeface="Nixie One"/>
              </a:rPr>
              <a:t>ideas </a:t>
            </a:r>
            <a:r>
              <a:rPr lang="en-US" sz="1800" b="1" dirty="0">
                <a:solidFill>
                  <a:schemeClr val="tx1"/>
                </a:solidFill>
                <a:latin typeface="Roboto Slab" panose="020B0604020202020204" charset="0"/>
                <a:ea typeface="Roboto Slab" panose="020B0604020202020204" charset="0"/>
                <a:cs typeface="Nixie One"/>
                <a:sym typeface="Nixie One"/>
              </a:rPr>
              <a:t>behind </a:t>
            </a:r>
            <a:r>
              <a:rPr lang="en-US" sz="1800" b="1" dirty="0" smtClean="0">
                <a:solidFill>
                  <a:schemeClr val="tx1"/>
                </a:solidFill>
                <a:latin typeface="Roboto Slab" panose="020B0604020202020204" charset="0"/>
                <a:ea typeface="Roboto Slab" panose="020B0604020202020204" charset="0"/>
                <a:cs typeface="Nixie One"/>
                <a:sym typeface="Nixie One"/>
              </a:rPr>
              <a:t>sustainable development</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Second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1977</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1981)</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smtClean="0">
                <a:solidFill>
                  <a:schemeClr val="tx1"/>
                </a:solidFill>
                <a:latin typeface="Roboto Slab" panose="020B0604020202020204" charset="0"/>
                <a:ea typeface="Roboto Slab" panose="020B0604020202020204" charset="0"/>
                <a:cs typeface="Nixie One"/>
                <a:sym typeface="Nixie One"/>
              </a:rPr>
              <a:t>p</a:t>
            </a:r>
            <a:r>
              <a:rPr lang="en-US" sz="1800" b="1" dirty="0" err="1" smtClean="0">
                <a:solidFill>
                  <a:schemeClr val="tx1"/>
                </a:solidFill>
                <a:latin typeface="Roboto Slab" panose="020B0604020202020204" charset="0"/>
                <a:ea typeface="Roboto Slab" panose="020B0604020202020204" charset="0"/>
                <a:cs typeface="Nixie One"/>
                <a:sym typeface="Nixie One"/>
              </a:rPr>
              <a:t>riority</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of the protection of water, air and noise</a:t>
            </a:r>
          </a:p>
          <a:p>
            <a:pPr marL="285750" lvl="0" indent="-285750">
              <a:spcBef>
                <a:spcPts val="600"/>
              </a:spcBef>
              <a:buFont typeface="Arial" panose="020B0604020202020204" pitchFamily="34" charset="0"/>
              <a:buChar char="•"/>
            </a:pPr>
            <a:r>
              <a:rPr lang="cs-CZ" sz="1800" b="1" dirty="0" smtClean="0">
                <a:solidFill>
                  <a:schemeClr val="tx1"/>
                </a:solidFill>
                <a:latin typeface="Roboto Slab" panose="020B0604020202020204" charset="0"/>
                <a:ea typeface="Roboto Slab" panose="020B0604020202020204" charset="0"/>
                <a:cs typeface="Nixie One"/>
                <a:sym typeface="Nixie One"/>
              </a:rPr>
              <a:t>r</a:t>
            </a:r>
            <a:r>
              <a:rPr lang="en-US" sz="1800" b="1" dirty="0" err="1" smtClean="0">
                <a:solidFill>
                  <a:schemeClr val="tx1"/>
                </a:solidFill>
                <a:latin typeface="Roboto Slab" panose="020B0604020202020204" charset="0"/>
                <a:ea typeface="Roboto Slab" panose="020B0604020202020204" charset="0"/>
                <a:cs typeface="Nixie One"/>
                <a:sym typeface="Nixie One"/>
              </a:rPr>
              <a:t>ational</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use of land, environment and natural </a:t>
            </a:r>
            <a:r>
              <a:rPr lang="en-US" sz="1800" b="1" dirty="0" smtClean="0">
                <a:solidFill>
                  <a:schemeClr val="tx1"/>
                </a:solidFill>
                <a:latin typeface="Roboto Slab" panose="020B0604020202020204" charset="0"/>
                <a:ea typeface="Roboto Slab" panose="020B0604020202020204" charset="0"/>
                <a:cs typeface="Nixie One"/>
                <a:sym typeface="Nixie One"/>
              </a:rPr>
              <a:t>resources</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3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smtClean="0">
                <a:solidFill>
                  <a:schemeClr val="tx1"/>
                </a:solidFill>
                <a:latin typeface="Roboto Slab" panose="020B0604020202020204" charset="0"/>
                <a:ea typeface="Roboto Slab" panose="020B0604020202020204" charset="0"/>
                <a:cs typeface="Nixie One"/>
                <a:sym typeface="Nixie One"/>
              </a:rPr>
              <a:t>Limited </a:t>
            </a:r>
            <a:r>
              <a:rPr lang="cs-CZ" sz="1800" dirty="0" err="1" smtClean="0">
                <a:solidFill>
                  <a:schemeClr val="tx1"/>
                </a:solidFill>
                <a:latin typeface="Roboto Slab" panose="020B0604020202020204" charset="0"/>
                <a:ea typeface="Roboto Slab" panose="020B0604020202020204" charset="0"/>
                <a:cs typeface="Nixie One"/>
                <a:sym typeface="Nixie One"/>
              </a:rPr>
              <a:t>success</a:t>
            </a:r>
            <a:r>
              <a:rPr lang="cs-CZ" sz="1800" dirty="0" smtClean="0">
                <a:solidFill>
                  <a:schemeClr val="tx1"/>
                </a:solidFill>
                <a:latin typeface="Roboto Slab" panose="020B0604020202020204" charset="0"/>
                <a:ea typeface="Roboto Slab" panose="020B0604020202020204" charset="0"/>
                <a:cs typeface="Nixie One"/>
                <a:sym typeface="Nixie One"/>
              </a:rPr>
              <a:t>, </a:t>
            </a:r>
            <a:r>
              <a:rPr lang="cs-CZ" sz="1800" dirty="0" err="1" smtClean="0">
                <a:solidFill>
                  <a:schemeClr val="tx1"/>
                </a:solidFill>
                <a:latin typeface="Roboto Slab" panose="020B0604020202020204" charset="0"/>
                <a:ea typeface="Roboto Slab" panose="020B0604020202020204" charset="0"/>
                <a:cs typeface="Nixie One"/>
                <a:sym typeface="Nixie One"/>
              </a:rPr>
              <a:t>critical</a:t>
            </a:r>
            <a:r>
              <a:rPr lang="cs-CZ" sz="1800" dirty="0" smtClean="0">
                <a:solidFill>
                  <a:schemeClr val="tx1"/>
                </a:solidFill>
                <a:latin typeface="Roboto Slab" panose="020B0604020202020204" charset="0"/>
                <a:ea typeface="Roboto Slab" panose="020B0604020202020204" charset="0"/>
                <a:cs typeface="Nixie One"/>
                <a:sym typeface="Nixie One"/>
              </a:rPr>
              <a:t> </a:t>
            </a:r>
            <a:r>
              <a:rPr lang="cs-CZ" sz="1800" dirty="0" err="1" smtClean="0">
                <a:solidFill>
                  <a:schemeClr val="tx1"/>
                </a:solidFill>
                <a:latin typeface="Roboto Slab" panose="020B0604020202020204" charset="0"/>
                <a:ea typeface="Roboto Slab" panose="020B0604020202020204" charset="0"/>
                <a:cs typeface="Nixie One"/>
                <a:sym typeface="Nixie One"/>
              </a:rPr>
              <a:t>evaluation</a:t>
            </a:r>
            <a:r>
              <a:rPr lang="cs-CZ" sz="1800" dirty="0" smtClean="0">
                <a:solidFill>
                  <a:schemeClr val="tx1"/>
                </a:solidFill>
                <a:latin typeface="Roboto Slab" panose="020B0604020202020204" charset="0"/>
                <a:ea typeface="Roboto Slab" panose="020B0604020202020204" charset="0"/>
                <a:cs typeface="Nixie One"/>
                <a:sym typeface="Nixie One"/>
              </a:rPr>
              <a:t>, </a:t>
            </a:r>
            <a:r>
              <a:rPr lang="cs-CZ" sz="1800" dirty="0" err="1" smtClean="0">
                <a:solidFill>
                  <a:schemeClr val="tx1"/>
                </a:solidFill>
                <a:latin typeface="Roboto Slab" panose="020B0604020202020204" charset="0"/>
                <a:ea typeface="Roboto Slab" panose="020B0604020202020204" charset="0"/>
                <a:cs typeface="Nixie One"/>
                <a:sym typeface="Nixie One"/>
              </a:rPr>
              <a:t>economic</a:t>
            </a:r>
            <a:r>
              <a:rPr lang="cs-CZ" sz="1800" dirty="0" smtClean="0">
                <a:solidFill>
                  <a:schemeClr val="tx1"/>
                </a:solidFill>
                <a:latin typeface="Roboto Slab" panose="020B0604020202020204" charset="0"/>
                <a:ea typeface="Roboto Slab" panose="020B0604020202020204" charset="0"/>
                <a:cs typeface="Nixie One"/>
                <a:sym typeface="Nixie One"/>
              </a:rPr>
              <a:t> </a:t>
            </a:r>
            <a:r>
              <a:rPr lang="cs-CZ" sz="1800" dirty="0" err="1" smtClean="0">
                <a:solidFill>
                  <a:schemeClr val="tx1"/>
                </a:solidFill>
                <a:latin typeface="Roboto Slab" panose="020B0604020202020204" charset="0"/>
                <a:ea typeface="Roboto Slab" panose="020B0604020202020204" charset="0"/>
                <a:cs typeface="Nixie One"/>
                <a:sym typeface="Nixie One"/>
              </a:rPr>
              <a:t>recession</a:t>
            </a:r>
            <a:r>
              <a:rPr lang="cs-CZ" sz="1800" dirty="0" smtClean="0">
                <a:solidFill>
                  <a:schemeClr val="tx1"/>
                </a:solidFill>
                <a:latin typeface="Roboto Slab" panose="020B0604020202020204" charset="0"/>
                <a:ea typeface="Roboto Slab" panose="020B0604020202020204" charset="0"/>
                <a:cs typeface="Nixie One"/>
                <a:sym typeface="Nixie One"/>
              </a:rPr>
              <a:t> (75 - 78, 81 - 83)</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err="1" smtClean="0">
                <a:solidFill>
                  <a:schemeClr val="tx1"/>
                </a:solidFill>
                <a:latin typeface="Roboto Slab" panose="020B0604020202020204" charset="0"/>
                <a:ea typeface="Roboto Slab" panose="020B0604020202020204" charset="0"/>
                <a:cs typeface="Nixie One"/>
                <a:sym typeface="Nixie One"/>
              </a:rPr>
              <a:t>Principles</a:t>
            </a:r>
            <a:r>
              <a:rPr lang="cs-CZ" sz="1800" dirty="0" smtClean="0">
                <a:solidFill>
                  <a:schemeClr val="tx1"/>
                </a:solidFill>
                <a:latin typeface="Roboto Slab" panose="020B0604020202020204" charset="0"/>
                <a:ea typeface="Roboto Slab" panose="020B0604020202020204" charset="0"/>
                <a:cs typeface="Nixie One"/>
                <a:sym typeface="Nixie One"/>
              </a:rPr>
              <a:t> </a:t>
            </a:r>
            <a:r>
              <a:rPr lang="cs-CZ" sz="1800" dirty="0" err="1" smtClean="0">
                <a:solidFill>
                  <a:schemeClr val="tx1"/>
                </a:solidFill>
                <a:latin typeface="Roboto Slab" panose="020B0604020202020204" charset="0"/>
                <a:ea typeface="Roboto Slab" panose="020B0604020202020204" charset="0"/>
                <a:cs typeface="Nixie One"/>
                <a:sym typeface="Nixie One"/>
              </a:rPr>
              <a:t>introduced</a:t>
            </a:r>
            <a:r>
              <a:rPr lang="cs-CZ" sz="1800" dirty="0" smtClean="0">
                <a:solidFill>
                  <a:schemeClr val="tx1"/>
                </a:solidFill>
                <a:latin typeface="Roboto Slab" panose="020B0604020202020204" charset="0"/>
                <a:ea typeface="Roboto Slab" panose="020B0604020202020204" charset="0"/>
                <a:cs typeface="Nixie One"/>
                <a:sym typeface="Nixie One"/>
              </a:rPr>
              <a:t>, </a:t>
            </a:r>
            <a:r>
              <a:rPr lang="en-US" sz="1800" dirty="0" smtClean="0">
                <a:solidFill>
                  <a:schemeClr val="tx1"/>
                </a:solidFill>
                <a:latin typeface="Roboto Slab" panose="020B0604020202020204" charset="0"/>
                <a:ea typeface="Roboto Slab" panose="020B0604020202020204" charset="0"/>
                <a:cs typeface="Nixie One"/>
                <a:sym typeface="Nixie One"/>
              </a:rPr>
              <a:t>number </a:t>
            </a:r>
            <a:r>
              <a:rPr lang="en-US" sz="1800" dirty="0">
                <a:solidFill>
                  <a:schemeClr val="tx1"/>
                </a:solidFill>
                <a:latin typeface="Roboto Slab" panose="020B0604020202020204" charset="0"/>
                <a:ea typeface="Roboto Slab" panose="020B0604020202020204" charset="0"/>
                <a:cs typeface="Nixie One"/>
                <a:sym typeface="Nixie One"/>
              </a:rPr>
              <a:t>of framework </a:t>
            </a:r>
            <a:r>
              <a:rPr lang="en-US" sz="1800" dirty="0" smtClean="0">
                <a:solidFill>
                  <a:schemeClr val="tx1"/>
                </a:solidFill>
                <a:latin typeface="Roboto Slab" panose="020B0604020202020204" charset="0"/>
                <a:ea typeface="Roboto Slab" panose="020B0604020202020204" charset="0"/>
                <a:cs typeface="Nixie One"/>
                <a:sym typeface="Nixie One"/>
              </a:rPr>
              <a:t>directives</a:t>
            </a:r>
            <a:r>
              <a:rPr lang="cs-CZ" sz="1800" dirty="0" smtClean="0">
                <a:solidFill>
                  <a:schemeClr val="tx1"/>
                </a:solidFill>
                <a:latin typeface="Roboto Slab" panose="020B0604020202020204" charset="0"/>
                <a:ea typeface="Roboto Slab" panose="020B0604020202020204" charset="0"/>
                <a:cs typeface="Nixie One"/>
                <a:sym typeface="Nixie One"/>
              </a:rPr>
              <a:t> </a:t>
            </a:r>
            <a:r>
              <a:rPr lang="cs-CZ" sz="1800" dirty="0" err="1" smtClean="0">
                <a:solidFill>
                  <a:schemeClr val="tx1"/>
                </a:solidFill>
                <a:latin typeface="Roboto Slab" panose="020B0604020202020204" charset="0"/>
                <a:ea typeface="Roboto Slab" panose="020B0604020202020204" charset="0"/>
                <a:cs typeface="Nixie One"/>
                <a:sym typeface="Nixie One"/>
              </a:rPr>
              <a:t>adopted</a:t>
            </a:r>
            <a:r>
              <a:rPr lang="cs-CZ" sz="1800" dirty="0" smtClean="0">
                <a:solidFill>
                  <a:schemeClr val="tx1"/>
                </a:solidFill>
                <a:latin typeface="Roboto Slab" panose="020B0604020202020204" charset="0"/>
                <a:ea typeface="Roboto Slab" panose="020B0604020202020204" charset="0"/>
                <a:cs typeface="Nixie One"/>
                <a:sym typeface="Nixie One"/>
              </a:rPr>
              <a:t> (</a:t>
            </a:r>
            <a:r>
              <a:rPr lang="en-US" sz="1800" dirty="0" smtClean="0">
                <a:solidFill>
                  <a:schemeClr val="tx1"/>
                </a:solidFill>
                <a:latin typeface="Roboto Slab" panose="020B0604020202020204" charset="0"/>
                <a:ea typeface="Roboto Slab" panose="020B0604020202020204" charset="0"/>
                <a:cs typeface="Nixie One"/>
                <a:sym typeface="Nixie One"/>
              </a:rPr>
              <a:t>water </a:t>
            </a:r>
            <a:r>
              <a:rPr lang="en-US" sz="1800" dirty="0">
                <a:solidFill>
                  <a:schemeClr val="tx1"/>
                </a:solidFill>
                <a:latin typeface="Roboto Slab" panose="020B0604020202020204" charset="0"/>
                <a:ea typeface="Roboto Slab" panose="020B0604020202020204" charset="0"/>
                <a:cs typeface="Nixie One"/>
                <a:sym typeface="Nixie One"/>
              </a:rPr>
              <a:t>and </a:t>
            </a:r>
            <a:r>
              <a:rPr lang="en-US" sz="1800" dirty="0" smtClean="0">
                <a:solidFill>
                  <a:schemeClr val="tx1"/>
                </a:solidFill>
                <a:latin typeface="Roboto Slab" panose="020B0604020202020204" charset="0"/>
                <a:ea typeface="Roboto Slab" panose="020B0604020202020204" charset="0"/>
                <a:cs typeface="Nixie One"/>
                <a:sym typeface="Nixie One"/>
              </a:rPr>
              <a:t>waste</a:t>
            </a:r>
            <a:r>
              <a:rPr lang="cs-CZ" sz="1800" dirty="0" smtClean="0">
                <a:solidFill>
                  <a:schemeClr val="tx1"/>
                </a:solidFill>
                <a:latin typeface="Roboto Slab" panose="020B0604020202020204" charset="0"/>
                <a:ea typeface="Roboto Slab" panose="020B0604020202020204" charset="0"/>
                <a:cs typeface="Nixie One"/>
                <a:sym typeface="Nixie One"/>
              </a:rPr>
              <a:t>)</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035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Third Action </a:t>
            </a:r>
            <a:r>
              <a:rPr lang="en-US" sz="1800" b="1" dirty="0" smtClean="0">
                <a:solidFill>
                  <a:schemeClr val="accent1"/>
                </a:solidFill>
                <a:latin typeface="Roboto Slab" panose="020B0604020202020204" charset="0"/>
                <a:ea typeface="Roboto Slab" panose="020B0604020202020204" charset="0"/>
                <a:cs typeface="Nixie One"/>
                <a:sym typeface="Nixie One"/>
              </a:rPr>
              <a:t>Program</a:t>
            </a:r>
            <a:r>
              <a:rPr lang="cs-CZ" sz="1800" b="1" dirty="0" err="1" smtClean="0">
                <a:solidFill>
                  <a:schemeClr val="accent1"/>
                </a:solidFill>
                <a:latin typeface="Roboto Slab" panose="020B0604020202020204" charset="0"/>
                <a:ea typeface="Roboto Slab" panose="020B0604020202020204" charset="0"/>
                <a:cs typeface="Nixie One"/>
                <a:sym typeface="Nixie One"/>
              </a:rPr>
              <a:t>me</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en-US" sz="1800" b="1" dirty="0" smtClean="0">
                <a:solidFill>
                  <a:schemeClr val="accent1"/>
                </a:solidFill>
                <a:latin typeface="Roboto Slab" panose="020B0604020202020204" charset="0"/>
                <a:ea typeface="Roboto Slab" panose="020B0604020202020204" charset="0"/>
                <a:cs typeface="Nixie One"/>
                <a:sym typeface="Nixie One"/>
              </a:rPr>
              <a:t>1982</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1986</a:t>
            </a:r>
            <a:r>
              <a:rPr lang="en-US" sz="1800" b="1" dirty="0">
                <a:solidFill>
                  <a:schemeClr val="accent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Change in emphasis from pollution control to pollution prevention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Land use planning (a tradition of strategic environmental planning from the Netherlands)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Integration of environment into other EC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Emissions control </a:t>
            </a:r>
            <a:r>
              <a:rPr lang="en-US" sz="1800" b="1" dirty="0" smtClean="0">
                <a:solidFill>
                  <a:schemeClr val="tx1"/>
                </a:solidFill>
                <a:latin typeface="Roboto Slab" panose="020B0604020202020204" charset="0"/>
                <a:ea typeface="Roboto Slab" panose="020B0604020202020204" charset="0"/>
                <a:cs typeface="Nixie One"/>
                <a:sym typeface="Nixie One"/>
              </a:rPr>
              <a:t>policy</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Germany</a:t>
            </a:r>
            <a:r>
              <a:rPr lang="cs-CZ" sz="1800" b="1" dirty="0" smtClean="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Fourth Action </a:t>
            </a:r>
            <a:r>
              <a:rPr lang="en-US" sz="1800" b="1" dirty="0" smtClean="0">
                <a:solidFill>
                  <a:schemeClr val="accent1"/>
                </a:solidFill>
                <a:latin typeface="Roboto Slab" panose="020B0604020202020204" charset="0"/>
                <a:ea typeface="Roboto Slab" panose="020B0604020202020204" charset="0"/>
                <a:cs typeface="Nixie One"/>
                <a:sym typeface="Nixie One"/>
              </a:rPr>
              <a:t>Program</a:t>
            </a:r>
            <a:r>
              <a:rPr lang="cs-CZ" sz="1800" b="1" dirty="0" err="1" smtClean="0">
                <a:solidFill>
                  <a:schemeClr val="accent1"/>
                </a:solidFill>
                <a:latin typeface="Roboto Slab" panose="020B0604020202020204" charset="0"/>
                <a:ea typeface="Roboto Slab" panose="020B0604020202020204" charset="0"/>
                <a:cs typeface="Nixie One"/>
                <a:sym typeface="Nixie One"/>
              </a:rPr>
              <a:t>me</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(1987 - 1992)</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Emphasizes the analysis of benefits and cost, the </a:t>
            </a:r>
            <a:r>
              <a:rPr lang="en-US" sz="1800" b="1" i="1" dirty="0">
                <a:solidFill>
                  <a:schemeClr val="tx1"/>
                </a:solidFill>
                <a:latin typeface="Roboto Slab" panose="020B0604020202020204" charset="0"/>
                <a:ea typeface="Roboto Slab" panose="020B0604020202020204" charset="0"/>
                <a:cs typeface="Nixie One"/>
                <a:sym typeface="Nixie One"/>
              </a:rPr>
              <a:t>polluter pays principle</a:t>
            </a:r>
            <a:r>
              <a:rPr lang="en-US" sz="1800" b="1" dirty="0">
                <a:solidFill>
                  <a:schemeClr val="tx1"/>
                </a:solidFill>
                <a:latin typeface="Roboto Slab" panose="020B0604020202020204" charset="0"/>
                <a:ea typeface="Roboto Slab" panose="020B0604020202020204" charset="0"/>
                <a:cs typeface="Nixie One"/>
                <a:sym typeface="Nixie One"/>
              </a:rPr>
              <a:t>, responsibility in the environmental </a:t>
            </a:r>
            <a:r>
              <a:rPr lang="en-US" sz="1800" b="1" dirty="0" smtClean="0">
                <a:solidFill>
                  <a:schemeClr val="tx1"/>
                </a:solidFill>
                <a:latin typeface="Roboto Slab" panose="020B0604020202020204" charset="0"/>
                <a:ea typeface="Roboto Slab" panose="020B0604020202020204" charset="0"/>
                <a:cs typeface="Nixie One"/>
                <a:sym typeface="Nixie One"/>
              </a:rPr>
              <a:t>field</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Fifth Action </a:t>
            </a:r>
            <a:r>
              <a:rPr lang="en-US" sz="1800" b="1" dirty="0" smtClean="0">
                <a:solidFill>
                  <a:schemeClr val="accent1"/>
                </a:solidFill>
                <a:latin typeface="Roboto Slab" panose="020B0604020202020204" charset="0"/>
                <a:ea typeface="Roboto Slab" panose="020B0604020202020204" charset="0"/>
                <a:cs typeface="Nixie One"/>
                <a:sym typeface="Nixie One"/>
              </a:rPr>
              <a:t>Program</a:t>
            </a:r>
            <a:r>
              <a:rPr lang="cs-CZ" sz="1800" b="1" dirty="0" err="1" smtClean="0">
                <a:solidFill>
                  <a:schemeClr val="accent1"/>
                </a:solidFill>
                <a:latin typeface="Roboto Slab" panose="020B0604020202020204" charset="0"/>
                <a:ea typeface="Roboto Slab" panose="020B0604020202020204" charset="0"/>
                <a:cs typeface="Nixie One"/>
                <a:sym typeface="Nixie One"/>
              </a:rPr>
              <a:t>me</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en-US" sz="1800" b="1" dirty="0" smtClean="0">
                <a:solidFill>
                  <a:schemeClr val="accent1"/>
                </a:solidFill>
                <a:latin typeface="Roboto Slab" panose="020B0604020202020204" charset="0"/>
                <a:ea typeface="Roboto Slab" panose="020B0604020202020204" charset="0"/>
                <a:cs typeface="Nixie One"/>
                <a:sym typeface="Nixie One"/>
              </a:rPr>
              <a:t>1993</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2000)</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Sustainable </a:t>
            </a:r>
            <a:r>
              <a:rPr lang="en-US" sz="1800" b="1" dirty="0" smtClean="0">
                <a:solidFill>
                  <a:schemeClr val="tx1"/>
                </a:solidFill>
                <a:latin typeface="Roboto Slab" panose="020B0604020202020204" charset="0"/>
                <a:ea typeface="Roboto Slab" panose="020B0604020202020204" charset="0"/>
                <a:cs typeface="Nixie One"/>
                <a:sym typeface="Nixie One"/>
              </a:rPr>
              <a:t>development</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err="1" smtClean="0">
                <a:solidFill>
                  <a:schemeClr val="tx1"/>
                </a:solidFill>
                <a:latin typeface="Roboto Slab" panose="020B0604020202020204" charset="0"/>
                <a:ea typeface="Roboto Slab" panose="020B0604020202020204" charset="0"/>
                <a:cs typeface="Nixie One"/>
                <a:sym typeface="Nixie One"/>
              </a:rPr>
              <a:t>sectoral</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approach </a:t>
            </a:r>
          </a:p>
          <a:p>
            <a:pPr marL="285750" indent="-285750">
              <a:spcBef>
                <a:spcPts val="600"/>
              </a:spcBef>
              <a:buFont typeface="Arial" panose="020B0604020202020204" pitchFamily="34" charset="0"/>
              <a:buChar char="•"/>
            </a:pPr>
            <a:r>
              <a:rPr lang="cs-CZ" sz="1800" b="1" dirty="0" err="1" smtClean="0">
                <a:solidFill>
                  <a:schemeClr val="tx1"/>
                </a:solidFill>
                <a:latin typeface="Roboto Slab" panose="020B0604020202020204" charset="0"/>
                <a:ea typeface="Roboto Slab" panose="020B0604020202020204" charset="0"/>
                <a:cs typeface="Nixie One"/>
                <a:sym typeface="Nixie One"/>
              </a:rPr>
              <a:t>Pubic</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participation</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cs-CZ" sz="1800" b="1" dirty="0" smtClean="0">
                <a:solidFill>
                  <a:schemeClr val="tx1"/>
                </a:solidFill>
                <a:latin typeface="Roboto Slab" panose="020B0604020202020204" charset="0"/>
                <a:ea typeface="Roboto Slab" panose="020B0604020202020204" charset="0"/>
                <a:cs typeface="Nixie One"/>
                <a:sym typeface="Nixie One"/>
              </a:rPr>
              <a:t>M</a:t>
            </a:r>
            <a:r>
              <a:rPr lang="en-US" sz="1800" b="1" dirty="0" err="1" smtClean="0">
                <a:solidFill>
                  <a:schemeClr val="tx1"/>
                </a:solidFill>
                <a:latin typeface="Roboto Slab" panose="020B0604020202020204" charset="0"/>
                <a:ea typeface="Roboto Slab" panose="020B0604020202020204" charset="0"/>
                <a:cs typeface="Nixie One"/>
                <a:sym typeface="Nixie One"/>
              </a:rPr>
              <a:t>edium</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and long-term objectives</a:t>
            </a: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7030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smtClean="0"/>
              <a:t>Requirements</a:t>
            </a:r>
            <a:endParaRPr lang="en" sz="2000" dirty="0"/>
          </a:p>
        </p:txBody>
      </p:sp>
      <p:sp>
        <p:nvSpPr>
          <p:cNvPr id="119" name="Shape 119"/>
          <p:cNvSpPr txBox="1"/>
          <p:nvPr/>
        </p:nvSpPr>
        <p:spPr>
          <a:xfrm>
            <a:off x="653143" y="1769991"/>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Credit requirements: 1. </a:t>
            </a:r>
            <a:r>
              <a:rPr lang="cs-CZ" sz="1800" b="1" dirty="0" smtClean="0">
                <a:solidFill>
                  <a:schemeClr val="tx1"/>
                </a:solidFill>
                <a:latin typeface="Roboto Slab" panose="020B0604020202020204" charset="0"/>
                <a:ea typeface="Roboto Slab" panose="020B0604020202020204" charset="0"/>
                <a:cs typeface="Nixie One"/>
                <a:sym typeface="Nixie One"/>
              </a:rPr>
              <a:t>p</a:t>
            </a:r>
            <a:r>
              <a:rPr lang="en-US" sz="1800" b="1" dirty="0" err="1" smtClean="0">
                <a:solidFill>
                  <a:schemeClr val="tx1"/>
                </a:solidFill>
                <a:latin typeface="Roboto Slab" panose="020B0604020202020204" charset="0"/>
                <a:ea typeface="Roboto Slab" panose="020B0604020202020204" charset="0"/>
                <a:cs typeface="Nixie One"/>
                <a:sym typeface="Nixie One"/>
              </a:rPr>
              <a:t>resentation</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semester </a:t>
            </a:r>
            <a:r>
              <a:rPr lang="en-US" sz="1800" b="1" dirty="0" err="1" smtClean="0">
                <a:solidFill>
                  <a:schemeClr val="tx1"/>
                </a:solidFill>
                <a:latin typeface="Roboto Slab" panose="020B0604020202020204" charset="0"/>
                <a:ea typeface="Roboto Slab" panose="020B0604020202020204" charset="0"/>
                <a:cs typeface="Nixie One"/>
                <a:sym typeface="Nixie One"/>
              </a:rPr>
              <a:t>pape</a:t>
            </a:r>
            <a:r>
              <a:rPr lang="cs-CZ" sz="1800" b="1" dirty="0" smtClean="0">
                <a:solidFill>
                  <a:schemeClr val="tx1"/>
                </a:solidFill>
                <a:latin typeface="Roboto Slab" panose="020B0604020202020204" charset="0"/>
                <a:ea typeface="Roboto Slab" panose="020B0604020202020204" charset="0"/>
                <a:cs typeface="Nixie One"/>
                <a:sym typeface="Nixie One"/>
              </a:rPr>
              <a:t>r)</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2. written test, 3. participation in </a:t>
            </a:r>
            <a:r>
              <a:rPr lang="en-US" sz="1800" b="1" dirty="0" smtClean="0">
                <a:solidFill>
                  <a:schemeClr val="tx1"/>
                </a:solidFill>
                <a:latin typeface="Roboto Slab" panose="020B0604020202020204" charset="0"/>
                <a:ea typeface="Roboto Slab" panose="020B0604020202020204" charset="0"/>
                <a:cs typeface="Nixie One"/>
                <a:sym typeface="Nixie One"/>
              </a:rPr>
              <a:t>lessons</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The </a:t>
            </a:r>
            <a:r>
              <a:rPr lang="en-US" sz="1800" b="1" dirty="0">
                <a:solidFill>
                  <a:schemeClr val="tx1"/>
                </a:solidFill>
                <a:latin typeface="Roboto Slab" panose="020B0604020202020204" charset="0"/>
                <a:ea typeface="Roboto Slab" panose="020B0604020202020204" charset="0"/>
                <a:cs typeface="Nixie One"/>
                <a:sym typeface="Nixie One"/>
              </a:rPr>
              <a:t>examination in the form of a written test </a:t>
            </a:r>
            <a:r>
              <a:rPr lang="cs-CZ" sz="1800" b="1" dirty="0" smtClean="0">
                <a:solidFill>
                  <a:schemeClr val="tx1"/>
                </a:solidFill>
                <a:latin typeface="Roboto Slab" panose="020B0604020202020204" charset="0"/>
                <a:ea typeface="Roboto Slab" panose="020B0604020202020204" charset="0"/>
                <a:cs typeface="Nixie One"/>
                <a:sym typeface="Nixie One"/>
              </a:rPr>
              <a:t>(open </a:t>
            </a:r>
            <a:r>
              <a:rPr lang="cs-CZ" sz="1800" b="1" dirty="0" err="1" smtClean="0">
                <a:solidFill>
                  <a:schemeClr val="tx1"/>
                </a:solidFill>
                <a:latin typeface="Roboto Slab" panose="020B0604020202020204" charset="0"/>
                <a:ea typeface="Roboto Slab" panose="020B0604020202020204" charset="0"/>
                <a:cs typeface="Nixie One"/>
                <a:sym typeface="Nixie One"/>
              </a:rPr>
              <a:t>book</a:t>
            </a:r>
            <a:r>
              <a:rPr lang="cs-CZ" sz="1800" b="1" dirty="0" smtClean="0">
                <a:solidFill>
                  <a:schemeClr val="tx1"/>
                </a:solidFill>
                <a:latin typeface="Roboto Slab" panose="020B0604020202020204" charset="0"/>
                <a:ea typeface="Roboto Slab" panose="020B0604020202020204" charset="0"/>
                <a:cs typeface="Nixie One"/>
                <a:sym typeface="Nixie One"/>
              </a:rPr>
              <a:t>, open </a:t>
            </a:r>
            <a:r>
              <a:rPr lang="cs-CZ" sz="1800" b="1" dirty="0" err="1" smtClean="0">
                <a:solidFill>
                  <a:schemeClr val="tx1"/>
                </a:solidFill>
                <a:latin typeface="Roboto Slab" panose="020B0604020202020204" charset="0"/>
                <a:ea typeface="Roboto Slab" panose="020B0604020202020204" charset="0"/>
                <a:cs typeface="Nixie One"/>
                <a:sym typeface="Nixie One"/>
              </a:rPr>
              <a:t>questions</a:t>
            </a:r>
            <a:r>
              <a:rPr lang="cs-CZ" sz="1800" b="1" dirty="0" smtClean="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Reading </a:t>
            </a:r>
            <a:r>
              <a:rPr lang="en-US" sz="1800" b="1" dirty="0">
                <a:solidFill>
                  <a:schemeClr val="tx1"/>
                </a:solidFill>
                <a:latin typeface="Roboto Slab" panose="020B0604020202020204" charset="0"/>
                <a:ea typeface="Roboto Slab" panose="020B0604020202020204" charset="0"/>
                <a:cs typeface="Nixie One"/>
                <a:sym typeface="Nixie One"/>
              </a:rPr>
              <a:t>assignments and cases necessary for discussions will be specified during the course</a:t>
            </a:r>
            <a:r>
              <a:rPr lang="en-US" sz="1800" b="1" dirty="0" smtClean="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2380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2" end="2"/>
                                            </p:txEl>
                                          </p:spTgt>
                                        </p:tgtEl>
                                        <p:attrNameLst>
                                          <p:attrName>style.visibility</p:attrName>
                                        </p:attrNameLst>
                                      </p:cBhvr>
                                      <p:to>
                                        <p:strVal val="visible"/>
                                      </p:to>
                                    </p:set>
                                    <p:anim calcmode="lin" valueType="num">
                                      <p:cBhvr additive="base">
                                        <p:cTn id="13"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4" end="4"/>
                                            </p:txEl>
                                          </p:spTgt>
                                        </p:tgtEl>
                                        <p:attrNameLst>
                                          <p:attrName>style.visibility</p:attrName>
                                        </p:attrNameLst>
                                      </p:cBhvr>
                                      <p:to>
                                        <p:strVal val="visible"/>
                                      </p:to>
                                    </p:set>
                                    <p:anim calcmode="lin" valueType="num">
                                      <p:cBhvr additive="base">
                                        <p:cTn id="19"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a:t>
            </a:r>
            <a:r>
              <a:rPr lang="en-US" sz="1800" b="1" dirty="0" smtClean="0">
                <a:solidFill>
                  <a:schemeClr val="accent1"/>
                </a:solidFill>
                <a:latin typeface="Roboto Slab" panose="020B0604020202020204" charset="0"/>
                <a:ea typeface="Roboto Slab" panose="020B0604020202020204" charset="0"/>
                <a:cs typeface="Nixie One"/>
                <a:sym typeface="Nixie One"/>
              </a:rPr>
              <a:t>S</a:t>
            </a:r>
            <a:r>
              <a:rPr lang="cs-CZ" sz="1800" b="1" dirty="0" err="1" smtClean="0">
                <a:solidFill>
                  <a:schemeClr val="accent1"/>
                </a:solidFill>
                <a:latin typeface="Roboto Slab" panose="020B0604020202020204" charset="0"/>
                <a:ea typeface="Roboto Slab" panose="020B0604020202020204" charset="0"/>
                <a:cs typeface="Nixie One"/>
                <a:sym typeface="Nixie One"/>
              </a:rPr>
              <a:t>ixth</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Action </a:t>
            </a:r>
            <a:r>
              <a:rPr lang="en-US" sz="1800" b="1" dirty="0" smtClean="0">
                <a:solidFill>
                  <a:schemeClr val="accent1"/>
                </a:solidFill>
                <a:latin typeface="Roboto Slab" panose="020B0604020202020204" charset="0"/>
                <a:ea typeface="Roboto Slab" panose="020B0604020202020204" charset="0"/>
                <a:cs typeface="Nixie One"/>
                <a:sym typeface="Nixie One"/>
              </a:rPr>
              <a:t>Program</a:t>
            </a:r>
            <a:r>
              <a:rPr lang="cs-CZ" sz="1800" b="1" dirty="0" err="1" smtClean="0">
                <a:solidFill>
                  <a:schemeClr val="accent1"/>
                </a:solidFill>
                <a:latin typeface="Roboto Slab" panose="020B0604020202020204" charset="0"/>
                <a:ea typeface="Roboto Slab" panose="020B0604020202020204" charset="0"/>
                <a:cs typeface="Nixie One"/>
                <a:sym typeface="Nixie One"/>
              </a:rPr>
              <a:t>me</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en-US" sz="1800" b="1" dirty="0" smtClean="0">
                <a:solidFill>
                  <a:schemeClr val="accent1"/>
                </a:solidFill>
                <a:latin typeface="Roboto Slab" panose="020B0604020202020204" charset="0"/>
                <a:ea typeface="Roboto Slab" panose="020B0604020202020204" charset="0"/>
                <a:cs typeface="Nixie One"/>
                <a:sym typeface="Nixie One"/>
              </a:rPr>
              <a:t>20</a:t>
            </a:r>
            <a:r>
              <a:rPr lang="cs-CZ" sz="1800" b="1" dirty="0" smtClean="0">
                <a:solidFill>
                  <a:schemeClr val="accent1"/>
                </a:solidFill>
                <a:latin typeface="Roboto Slab" panose="020B0604020202020204" charset="0"/>
                <a:ea typeface="Roboto Slab" panose="020B0604020202020204" charset="0"/>
                <a:cs typeface="Nixie One"/>
                <a:sym typeface="Nixie One"/>
              </a:rPr>
              <a:t>01</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20</a:t>
            </a:r>
            <a:r>
              <a:rPr lang="cs-CZ" sz="1800" b="1" dirty="0" smtClean="0">
                <a:solidFill>
                  <a:schemeClr val="accent1"/>
                </a:solidFill>
                <a:latin typeface="Roboto Slab" panose="020B0604020202020204" charset="0"/>
                <a:ea typeface="Roboto Slab" panose="020B0604020202020204" charset="0"/>
                <a:cs typeface="Nixie One"/>
                <a:sym typeface="Nixie One"/>
              </a:rPr>
              <a:t>10</a:t>
            </a:r>
            <a:r>
              <a:rPr lang="en-US" sz="1800" b="1" dirty="0" smtClean="0">
                <a:solidFill>
                  <a:schemeClr val="accent1"/>
                </a:solidFill>
                <a:latin typeface="Roboto Slab" panose="020B0604020202020204" charset="0"/>
                <a:ea typeface="Roboto Slab" panose="020B0604020202020204" charset="0"/>
                <a:cs typeface="Nixie One"/>
                <a:sym typeface="Nixie One"/>
              </a:rPr>
              <a:t>):</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smtClean="0">
                <a:solidFill>
                  <a:schemeClr val="tx1"/>
                </a:solidFill>
                <a:latin typeface="Roboto Slab" panose="020B0604020202020204" charset="0"/>
                <a:ea typeface="Roboto Slab" panose="020B0604020202020204" charset="0"/>
                <a:cs typeface="Nixie One"/>
                <a:sym typeface="Nixie One"/>
              </a:rPr>
              <a:t>C</a:t>
            </a:r>
            <a:r>
              <a:rPr lang="en-US" sz="1800" b="1" dirty="0" err="1" smtClean="0">
                <a:solidFill>
                  <a:schemeClr val="tx1"/>
                </a:solidFill>
                <a:latin typeface="Roboto Slab" panose="020B0604020202020204" charset="0"/>
                <a:ea typeface="Roboto Slab" panose="020B0604020202020204" charset="0"/>
                <a:cs typeface="Nixie One"/>
                <a:sym typeface="Nixie One"/>
              </a:rPr>
              <a:t>limate</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change as an outstanding challenge </a:t>
            </a:r>
          </a:p>
          <a:p>
            <a:pPr marL="285750" lvl="0" indent="-285750">
              <a:spcBef>
                <a:spcPts val="600"/>
              </a:spcBef>
              <a:buFont typeface="Arial" panose="020B0604020202020204" pitchFamily="34" charset="0"/>
              <a:buChar char="•"/>
            </a:pPr>
            <a:r>
              <a:rPr lang="cs-CZ" sz="1800" b="1" dirty="0" smtClean="0">
                <a:solidFill>
                  <a:schemeClr val="tx1"/>
                </a:solidFill>
                <a:latin typeface="Roboto Slab" panose="020B0604020202020204" charset="0"/>
                <a:ea typeface="Roboto Slab" panose="020B0604020202020204" charset="0"/>
                <a:cs typeface="Nixie One"/>
                <a:sym typeface="Nixie One"/>
              </a:rPr>
              <a:t>P</a:t>
            </a:r>
            <a:r>
              <a:rPr lang="en-US" sz="1800" b="1" dirty="0" err="1" smtClean="0">
                <a:solidFill>
                  <a:schemeClr val="tx1"/>
                </a:solidFill>
                <a:latin typeface="Roboto Slab" panose="020B0604020202020204" charset="0"/>
                <a:ea typeface="Roboto Slab" panose="020B0604020202020204" charset="0"/>
                <a:cs typeface="Nixie One"/>
                <a:sym typeface="Nixie One"/>
              </a:rPr>
              <a:t>rotecting</a:t>
            </a:r>
            <a:r>
              <a:rPr lang="en-US" sz="1800" b="1" dirty="0">
                <a:solidFill>
                  <a:schemeClr val="tx1"/>
                </a:solidFill>
                <a:latin typeface="Roboto Slab" panose="020B0604020202020204" charset="0"/>
                <a:ea typeface="Roboto Slab" panose="020B0604020202020204" charset="0"/>
                <a:cs typeface="Nixie One"/>
                <a:sym typeface="Nixie One"/>
              </a:rPr>
              <a:t>, conserving, restoring and developing the functioning of natural systems, natural habitats, wild flora and fauna </a:t>
            </a:r>
          </a:p>
          <a:p>
            <a:pPr marL="285750" lvl="0" indent="-285750">
              <a:spcBef>
                <a:spcPts val="600"/>
              </a:spcBef>
              <a:buFont typeface="Arial" panose="020B0604020202020204" pitchFamily="34" charset="0"/>
              <a:buChar char="•"/>
            </a:pPr>
            <a:r>
              <a:rPr lang="cs-CZ" sz="1800" b="1" dirty="0" smtClean="0">
                <a:solidFill>
                  <a:schemeClr val="tx1"/>
                </a:solidFill>
                <a:latin typeface="Roboto Slab" panose="020B0604020202020204" charset="0"/>
                <a:ea typeface="Roboto Slab" panose="020B0604020202020204" charset="0"/>
                <a:cs typeface="Nixie One"/>
                <a:sym typeface="Nixie One"/>
              </a:rPr>
              <a:t>C</a:t>
            </a:r>
            <a:r>
              <a:rPr lang="en-US" sz="1800" b="1" dirty="0" err="1" smtClean="0">
                <a:solidFill>
                  <a:schemeClr val="tx1"/>
                </a:solidFill>
                <a:latin typeface="Roboto Slab" panose="020B0604020202020204" charset="0"/>
                <a:ea typeface="Roboto Slab" panose="020B0604020202020204" charset="0"/>
                <a:cs typeface="Nixie One"/>
                <a:sym typeface="Nixie One"/>
              </a:rPr>
              <a:t>ontributing</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to a high level of quality of life and social well being for citizens </a:t>
            </a:r>
          </a:p>
          <a:p>
            <a:pPr marL="285750" lvl="0" indent="-285750">
              <a:spcBef>
                <a:spcPts val="600"/>
              </a:spcBef>
              <a:buFont typeface="Arial" panose="020B0604020202020204" pitchFamily="34" charset="0"/>
              <a:buChar char="•"/>
            </a:pPr>
            <a:r>
              <a:rPr lang="cs-CZ" sz="1800" b="1" dirty="0" smtClean="0">
                <a:solidFill>
                  <a:schemeClr val="tx1"/>
                </a:solidFill>
                <a:latin typeface="Roboto Slab" panose="020B0604020202020204" charset="0"/>
                <a:ea typeface="Roboto Slab" panose="020B0604020202020204" charset="0"/>
                <a:cs typeface="Nixie One"/>
                <a:sym typeface="Nixie One"/>
              </a:rPr>
              <a:t>B</a:t>
            </a:r>
            <a:r>
              <a:rPr lang="en-US" sz="1800" b="1" dirty="0" err="1" smtClean="0">
                <a:solidFill>
                  <a:schemeClr val="tx1"/>
                </a:solidFill>
                <a:latin typeface="Roboto Slab" panose="020B0604020202020204" charset="0"/>
                <a:ea typeface="Roboto Slab" panose="020B0604020202020204" charset="0"/>
                <a:cs typeface="Nixie One"/>
                <a:sym typeface="Nixie One"/>
              </a:rPr>
              <a:t>etter</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resource efficiency and resource and waste </a:t>
            </a:r>
            <a:r>
              <a:rPr lang="en-US" sz="1800" b="1" dirty="0" smtClean="0">
                <a:solidFill>
                  <a:schemeClr val="tx1"/>
                </a:solidFill>
                <a:latin typeface="Roboto Slab" panose="020B0604020202020204" charset="0"/>
                <a:ea typeface="Roboto Slab" panose="020B0604020202020204" charset="0"/>
                <a:cs typeface="Nixie One"/>
                <a:sym typeface="Nixie One"/>
              </a:rPr>
              <a:t>management</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smtClean="0">
                <a:solidFill>
                  <a:schemeClr val="tx1"/>
                </a:solidFill>
                <a:latin typeface="Roboto Slab" panose="020B0604020202020204" charset="0"/>
                <a:ea typeface="Roboto Slab" panose="020B0604020202020204" charset="0"/>
                <a:cs typeface="Nixie One"/>
                <a:sym typeface="Nixie One"/>
              </a:rPr>
              <a:t>More </a:t>
            </a:r>
            <a:r>
              <a:rPr lang="cs-CZ" sz="1800" b="1" dirty="0" err="1" smtClean="0">
                <a:solidFill>
                  <a:schemeClr val="tx1"/>
                </a:solidFill>
                <a:latin typeface="Roboto Slab" panose="020B0604020202020204" charset="0"/>
                <a:ea typeface="Roboto Slab" panose="020B0604020202020204" charset="0"/>
                <a:cs typeface="Nixie One"/>
                <a:sym typeface="Nixie One"/>
              </a:rPr>
              <a:t>stringent</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objectives</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smtClean="0">
                <a:solidFill>
                  <a:schemeClr val="tx1"/>
                </a:solidFill>
                <a:latin typeface="Roboto Slab" panose="020B0604020202020204" charset="0"/>
                <a:ea typeface="Roboto Slab" panose="020B0604020202020204" charset="0"/>
                <a:cs typeface="Nixie One"/>
                <a:sym typeface="Nixie One"/>
              </a:rPr>
              <a:t>Critical</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review</a:t>
            </a:r>
            <a:r>
              <a:rPr lang="cs-CZ" sz="1800" b="1" dirty="0" smtClean="0">
                <a:solidFill>
                  <a:schemeClr val="tx1"/>
                </a:solidFill>
                <a:latin typeface="Roboto Slab" panose="020B0604020202020204" charset="0"/>
                <a:ea typeface="Roboto Slab" panose="020B0604020202020204" charset="0"/>
                <a:cs typeface="Nixie One"/>
                <a:sym typeface="Nixie One"/>
              </a:rPr>
              <a:t> in 2007 </a:t>
            </a:r>
          </a:p>
          <a:p>
            <a:pPr lvl="0">
              <a:spcBef>
                <a:spcPts val="600"/>
              </a:spcBef>
            </a:pPr>
            <a:r>
              <a:rPr lang="cs-CZ" sz="1800" b="1" dirty="0" err="1" smtClean="0">
                <a:solidFill>
                  <a:schemeClr val="tx1"/>
                </a:solidFill>
                <a:latin typeface="Roboto Slab" panose="020B0604020202020204" charset="0"/>
                <a:ea typeface="Roboto Slab" panose="020B0604020202020204" charset="0"/>
                <a:cs typeface="Nixie One"/>
                <a:sym typeface="Nixie One"/>
              </a:rPr>
              <a:t>Financial</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crysis</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smtClean="0">
                <a:solidFill>
                  <a:schemeClr val="tx1"/>
                </a:solidFill>
                <a:latin typeface="Roboto Slab" panose="020B0604020202020204" charset="0"/>
                <a:ea typeface="Roboto Slab" panose="020B0604020202020204" charset="0"/>
                <a:cs typeface="Nixie One"/>
                <a:sym typeface="Nixie One"/>
              </a:rPr>
              <a:t>And </a:t>
            </a:r>
            <a:r>
              <a:rPr lang="cs-CZ" sz="1800" b="1" dirty="0" err="1" smtClean="0">
                <a:solidFill>
                  <a:schemeClr val="tx1"/>
                </a:solidFill>
                <a:latin typeface="Roboto Slab" panose="020B0604020202020204" charset="0"/>
                <a:ea typeface="Roboto Slab" panose="020B0604020202020204" charset="0"/>
                <a:cs typeface="Nixie One"/>
                <a:sym typeface="Nixie One"/>
              </a:rPr>
              <a:t>then</a:t>
            </a:r>
            <a:r>
              <a:rPr lang="cs-CZ" sz="1800" b="1" dirty="0" smtClean="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522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a:t>
            </a:r>
            <a:r>
              <a:rPr lang="en-US" sz="1800" b="1" dirty="0" smtClean="0">
                <a:solidFill>
                  <a:schemeClr val="accent1"/>
                </a:solidFill>
                <a:latin typeface="Roboto Slab" panose="020B0604020202020204" charset="0"/>
                <a:ea typeface="Roboto Slab" panose="020B0604020202020204" charset="0"/>
                <a:cs typeface="Nixie One"/>
                <a:sym typeface="Nixie One"/>
              </a:rPr>
              <a:t>S</a:t>
            </a:r>
            <a:r>
              <a:rPr lang="cs-CZ" sz="1800" b="1" dirty="0" err="1" smtClean="0">
                <a:solidFill>
                  <a:schemeClr val="accent1"/>
                </a:solidFill>
                <a:latin typeface="Roboto Slab" panose="020B0604020202020204" charset="0"/>
                <a:ea typeface="Roboto Slab" panose="020B0604020202020204" charset="0"/>
                <a:cs typeface="Nixie One"/>
                <a:sym typeface="Nixie One"/>
              </a:rPr>
              <a:t>eventh</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Action </a:t>
            </a:r>
            <a:r>
              <a:rPr lang="en-US" sz="1800" b="1" dirty="0" smtClean="0">
                <a:solidFill>
                  <a:schemeClr val="accent1"/>
                </a:solidFill>
                <a:latin typeface="Roboto Slab" panose="020B0604020202020204" charset="0"/>
                <a:ea typeface="Roboto Slab" panose="020B0604020202020204" charset="0"/>
                <a:cs typeface="Nixie One"/>
                <a:sym typeface="Nixie One"/>
              </a:rPr>
              <a:t>Program</a:t>
            </a:r>
            <a:r>
              <a:rPr lang="cs-CZ" sz="1800" b="1" dirty="0" err="1" smtClean="0">
                <a:solidFill>
                  <a:schemeClr val="accent1"/>
                </a:solidFill>
                <a:latin typeface="Roboto Slab" panose="020B0604020202020204" charset="0"/>
                <a:ea typeface="Roboto Slab" panose="020B0604020202020204" charset="0"/>
                <a:cs typeface="Nixie One"/>
                <a:sym typeface="Nixie One"/>
              </a:rPr>
              <a:t>me</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en-US" sz="1800" b="1" dirty="0" smtClean="0">
                <a:solidFill>
                  <a:schemeClr val="accent1"/>
                </a:solidFill>
                <a:latin typeface="Roboto Slab" panose="020B0604020202020204" charset="0"/>
                <a:ea typeface="Roboto Slab" panose="020B0604020202020204" charset="0"/>
                <a:cs typeface="Nixie One"/>
                <a:sym typeface="Nixie One"/>
              </a:rPr>
              <a:t>20</a:t>
            </a:r>
            <a:r>
              <a:rPr lang="cs-CZ" sz="1800" b="1" dirty="0" smtClean="0">
                <a:solidFill>
                  <a:schemeClr val="accent1"/>
                </a:solidFill>
                <a:latin typeface="Roboto Slab" panose="020B0604020202020204" charset="0"/>
                <a:ea typeface="Roboto Slab" panose="020B0604020202020204" charset="0"/>
                <a:cs typeface="Nixie One"/>
                <a:sym typeface="Nixie One"/>
              </a:rPr>
              <a:t>13</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20</a:t>
            </a:r>
            <a:r>
              <a:rPr lang="cs-CZ" sz="1800" b="1" dirty="0" smtClean="0">
                <a:solidFill>
                  <a:schemeClr val="accent1"/>
                </a:solidFill>
                <a:latin typeface="Roboto Slab" panose="020B0604020202020204" charset="0"/>
                <a:ea typeface="Roboto Slab" panose="020B0604020202020204" charset="0"/>
                <a:cs typeface="Nixie One"/>
                <a:sym typeface="Nixie One"/>
              </a:rPr>
              <a:t>20</a:t>
            </a:r>
            <a:r>
              <a:rPr lang="en-US" sz="1800" b="1" dirty="0" smtClean="0">
                <a:solidFill>
                  <a:schemeClr val="accent1"/>
                </a:solidFill>
                <a:latin typeface="Roboto Slab" panose="020B0604020202020204" charset="0"/>
                <a:ea typeface="Roboto Slab" panose="020B0604020202020204" charset="0"/>
                <a:cs typeface="Nixie One"/>
                <a:sym typeface="Nixie One"/>
              </a:rPr>
              <a:t>):</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"Living well, within the limits of our planet„</a:t>
            </a:r>
          </a:p>
          <a:p>
            <a:pPr marL="285750" lvl="0" indent="-285750">
              <a:spcBef>
                <a:spcPts val="600"/>
              </a:spcBef>
              <a:buFont typeface="Arial" panose="020B0604020202020204" pitchFamily="34" charset="0"/>
              <a:buChar char="•"/>
            </a:pPr>
            <a:r>
              <a:rPr lang="cs-CZ" sz="1800" b="1" dirty="0" smtClean="0">
                <a:solidFill>
                  <a:schemeClr val="tx1"/>
                </a:solidFill>
                <a:latin typeface="Roboto Slab" panose="020B0604020202020204" charset="0"/>
                <a:ea typeface="Roboto Slab" panose="020B0604020202020204" charset="0"/>
                <a:cs typeface="Nixie One"/>
                <a:sym typeface="Nixie One"/>
              </a:rPr>
              <a:t>No </a:t>
            </a:r>
            <a:r>
              <a:rPr lang="cs-CZ" sz="1800" b="1" dirty="0" err="1" smtClean="0">
                <a:solidFill>
                  <a:schemeClr val="tx1"/>
                </a:solidFill>
                <a:latin typeface="Roboto Slab" panose="020B0604020202020204" charset="0"/>
                <a:ea typeface="Roboto Slab" panose="020B0604020202020204" charset="0"/>
                <a:cs typeface="Nixie One"/>
                <a:sym typeface="Nixie One"/>
              </a:rPr>
              <a:t>specific</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objectives</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levels</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of</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pollution</a:t>
            </a:r>
            <a:r>
              <a:rPr lang="cs-CZ" sz="1800" b="1" dirty="0" smtClean="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Towards a resource-efficient, low-carbon </a:t>
            </a:r>
            <a:r>
              <a:rPr lang="en-US" sz="1800" b="1" dirty="0" smtClean="0">
                <a:solidFill>
                  <a:schemeClr val="tx1"/>
                </a:solidFill>
                <a:latin typeface="Roboto Slab" panose="020B0604020202020204" charset="0"/>
                <a:ea typeface="Roboto Slab" panose="020B0604020202020204" charset="0"/>
                <a:cs typeface="Nixie One"/>
                <a:sym typeface="Nixie One"/>
              </a:rPr>
              <a:t>economy</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2020 timeframe, 2050 vision, 9 priority objectives</a:t>
            </a: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3 </a:t>
            </a:r>
            <a:r>
              <a:rPr lang="en-US" sz="1800" b="1" dirty="0">
                <a:solidFill>
                  <a:schemeClr val="tx1"/>
                </a:solidFill>
                <a:latin typeface="Roboto Slab" panose="020B0604020202020204" charset="0"/>
                <a:ea typeface="Roboto Slab" panose="020B0604020202020204" charset="0"/>
                <a:cs typeface="Nixie One"/>
                <a:sym typeface="Nixie One"/>
              </a:rPr>
              <a:t>Thematic priority objectives: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Protecting nature and </a:t>
            </a:r>
            <a:r>
              <a:rPr lang="en-US" sz="1800" b="1" dirty="0" smtClean="0">
                <a:solidFill>
                  <a:schemeClr val="tx1"/>
                </a:solidFill>
                <a:latin typeface="Roboto Slab" panose="020B0604020202020204" charset="0"/>
                <a:ea typeface="Roboto Slab" panose="020B0604020202020204" charset="0"/>
                <a:cs typeface="Nixie One"/>
                <a:sym typeface="Nixie One"/>
              </a:rPr>
              <a:t>strengthening</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ecological </a:t>
            </a:r>
            <a:r>
              <a:rPr lang="en-US" sz="1800" b="1" dirty="0">
                <a:solidFill>
                  <a:schemeClr val="tx1"/>
                </a:solidFill>
                <a:latin typeface="Roboto Slab" panose="020B0604020202020204" charset="0"/>
                <a:ea typeface="Roboto Slab" panose="020B0604020202020204" charset="0"/>
                <a:cs typeface="Nixie One"/>
                <a:sym typeface="Nixie One"/>
              </a:rPr>
              <a:t>resilience</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Boosting sustainable, </a:t>
            </a:r>
            <a:r>
              <a:rPr lang="en-US" sz="1800" b="1" dirty="0" smtClean="0">
                <a:solidFill>
                  <a:schemeClr val="tx1"/>
                </a:solidFill>
                <a:latin typeface="Roboto Slab" panose="020B0604020202020204" charset="0"/>
                <a:ea typeface="Roboto Slab" panose="020B0604020202020204" charset="0"/>
                <a:cs typeface="Nixie One"/>
                <a:sym typeface="Nixie One"/>
              </a:rPr>
              <a:t>resource-efficient,</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1">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low-carbon </a:t>
            </a:r>
            <a:r>
              <a:rPr lang="en-US" sz="1800" b="1" dirty="0">
                <a:solidFill>
                  <a:schemeClr val="tx1"/>
                </a:solidFill>
                <a:latin typeface="Roboto Slab" panose="020B0604020202020204" charset="0"/>
                <a:ea typeface="Roboto Slab" panose="020B0604020202020204" charset="0"/>
                <a:cs typeface="Nixie One"/>
                <a:sym typeface="Nixie One"/>
              </a:rPr>
              <a:t>growth, and</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Effectively addressing </a:t>
            </a:r>
            <a:r>
              <a:rPr lang="en-US" sz="1800" b="1" dirty="0" smtClean="0">
                <a:solidFill>
                  <a:schemeClr val="tx1"/>
                </a:solidFill>
                <a:latin typeface="Roboto Slab" panose="020B0604020202020204" charset="0"/>
                <a:ea typeface="Roboto Slab" panose="020B0604020202020204" charset="0"/>
                <a:cs typeface="Nixie One"/>
                <a:sym typeface="Nixie One"/>
              </a:rPr>
              <a:t>environment-related</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threats </a:t>
            </a:r>
            <a:r>
              <a:rPr lang="en-US" sz="1800" b="1" dirty="0">
                <a:solidFill>
                  <a:schemeClr val="tx1"/>
                </a:solidFill>
                <a:latin typeface="Roboto Slab" panose="020B0604020202020204" charset="0"/>
                <a:ea typeface="Roboto Slab" panose="020B0604020202020204" charset="0"/>
                <a:cs typeface="Nixie One"/>
                <a:sym typeface="Nixie One"/>
              </a:rPr>
              <a:t>to health.</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946" y="1932265"/>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9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xEl>
                                              <p:pRg st="11" end="11"/>
                                            </p:txEl>
                                          </p:spTgt>
                                        </p:tgtEl>
                                        <p:attrNameLst>
                                          <p:attrName>style.visibility</p:attrName>
                                        </p:attrNameLst>
                                      </p:cBhvr>
                                      <p:to>
                                        <p:strVal val="visible"/>
                                      </p:to>
                                    </p:set>
                                    <p:anim calcmode="lin" valueType="num">
                                      <p:cBhvr additive="base">
                                        <p:cTn id="6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 calcmode="lin" valueType="num">
                                      <p:cBhvr additive="base">
                                        <p:cTn id="7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a:t>
            </a:r>
            <a:r>
              <a:rPr lang="en-US" sz="1800" b="1" dirty="0" smtClean="0">
                <a:solidFill>
                  <a:schemeClr val="accent1"/>
                </a:solidFill>
                <a:latin typeface="Roboto Slab" panose="020B0604020202020204" charset="0"/>
                <a:ea typeface="Roboto Slab" panose="020B0604020202020204" charset="0"/>
                <a:cs typeface="Nixie One"/>
                <a:sym typeface="Nixie One"/>
              </a:rPr>
              <a:t>S</a:t>
            </a:r>
            <a:r>
              <a:rPr lang="cs-CZ" sz="1800" b="1" dirty="0" err="1" smtClean="0">
                <a:solidFill>
                  <a:schemeClr val="accent1"/>
                </a:solidFill>
                <a:latin typeface="Roboto Slab" panose="020B0604020202020204" charset="0"/>
                <a:ea typeface="Roboto Slab" panose="020B0604020202020204" charset="0"/>
                <a:cs typeface="Nixie One"/>
                <a:sym typeface="Nixie One"/>
              </a:rPr>
              <a:t>eventh</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Action </a:t>
            </a:r>
            <a:r>
              <a:rPr lang="en-US" sz="1800" b="1" dirty="0" smtClean="0">
                <a:solidFill>
                  <a:schemeClr val="accent1"/>
                </a:solidFill>
                <a:latin typeface="Roboto Slab" panose="020B0604020202020204" charset="0"/>
                <a:ea typeface="Roboto Slab" panose="020B0604020202020204" charset="0"/>
                <a:cs typeface="Nixie One"/>
                <a:sym typeface="Nixie One"/>
              </a:rPr>
              <a:t>Program</a:t>
            </a:r>
            <a:r>
              <a:rPr lang="cs-CZ" sz="1800" b="1" dirty="0" err="1" smtClean="0">
                <a:solidFill>
                  <a:schemeClr val="accent1"/>
                </a:solidFill>
                <a:latin typeface="Roboto Slab" panose="020B0604020202020204" charset="0"/>
                <a:ea typeface="Roboto Slab" panose="020B0604020202020204" charset="0"/>
                <a:cs typeface="Nixie One"/>
                <a:sym typeface="Nixie One"/>
              </a:rPr>
              <a:t>me</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en-US" sz="1800" b="1" dirty="0" smtClean="0">
                <a:solidFill>
                  <a:schemeClr val="accent1"/>
                </a:solidFill>
                <a:latin typeface="Roboto Slab" panose="020B0604020202020204" charset="0"/>
                <a:ea typeface="Roboto Slab" panose="020B0604020202020204" charset="0"/>
                <a:cs typeface="Nixie One"/>
                <a:sym typeface="Nixie One"/>
              </a:rPr>
              <a:t>20</a:t>
            </a:r>
            <a:r>
              <a:rPr lang="cs-CZ" sz="1800" b="1" dirty="0" smtClean="0">
                <a:solidFill>
                  <a:schemeClr val="accent1"/>
                </a:solidFill>
                <a:latin typeface="Roboto Slab" panose="020B0604020202020204" charset="0"/>
                <a:ea typeface="Roboto Slab" panose="020B0604020202020204" charset="0"/>
                <a:cs typeface="Nixie One"/>
                <a:sym typeface="Nixie One"/>
              </a:rPr>
              <a:t>13</a:t>
            </a:r>
            <a:r>
              <a:rPr lang="en-US" sz="1800" b="1" dirty="0" smtClean="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 </a:t>
            </a:r>
            <a:r>
              <a:rPr lang="en-US" sz="1800" b="1" dirty="0" smtClean="0">
                <a:solidFill>
                  <a:schemeClr val="accent1"/>
                </a:solidFill>
                <a:latin typeface="Roboto Slab" panose="020B0604020202020204" charset="0"/>
                <a:ea typeface="Roboto Slab" panose="020B0604020202020204" charset="0"/>
                <a:cs typeface="Nixie One"/>
                <a:sym typeface="Nixie One"/>
              </a:rPr>
              <a:t>20</a:t>
            </a:r>
            <a:r>
              <a:rPr lang="cs-CZ" sz="1800" b="1" dirty="0" smtClean="0">
                <a:solidFill>
                  <a:schemeClr val="accent1"/>
                </a:solidFill>
                <a:latin typeface="Roboto Slab" panose="020B0604020202020204" charset="0"/>
                <a:ea typeface="Roboto Slab" panose="020B0604020202020204" charset="0"/>
                <a:cs typeface="Nixie One"/>
                <a:sym typeface="Nixie One"/>
              </a:rPr>
              <a:t>20</a:t>
            </a:r>
            <a:r>
              <a:rPr lang="en-US" sz="1800" b="1" dirty="0" smtClean="0">
                <a:solidFill>
                  <a:schemeClr val="accent1"/>
                </a:solidFill>
                <a:latin typeface="Roboto Slab" panose="020B0604020202020204" charset="0"/>
                <a:ea typeface="Roboto Slab" panose="020B0604020202020204" charset="0"/>
                <a:cs typeface="Nixie One"/>
                <a:sym typeface="Nixie One"/>
              </a:rPr>
              <a:t>):</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 Environmental policy is linked to the EU budget: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Green funding, 5 % - 20  % </a:t>
            </a:r>
            <a:r>
              <a:rPr lang="cs-CZ" sz="1800" b="1" dirty="0" smtClean="0">
                <a:solidFill>
                  <a:schemeClr val="tx1"/>
                </a:solidFill>
                <a:latin typeface="Roboto Slab" panose="020B0604020202020204" charset="0"/>
                <a:ea typeface="Roboto Slab" panose="020B0604020202020204" charset="0"/>
                <a:cs typeface="Nixie One"/>
                <a:sym typeface="Nixie One"/>
              </a:rPr>
              <a:t>G</a:t>
            </a:r>
            <a:r>
              <a:rPr lang="en-US" sz="1800" b="1" dirty="0" smtClean="0">
                <a:solidFill>
                  <a:schemeClr val="tx1"/>
                </a:solidFill>
                <a:latin typeface="Roboto Slab" panose="020B0604020202020204" charset="0"/>
                <a:ea typeface="Roboto Slab" panose="020B0604020202020204" charset="0"/>
                <a:cs typeface="Nixie One"/>
                <a:sym typeface="Nixie One"/>
              </a:rPr>
              <a:t>C</a:t>
            </a: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Private investors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 2020 - the EU's growth </a:t>
            </a:r>
            <a:r>
              <a:rPr lang="en-US" sz="1800" b="1" dirty="0" smtClean="0">
                <a:solidFill>
                  <a:schemeClr val="tx1"/>
                </a:solidFill>
                <a:latin typeface="Roboto Slab" panose="020B0604020202020204" charset="0"/>
                <a:ea typeface="Roboto Slab" panose="020B0604020202020204" charset="0"/>
                <a:cs typeface="Nixie One"/>
                <a:sym typeface="Nixie One"/>
              </a:rPr>
              <a:t>strategy</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2015 Action Plan on circular economy</a:t>
            </a:r>
          </a:p>
          <a:p>
            <a:pPr marL="285750" lvl="0" indent="-285750">
              <a:spcBef>
                <a:spcPts val="600"/>
              </a:spcBef>
              <a:buFont typeface="Arial" panose="020B0604020202020204" pitchFamily="34" charset="0"/>
              <a:buChar char="•"/>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i="1" dirty="0" smtClean="0">
                <a:solidFill>
                  <a:schemeClr val="tx1"/>
                </a:solidFill>
                <a:latin typeface="Roboto Slab" panose="020B0604020202020204" charset="0"/>
                <a:ea typeface="Roboto Slab" panose="020B0604020202020204" charset="0"/>
                <a:cs typeface="Nixie One"/>
                <a:sym typeface="Nixie One"/>
              </a:rPr>
              <a:t>to </a:t>
            </a:r>
            <a:r>
              <a:rPr lang="en-US" sz="1800" b="1" i="1" dirty="0">
                <a:solidFill>
                  <a:schemeClr val="tx1"/>
                </a:solidFill>
                <a:latin typeface="Roboto Slab" panose="020B0604020202020204" charset="0"/>
                <a:ea typeface="Roboto Slab" panose="020B0604020202020204" charset="0"/>
                <a:cs typeface="Nixie One"/>
                <a:sym typeface="Nixie One"/>
              </a:rPr>
              <a:t>become a smart, sustainable and inclusive economy. These three mutually reinforcing priorities should help the EU and the Member States deliver high levels of employment, productivity and social cohesion.</a:t>
            </a: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199" y="969739"/>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157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463716"/>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en-US" sz="1800" b="1" dirty="0" smtClean="0">
                <a:solidFill>
                  <a:schemeClr val="lt1"/>
                </a:solidFill>
                <a:latin typeface="Roboto Slab"/>
                <a:ea typeface="Roboto Slab"/>
                <a:cs typeface="Roboto Slab"/>
                <a:sym typeface="Roboto Slab"/>
              </a:rPr>
              <a:t>THANK YOU FOR YOUR ATTENTION!</a:t>
            </a:r>
          </a:p>
          <a:p>
            <a:pPr>
              <a:spcBef>
                <a:spcPts val="0"/>
              </a:spcBef>
              <a:buClr>
                <a:schemeClr val="dk1"/>
              </a:buClr>
              <a:buSzPct val="45833"/>
              <a:buFont typeface="Arial"/>
              <a:buNone/>
            </a:pPr>
            <a:endParaRPr lang="en-US" sz="2400" dirty="0" smtClean="0">
              <a:solidFill>
                <a:srgbClr val="FFFFFF"/>
              </a:solidFill>
            </a:endParaRPr>
          </a:p>
          <a:p>
            <a:pPr>
              <a:spcBef>
                <a:spcPts val="0"/>
              </a:spcBef>
              <a:buClr>
                <a:schemeClr val="dk1"/>
              </a:buClr>
              <a:buSzPct val="45833"/>
              <a:buFont typeface="Arial"/>
              <a:buNone/>
            </a:pPr>
            <a:r>
              <a:rPr lang="en-US" sz="1800" dirty="0" smtClean="0">
                <a:solidFill>
                  <a:srgbClr val="FFFFFF"/>
                </a:solidFill>
                <a:latin typeface="Roboto Slab" panose="020B0604020202020204" charset="0"/>
                <a:ea typeface="Roboto Slab" panose="020B0604020202020204" charset="0"/>
              </a:rPr>
              <a:t>vomacka@mail.muni.cz</a:t>
            </a:r>
            <a:endParaRPr lang="en-US" sz="1800" dirty="0">
              <a:solidFill>
                <a:srgbClr val="FFFFFF"/>
              </a:solidFill>
              <a:latin typeface="Roboto Slab" panose="020B0604020202020204" charset="0"/>
              <a:ea typeface="Roboto Slab" panose="020B0604020202020204" charset="0"/>
            </a:endParaRPr>
          </a:p>
        </p:txBody>
      </p:sp>
      <p:graphicFrame>
        <p:nvGraphicFramePr>
          <p:cNvPr id="8" name="Objekt 7"/>
          <p:cNvGraphicFramePr>
            <a:graphicFrameLocks noChangeAspect="1"/>
          </p:cNvGraphicFramePr>
          <p:nvPr>
            <p:extLst>
              <p:ext uri="{D42A27DB-BD31-4B8C-83A1-F6EECF244321}">
                <p14:modId xmlns:p14="http://schemas.microsoft.com/office/powerpoint/2010/main" val="2534460748"/>
              </p:ext>
            </p:extLst>
          </p:nvPr>
        </p:nvGraphicFramePr>
        <p:xfrm>
          <a:off x="457204" y="4507549"/>
          <a:ext cx="493056" cy="493056"/>
        </p:xfrm>
        <a:graphic>
          <a:graphicData uri="http://schemas.openxmlformats.org/presentationml/2006/ole">
            <mc:AlternateContent xmlns:mc="http://schemas.openxmlformats.org/markup-compatibility/2006">
              <mc:Choice xmlns:v="urn:schemas-microsoft-com:vml" Requires="v">
                <p:oleObj spid="_x0000_s6196" r:id="rId4" imgW="3457575" imgH="3448050" progId="CorelDRAW.Graphic.11">
                  <p:embed/>
                </p:oleObj>
              </mc:Choice>
              <mc:Fallback>
                <p:oleObj r:id="rId4" imgW="3457575" imgH="3448050" progId="CorelDRAW.Graphic.11">
                  <p:embed/>
                  <p:pic>
                    <p:nvPicPr>
                      <p:cNvPr id="5" name="Objek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4" y="4507549"/>
                        <a:ext cx="493056" cy="493056"/>
                      </a:xfrm>
                      <a:prstGeom prst="rect">
                        <a:avLst/>
                      </a:prstGeom>
                      <a:noFill/>
                    </p:spPr>
                  </p:pic>
                </p:oleObj>
              </mc:Fallback>
            </mc:AlternateContent>
          </a:graphicData>
        </a:graphic>
      </p:graphicFrame>
      <p:pic>
        <p:nvPicPr>
          <p:cNvPr id="9" name="Picture 3"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F:\vojtech\Pictures\Obrázky\logo katedry\logoEN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62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smtClean="0"/>
              <a:t>Structure</a:t>
            </a:r>
            <a:r>
              <a:rPr lang="cs-CZ" sz="2000" dirty="0" smtClean="0"/>
              <a:t> and </a:t>
            </a:r>
            <a:r>
              <a:rPr lang="cs-CZ" sz="2000" dirty="0" err="1" smtClean="0"/>
              <a:t>Contents</a:t>
            </a:r>
            <a:endParaRPr lang="en" sz="2000" dirty="0"/>
          </a:p>
        </p:txBody>
      </p:sp>
      <p:sp>
        <p:nvSpPr>
          <p:cNvPr id="119" name="Shape 119"/>
          <p:cNvSpPr txBox="1"/>
          <p:nvPr/>
        </p:nvSpPr>
        <p:spPr>
          <a:xfrm>
            <a:off x="953520" y="2143216"/>
            <a:ext cx="7540800"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cs-CZ" sz="1800" b="1" dirty="0" err="1" smtClean="0">
                <a:solidFill>
                  <a:schemeClr val="tx1"/>
                </a:solidFill>
                <a:latin typeface="Roboto Slab" panose="020B0604020202020204" charset="0"/>
                <a:ea typeface="Roboto Slab" panose="020B0604020202020204" charset="0"/>
                <a:cs typeface="Nixie One"/>
                <a:sym typeface="Nixie One"/>
              </a:rPr>
              <a:t>Why</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does</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the</a:t>
            </a:r>
            <a:r>
              <a:rPr lang="cs-CZ" sz="1800" b="1" dirty="0" smtClean="0">
                <a:solidFill>
                  <a:schemeClr val="tx1"/>
                </a:solidFill>
                <a:latin typeface="Roboto Slab" panose="020B0604020202020204" charset="0"/>
                <a:ea typeface="Roboto Slab" panose="020B0604020202020204" charset="0"/>
                <a:cs typeface="Nixie One"/>
                <a:sym typeface="Nixie One"/>
              </a:rPr>
              <a:t> EU </a:t>
            </a:r>
            <a:r>
              <a:rPr lang="cs-CZ" sz="1800" b="1" dirty="0" err="1" smtClean="0">
                <a:solidFill>
                  <a:schemeClr val="tx1"/>
                </a:solidFill>
                <a:latin typeface="Roboto Slab" panose="020B0604020202020204" charset="0"/>
                <a:ea typeface="Roboto Slab" panose="020B0604020202020204" charset="0"/>
                <a:cs typeface="Nixie One"/>
                <a:sym typeface="Nixie One"/>
              </a:rPr>
              <a:t>protect</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the</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environment</a:t>
            </a:r>
            <a:r>
              <a:rPr lang="cs-CZ" sz="1800" b="1" dirty="0" smtClean="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smtClean="0">
                <a:solidFill>
                  <a:schemeClr val="tx1"/>
                </a:solidFill>
                <a:latin typeface="Roboto Slab" panose="020B0604020202020204" charset="0"/>
                <a:ea typeface="Roboto Slab" panose="020B0604020202020204" charset="0"/>
                <a:cs typeface="Nixie One"/>
                <a:sym typeface="Nixie One"/>
              </a:rPr>
              <a:t>What</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is</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the</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difference</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between</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the</a:t>
            </a:r>
            <a:r>
              <a:rPr lang="cs-CZ" sz="1800" b="1" dirty="0" smtClean="0">
                <a:solidFill>
                  <a:schemeClr val="tx1"/>
                </a:solidFill>
                <a:latin typeface="Roboto Slab" panose="020B0604020202020204" charset="0"/>
                <a:ea typeface="Roboto Slab" panose="020B0604020202020204" charset="0"/>
                <a:cs typeface="Nixie One"/>
                <a:sym typeface="Nixie One"/>
              </a:rPr>
              <a:t> EU </a:t>
            </a:r>
            <a:r>
              <a:rPr lang="cs-CZ" sz="1800" b="1" dirty="0" err="1" smtClean="0">
                <a:solidFill>
                  <a:schemeClr val="tx1"/>
                </a:solidFill>
                <a:latin typeface="Roboto Slab" panose="020B0604020202020204" charset="0"/>
                <a:ea typeface="Roboto Slab" panose="020B0604020202020204" charset="0"/>
                <a:cs typeface="Nixie One"/>
                <a:sym typeface="Nixie One"/>
              </a:rPr>
              <a:t>environmental</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policy</a:t>
            </a:r>
            <a:r>
              <a:rPr lang="cs-CZ" sz="1800" b="1" dirty="0" smtClean="0">
                <a:solidFill>
                  <a:schemeClr val="tx1"/>
                </a:solidFill>
                <a:latin typeface="Roboto Slab" panose="020B0604020202020204" charset="0"/>
                <a:ea typeface="Roboto Slab" panose="020B0604020202020204" charset="0"/>
                <a:cs typeface="Nixie One"/>
                <a:sym typeface="Nixie One"/>
              </a:rPr>
              <a:t> and EU </a:t>
            </a:r>
            <a:r>
              <a:rPr lang="cs-CZ" sz="1800" b="1" dirty="0" err="1" smtClean="0">
                <a:solidFill>
                  <a:schemeClr val="tx1"/>
                </a:solidFill>
                <a:latin typeface="Roboto Slab" panose="020B0604020202020204" charset="0"/>
                <a:ea typeface="Roboto Slab" panose="020B0604020202020204" charset="0"/>
                <a:cs typeface="Nixie One"/>
                <a:sym typeface="Nixie One"/>
              </a:rPr>
              <a:t>environmental</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law</a:t>
            </a:r>
            <a:r>
              <a:rPr lang="cs-CZ" sz="1800" b="1" dirty="0" smtClean="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smtClean="0">
                <a:solidFill>
                  <a:schemeClr val="tx1"/>
                </a:solidFill>
                <a:latin typeface="Roboto Slab" panose="020B0604020202020204" charset="0"/>
                <a:ea typeface="Roboto Slab" panose="020B0604020202020204" charset="0"/>
                <a:cs typeface="Nixie One"/>
                <a:sym typeface="Nixie One"/>
              </a:rPr>
              <a:t>What</a:t>
            </a:r>
            <a:r>
              <a:rPr lang="cs-CZ" sz="1800" b="1" dirty="0" smtClean="0">
                <a:solidFill>
                  <a:schemeClr val="tx1"/>
                </a:solidFill>
                <a:latin typeface="Roboto Slab" panose="020B0604020202020204" charset="0"/>
                <a:ea typeface="Roboto Slab" panose="020B0604020202020204" charset="0"/>
                <a:cs typeface="Nixie One"/>
                <a:sym typeface="Nixie One"/>
              </a:rPr>
              <a:t> are </a:t>
            </a:r>
            <a:r>
              <a:rPr lang="cs-CZ" sz="1800" b="1" dirty="0" err="1" smtClean="0">
                <a:solidFill>
                  <a:schemeClr val="tx1"/>
                </a:solidFill>
                <a:latin typeface="Roboto Slab" panose="020B0604020202020204" charset="0"/>
                <a:ea typeface="Roboto Slab" panose="020B0604020202020204" charset="0"/>
                <a:cs typeface="Nixie One"/>
                <a:sym typeface="Nixie One"/>
              </a:rPr>
              <a:t>the</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main</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characteristics</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of</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the</a:t>
            </a:r>
            <a:r>
              <a:rPr lang="cs-CZ" sz="1800" b="1" dirty="0" smtClean="0">
                <a:solidFill>
                  <a:schemeClr val="tx1"/>
                </a:solidFill>
                <a:latin typeface="Roboto Slab" panose="020B0604020202020204" charset="0"/>
                <a:ea typeface="Roboto Slab" panose="020B0604020202020204" charset="0"/>
                <a:cs typeface="Nixie One"/>
                <a:sym typeface="Nixie One"/>
              </a:rPr>
              <a:t> EU </a:t>
            </a:r>
            <a:r>
              <a:rPr lang="cs-CZ" sz="1800" b="1" dirty="0" err="1" smtClean="0">
                <a:solidFill>
                  <a:schemeClr val="tx1"/>
                </a:solidFill>
                <a:latin typeface="Roboto Slab" panose="020B0604020202020204" charset="0"/>
                <a:ea typeface="Roboto Slab" panose="020B0604020202020204" charset="0"/>
                <a:cs typeface="Nixie One"/>
                <a:sym typeface="Nixie One"/>
              </a:rPr>
              <a:t>environmental</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law</a:t>
            </a:r>
            <a:r>
              <a:rPr lang="cs-CZ" sz="1800" b="1" dirty="0" smtClean="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smtClean="0">
                <a:solidFill>
                  <a:schemeClr val="tx1"/>
                </a:solidFill>
                <a:latin typeface="Roboto Slab" panose="020B0604020202020204" charset="0"/>
                <a:ea typeface="Roboto Slab" panose="020B0604020202020204" charset="0"/>
                <a:cs typeface="Nixie One"/>
                <a:sym typeface="Nixie One"/>
              </a:rPr>
              <a:t>How</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does</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the</a:t>
            </a:r>
            <a:r>
              <a:rPr lang="cs-CZ" sz="1800" b="1" dirty="0" smtClean="0">
                <a:solidFill>
                  <a:schemeClr val="tx1"/>
                </a:solidFill>
                <a:latin typeface="Roboto Slab" panose="020B0604020202020204" charset="0"/>
                <a:ea typeface="Roboto Slab" panose="020B0604020202020204" charset="0"/>
                <a:cs typeface="Nixie One"/>
                <a:sym typeface="Nixie One"/>
              </a:rPr>
              <a:t> EU </a:t>
            </a:r>
            <a:r>
              <a:rPr lang="cs-CZ" sz="1800" b="1" dirty="0" err="1" smtClean="0">
                <a:solidFill>
                  <a:schemeClr val="tx1"/>
                </a:solidFill>
                <a:latin typeface="Roboto Slab" panose="020B0604020202020204" charset="0"/>
                <a:ea typeface="Roboto Slab" panose="020B0604020202020204" charset="0"/>
                <a:cs typeface="Nixie One"/>
                <a:sym typeface="Nixie One"/>
              </a:rPr>
              <a:t>engage</a:t>
            </a:r>
            <a:r>
              <a:rPr lang="cs-CZ" sz="1800" b="1" dirty="0" smtClean="0">
                <a:solidFill>
                  <a:schemeClr val="tx1"/>
                </a:solidFill>
                <a:latin typeface="Roboto Slab" panose="020B0604020202020204" charset="0"/>
                <a:ea typeface="Roboto Slab" panose="020B0604020202020204" charset="0"/>
                <a:cs typeface="Nixie One"/>
                <a:sym typeface="Nixie One"/>
              </a:rPr>
              <a:t> in </a:t>
            </a:r>
            <a:r>
              <a:rPr lang="cs-CZ" sz="1800" b="1" dirty="0" err="1" smtClean="0">
                <a:solidFill>
                  <a:schemeClr val="tx1"/>
                </a:solidFill>
                <a:latin typeface="Roboto Slab" panose="020B0604020202020204" charset="0"/>
                <a:ea typeface="Roboto Slab" panose="020B0604020202020204" charset="0"/>
                <a:cs typeface="Nixie One"/>
                <a:sym typeface="Nixie One"/>
              </a:rPr>
              <a:t>the</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global</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environmental</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protection</a:t>
            </a:r>
            <a:r>
              <a:rPr lang="cs-CZ" sz="1800" b="1" dirty="0" smtClean="0">
                <a:solidFill>
                  <a:schemeClr val="tx1"/>
                </a:solidFill>
                <a:latin typeface="Roboto Slab" panose="020B0604020202020204" charset="0"/>
                <a:ea typeface="Roboto Slab" panose="020B0604020202020204" charset="0"/>
                <a:cs typeface="Nixie One"/>
                <a:sym typeface="Nixie One"/>
              </a:rPr>
              <a:t>?</a:t>
            </a:r>
          </a:p>
        </p:txBody>
      </p:sp>
    </p:spTree>
    <p:extLst>
      <p:ext uri="{BB962C8B-B14F-4D97-AF65-F5344CB8AC3E}">
        <p14:creationId xmlns:p14="http://schemas.microsoft.com/office/powerpoint/2010/main" val="37226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832260" y="378325"/>
            <a:ext cx="6465010" cy="2813110"/>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cs-CZ" sz="2800" b="1" dirty="0" err="1" smtClean="0">
                <a:solidFill>
                  <a:schemeClr val="tx1"/>
                </a:solidFill>
                <a:latin typeface="Roboto Slab" panose="020B0604020202020204" charset="0"/>
                <a:ea typeface="Roboto Slab" panose="020B0604020202020204" charset="0"/>
              </a:rPr>
              <a:t>What</a:t>
            </a:r>
            <a:r>
              <a:rPr lang="cs-CZ" sz="2800" b="1" dirty="0" smtClean="0">
                <a:solidFill>
                  <a:schemeClr val="tx1"/>
                </a:solidFill>
                <a:latin typeface="Roboto Slab" panose="020B0604020202020204" charset="0"/>
                <a:ea typeface="Roboto Slab" panose="020B0604020202020204" charset="0"/>
              </a:rPr>
              <a:t> </a:t>
            </a:r>
            <a:r>
              <a:rPr lang="cs-CZ" sz="2800" b="1" dirty="0" err="1" smtClean="0">
                <a:solidFill>
                  <a:schemeClr val="tx1"/>
                </a:solidFill>
                <a:latin typeface="Roboto Slab" panose="020B0604020202020204" charset="0"/>
                <a:ea typeface="Roboto Slab" panose="020B0604020202020204" charset="0"/>
              </a:rPr>
              <a:t>is</a:t>
            </a:r>
            <a:r>
              <a:rPr lang="cs-CZ" sz="2800" b="1" dirty="0" smtClean="0">
                <a:solidFill>
                  <a:schemeClr val="tx1"/>
                </a:solidFill>
                <a:latin typeface="Roboto Slab" panose="020B0604020202020204" charset="0"/>
                <a:ea typeface="Roboto Slab" panose="020B0604020202020204" charset="0"/>
              </a:rPr>
              <a:t> </a:t>
            </a:r>
            <a:r>
              <a:rPr lang="cs-CZ" sz="2800" b="1" dirty="0" err="1" smtClean="0">
                <a:solidFill>
                  <a:schemeClr val="tx1"/>
                </a:solidFill>
                <a:latin typeface="Roboto Slab" panose="020B0604020202020204" charset="0"/>
                <a:ea typeface="Roboto Slab" panose="020B0604020202020204" charset="0"/>
              </a:rPr>
              <a:t>environmental</a:t>
            </a:r>
            <a:r>
              <a:rPr lang="cs-CZ" sz="2800" b="1" dirty="0" smtClean="0">
                <a:solidFill>
                  <a:schemeClr val="tx1"/>
                </a:solidFill>
                <a:latin typeface="Roboto Slab" panose="020B0604020202020204" charset="0"/>
                <a:ea typeface="Roboto Slab" panose="020B0604020202020204" charset="0"/>
              </a:rPr>
              <a:t> </a:t>
            </a:r>
            <a:r>
              <a:rPr lang="cs-CZ" sz="2800" b="1" dirty="0" err="1" smtClean="0">
                <a:solidFill>
                  <a:schemeClr val="tx1"/>
                </a:solidFill>
                <a:latin typeface="Roboto Slab" panose="020B0604020202020204" charset="0"/>
                <a:ea typeface="Roboto Slab" panose="020B0604020202020204" charset="0"/>
              </a:rPr>
              <a:t>policy</a:t>
            </a:r>
            <a:r>
              <a:rPr lang="cs-CZ" sz="2800" b="1" dirty="0" smtClean="0">
                <a:solidFill>
                  <a:schemeClr val="tx1"/>
                </a:solidFill>
                <a:latin typeface="Roboto Slab" panose="020B0604020202020204" charset="0"/>
                <a:ea typeface="Roboto Slab" panose="020B0604020202020204" charset="0"/>
              </a:rPr>
              <a:t>?</a:t>
            </a:r>
            <a:endParaRPr lang="en" sz="2800" b="1"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413631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a:t>Marcus </a:t>
            </a:r>
            <a:r>
              <a:rPr lang="cs-CZ" dirty="0" err="1"/>
              <a:t>Tullius</a:t>
            </a:r>
            <a:r>
              <a:rPr lang="cs-CZ" dirty="0"/>
              <a:t> Cicero, </a:t>
            </a:r>
            <a:r>
              <a:rPr lang="cs-CZ" i="1" dirty="0"/>
              <a:t>De </a:t>
            </a:r>
            <a:r>
              <a:rPr lang="cs-CZ" i="1" dirty="0" err="1" smtClean="0"/>
              <a:t>Officiis</a:t>
            </a:r>
            <a:r>
              <a:rPr lang="cs-CZ" dirty="0" smtClean="0"/>
              <a:t>: </a:t>
            </a:r>
            <a:r>
              <a:rPr lang="cs-CZ" dirty="0" err="1" smtClean="0"/>
              <a:t>Famine</a:t>
            </a:r>
            <a:r>
              <a:rPr lang="cs-CZ" dirty="0" smtClean="0"/>
              <a:t> </a:t>
            </a:r>
            <a:r>
              <a:rPr lang="cs-CZ" dirty="0" err="1" smtClean="0"/>
              <a:t>at</a:t>
            </a:r>
            <a:r>
              <a:rPr lang="cs-CZ" dirty="0" smtClean="0"/>
              <a:t> </a:t>
            </a:r>
            <a:r>
              <a:rPr lang="cs-CZ" dirty="0" err="1" smtClean="0"/>
              <a:t>Rhodes</a:t>
            </a:r>
            <a:endParaRPr lang="en" dirty="0"/>
          </a:p>
        </p:txBody>
      </p:sp>
      <p:pic>
        <p:nvPicPr>
          <p:cNvPr id="7170" name="Picture 2" descr="Výsledek obrázku pro famine rh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708" y="1674394"/>
            <a:ext cx="5306345" cy="336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64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rtl="0">
              <a:spcBef>
                <a:spcPts val="0"/>
              </a:spcBef>
              <a:buNone/>
            </a:pPr>
            <a:r>
              <a:rPr lang="cs-CZ" dirty="0" err="1" smtClean="0"/>
              <a:t>Golden</a:t>
            </a:r>
            <a:r>
              <a:rPr lang="cs-CZ" dirty="0" smtClean="0"/>
              <a:t> </a:t>
            </a:r>
            <a:r>
              <a:rPr lang="cs-CZ" dirty="0" err="1" smtClean="0"/>
              <a:t>toad</a:t>
            </a:r>
            <a:endParaRPr lang="en" dirty="0"/>
          </a:p>
        </p:txBody>
      </p:sp>
      <p:pic>
        <p:nvPicPr>
          <p:cNvPr id="8194" name="Picture 2" descr="Výsledek obrázku pro golden t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1668128"/>
            <a:ext cx="4843086" cy="3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79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288410"/>
            <a:ext cx="5022558" cy="553998"/>
          </a:xfrm>
          <a:prstGeom prst="rect">
            <a:avLst/>
          </a:prstGeom>
          <a:noFill/>
        </p:spPr>
        <p:txBody>
          <a:bodyPr wrap="square" rtlCol="0">
            <a:spAutoFit/>
          </a:bodyPr>
          <a:lstStyle/>
          <a:p>
            <a:r>
              <a:rPr lang="cs-CZ" sz="3000" b="1" dirty="0"/>
              <a:t>Pojetí práva</a:t>
            </a:r>
          </a:p>
        </p:txBody>
      </p:sp>
      <p:pic>
        <p:nvPicPr>
          <p:cNvPr id="1026" name="Picture 2" descr="C:\Users\Vojtech\Desktop\seacoast-wallpapers-couple-screensaver-summer-nature-random-94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53" y="197268"/>
            <a:ext cx="7664253" cy="479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257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2379</Words>
  <Application>Microsoft Office PowerPoint</Application>
  <PresentationFormat>Předvádění na obrazovce (16:9)</PresentationFormat>
  <Paragraphs>357</Paragraphs>
  <Slides>43</Slides>
  <Notes>12</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43</vt:i4>
      </vt:variant>
    </vt:vector>
  </HeadingPairs>
  <TitlesOfParts>
    <vt:vector size="49" baseType="lpstr">
      <vt:lpstr>Roboto Slab</vt:lpstr>
      <vt:lpstr>Arial</vt:lpstr>
      <vt:lpstr>Nixie One</vt:lpstr>
      <vt:lpstr>Wingdings</vt:lpstr>
      <vt:lpstr>Warwick template</vt:lpstr>
      <vt:lpstr>CorelDRAW.Graphic.11</vt:lpstr>
      <vt:lpstr>BASICS OF THE EU ENVIRONMENTAL LAW</vt:lpstr>
      <vt:lpstr>Course introduction</vt:lpstr>
      <vt:lpstr>Course introduction</vt:lpstr>
      <vt:lpstr>Requirements</vt:lpstr>
      <vt:lpstr>Structure and Contents</vt:lpstr>
      <vt:lpstr>Prezentace aplikace PowerPoint</vt:lpstr>
      <vt:lpstr>Marcus Tullius Cicero, De Officiis: Famine at Rhodes</vt:lpstr>
      <vt:lpstr>Golden toad</vt:lpstr>
      <vt:lpstr>Prezentace aplikace PowerPoint</vt:lpstr>
      <vt:lpstr>Prezentace aplikace PowerPoint</vt:lpstr>
      <vt:lpstr>Why does the EU protect the environment?</vt:lpstr>
      <vt:lpstr>Why does the EU protect the environment?</vt:lpstr>
      <vt:lpstr>Why does the EU protect the environment?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Why does the EU protect the environment?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Vojtěch Vomáčka</cp:lastModifiedBy>
  <cp:revision>113</cp:revision>
  <dcterms:modified xsi:type="dcterms:W3CDTF">2019-02-18T14:10:10Z</dcterms:modified>
</cp:coreProperties>
</file>