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74" r:id="rId2"/>
    <p:sldId id="429" r:id="rId3"/>
    <p:sldId id="507" r:id="rId4"/>
    <p:sldId id="449" r:id="rId5"/>
    <p:sldId id="490" r:id="rId6"/>
    <p:sldId id="450" r:id="rId7"/>
    <p:sldId id="473" r:id="rId8"/>
    <p:sldId id="491" r:id="rId9"/>
    <p:sldId id="493" r:id="rId10"/>
    <p:sldId id="492" r:id="rId11"/>
    <p:sldId id="502" r:id="rId12"/>
    <p:sldId id="451" r:id="rId13"/>
    <p:sldId id="452" r:id="rId14"/>
    <p:sldId id="453" r:id="rId15"/>
    <p:sldId id="497" r:id="rId16"/>
    <p:sldId id="499" r:id="rId17"/>
    <p:sldId id="500" r:id="rId18"/>
    <p:sldId id="501" r:id="rId19"/>
    <p:sldId id="503" r:id="rId20"/>
    <p:sldId id="454" r:id="rId21"/>
    <p:sldId id="455" r:id="rId22"/>
    <p:sldId id="456" r:id="rId23"/>
    <p:sldId id="458" r:id="rId24"/>
    <p:sldId id="460" r:id="rId25"/>
    <p:sldId id="484" r:id="rId26"/>
    <p:sldId id="504" r:id="rId27"/>
    <p:sldId id="485" r:id="rId28"/>
    <p:sldId id="486" r:id="rId29"/>
    <p:sldId id="488" r:id="rId30"/>
    <p:sldId id="489" r:id="rId31"/>
    <p:sldId id="461" r:id="rId32"/>
    <p:sldId id="462" r:id="rId33"/>
    <p:sldId id="465" r:id="rId34"/>
    <p:sldId id="467" r:id="rId35"/>
    <p:sldId id="494" r:id="rId36"/>
    <p:sldId id="469" r:id="rId37"/>
    <p:sldId id="505" r:id="rId38"/>
    <p:sldId id="506" r:id="rId39"/>
    <p:sldId id="470" r:id="rId40"/>
    <p:sldId id="496" r:id="rId41"/>
    <p:sldId id="471" r:id="rId42"/>
    <p:sldId id="472" r:id="rId43"/>
    <p:sldId id="475" r:id="rId44"/>
    <p:sldId id="476" r:id="rId45"/>
    <p:sldId id="477" r:id="rId46"/>
    <p:sldId id="478" r:id="rId47"/>
    <p:sldId id="256"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494" autoAdjust="0"/>
  </p:normalViewPr>
  <p:slideViewPr>
    <p:cSldViewPr>
      <p:cViewPr varScale="1">
        <p:scale>
          <a:sx n="52" d="100"/>
          <a:sy n="52" d="100"/>
        </p:scale>
        <p:origin x="66" y="11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18.03.2019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62421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86948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4398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6106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7467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70863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42168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ln/>
        </p:spPr>
        <p:txBody>
          <a:bodyPr/>
          <a:lstStyle/>
          <a:p>
            <a:endParaRPr lang="en-GB"/>
          </a:p>
        </p:txBody>
      </p:sp>
      <p:sp>
        <p:nvSpPr>
          <p:cNvPr id="177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7502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ln/>
        </p:spPr>
        <p:txBody>
          <a:bodyPr/>
          <a:lstStyle/>
          <a:p>
            <a:endParaRPr lang="en-GB"/>
          </a:p>
        </p:txBody>
      </p:sp>
      <p:sp>
        <p:nvSpPr>
          <p:cNvPr id="179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101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425918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64231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2550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18.03.2019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1.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s://www.youtube.com/watch?v=RCg800TYf4k"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z/url?sa=i&amp;rct=j&amp;q=&amp;esrc=s&amp;frm=1&amp;source=images&amp;cd=&amp;cad=rja&amp;uact=8&amp;ved=0CAcQjRw&amp;url=http://online.stradeeautostrade.it/notizia/100013103099004&amp;ei=ePEPVeu1NcOxPOrPgPAM&amp;bvm=bv.88528373,d.d24&amp;psig=AFQjCNHBcTZLCzKR7zQHvntaIMs-1HMGAA&amp;ust=142719461164350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0uReVJYe0q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5" Type="http://schemas.openxmlformats.org/officeDocument/2006/relationships/image" Target="../media/image5.jpeg"/><Relationship Id="rId4" Type="http://schemas.openxmlformats.org/officeDocument/2006/relationships/hyperlink" Target="http://www.google.cz/url?sa=i&amp;rct=j&amp;q=&amp;esrc=s&amp;frm=1&amp;source=images&amp;cd=&amp;cad=rja&amp;uact=8&amp;ved=0CAcQjRw&amp;url=http://www.ibtimes.com/eu-strikes-compromise-set-new-climate-target-1711910&amp;ei=qekPVc7TB4KoPcafgcAI&amp;bvm=bv.88528373,d.d24&amp;psig=AFQjCNHPVVOvVA1jxUErJBmH4XMbmdopcg&amp;ust=142719256889926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3140968"/>
            <a:ext cx="8064896" cy="1706705"/>
          </a:xfrm>
        </p:spPr>
        <p:txBody>
          <a:bodyPr>
            <a:normAutofit/>
          </a:bodyPr>
          <a:lstStyle/>
          <a:p>
            <a:pPr algn="l"/>
            <a:r>
              <a:rPr lang="en-US" sz="3300" b="1" dirty="0"/>
              <a:t> Environmental impact assessment </a:t>
            </a:r>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3"/>
            <a:ext cx="2587453" cy="1139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err="1" smtClean="0"/>
              <a:t>Spring</a:t>
            </a:r>
            <a:r>
              <a:rPr lang="cs-CZ" b="1" dirty="0" smtClean="0"/>
              <a:t> 2019</a:t>
            </a:r>
            <a:endParaRPr lang="cs-CZ" b="1" dirty="0"/>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51520" y="1916832"/>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817495" y="1916832"/>
            <a:ext cx="4326506" cy="2880320"/>
          </a:xfrm>
          <a:prstGeom prst="rect">
            <a:avLst/>
          </a:prstGeom>
          <a:noFill/>
        </p:spPr>
      </p:pic>
      <p:sp>
        <p:nvSpPr>
          <p:cNvPr id="8" name="TextovéPole 7"/>
          <p:cNvSpPr txBox="1"/>
          <p:nvPr/>
        </p:nvSpPr>
        <p:spPr>
          <a:xfrm>
            <a:off x="1691680" y="347489"/>
            <a:ext cx="6408712" cy="646331"/>
          </a:xfrm>
          <a:prstGeom prst="rect">
            <a:avLst/>
          </a:prstGeom>
          <a:noFill/>
        </p:spPr>
        <p:txBody>
          <a:bodyPr wrap="square" rtlCol="0">
            <a:spAutoFit/>
          </a:bodyPr>
          <a:lstStyle/>
          <a:p>
            <a:r>
              <a:rPr lang="cs-CZ" sz="3600" b="1" dirty="0" err="1" smtClean="0"/>
              <a:t>Customary</a:t>
            </a:r>
            <a:r>
              <a:rPr lang="cs-CZ" sz="3600" b="1" dirty="0" smtClean="0"/>
              <a:t> </a:t>
            </a:r>
            <a:r>
              <a:rPr lang="cs-CZ" sz="3600" b="1" dirty="0" err="1" smtClean="0"/>
              <a:t>international</a:t>
            </a:r>
            <a:r>
              <a:rPr lang="cs-CZ" sz="3600" b="1" dirty="0" smtClean="0"/>
              <a:t> </a:t>
            </a:r>
            <a:r>
              <a:rPr lang="cs-CZ" sz="3600" b="1" dirty="0" err="1" smtClean="0"/>
              <a:t>law</a:t>
            </a:r>
            <a:r>
              <a:rPr lang="cs-CZ" sz="3600" b="1" dirty="0" smtClean="0"/>
              <a:t>?</a:t>
            </a:r>
            <a:endParaRPr lang="cs-CZ" sz="36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pic>
        <p:nvPicPr>
          <p:cNvPr id="3" name="Obrázek 2"/>
          <p:cNvPicPr>
            <a:picLocks noChangeAspect="1"/>
          </p:cNvPicPr>
          <p:nvPr/>
        </p:nvPicPr>
        <p:blipFill>
          <a:blip r:embed="rId4"/>
          <a:stretch>
            <a:fillRect/>
          </a:stretch>
        </p:blipFill>
        <p:spPr>
          <a:xfrm>
            <a:off x="755576" y="1124744"/>
            <a:ext cx="7271896" cy="4140941"/>
          </a:xfrm>
          <a:prstGeom prst="rect">
            <a:avLst/>
          </a:prstGeom>
        </p:spPr>
      </p:pic>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5"/>
              </a:rPr>
              <a:t>https://</a:t>
            </a:r>
            <a:r>
              <a:rPr lang="cs-CZ" dirty="0" smtClean="0">
                <a:hlinkClick r:id="rId5"/>
              </a:rPr>
              <a:t>www.youtube.com/watch?v=RCg800TYf4k</a:t>
            </a:r>
            <a:r>
              <a:rPr lang="cs-CZ" dirty="0" smtClean="0"/>
              <a:t> </a:t>
            </a:r>
            <a:endParaRPr lang="cs-CZ" dirty="0"/>
          </a:p>
        </p:txBody>
      </p:sp>
    </p:spTree>
    <p:extLst>
      <p:ext uri="{BB962C8B-B14F-4D97-AF65-F5344CB8AC3E}">
        <p14:creationId xmlns:p14="http://schemas.microsoft.com/office/powerpoint/2010/main" val="954515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en-US" sz="4000" dirty="0"/>
              <a:t>General objective</a:t>
            </a:r>
            <a:endParaRPr lang="cs-CZ" sz="4000" b="1" dirty="0"/>
          </a:p>
        </p:txBody>
      </p:sp>
      <p:sp>
        <p:nvSpPr>
          <p:cNvPr id="8" name="Rectangle 3"/>
          <p:cNvSpPr txBox="1">
            <a:spLocks noChangeArrowheads="1"/>
          </p:cNvSpPr>
          <p:nvPr/>
        </p:nvSpPr>
        <p:spPr>
          <a:xfrm>
            <a:off x="323850" y="1513231"/>
            <a:ext cx="8496300" cy="4854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smtClean="0"/>
              <a:t>What does the EIA Directive apply to? </a:t>
            </a:r>
          </a:p>
          <a:p>
            <a:pPr>
              <a:spcBef>
                <a:spcPct val="0"/>
              </a:spcBef>
              <a:buClr>
                <a:schemeClr val="tx1"/>
              </a:buClr>
            </a:pPr>
            <a:r>
              <a:rPr lang="en-US" sz="3000" b="1" dirty="0" smtClean="0">
                <a:solidFill>
                  <a:srgbClr val="FF6600"/>
                </a:solidFill>
              </a:rPr>
              <a:t>projects likely to have significant effects on the environment</a:t>
            </a:r>
            <a:r>
              <a:rPr lang="en-US" sz="3000" dirty="0" smtClean="0"/>
              <a:t> (by virtue, </a:t>
            </a:r>
            <a:r>
              <a:rPr lang="en-US" sz="3000" i="1" dirty="0" smtClean="0"/>
              <a:t>inter alia</a:t>
            </a:r>
            <a:r>
              <a:rPr lang="en-US" sz="3000" dirty="0" smtClean="0"/>
              <a:t>, of their </a:t>
            </a:r>
            <a:r>
              <a:rPr lang="cs-CZ" sz="3000" dirty="0" err="1" smtClean="0"/>
              <a:t>characteristics</a:t>
            </a:r>
            <a:r>
              <a:rPr lang="en-US" sz="3000" dirty="0" smtClean="0"/>
              <a:t>, size and location)</a:t>
            </a:r>
          </a:p>
          <a:p>
            <a:pPr>
              <a:spcBef>
                <a:spcPct val="50000"/>
              </a:spcBef>
              <a:buFontTx/>
              <a:buNone/>
            </a:pPr>
            <a:r>
              <a:rPr lang="en-US" sz="3000" dirty="0" smtClean="0"/>
              <a:t>What are these projects subject to? </a:t>
            </a:r>
          </a:p>
          <a:p>
            <a:pPr>
              <a:spcBef>
                <a:spcPct val="0"/>
              </a:spcBef>
            </a:pPr>
            <a:r>
              <a:rPr lang="en-US" sz="3000" dirty="0" smtClean="0"/>
              <a:t>a </a:t>
            </a:r>
            <a:r>
              <a:rPr lang="en-US" sz="3000" b="1" dirty="0" smtClean="0">
                <a:solidFill>
                  <a:srgbClr val="FF6600"/>
                </a:solidFill>
              </a:rPr>
              <a:t>requirement for development consent</a:t>
            </a:r>
            <a:endParaRPr lang="en-US" sz="3000" dirty="0" smtClean="0">
              <a:solidFill>
                <a:srgbClr val="FF6600"/>
              </a:solidFill>
            </a:endParaRPr>
          </a:p>
          <a:p>
            <a:pPr>
              <a:spcBef>
                <a:spcPct val="0"/>
              </a:spcBef>
              <a:buClr>
                <a:schemeClr val="tx1"/>
              </a:buClr>
            </a:pPr>
            <a:r>
              <a:rPr lang="en-US" sz="3000" dirty="0" smtClean="0"/>
              <a:t>an</a:t>
            </a:r>
            <a:r>
              <a:rPr lang="en-US" sz="3000" b="1" dirty="0" smtClean="0">
                <a:solidFill>
                  <a:srgbClr val="FF6600"/>
                </a:solidFill>
              </a:rPr>
              <a:t> assessment of their effects</a:t>
            </a:r>
          </a:p>
          <a:p>
            <a:pPr>
              <a:spcBef>
                <a:spcPct val="50000"/>
              </a:spcBef>
              <a:buFontTx/>
              <a:buNone/>
            </a:pPr>
            <a:r>
              <a:rPr lang="en-US" sz="3000" dirty="0" smtClean="0"/>
              <a:t>When?</a:t>
            </a:r>
          </a:p>
          <a:p>
            <a:pPr>
              <a:spcBef>
                <a:spcPct val="0"/>
              </a:spcBef>
              <a:buClr>
                <a:schemeClr val="tx1"/>
              </a:buClr>
            </a:pPr>
            <a:r>
              <a:rPr lang="en-US" sz="3000" b="1" dirty="0" smtClean="0">
                <a:solidFill>
                  <a:srgbClr val="FF6600"/>
                </a:solidFill>
              </a:rPr>
              <a:t>before consent</a:t>
            </a:r>
            <a:r>
              <a:rPr lang="en-US" sz="3000" dirty="0" smtClean="0"/>
              <a:t> is given</a:t>
            </a:r>
            <a:r>
              <a:rPr lang="en-US" sz="3000" b="1" dirty="0" smtClean="0"/>
              <a:t>	</a:t>
            </a:r>
            <a:r>
              <a:rPr lang="en-US" sz="3000" dirty="0" smtClean="0"/>
              <a:t>	</a:t>
            </a:r>
            <a:endParaRPr lang="en-US" sz="3000" dirty="0"/>
          </a:p>
        </p:txBody>
      </p:sp>
    </p:spTree>
    <p:extLst>
      <p:ext uri="{BB962C8B-B14F-4D97-AF65-F5344CB8AC3E}">
        <p14:creationId xmlns:p14="http://schemas.microsoft.com/office/powerpoint/2010/main" val="1470073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assessment?</a:t>
            </a:r>
            <a:endParaRPr lang="cs-CZ" sz="4000" b="1" dirty="0"/>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mtClean="0"/>
              <a:t>	EIA must identify, describe, </a:t>
            </a:r>
            <a:r>
              <a:rPr lang="en-US" b="1" smtClean="0">
                <a:solidFill>
                  <a:srgbClr val="FF6600"/>
                </a:solidFill>
              </a:rPr>
              <a:t>assess</a:t>
            </a:r>
            <a:r>
              <a:rPr lang="en-US" b="1" smtClean="0"/>
              <a:t> </a:t>
            </a:r>
          </a:p>
          <a:p>
            <a:pPr>
              <a:spcBef>
                <a:spcPct val="0"/>
              </a:spcBef>
              <a:buClr>
                <a:schemeClr val="tx1"/>
              </a:buClr>
              <a:buFontTx/>
              <a:buNone/>
            </a:pPr>
            <a:r>
              <a:rPr lang="en-US" b="1" smtClean="0">
                <a:solidFill>
                  <a:srgbClr val="FF6600"/>
                </a:solidFill>
              </a:rPr>
              <a:t>	likely</a:t>
            </a:r>
            <a:r>
              <a:rPr lang="en-US" smtClean="0"/>
              <a:t> </a:t>
            </a:r>
            <a:r>
              <a:rPr lang="en-US" b="1" smtClean="0">
                <a:solidFill>
                  <a:srgbClr val="FF6600"/>
                </a:solidFill>
              </a:rPr>
              <a:t>direct</a:t>
            </a:r>
            <a:r>
              <a:rPr lang="en-US" smtClean="0"/>
              <a:t> and </a:t>
            </a:r>
            <a:r>
              <a:rPr lang="en-US" b="1" smtClean="0">
                <a:solidFill>
                  <a:srgbClr val="FF6600"/>
                </a:solidFill>
              </a:rPr>
              <a:t>indirect</a:t>
            </a:r>
            <a:r>
              <a:rPr lang="en-US" smtClean="0"/>
              <a:t> environmental effects of activities on </a:t>
            </a:r>
          </a:p>
          <a:p>
            <a:pPr lvl="1">
              <a:spcBef>
                <a:spcPct val="40000"/>
              </a:spcBef>
              <a:buClr>
                <a:schemeClr val="tx1"/>
              </a:buClr>
            </a:pPr>
            <a:r>
              <a:rPr lang="en-US" smtClean="0"/>
              <a:t>human beings, </a:t>
            </a:r>
          </a:p>
          <a:p>
            <a:pPr lvl="1"/>
            <a:r>
              <a:rPr lang="en-US" smtClean="0"/>
              <a:t>fauna, flora, soil, water, air, climate, landscape, </a:t>
            </a:r>
          </a:p>
          <a:p>
            <a:pPr lvl="1">
              <a:buClr>
                <a:schemeClr val="tx1"/>
              </a:buClr>
            </a:pPr>
            <a:r>
              <a:rPr lang="en-US" smtClean="0"/>
              <a:t>material assets, cultural heritage </a:t>
            </a:r>
          </a:p>
          <a:p>
            <a:pPr lvl="1"/>
            <a:r>
              <a:rPr lang="en-US" smtClean="0"/>
              <a:t>the </a:t>
            </a:r>
            <a:r>
              <a:rPr lang="en-US" b="1" smtClean="0">
                <a:solidFill>
                  <a:srgbClr val="FF6600"/>
                </a:solidFill>
              </a:rPr>
              <a:t>interaction</a:t>
            </a:r>
            <a:r>
              <a:rPr lang="en-US" smtClean="0"/>
              <a:t> between those factors</a:t>
            </a:r>
          </a:p>
          <a:p>
            <a:endParaRPr lang="en-GB" dirty="0"/>
          </a:p>
        </p:txBody>
      </p:sp>
    </p:spTree>
    <p:extLst>
      <p:ext uri="{BB962C8B-B14F-4D97-AF65-F5344CB8AC3E}">
        <p14:creationId xmlns:p14="http://schemas.microsoft.com/office/powerpoint/2010/main" val="1574380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t>
            </a:r>
            <a:r>
              <a:rPr lang="cs-CZ" sz="4000" dirty="0" err="1" smtClean="0"/>
              <a:t>projects</a:t>
            </a:r>
            <a:r>
              <a:rPr lang="fr-BE" sz="4000" dirty="0" smtClean="0"/>
              <a:t>?</a:t>
            </a:r>
            <a:endParaRPr lang="cs-CZ" sz="4000" b="1" dirty="0"/>
          </a:p>
        </p:txBody>
      </p:sp>
      <p:sp>
        <p:nvSpPr>
          <p:cNvPr id="8" name="Rectangle 3"/>
          <p:cNvSpPr txBox="1">
            <a:spLocks noChangeArrowheads="1"/>
          </p:cNvSpPr>
          <p:nvPr/>
        </p:nvSpPr>
        <p:spPr>
          <a:xfrm>
            <a:off x="539750" y="1628775"/>
            <a:ext cx="3810000" cy="4530725"/>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000" smtClean="0"/>
          </a:p>
          <a:p>
            <a:pPr marL="457200" indent="-457200">
              <a:lnSpc>
                <a:spcPct val="90000"/>
              </a:lnSpc>
            </a:pPr>
            <a:r>
              <a:rPr lang="it-IT" sz="4000" smtClean="0"/>
              <a:t>Annex I projects</a:t>
            </a:r>
          </a:p>
          <a:p>
            <a:pPr marL="457200" indent="-457200">
              <a:lnSpc>
                <a:spcPct val="90000"/>
              </a:lnSpc>
            </a:pPr>
            <a:endParaRPr lang="it-IT" sz="2000" smtClean="0"/>
          </a:p>
          <a:p>
            <a:pPr marL="457200" indent="-457200">
              <a:lnSpc>
                <a:spcPct val="90000"/>
              </a:lnSpc>
            </a:pPr>
            <a:endParaRPr lang="it-IT" sz="2000" smtClean="0"/>
          </a:p>
          <a:p>
            <a:pPr marL="457200" indent="-457200">
              <a:lnSpc>
                <a:spcPct val="90000"/>
              </a:lnSpc>
            </a:pPr>
            <a:r>
              <a:rPr lang="it-IT" sz="4000" smtClean="0"/>
              <a:t>Annex II projects</a:t>
            </a:r>
            <a:endParaRPr lang="it-IT" sz="4000" dirty="0"/>
          </a:p>
        </p:txBody>
      </p:sp>
      <p:sp>
        <p:nvSpPr>
          <p:cNvPr id="9" name="Rectangle 4"/>
          <p:cNvSpPr txBox="1">
            <a:spLocks noChangeArrowheads="1"/>
          </p:cNvSpPr>
          <p:nvPr/>
        </p:nvSpPr>
        <p:spPr>
          <a:xfrm>
            <a:off x="4794250" y="1628775"/>
            <a:ext cx="3810000" cy="4530725"/>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400" b="1" i="1" smtClean="0"/>
          </a:p>
          <a:p>
            <a:pPr marL="457200" indent="-457200" algn="ctr">
              <a:lnSpc>
                <a:spcPct val="90000"/>
              </a:lnSpc>
              <a:buFontTx/>
              <a:buNone/>
            </a:pPr>
            <a:r>
              <a:rPr lang="it-IT" sz="4000" b="1" smtClean="0"/>
              <a:t>Mandatory </a:t>
            </a:r>
          </a:p>
          <a:p>
            <a:pPr marL="457200" indent="-457200" algn="ctr">
              <a:lnSpc>
                <a:spcPct val="90000"/>
              </a:lnSpc>
              <a:buFontTx/>
              <a:buNone/>
            </a:pPr>
            <a:r>
              <a:rPr lang="it-IT" sz="4000" b="1" smtClean="0"/>
              <a:t>EIA</a:t>
            </a:r>
          </a:p>
          <a:p>
            <a:pPr marL="457200" indent="-457200">
              <a:lnSpc>
                <a:spcPct val="90000"/>
              </a:lnSpc>
            </a:pPr>
            <a:endParaRPr lang="it-IT" sz="4000" smtClean="0"/>
          </a:p>
          <a:p>
            <a:pPr marL="457200" indent="-457200" algn="ctr">
              <a:lnSpc>
                <a:spcPct val="90000"/>
              </a:lnSpc>
              <a:buFontTx/>
              <a:buNone/>
            </a:pPr>
            <a:r>
              <a:rPr lang="it-IT" sz="4000" b="1" smtClean="0"/>
              <a:t>Screening</a:t>
            </a:r>
            <a:r>
              <a:rPr lang="it-IT" sz="4000" smtClean="0"/>
              <a:t> </a:t>
            </a:r>
          </a:p>
          <a:p>
            <a:pPr marL="457200" indent="-457200" algn="ctr">
              <a:lnSpc>
                <a:spcPct val="90000"/>
              </a:lnSpc>
              <a:buFontTx/>
              <a:buNone/>
            </a:pPr>
            <a:r>
              <a:rPr lang="it-IT" sz="2400" smtClean="0"/>
              <a:t>by Competent authorities to decide if </a:t>
            </a:r>
          </a:p>
          <a:p>
            <a:pPr marL="457200" indent="-457200" algn="ctr">
              <a:lnSpc>
                <a:spcPct val="90000"/>
              </a:lnSpc>
              <a:buFontTx/>
              <a:buNone/>
            </a:pPr>
            <a:r>
              <a:rPr lang="it-IT" sz="2400" smtClean="0"/>
              <a:t>EIA needed or not</a:t>
            </a:r>
            <a:endParaRPr lang="it-IT" sz="2400" dirty="0"/>
          </a:p>
        </p:txBody>
      </p:sp>
      <p:sp>
        <p:nvSpPr>
          <p:cNvPr id="10" name="AutoShape 5"/>
          <p:cNvSpPr>
            <a:spLocks noChangeArrowheads="1"/>
          </p:cNvSpPr>
          <p:nvPr/>
        </p:nvSpPr>
        <p:spPr bwMode="auto">
          <a:xfrm>
            <a:off x="3729038" y="227647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AutoShape 6"/>
          <p:cNvSpPr>
            <a:spLocks noChangeArrowheads="1"/>
          </p:cNvSpPr>
          <p:nvPr/>
        </p:nvSpPr>
        <p:spPr bwMode="auto">
          <a:xfrm>
            <a:off x="3779838" y="414972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 name="TextovéPole 2"/>
          <p:cNvSpPr txBox="1"/>
          <p:nvPr/>
        </p:nvSpPr>
        <p:spPr>
          <a:xfrm>
            <a:off x="539750" y="6338568"/>
            <a:ext cx="7560642" cy="276999"/>
          </a:xfrm>
          <a:prstGeom prst="rect">
            <a:avLst/>
          </a:prstGeom>
          <a:noFill/>
        </p:spPr>
        <p:txBody>
          <a:bodyPr wrap="square" rtlCol="0">
            <a:spAutoFit/>
          </a:bodyPr>
          <a:lstStyle/>
          <a:p>
            <a:r>
              <a:rPr lang="cs-CZ" sz="1200" dirty="0"/>
              <a:t>http://eur-lex.europa.eu/legal-content/EN/TXT/PDF/?uri=CELEX:32011L0092&amp;from=EN</a:t>
            </a:r>
          </a:p>
        </p:txBody>
      </p:sp>
    </p:spTree>
    <p:extLst>
      <p:ext uri="{BB962C8B-B14F-4D97-AF65-F5344CB8AC3E}">
        <p14:creationId xmlns:p14="http://schemas.microsoft.com/office/powerpoint/2010/main" val="560548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assessment?</a:t>
            </a:r>
            <a:endParaRPr lang="cs-CZ" sz="4000" b="1" dirty="0"/>
          </a:p>
        </p:txBody>
      </p:sp>
      <p:sp>
        <p:nvSpPr>
          <p:cNvPr id="5" name="TextovéPole 4"/>
          <p:cNvSpPr txBox="1"/>
          <p:nvPr/>
        </p:nvSpPr>
        <p:spPr>
          <a:xfrm>
            <a:off x="755576" y="1243937"/>
            <a:ext cx="8064896" cy="5078313"/>
          </a:xfrm>
          <a:prstGeom prst="rect">
            <a:avLst/>
          </a:prstGeom>
          <a:noFill/>
        </p:spPr>
        <p:txBody>
          <a:bodyPr wrap="square" rtlCol="0">
            <a:spAutoFit/>
          </a:bodyPr>
          <a:lstStyle/>
          <a:p>
            <a:r>
              <a:rPr lang="cs-CZ" dirty="0" smtClean="0"/>
              <a:t>EIA </a:t>
            </a:r>
            <a:r>
              <a:rPr lang="cs-CZ" dirty="0" err="1" smtClean="0"/>
              <a:t>directive</a:t>
            </a:r>
            <a:r>
              <a:rPr lang="cs-CZ" dirty="0" smtClean="0"/>
              <a:t>:</a:t>
            </a:r>
          </a:p>
          <a:p>
            <a:endParaRPr lang="en-US" dirty="0"/>
          </a:p>
          <a:p>
            <a:r>
              <a:rPr lang="en-US" dirty="0"/>
              <a:t>Article </a:t>
            </a:r>
            <a:r>
              <a:rPr lang="en-US" dirty="0" smtClean="0"/>
              <a:t>2</a:t>
            </a:r>
            <a:r>
              <a:rPr lang="cs-CZ" dirty="0" smtClean="0"/>
              <a:t>/1:</a:t>
            </a:r>
            <a:endParaRPr lang="en-US" dirty="0"/>
          </a:p>
          <a:p>
            <a:r>
              <a:rPr lang="en-US" dirty="0" smtClean="0"/>
              <a:t>Member </a:t>
            </a:r>
            <a:r>
              <a:rPr lang="en-US" dirty="0"/>
              <a:t>States shall adopt all measures necessary to ensure that, </a:t>
            </a:r>
            <a:r>
              <a:rPr lang="en-US" sz="2400" b="1" dirty="0">
                <a:solidFill>
                  <a:schemeClr val="accent1"/>
                </a:solidFill>
              </a:rPr>
              <a:t>before development consent is given</a:t>
            </a:r>
            <a:r>
              <a:rPr lang="en-US" dirty="0"/>
              <a:t>, </a:t>
            </a:r>
            <a:r>
              <a:rPr lang="en-US" sz="2400" b="1" dirty="0">
                <a:solidFill>
                  <a:schemeClr val="accent3"/>
                </a:solidFill>
              </a:rPr>
              <a:t>projects likely to have significant effects </a:t>
            </a:r>
            <a:r>
              <a:rPr lang="en-US" dirty="0"/>
              <a:t>on the environment by virtue, inter alia, of their nature, size or location </a:t>
            </a:r>
            <a:r>
              <a:rPr lang="en-US" sz="2400" b="1" dirty="0">
                <a:solidFill>
                  <a:schemeClr val="accent6"/>
                </a:solidFill>
              </a:rPr>
              <a:t>are made subject to </a:t>
            </a:r>
            <a:r>
              <a:rPr lang="en-US" dirty="0"/>
              <a:t>a requirement for development consent and </a:t>
            </a:r>
            <a:r>
              <a:rPr lang="en-US" sz="2400" b="1" dirty="0">
                <a:solidFill>
                  <a:schemeClr val="accent6"/>
                </a:solidFill>
              </a:rPr>
              <a:t>an assessment </a:t>
            </a:r>
            <a:r>
              <a:rPr lang="en-US" dirty="0"/>
              <a:t>with regard to their effects on the </a:t>
            </a:r>
            <a:r>
              <a:rPr lang="en-US" dirty="0" smtClean="0"/>
              <a:t>environment.</a:t>
            </a:r>
            <a:endParaRPr lang="cs-CZ" dirty="0" smtClean="0"/>
          </a:p>
          <a:p>
            <a:endParaRPr lang="cs-CZ" dirty="0"/>
          </a:p>
          <a:p>
            <a:r>
              <a:rPr lang="en-US" dirty="0" smtClean="0"/>
              <a:t>Article 4</a:t>
            </a:r>
            <a:r>
              <a:rPr lang="cs-CZ" dirty="0" smtClean="0"/>
              <a:t>/</a:t>
            </a:r>
            <a:r>
              <a:rPr lang="en-US" dirty="0" smtClean="0"/>
              <a:t>1</a:t>
            </a:r>
            <a:r>
              <a:rPr lang="en-US" dirty="0"/>
              <a:t>. </a:t>
            </a:r>
            <a:endParaRPr lang="cs-CZ" dirty="0" smtClean="0"/>
          </a:p>
          <a:p>
            <a:r>
              <a:rPr lang="en-US" dirty="0" smtClean="0"/>
              <a:t>Subject </a:t>
            </a:r>
            <a:r>
              <a:rPr lang="en-US" dirty="0"/>
              <a:t>to Article 2(4), projects listed in Annex I shall be made subject to an assessment in accordance with Articles 5 to 10. 2. Subject to Article 2(4), for projects listed in Annex II, Member States shall determine whether the project shall be made subject to an assessment in accordance with Articles 5 to 10. </a:t>
            </a:r>
            <a:r>
              <a:rPr lang="en-US" sz="2000" b="1" dirty="0">
                <a:solidFill>
                  <a:schemeClr val="accent4"/>
                </a:solidFill>
              </a:rPr>
              <a:t>Member States shall make that determination through: (a) a case-by-case examination; or (b) thresholds or criteria set by the Member State</a:t>
            </a:r>
            <a:r>
              <a:rPr lang="en-US" sz="2000" b="1" dirty="0" smtClean="0">
                <a:solidFill>
                  <a:schemeClr val="accent4"/>
                </a:solidFill>
              </a:rPr>
              <a:t>.</a:t>
            </a:r>
            <a:endParaRPr lang="cs-CZ" sz="2000" dirty="0">
              <a:solidFill>
                <a:schemeClr val="accent4"/>
              </a:solidFill>
            </a:endParaRPr>
          </a:p>
        </p:txBody>
      </p:sp>
    </p:spTree>
    <p:extLst>
      <p:ext uri="{BB962C8B-B14F-4D97-AF65-F5344CB8AC3E}">
        <p14:creationId xmlns:p14="http://schemas.microsoft.com/office/powerpoint/2010/main" val="23927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16</a:t>
            </a:fld>
            <a:endParaRPr lang="en-GB"/>
          </a:p>
        </p:txBody>
      </p:sp>
      <p:sp>
        <p:nvSpPr>
          <p:cNvPr id="221186" name="Rectangle 2"/>
          <p:cNvSpPr>
            <a:spLocks noGrp="1" noChangeArrowheads="1"/>
          </p:cNvSpPr>
          <p:nvPr>
            <p:ph type="title"/>
          </p:nvPr>
        </p:nvSpPr>
        <p:spPr/>
        <p:txBody>
          <a:bodyPr>
            <a:normAutofit fontScale="90000"/>
          </a:bodyPr>
          <a:lstStyle/>
          <a:p>
            <a:r>
              <a:rPr lang="en-GB" dirty="0"/>
              <a:t>Italy </a:t>
            </a:r>
            <a:r>
              <a:rPr lang="en-GB" dirty="0" smtClean="0"/>
              <a:t>C-87/02</a:t>
            </a:r>
            <a:r>
              <a:rPr lang="cs-CZ" dirty="0" smtClean="0"/>
              <a:t> </a:t>
            </a:r>
            <a:r>
              <a:rPr lang="cs-CZ" sz="3100" dirty="0" smtClean="0"/>
              <a:t>(</a:t>
            </a:r>
            <a:r>
              <a:rPr lang="it-IT" sz="3100" dirty="0" smtClean="0"/>
              <a:t>Lotto zero-Variante, tra Teramo e Giulianova, alla strada statale SS 80’</a:t>
            </a:r>
            <a:r>
              <a:rPr lang="cs-CZ" sz="3100" dirty="0" smtClean="0"/>
              <a:t>)</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a:xfrm>
            <a:off x="467544" y="4595018"/>
            <a:ext cx="8229600" cy="4525963"/>
          </a:xfrm>
        </p:spPr>
        <p:txBody>
          <a:bodyPr>
            <a:noAutofit/>
          </a:bodyPr>
          <a:lstStyle/>
          <a:p>
            <a:pPr>
              <a:buNone/>
            </a:pPr>
            <a:r>
              <a:rPr lang="en-US" sz="2400" i="1" dirty="0" smtClean="0"/>
              <a:t>Projects of the classes listed in Annex II shall be made subject to an assessment, in accordance with Articles 5 to 10, where Member States consider that their characteristics so require. </a:t>
            </a:r>
            <a:endParaRPr lang="cs-CZ" sz="2400" i="1" dirty="0"/>
          </a:p>
        </p:txBody>
      </p:sp>
      <p:pic>
        <p:nvPicPr>
          <p:cNvPr id="15362" name="Picture 2" descr="http://online.stradeeautostrade.it/img/news/articles/100013103099004/100013103099004_.jpg">
            <a:hlinkClick r:id="rId4"/>
          </p:cNvPr>
          <p:cNvPicPr>
            <a:picLocks noChangeAspect="1" noChangeArrowheads="1"/>
          </p:cNvPicPr>
          <p:nvPr/>
        </p:nvPicPr>
        <p:blipFill>
          <a:blip r:embed="rId5" cstate="print"/>
          <a:srcRect/>
          <a:stretch>
            <a:fillRect/>
          </a:stretch>
        </p:blipFill>
        <p:spPr bwMode="auto">
          <a:xfrm>
            <a:off x="1763688" y="1484784"/>
            <a:ext cx="4545978" cy="2742018"/>
          </a:xfrm>
          <a:prstGeom prst="rect">
            <a:avLst/>
          </a:prstGeom>
          <a:noFill/>
        </p:spPr>
      </p:pic>
    </p:spTree>
    <p:extLst>
      <p:ext uri="{BB962C8B-B14F-4D97-AF65-F5344CB8AC3E}">
        <p14:creationId xmlns:p14="http://schemas.microsoft.com/office/powerpoint/2010/main" val="1209093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17</a:t>
            </a:fld>
            <a:endParaRPr lang="en-GB"/>
          </a:p>
        </p:txBody>
      </p:sp>
      <p:sp>
        <p:nvSpPr>
          <p:cNvPr id="221186" name="Rectangle 2"/>
          <p:cNvSpPr>
            <a:spLocks noGrp="1" noChangeArrowheads="1"/>
          </p:cNvSpPr>
          <p:nvPr>
            <p:ph type="title"/>
          </p:nvPr>
        </p:nvSpPr>
        <p:spPr/>
        <p:txBody>
          <a:bodyPr/>
          <a:lstStyle/>
          <a:p>
            <a:r>
              <a:rPr lang="en-GB"/>
              <a:t>Italy C-87/02</a:t>
            </a:r>
          </a:p>
        </p:txBody>
      </p:sp>
      <p:sp>
        <p:nvSpPr>
          <p:cNvPr id="221187" name="Rectangle 3"/>
          <p:cNvSpPr>
            <a:spLocks noGrp="1" noChangeArrowheads="1"/>
          </p:cNvSpPr>
          <p:nvPr>
            <p:ph type="body" idx="1"/>
          </p:nvPr>
        </p:nvSpPr>
        <p:spPr/>
        <p:txBody>
          <a:bodyPr/>
          <a:lstStyle/>
          <a:p>
            <a:pPr>
              <a:lnSpc>
                <a:spcPct val="90000"/>
              </a:lnSpc>
            </a:pPr>
            <a:r>
              <a:rPr lang="en-GB" sz="2800" b="1" dirty="0"/>
              <a:t>MSs have discretion about the methods they use to specify whether a project is subject to EIA.</a:t>
            </a:r>
          </a:p>
          <a:p>
            <a:pPr>
              <a:lnSpc>
                <a:spcPct val="90000"/>
              </a:lnSpc>
            </a:pPr>
            <a:r>
              <a:rPr lang="en-GB" sz="2800" b="1" dirty="0"/>
              <a:t>But this method must not undermine the Directive’s objective.</a:t>
            </a:r>
          </a:p>
          <a:p>
            <a:pPr>
              <a:lnSpc>
                <a:spcPct val="90000"/>
              </a:lnSpc>
            </a:pPr>
            <a:r>
              <a:rPr lang="en-GB" sz="2800" b="1" dirty="0"/>
              <a:t>A decision that a project does not require EIA must contain or be accompanied by all the information that makes it possible to check that it is based on adequate screening, compliant with the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18</a:t>
            </a:fld>
            <a:endParaRPr lang="en-GB"/>
          </a:p>
        </p:txBody>
      </p:sp>
      <p:sp>
        <p:nvSpPr>
          <p:cNvPr id="217090" name="Rectangle 2"/>
          <p:cNvSpPr>
            <a:spLocks noGrp="1" noChangeArrowheads="1"/>
          </p:cNvSpPr>
          <p:nvPr>
            <p:ph type="title"/>
          </p:nvPr>
        </p:nvSpPr>
        <p:spPr/>
        <p:txBody>
          <a:bodyPr/>
          <a:lstStyle/>
          <a:p>
            <a:r>
              <a:rPr lang="en-GB"/>
              <a:t>Ireland C-392/96</a:t>
            </a:r>
          </a:p>
        </p:txBody>
      </p:sp>
      <p:sp>
        <p:nvSpPr>
          <p:cNvPr id="217091" name="Rectangle 3"/>
          <p:cNvSpPr>
            <a:spLocks noGrp="1" noChangeArrowheads="1"/>
          </p:cNvSpPr>
          <p:nvPr>
            <p:ph type="body" idx="1"/>
          </p:nvPr>
        </p:nvSpPr>
        <p:spPr/>
        <p:txBody>
          <a:bodyPr>
            <a:normAutofit lnSpcReduction="10000"/>
          </a:bodyPr>
          <a:lstStyle/>
          <a:p>
            <a:pPr algn="just">
              <a:lnSpc>
                <a:spcPct val="90000"/>
              </a:lnSpc>
            </a:pPr>
            <a:r>
              <a:rPr lang="en-GB" u="sng" dirty="0"/>
              <a:t>Thresholds</a:t>
            </a:r>
            <a:r>
              <a:rPr lang="en-GB" dirty="0"/>
              <a:t> cannot exclude all projects of a certain type UNLESS, when viewed as a whole, they would not be likely to have significant environmental effects.</a:t>
            </a:r>
          </a:p>
          <a:p>
            <a:pPr>
              <a:lnSpc>
                <a:spcPct val="90000"/>
              </a:lnSpc>
            </a:pPr>
            <a:r>
              <a:rPr lang="en-GB" u="sng" dirty="0"/>
              <a:t>Small-scale projects</a:t>
            </a:r>
            <a:r>
              <a:rPr lang="en-GB" dirty="0"/>
              <a:t> can have significant effects on the environment.</a:t>
            </a:r>
          </a:p>
          <a:p>
            <a:pPr>
              <a:lnSpc>
                <a:spcPct val="90000"/>
              </a:lnSpc>
            </a:pPr>
            <a:r>
              <a:rPr lang="en-GB" dirty="0"/>
              <a:t>Thresholds are to help in screening, not exempt classes.</a:t>
            </a:r>
          </a:p>
          <a:p>
            <a:pPr>
              <a:lnSpc>
                <a:spcPct val="90000"/>
              </a:lnSpc>
            </a:pPr>
            <a:r>
              <a:rPr lang="en-GB" u="sng" dirty="0"/>
              <a:t>Cumulative effects </a:t>
            </a:r>
            <a:r>
              <a:rPr lang="en-GB" dirty="0"/>
              <a:t>of projects must be taken into account.</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48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4"/>
              </a:rPr>
              <a:t>https://</a:t>
            </a:r>
            <a:r>
              <a:rPr lang="cs-CZ" dirty="0" smtClean="0">
                <a:hlinkClick r:id="rId4"/>
              </a:rPr>
              <a:t>www.youtube.com/watch?v=0uReVJYe0qw</a:t>
            </a:r>
            <a:r>
              <a:rPr lang="cs-CZ" dirty="0" smtClean="0"/>
              <a:t> </a:t>
            </a:r>
            <a:endParaRPr lang="cs-CZ" dirty="0"/>
          </a:p>
        </p:txBody>
      </p:sp>
      <p:pic>
        <p:nvPicPr>
          <p:cNvPr id="6" name="Obrázek 5"/>
          <p:cNvPicPr>
            <a:picLocks noChangeAspect="1"/>
          </p:cNvPicPr>
          <p:nvPr/>
        </p:nvPicPr>
        <p:blipFill>
          <a:blip r:embed="rId5"/>
          <a:stretch>
            <a:fillRect/>
          </a:stretch>
        </p:blipFill>
        <p:spPr>
          <a:xfrm>
            <a:off x="574737" y="1088162"/>
            <a:ext cx="7706494" cy="4371781"/>
          </a:xfrm>
          <a:prstGeom prst="rect">
            <a:avLst/>
          </a:prstGeom>
        </p:spPr>
      </p:pic>
    </p:spTree>
    <p:extLst>
      <p:ext uri="{BB962C8B-B14F-4D97-AF65-F5344CB8AC3E}">
        <p14:creationId xmlns:p14="http://schemas.microsoft.com/office/powerpoint/2010/main" val="3145335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43172" y="1484784"/>
            <a:ext cx="8229600" cy="4525963"/>
          </a:xfrm>
        </p:spPr>
        <p:txBody>
          <a:bodyPr>
            <a:normAutofit fontScale="85000" lnSpcReduction="10000"/>
          </a:bodyPr>
          <a:lstStyle/>
          <a:p>
            <a:pPr marL="457200" indent="-457200">
              <a:buAutoNum type="arabicParenR"/>
            </a:pPr>
            <a:r>
              <a:rPr lang="cs-CZ" sz="2400" b="1" dirty="0" smtClean="0"/>
              <a:t>Public </a:t>
            </a:r>
            <a:r>
              <a:rPr lang="cs-CZ" sz="2400" b="1" dirty="0" err="1" smtClean="0"/>
              <a:t>participation</a:t>
            </a:r>
            <a:r>
              <a:rPr lang="cs-CZ" sz="2400" b="1" dirty="0" smtClean="0"/>
              <a:t> in </a:t>
            </a:r>
            <a:r>
              <a:rPr lang="cs-CZ" sz="2400" b="1" dirty="0" err="1" smtClean="0"/>
              <a:t>general</a:t>
            </a:r>
            <a:endParaRPr lang="cs-CZ" sz="2400" b="1" dirty="0"/>
          </a:p>
          <a:p>
            <a:pPr marL="0" indent="0">
              <a:buNone/>
            </a:pPr>
            <a:r>
              <a:rPr lang="cs-CZ" sz="2400" b="1" dirty="0" smtClean="0"/>
              <a:t>- </a:t>
            </a:r>
            <a:r>
              <a:rPr lang="cs-CZ" sz="2400" dirty="0" err="1"/>
              <a:t>P</a:t>
            </a:r>
            <a:r>
              <a:rPr lang="cs-CZ" sz="2400" dirty="0" err="1" smtClean="0"/>
              <a:t>rocedural</a:t>
            </a:r>
            <a:r>
              <a:rPr lang="cs-CZ" sz="2400" dirty="0" smtClean="0"/>
              <a:t> </a:t>
            </a:r>
            <a:r>
              <a:rPr lang="cs-CZ" sz="2400" dirty="0" err="1" smtClean="0"/>
              <a:t>rights</a:t>
            </a:r>
            <a:r>
              <a:rPr lang="cs-CZ" sz="2400" dirty="0" smtClean="0"/>
              <a:t>, </a:t>
            </a:r>
            <a:r>
              <a:rPr lang="cs-CZ" sz="2400" dirty="0" err="1" smtClean="0"/>
              <a:t>often</a:t>
            </a:r>
            <a:r>
              <a:rPr lang="cs-CZ" sz="2400" dirty="0" smtClean="0"/>
              <a:t> </a:t>
            </a:r>
            <a:r>
              <a:rPr lang="cs-CZ" sz="2400" dirty="0" err="1" smtClean="0"/>
              <a:t>constitutional</a:t>
            </a:r>
            <a:r>
              <a:rPr lang="cs-CZ" sz="2400" dirty="0" smtClean="0"/>
              <a:t>, </a:t>
            </a:r>
            <a:r>
              <a:rPr lang="cs-CZ" sz="2400" dirty="0" err="1" smtClean="0"/>
              <a:t>sources</a:t>
            </a:r>
            <a:r>
              <a:rPr lang="cs-CZ" sz="2400" dirty="0" smtClean="0"/>
              <a:t>: IL, EU, NL </a:t>
            </a:r>
            <a:endParaRPr lang="cs-CZ" sz="2400" dirty="0"/>
          </a:p>
          <a:p>
            <a:pPr marL="0" indent="0">
              <a:buNone/>
            </a:pPr>
            <a:r>
              <a:rPr lang="cs-CZ" sz="2400" b="1" dirty="0"/>
              <a:t>2) </a:t>
            </a:r>
            <a:r>
              <a:rPr lang="cs-CZ" sz="2400" b="1" dirty="0" err="1" smtClean="0"/>
              <a:t>The</a:t>
            </a:r>
            <a:r>
              <a:rPr lang="cs-CZ" sz="2400" b="1" dirty="0" smtClean="0"/>
              <a:t> </a:t>
            </a:r>
            <a:r>
              <a:rPr lang="cs-CZ" sz="2400" b="1" dirty="0" err="1" smtClean="0"/>
              <a:t>Aarhus</a:t>
            </a:r>
            <a:r>
              <a:rPr lang="cs-CZ" sz="2400" b="1" dirty="0" smtClean="0"/>
              <a:t> </a:t>
            </a:r>
            <a:r>
              <a:rPr lang="cs-CZ" sz="2400" b="1" dirty="0" err="1" smtClean="0"/>
              <a:t>Convention</a:t>
            </a:r>
            <a:r>
              <a:rPr lang="cs-CZ" sz="2400" b="1" dirty="0" smtClean="0"/>
              <a:t> (1998)</a:t>
            </a:r>
            <a:endParaRPr lang="cs-CZ" sz="2400" b="1" dirty="0"/>
          </a:p>
          <a:p>
            <a:pPr marL="0" indent="0">
              <a:buNone/>
            </a:pPr>
            <a:r>
              <a:rPr lang="cs-CZ" sz="2400" dirty="0" smtClean="0"/>
              <a:t>- </a:t>
            </a:r>
            <a:r>
              <a:rPr lang="cs-CZ" sz="2400" dirty="0" err="1"/>
              <a:t>P</a:t>
            </a:r>
            <a:r>
              <a:rPr lang="cs-CZ" sz="2400" dirty="0" err="1" smtClean="0"/>
              <a:t>arties</a:t>
            </a:r>
            <a:r>
              <a:rPr lang="cs-CZ" sz="2400" dirty="0" smtClean="0"/>
              <a:t>: </a:t>
            </a:r>
            <a:r>
              <a:rPr lang="cs-CZ" sz="2400" dirty="0" err="1" smtClean="0"/>
              <a:t>MSs</a:t>
            </a:r>
            <a:r>
              <a:rPr lang="cs-CZ" sz="2400" dirty="0" smtClean="0"/>
              <a:t> </a:t>
            </a:r>
            <a:r>
              <a:rPr lang="en-US" sz="2400" dirty="0" smtClean="0"/>
              <a:t>+</a:t>
            </a:r>
            <a:r>
              <a:rPr lang="cs-CZ" sz="2400" dirty="0" smtClean="0"/>
              <a:t> EU </a:t>
            </a:r>
            <a:r>
              <a:rPr lang="en-US" sz="2400" dirty="0" smtClean="0"/>
              <a:t>+ </a:t>
            </a:r>
            <a:r>
              <a:rPr lang="cs-CZ" sz="2400" dirty="0" smtClean="0"/>
              <a:t>more, </a:t>
            </a:r>
            <a:r>
              <a:rPr lang="cs-CZ" sz="2400" dirty="0" err="1" smtClean="0"/>
              <a:t>the</a:t>
            </a:r>
            <a:r>
              <a:rPr lang="cs-CZ" sz="2400" dirty="0" smtClean="0"/>
              <a:t> </a:t>
            </a:r>
            <a:r>
              <a:rPr lang="cs-CZ" sz="2400" dirty="0" err="1" smtClean="0"/>
              <a:t>three</a:t>
            </a:r>
            <a:r>
              <a:rPr lang="cs-CZ" sz="2400" dirty="0" smtClean="0"/>
              <a:t> </a:t>
            </a:r>
            <a:r>
              <a:rPr lang="cs-CZ" sz="2400" dirty="0" err="1" smtClean="0"/>
              <a:t>pillars</a:t>
            </a:r>
            <a:r>
              <a:rPr lang="cs-CZ" sz="2400" dirty="0" smtClean="0"/>
              <a:t>: </a:t>
            </a:r>
            <a:r>
              <a:rPr lang="cs-CZ" sz="2400" dirty="0" err="1" smtClean="0"/>
              <a:t>information</a:t>
            </a:r>
            <a:r>
              <a:rPr lang="cs-CZ" sz="2400" dirty="0" smtClean="0"/>
              <a:t>, </a:t>
            </a:r>
            <a:r>
              <a:rPr lang="cs-CZ" sz="2400" dirty="0" err="1" smtClean="0"/>
              <a:t>participation</a:t>
            </a:r>
            <a:r>
              <a:rPr lang="cs-CZ" sz="2400" dirty="0" smtClean="0"/>
              <a:t>, justice; non-</a:t>
            </a:r>
            <a:r>
              <a:rPr lang="cs-CZ" sz="2400" dirty="0" err="1" smtClean="0"/>
              <a:t>compliance</a:t>
            </a:r>
            <a:r>
              <a:rPr lang="cs-CZ" sz="2400" dirty="0" smtClean="0"/>
              <a:t> </a:t>
            </a:r>
            <a:r>
              <a:rPr lang="cs-CZ" sz="2400" dirty="0" err="1" smtClean="0"/>
              <a:t>mechanism</a:t>
            </a:r>
            <a:r>
              <a:rPr lang="cs-CZ" sz="2400" dirty="0" smtClean="0"/>
              <a:t>, a</a:t>
            </a:r>
            <a:r>
              <a:rPr lang="en-US" sz="2400" dirty="0" smtClean="0"/>
              <a:t> </a:t>
            </a:r>
            <a:r>
              <a:rPr lang="en-US" sz="2400" dirty="0"/>
              <a:t>'floor', not a 'ceiling'‚</a:t>
            </a:r>
            <a:r>
              <a:rPr lang="cs-CZ" sz="2400" dirty="0" smtClean="0"/>
              <a:t> </a:t>
            </a:r>
            <a:r>
              <a:rPr lang="cs-CZ" sz="2400" dirty="0" err="1" smtClean="0"/>
              <a:t>interest</a:t>
            </a:r>
            <a:r>
              <a:rPr lang="cs-CZ" sz="2400" dirty="0" smtClean="0"/>
              <a:t> and </a:t>
            </a:r>
            <a:r>
              <a:rPr lang="cs-CZ" sz="2400" dirty="0" err="1" smtClean="0"/>
              <a:t>rights</a:t>
            </a:r>
            <a:r>
              <a:rPr lang="cs-CZ" sz="2400" dirty="0" smtClean="0"/>
              <a:t>, </a:t>
            </a:r>
            <a:r>
              <a:rPr lang="cs-CZ" sz="2400" dirty="0" err="1" smtClean="0"/>
              <a:t>important</a:t>
            </a:r>
            <a:r>
              <a:rPr lang="cs-CZ" sz="2400" dirty="0" smtClean="0"/>
              <a:t> </a:t>
            </a:r>
            <a:r>
              <a:rPr lang="cs-CZ" sz="2400" dirty="0" err="1" smtClean="0"/>
              <a:t>definitions</a:t>
            </a:r>
            <a:r>
              <a:rPr lang="cs-CZ" sz="2400" dirty="0" smtClean="0"/>
              <a:t> (</a:t>
            </a:r>
            <a:r>
              <a:rPr lang="cs-CZ" sz="2400" dirty="0" err="1" smtClean="0"/>
              <a:t>the</a:t>
            </a:r>
            <a:r>
              <a:rPr lang="cs-CZ" sz="2400" dirty="0" smtClean="0"/>
              <a:t> public, t</a:t>
            </a:r>
            <a:r>
              <a:rPr lang="en-US" sz="2400" dirty="0" smtClean="0"/>
              <a:t>he </a:t>
            </a:r>
            <a:r>
              <a:rPr lang="en-US" sz="2400" dirty="0"/>
              <a:t>public </a:t>
            </a:r>
            <a:r>
              <a:rPr lang="en-US" sz="2400" dirty="0" smtClean="0"/>
              <a:t>concerned</a:t>
            </a:r>
            <a:r>
              <a:rPr lang="cs-CZ" sz="2400" dirty="0" smtClean="0"/>
              <a:t>),</a:t>
            </a:r>
            <a:r>
              <a:rPr lang="en-US" sz="2400" b="1" dirty="0" smtClean="0"/>
              <a:t> </a:t>
            </a:r>
            <a:r>
              <a:rPr lang="cs-CZ" sz="2400" dirty="0" smtClean="0"/>
              <a:t>list </a:t>
            </a:r>
            <a:r>
              <a:rPr lang="cs-CZ" sz="2400" dirty="0" err="1" smtClean="0"/>
              <a:t>of</a:t>
            </a:r>
            <a:r>
              <a:rPr lang="cs-CZ" sz="2400" dirty="0" smtClean="0"/>
              <a:t> </a:t>
            </a:r>
            <a:r>
              <a:rPr lang="cs-CZ" sz="2400" dirty="0" err="1" smtClean="0"/>
              <a:t>projects</a:t>
            </a:r>
            <a:r>
              <a:rPr lang="cs-CZ" sz="2400" dirty="0" smtClean="0"/>
              <a:t>, GMO </a:t>
            </a:r>
            <a:r>
              <a:rPr lang="cs-CZ" sz="2400" dirty="0" err="1" smtClean="0"/>
              <a:t>amendment</a:t>
            </a:r>
            <a:endParaRPr lang="cs-CZ" sz="2400" dirty="0"/>
          </a:p>
          <a:p>
            <a:pPr marL="0" indent="0">
              <a:buNone/>
            </a:pPr>
            <a:r>
              <a:rPr lang="cs-CZ" sz="2400" b="1" dirty="0"/>
              <a:t>3) </a:t>
            </a:r>
            <a:r>
              <a:rPr lang="cs-CZ" sz="2400" b="1" dirty="0" smtClean="0"/>
              <a:t>EU </a:t>
            </a:r>
            <a:r>
              <a:rPr lang="cs-CZ" sz="2400" b="1" dirty="0" err="1" smtClean="0"/>
              <a:t>level</a:t>
            </a:r>
            <a:endParaRPr lang="cs-CZ" sz="2400" dirty="0"/>
          </a:p>
          <a:p>
            <a:pPr marL="0" indent="0">
              <a:buNone/>
            </a:pPr>
            <a:r>
              <a:rPr lang="cs-CZ" sz="2400" dirty="0" smtClean="0"/>
              <a:t>- </a:t>
            </a:r>
            <a:r>
              <a:rPr lang="cs-CZ" sz="2400" dirty="0" err="1" smtClean="0"/>
              <a:t>Regulation</a:t>
            </a:r>
            <a:r>
              <a:rPr lang="cs-CZ" sz="2400" dirty="0" smtClean="0"/>
              <a:t> </a:t>
            </a:r>
            <a:r>
              <a:rPr lang="cs-CZ" sz="2400" dirty="0" err="1" smtClean="0"/>
              <a:t>for</a:t>
            </a:r>
            <a:r>
              <a:rPr lang="cs-CZ" sz="2400" dirty="0" smtClean="0"/>
              <a:t> </a:t>
            </a:r>
            <a:r>
              <a:rPr lang="cs-CZ" sz="2400" dirty="0" err="1" smtClean="0"/>
              <a:t>the</a:t>
            </a:r>
            <a:r>
              <a:rPr lang="cs-CZ" sz="2400" dirty="0" smtClean="0"/>
              <a:t> EU </a:t>
            </a:r>
            <a:r>
              <a:rPr lang="cs-CZ" sz="2400" dirty="0" err="1" smtClean="0"/>
              <a:t>institutions</a:t>
            </a:r>
            <a:r>
              <a:rPr lang="cs-CZ" sz="2400" dirty="0" smtClean="0"/>
              <a:t>, </a:t>
            </a:r>
            <a:r>
              <a:rPr lang="cs-CZ" sz="2400" dirty="0" err="1" smtClean="0"/>
              <a:t>directives</a:t>
            </a:r>
            <a:r>
              <a:rPr lang="cs-CZ" sz="2400" dirty="0" smtClean="0"/>
              <a:t> in </a:t>
            </a:r>
            <a:r>
              <a:rPr lang="cs-CZ" sz="2400" dirty="0" err="1" smtClean="0"/>
              <a:t>first</a:t>
            </a:r>
            <a:r>
              <a:rPr lang="cs-CZ" sz="2400" dirty="0" smtClean="0"/>
              <a:t> </a:t>
            </a:r>
            <a:r>
              <a:rPr lang="cs-CZ" sz="2400" dirty="0" err="1" smtClean="0"/>
              <a:t>two</a:t>
            </a:r>
            <a:r>
              <a:rPr lang="cs-CZ" sz="2400" dirty="0" smtClean="0"/>
              <a:t> </a:t>
            </a:r>
            <a:r>
              <a:rPr lang="cs-CZ" sz="2400" dirty="0" err="1" smtClean="0"/>
              <a:t>pillars</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MSs</a:t>
            </a:r>
            <a:r>
              <a:rPr lang="cs-CZ" sz="2400" dirty="0" smtClean="0"/>
              <a:t> (EIA, IPPC), </a:t>
            </a:r>
            <a:r>
              <a:rPr lang="cs-CZ" sz="2400" dirty="0" err="1" smtClean="0"/>
              <a:t>restrictive</a:t>
            </a:r>
            <a:r>
              <a:rPr lang="cs-CZ" sz="2400" dirty="0" smtClean="0"/>
              <a:t> </a:t>
            </a:r>
            <a:r>
              <a:rPr lang="cs-CZ" sz="2400" dirty="0" err="1" smtClean="0"/>
              <a:t>interpretation</a:t>
            </a:r>
            <a:r>
              <a:rPr lang="cs-CZ" sz="2400" dirty="0" smtClean="0"/>
              <a:t> (CJEU – </a:t>
            </a:r>
            <a:r>
              <a:rPr lang="cs-CZ" sz="2400" dirty="0" err="1" smtClean="0"/>
              <a:t>individual</a:t>
            </a:r>
            <a:r>
              <a:rPr lang="cs-CZ" sz="2400" dirty="0" smtClean="0"/>
              <a:t> </a:t>
            </a:r>
            <a:r>
              <a:rPr lang="cs-CZ" sz="2400" dirty="0" err="1" smtClean="0"/>
              <a:t>concern</a:t>
            </a:r>
            <a:r>
              <a:rPr lang="cs-CZ" sz="2400" dirty="0" smtClean="0"/>
              <a:t>)</a:t>
            </a:r>
          </a:p>
          <a:p>
            <a:pPr marL="0" indent="0">
              <a:buNone/>
            </a:pPr>
            <a:r>
              <a:rPr lang="cs-CZ" sz="2400" dirty="0" smtClean="0"/>
              <a:t>4) </a:t>
            </a:r>
            <a:r>
              <a:rPr lang="cs-CZ" sz="2400" b="1" dirty="0" err="1" smtClean="0"/>
              <a:t>National</a:t>
            </a:r>
            <a:r>
              <a:rPr lang="cs-CZ" sz="2400" b="1" dirty="0" smtClean="0"/>
              <a:t> </a:t>
            </a:r>
            <a:r>
              <a:rPr lang="cs-CZ" sz="2400" b="1" dirty="0" err="1" smtClean="0"/>
              <a:t>level</a:t>
            </a:r>
            <a:endParaRPr lang="cs-CZ" sz="2400" dirty="0"/>
          </a:p>
          <a:p>
            <a:pPr marL="0" indent="0">
              <a:buNone/>
            </a:pPr>
            <a:r>
              <a:rPr lang="cs-CZ" sz="2400" dirty="0" smtClean="0"/>
              <a:t>- </a:t>
            </a:r>
            <a:r>
              <a:rPr lang="cs-CZ" sz="2400" dirty="0" err="1" smtClean="0"/>
              <a:t>The</a:t>
            </a:r>
            <a:r>
              <a:rPr lang="cs-CZ" sz="2400" dirty="0" smtClean="0"/>
              <a:t> </a:t>
            </a:r>
            <a:r>
              <a:rPr lang="cs-CZ" sz="2400" dirty="0" err="1" smtClean="0"/>
              <a:t>Aarhus</a:t>
            </a:r>
            <a:r>
              <a:rPr lang="cs-CZ" sz="2400" dirty="0" smtClean="0"/>
              <a:t> </a:t>
            </a:r>
            <a:r>
              <a:rPr lang="cs-CZ" sz="2400" dirty="0" err="1" smtClean="0"/>
              <a:t>Convention</a:t>
            </a:r>
            <a:r>
              <a:rPr lang="cs-CZ" sz="2400" dirty="0" smtClean="0"/>
              <a:t> </a:t>
            </a:r>
            <a:r>
              <a:rPr lang="cs-CZ" sz="2400" dirty="0" err="1" smtClean="0"/>
              <a:t>is</a:t>
            </a:r>
            <a:r>
              <a:rPr lang="cs-CZ" sz="2400" dirty="0" smtClean="0"/>
              <a:t> not </a:t>
            </a:r>
            <a:r>
              <a:rPr lang="cs-CZ" sz="2400" dirty="0" err="1" smtClean="0"/>
              <a:t>directly</a:t>
            </a:r>
            <a:r>
              <a:rPr lang="cs-CZ" sz="2400" dirty="0" smtClean="0"/>
              <a:t> </a:t>
            </a:r>
            <a:r>
              <a:rPr lang="cs-CZ" sz="2400" dirty="0" err="1" smtClean="0"/>
              <a:t>applicable</a:t>
            </a:r>
            <a:r>
              <a:rPr lang="cs-CZ" sz="2400" dirty="0" smtClean="0"/>
              <a:t> (but as far as </a:t>
            </a:r>
            <a:r>
              <a:rPr lang="cs-CZ" sz="2400" dirty="0" err="1" smtClean="0"/>
              <a:t>possible</a:t>
            </a:r>
            <a:r>
              <a:rPr lang="cs-CZ" sz="2400" dirty="0"/>
              <a:t>), </a:t>
            </a:r>
            <a:r>
              <a:rPr lang="cs-CZ" sz="2400" dirty="0" smtClean="0"/>
              <a:t>EU </a:t>
            </a:r>
            <a:r>
              <a:rPr lang="cs-CZ" sz="2400" dirty="0" err="1" smtClean="0"/>
              <a:t>directives</a:t>
            </a:r>
            <a:r>
              <a:rPr lang="cs-CZ" sz="2400" dirty="0" smtClean="0"/>
              <a:t> are </a:t>
            </a:r>
            <a:r>
              <a:rPr lang="cs-CZ" sz="2400" dirty="0" err="1" smtClean="0"/>
              <a:t>directly</a:t>
            </a:r>
            <a:r>
              <a:rPr lang="cs-CZ" sz="2400" dirty="0" smtClean="0"/>
              <a:t> </a:t>
            </a:r>
            <a:r>
              <a:rPr lang="cs-CZ" sz="2400" dirty="0" err="1" smtClean="0"/>
              <a:t>applicable</a:t>
            </a:r>
            <a:r>
              <a:rPr lang="cs-CZ" sz="2400" dirty="0" smtClean="0"/>
              <a:t>, but do not </a:t>
            </a:r>
            <a:r>
              <a:rPr lang="cs-CZ" sz="2400" dirty="0" err="1" smtClean="0"/>
              <a:t>deal</a:t>
            </a:r>
            <a:r>
              <a:rPr lang="cs-CZ" sz="2400" dirty="0" smtClean="0"/>
              <a:t> </a:t>
            </a:r>
            <a:r>
              <a:rPr lang="cs-CZ" sz="2400" dirty="0" err="1" smtClean="0"/>
              <a:t>with</a:t>
            </a:r>
            <a:r>
              <a:rPr lang="cs-CZ" sz="2400" dirty="0" smtClean="0"/>
              <a:t> much </a:t>
            </a:r>
            <a:r>
              <a:rPr lang="cs-CZ" sz="2400" dirty="0" err="1" smtClean="0"/>
              <a:t>with</a:t>
            </a:r>
            <a:r>
              <a:rPr lang="cs-CZ" sz="2400" dirty="0" smtClean="0"/>
              <a:t> </a:t>
            </a:r>
            <a:r>
              <a:rPr lang="cs-CZ" sz="2400" dirty="0" err="1" smtClean="0"/>
              <a:t>specific</a:t>
            </a:r>
            <a:r>
              <a:rPr lang="cs-CZ" sz="2400" dirty="0" smtClean="0"/>
              <a:t> </a:t>
            </a:r>
            <a:r>
              <a:rPr lang="cs-CZ" sz="2400" dirty="0" err="1"/>
              <a:t>conditions</a:t>
            </a:r>
            <a:r>
              <a:rPr lang="cs-CZ" sz="2400" dirty="0"/>
              <a:t> </a:t>
            </a:r>
            <a:r>
              <a:rPr lang="cs-CZ" sz="2400" dirty="0" smtClean="0"/>
              <a:t>(</a:t>
            </a:r>
            <a:r>
              <a:rPr lang="cs-CZ" sz="2400" dirty="0" err="1" smtClean="0"/>
              <a:t>scope</a:t>
            </a:r>
            <a:r>
              <a:rPr lang="cs-CZ" sz="2400" dirty="0" smtClean="0"/>
              <a:t> </a:t>
            </a:r>
            <a:r>
              <a:rPr lang="cs-CZ" sz="2400" dirty="0" err="1" smtClean="0"/>
              <a:t>of</a:t>
            </a:r>
            <a:r>
              <a:rPr lang="cs-CZ" sz="2400" dirty="0" smtClean="0"/>
              <a:t> </a:t>
            </a:r>
            <a:r>
              <a:rPr lang="cs-CZ" sz="2400" dirty="0" err="1" smtClean="0"/>
              <a:t>review</a:t>
            </a:r>
            <a:r>
              <a:rPr lang="cs-CZ" sz="2400" dirty="0" smtClean="0"/>
              <a:t>, </a:t>
            </a:r>
            <a:r>
              <a:rPr lang="cs-CZ" sz="2400" dirty="0" err="1" smtClean="0"/>
              <a:t>costs</a:t>
            </a:r>
            <a:r>
              <a:rPr lang="cs-CZ" sz="2400" dirty="0" smtClean="0"/>
              <a:t> and </a:t>
            </a:r>
            <a:r>
              <a:rPr lang="cs-CZ" sz="2400" dirty="0" err="1" smtClean="0"/>
              <a:t>fees</a:t>
            </a:r>
            <a:r>
              <a:rPr lang="cs-CZ" sz="2400" dirty="0" smtClean="0"/>
              <a:t>, </a:t>
            </a:r>
            <a:r>
              <a:rPr lang="cs-CZ" sz="2400" dirty="0" err="1" smtClean="0"/>
              <a:t>size</a:t>
            </a:r>
            <a:r>
              <a:rPr lang="cs-CZ" sz="2400" dirty="0" smtClean="0"/>
              <a:t> and </a:t>
            </a:r>
            <a:r>
              <a:rPr lang="cs-CZ" sz="2400" dirty="0" err="1" smtClean="0"/>
              <a:t>activity</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NGOs</a:t>
            </a:r>
            <a:r>
              <a:rPr lang="cs-CZ" sz="2400" dirty="0" smtClean="0"/>
              <a:t>)</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seminar</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examples</a:t>
            </a:r>
            <a:endParaRPr lang="cs-CZ" sz="4000" b="1" dirty="0"/>
          </a:p>
        </p:txBody>
      </p:sp>
      <p:sp>
        <p:nvSpPr>
          <p:cNvPr id="16" name="Rectangle 3"/>
          <p:cNvSpPr txBox="1">
            <a:spLocks noChangeArrowheads="1"/>
          </p:cNvSpPr>
          <p:nvPr/>
        </p:nvSpPr>
        <p:spPr>
          <a:xfrm>
            <a:off x="356352" y="1274681"/>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smtClean="0"/>
              <a:t>ANNEX I</a:t>
            </a:r>
          </a:p>
          <a:p>
            <a:pPr>
              <a:lnSpc>
                <a:spcPct val="90000"/>
              </a:lnSpc>
            </a:pPr>
            <a:r>
              <a:rPr lang="fr-BE" sz="2200" dirty="0" smtClean="0"/>
              <a:t>Long-distance </a:t>
            </a:r>
            <a:r>
              <a:rPr lang="fr-BE" sz="2200" b="1" dirty="0" smtClean="0"/>
              <a:t>railway</a:t>
            </a:r>
            <a:r>
              <a:rPr lang="fr-BE" sz="2200" dirty="0" smtClean="0"/>
              <a:t> lines </a:t>
            </a:r>
          </a:p>
          <a:p>
            <a:pPr>
              <a:lnSpc>
                <a:spcPct val="90000"/>
              </a:lnSpc>
              <a:spcBef>
                <a:spcPct val="15000"/>
              </a:spcBef>
            </a:pPr>
            <a:r>
              <a:rPr lang="fr-BE" sz="2200" b="1" dirty="0" smtClean="0"/>
              <a:t>Motorways</a:t>
            </a:r>
            <a:r>
              <a:rPr lang="fr-BE" sz="2200" dirty="0" smtClean="0"/>
              <a:t>, express roads, </a:t>
            </a:r>
            <a:r>
              <a:rPr lang="fr-BE" sz="2200" b="1" dirty="0" smtClean="0"/>
              <a:t>roads</a:t>
            </a:r>
            <a:r>
              <a:rPr lang="fr-BE" sz="2200" dirty="0" smtClean="0"/>
              <a:t> of four lanes or more (of at least 10Km)</a:t>
            </a:r>
          </a:p>
          <a:p>
            <a:pPr>
              <a:lnSpc>
                <a:spcPct val="90000"/>
              </a:lnSpc>
              <a:spcBef>
                <a:spcPct val="15000"/>
              </a:spcBef>
            </a:pPr>
            <a:r>
              <a:rPr lang="fr-BE" sz="2200" b="1" dirty="0" smtClean="0"/>
              <a:t>Waste</a:t>
            </a:r>
            <a:r>
              <a:rPr lang="fr-BE" sz="2200" dirty="0" smtClean="0"/>
              <a:t> disposal installations</a:t>
            </a:r>
          </a:p>
          <a:p>
            <a:pPr lvl="1">
              <a:lnSpc>
                <a:spcPct val="90000"/>
              </a:lnSpc>
            </a:pPr>
            <a:r>
              <a:rPr lang="fr-BE" sz="2000" dirty="0" smtClean="0"/>
              <a:t>for hazardous waste</a:t>
            </a:r>
          </a:p>
          <a:p>
            <a:pPr lvl="1">
              <a:lnSpc>
                <a:spcPct val="90000"/>
              </a:lnSpc>
            </a:pPr>
            <a:r>
              <a:rPr lang="fr-BE" sz="2000" dirty="0" smtClean="0"/>
              <a:t>for non hazardous waste (above 100 tonnes/day)</a:t>
            </a:r>
          </a:p>
          <a:p>
            <a:pPr>
              <a:lnSpc>
                <a:spcPct val="90000"/>
              </a:lnSpc>
              <a:spcBef>
                <a:spcPct val="15000"/>
              </a:spcBef>
            </a:pPr>
            <a:r>
              <a:rPr lang="fr-BE" sz="2200" b="1" dirty="0" smtClean="0"/>
              <a:t>Waste water</a:t>
            </a:r>
            <a:r>
              <a:rPr lang="fr-BE" sz="2200" dirty="0" smtClean="0"/>
              <a:t> treatment plants (above 150000 p.e.)</a:t>
            </a:r>
          </a:p>
          <a:p>
            <a:pPr>
              <a:lnSpc>
                <a:spcPct val="90000"/>
              </a:lnSpc>
              <a:spcBef>
                <a:spcPct val="15000"/>
              </a:spcBef>
            </a:pPr>
            <a:r>
              <a:rPr lang="fr-BE" sz="2200" dirty="0" smtClean="0">
                <a:solidFill>
                  <a:srgbClr val="CC3300"/>
                </a:solidFill>
              </a:rPr>
              <a:t>[</a:t>
            </a:r>
            <a:r>
              <a:rPr lang="en-US" sz="2200" dirty="0" smtClean="0">
                <a:solidFill>
                  <a:srgbClr val="CC3300"/>
                </a:solidFill>
              </a:rPr>
              <a:t>+ </a:t>
            </a:r>
            <a:r>
              <a:rPr lang="fr-BE" sz="2200" dirty="0" smtClean="0">
                <a:solidFill>
                  <a:srgbClr val="CC3300"/>
                </a:solidFill>
              </a:rPr>
              <a:t>changes or extensions of Annex I projects meeting Annex I thresholds]</a:t>
            </a:r>
          </a:p>
          <a:p>
            <a:pPr>
              <a:lnSpc>
                <a:spcPct val="90000"/>
              </a:lnSpc>
              <a:spcBef>
                <a:spcPct val="15000"/>
              </a:spcBef>
            </a:pPr>
            <a:r>
              <a:rPr lang="fr-BE" sz="2200" dirty="0" smtClean="0"/>
              <a:t>….</a:t>
            </a:r>
            <a:endParaRPr lang="en-GB" sz="2200" dirty="0"/>
          </a:p>
        </p:txBody>
      </p:sp>
      <p:sp>
        <p:nvSpPr>
          <p:cNvPr id="17" name="Rectangle 4"/>
          <p:cNvSpPr txBox="1">
            <a:spLocks noChangeArrowheads="1"/>
          </p:cNvSpPr>
          <p:nvPr/>
        </p:nvSpPr>
        <p:spPr>
          <a:xfrm>
            <a:off x="4645777" y="1240052"/>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smtClean="0"/>
              <a:t>ANNEX II</a:t>
            </a:r>
          </a:p>
          <a:p>
            <a:pPr>
              <a:lnSpc>
                <a:spcPct val="90000"/>
              </a:lnSpc>
            </a:pPr>
            <a:r>
              <a:rPr lang="fr-BE" sz="2200" dirty="0" smtClean="0"/>
              <a:t>Construction of </a:t>
            </a:r>
            <a:r>
              <a:rPr lang="fr-BE" sz="2200" b="1" dirty="0" smtClean="0"/>
              <a:t>railways</a:t>
            </a:r>
            <a:r>
              <a:rPr lang="fr-BE" sz="2200" dirty="0" smtClean="0"/>
              <a:t> and </a:t>
            </a:r>
            <a:r>
              <a:rPr lang="fr-BE" sz="2200" b="1" dirty="0" smtClean="0"/>
              <a:t>roads</a:t>
            </a:r>
            <a:r>
              <a:rPr lang="fr-BE" sz="2200" dirty="0" smtClean="0"/>
              <a:t> not included in Annex I</a:t>
            </a:r>
          </a:p>
          <a:p>
            <a:pPr>
              <a:lnSpc>
                <a:spcPct val="90000"/>
              </a:lnSpc>
            </a:pPr>
            <a:r>
              <a:rPr lang="fr-BE" sz="2200" b="1" dirty="0" smtClean="0"/>
              <a:t>Waste</a:t>
            </a:r>
            <a:r>
              <a:rPr lang="fr-BE" sz="2200" dirty="0" smtClean="0"/>
              <a:t> disposal installations and </a:t>
            </a:r>
            <a:r>
              <a:rPr lang="fr-BE" sz="2200" b="1" dirty="0" smtClean="0"/>
              <a:t>waste water</a:t>
            </a:r>
            <a:r>
              <a:rPr lang="fr-BE" sz="2200" dirty="0" smtClean="0"/>
              <a:t> treatment plants not included in Annex I</a:t>
            </a:r>
          </a:p>
          <a:p>
            <a:pPr>
              <a:lnSpc>
                <a:spcPct val="90000"/>
              </a:lnSpc>
            </a:pPr>
            <a:r>
              <a:rPr lang="fr-BE" sz="2200" b="1" dirty="0" smtClean="0"/>
              <a:t>Urban development projects</a:t>
            </a:r>
          </a:p>
          <a:p>
            <a:pPr>
              <a:lnSpc>
                <a:spcPct val="90000"/>
              </a:lnSpc>
            </a:pPr>
            <a:r>
              <a:rPr lang="fr-BE" sz="2200" b="1" dirty="0" smtClean="0"/>
              <a:t>Changes or extensions</a:t>
            </a:r>
            <a:r>
              <a:rPr lang="fr-BE" sz="2200" dirty="0" smtClean="0"/>
              <a:t> of Annex I and II projects that may have adverse environmental effects </a:t>
            </a:r>
            <a:endParaRPr lang="cs-CZ" sz="2200" dirty="0" smtClean="0"/>
          </a:p>
          <a:p>
            <a:pPr>
              <a:lnSpc>
                <a:spcPct val="90000"/>
              </a:lnSpc>
            </a:pPr>
            <a:r>
              <a:rPr lang="fr-BE" sz="2200" dirty="0" smtClean="0">
                <a:solidFill>
                  <a:srgbClr val="CC3300"/>
                </a:solidFill>
              </a:rPr>
              <a:t>[</a:t>
            </a:r>
            <a:r>
              <a:rPr lang="en-US" sz="2200" dirty="0" smtClean="0">
                <a:solidFill>
                  <a:srgbClr val="CC3300"/>
                </a:solidFill>
              </a:rPr>
              <a:t>+</a:t>
            </a:r>
            <a:r>
              <a:rPr lang="fr-BE" sz="2200" dirty="0" smtClean="0">
                <a:solidFill>
                  <a:srgbClr val="CC3300"/>
                </a:solidFill>
              </a:rPr>
              <a:t> modifications not included in Annex I]</a:t>
            </a:r>
          </a:p>
          <a:p>
            <a:pPr>
              <a:lnSpc>
                <a:spcPct val="90000"/>
              </a:lnSpc>
            </a:pPr>
            <a:r>
              <a:rPr lang="fr-BE" sz="2200" dirty="0" smtClean="0"/>
              <a:t>….</a:t>
            </a:r>
            <a:endParaRPr lang="en-GB" sz="2200" dirty="0"/>
          </a:p>
        </p:txBody>
      </p:sp>
    </p:spTree>
    <p:extLst>
      <p:ext uri="{BB962C8B-B14F-4D97-AF65-F5344CB8AC3E}">
        <p14:creationId xmlns:p14="http://schemas.microsoft.com/office/powerpoint/2010/main" val="4248205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procedure</a:t>
            </a:r>
            <a:endParaRPr lang="cs-CZ" sz="4000" b="1" dirty="0"/>
          </a:p>
        </p:txBody>
      </p:sp>
      <p:sp>
        <p:nvSpPr>
          <p:cNvPr id="9"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21</a:t>
            </a:fld>
            <a:endParaRPr lang="en-GB"/>
          </a:p>
        </p:txBody>
      </p:sp>
      <p:sp>
        <p:nvSpPr>
          <p:cNvPr id="11" name="Text Box 3"/>
          <p:cNvSpPr txBox="1">
            <a:spLocks noChangeArrowheads="1"/>
          </p:cNvSpPr>
          <p:nvPr/>
        </p:nvSpPr>
        <p:spPr bwMode="auto">
          <a:xfrm>
            <a:off x="539750" y="11255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Screening</a:t>
            </a:r>
          </a:p>
        </p:txBody>
      </p:sp>
      <p:sp>
        <p:nvSpPr>
          <p:cNvPr id="12" name="Text Box 4"/>
          <p:cNvSpPr txBox="1">
            <a:spLocks noChangeArrowheads="1"/>
          </p:cNvSpPr>
          <p:nvPr/>
        </p:nvSpPr>
        <p:spPr bwMode="auto">
          <a:xfrm>
            <a:off x="539750" y="21605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Scoping</a:t>
            </a:r>
          </a:p>
        </p:txBody>
      </p:sp>
      <p:sp>
        <p:nvSpPr>
          <p:cNvPr id="13" name="Text Box 5"/>
          <p:cNvSpPr txBox="1">
            <a:spLocks noChangeArrowheads="1"/>
          </p:cNvSpPr>
          <p:nvPr/>
        </p:nvSpPr>
        <p:spPr bwMode="auto">
          <a:xfrm>
            <a:off x="539750" y="31956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Environmental information</a:t>
            </a:r>
          </a:p>
        </p:txBody>
      </p:sp>
      <p:sp>
        <p:nvSpPr>
          <p:cNvPr id="14" name="Text Box 6"/>
          <p:cNvSpPr txBox="1">
            <a:spLocks noChangeArrowheads="1"/>
          </p:cNvSpPr>
          <p:nvPr/>
        </p:nvSpPr>
        <p:spPr bwMode="auto">
          <a:xfrm>
            <a:off x="539750" y="42306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Consultation on environmental information</a:t>
            </a:r>
          </a:p>
        </p:txBody>
      </p:sp>
      <p:sp>
        <p:nvSpPr>
          <p:cNvPr id="15" name="Text Box 7"/>
          <p:cNvSpPr txBox="1">
            <a:spLocks noChangeArrowheads="1"/>
          </p:cNvSpPr>
          <p:nvPr/>
        </p:nvSpPr>
        <p:spPr bwMode="auto">
          <a:xfrm>
            <a:off x="539750" y="5267325"/>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Decision</a:t>
            </a:r>
          </a:p>
        </p:txBody>
      </p:sp>
      <p:sp>
        <p:nvSpPr>
          <p:cNvPr id="18" name="Text Box 8"/>
          <p:cNvSpPr txBox="1">
            <a:spLocks noChangeArrowheads="1"/>
          </p:cNvSpPr>
          <p:nvPr/>
        </p:nvSpPr>
        <p:spPr bwMode="auto">
          <a:xfrm>
            <a:off x="5976938" y="1144588"/>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Only for Annex II projects</a:t>
            </a:r>
          </a:p>
        </p:txBody>
      </p:sp>
      <p:sp>
        <p:nvSpPr>
          <p:cNvPr id="19" name="Text Box 9"/>
          <p:cNvSpPr txBox="1">
            <a:spLocks noChangeArrowheads="1"/>
          </p:cNvSpPr>
          <p:nvPr/>
        </p:nvSpPr>
        <p:spPr bwMode="auto">
          <a:xfrm>
            <a:off x="5976938" y="217487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Upon request of the developer</a:t>
            </a:r>
          </a:p>
        </p:txBody>
      </p:sp>
      <p:sp>
        <p:nvSpPr>
          <p:cNvPr id="20" name="Text Box 10"/>
          <p:cNvSpPr txBox="1">
            <a:spLocks noChangeArrowheads="1"/>
          </p:cNvSpPr>
          <p:nvPr/>
        </p:nvSpPr>
        <p:spPr bwMode="auto">
          <a:xfrm>
            <a:off x="5976938" y="3205163"/>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The “Report”</a:t>
            </a:r>
          </a:p>
        </p:txBody>
      </p:sp>
      <p:sp>
        <p:nvSpPr>
          <p:cNvPr id="21" name="Text Box 11"/>
          <p:cNvSpPr txBox="1">
            <a:spLocks noChangeArrowheads="1"/>
          </p:cNvSpPr>
          <p:nvPr/>
        </p:nvSpPr>
        <p:spPr bwMode="auto">
          <a:xfrm>
            <a:off x="5973763" y="4006850"/>
            <a:ext cx="29876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Public, Env. Authorities...</a:t>
            </a:r>
          </a:p>
        </p:txBody>
      </p:sp>
      <p:sp>
        <p:nvSpPr>
          <p:cNvPr id="22" name="Text Box 12"/>
          <p:cNvSpPr txBox="1">
            <a:spLocks noChangeArrowheads="1"/>
          </p:cNvSpPr>
          <p:nvPr/>
        </p:nvSpPr>
        <p:spPr bwMode="auto">
          <a:xfrm>
            <a:off x="5976938" y="526732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Takes account of env.inf and consultations</a:t>
            </a:r>
          </a:p>
        </p:txBody>
      </p:sp>
      <p:sp>
        <p:nvSpPr>
          <p:cNvPr id="23" name="AutoShape 13"/>
          <p:cNvSpPr>
            <a:spLocks noChangeArrowheads="1"/>
          </p:cNvSpPr>
          <p:nvPr/>
        </p:nvSpPr>
        <p:spPr bwMode="auto">
          <a:xfrm rot="10800000">
            <a:off x="5219700" y="1341438"/>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4"/>
          <p:cNvSpPr>
            <a:spLocks noChangeArrowheads="1"/>
          </p:cNvSpPr>
          <p:nvPr/>
        </p:nvSpPr>
        <p:spPr bwMode="auto">
          <a:xfrm rot="10800000">
            <a:off x="5219700" y="236696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AutoShape 15"/>
          <p:cNvSpPr>
            <a:spLocks noChangeArrowheads="1"/>
          </p:cNvSpPr>
          <p:nvPr/>
        </p:nvSpPr>
        <p:spPr bwMode="auto">
          <a:xfrm rot="10800000">
            <a:off x="5219700" y="3394075"/>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AutoShape 16"/>
          <p:cNvSpPr>
            <a:spLocks noChangeArrowheads="1"/>
          </p:cNvSpPr>
          <p:nvPr/>
        </p:nvSpPr>
        <p:spPr bwMode="auto">
          <a:xfrm rot="10800000">
            <a:off x="5219700" y="4419600"/>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 name="AutoShape 17"/>
          <p:cNvSpPr>
            <a:spLocks noChangeArrowheads="1"/>
          </p:cNvSpPr>
          <p:nvPr/>
        </p:nvSpPr>
        <p:spPr bwMode="auto">
          <a:xfrm rot="10800000">
            <a:off x="5219700" y="544671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28" name="AutoShape 18"/>
          <p:cNvCxnSpPr>
            <a:cxnSpLocks noChangeShapeType="1"/>
            <a:stCxn id="11" idx="2"/>
            <a:endCxn id="12" idx="0"/>
          </p:cNvCxnSpPr>
          <p:nvPr/>
        </p:nvCxnSpPr>
        <p:spPr bwMode="auto">
          <a:xfrm>
            <a:off x="2698750" y="18923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9"/>
          <p:cNvCxnSpPr>
            <a:cxnSpLocks noChangeShapeType="1"/>
            <a:stCxn id="12" idx="2"/>
            <a:endCxn id="13" idx="0"/>
          </p:cNvCxnSpPr>
          <p:nvPr/>
        </p:nvCxnSpPr>
        <p:spPr bwMode="auto">
          <a:xfrm>
            <a:off x="2698750" y="292735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0"/>
          <p:cNvCxnSpPr>
            <a:cxnSpLocks noChangeShapeType="1"/>
            <a:stCxn id="13" idx="2"/>
            <a:endCxn id="14" idx="0"/>
          </p:cNvCxnSpPr>
          <p:nvPr/>
        </p:nvCxnSpPr>
        <p:spPr bwMode="auto">
          <a:xfrm>
            <a:off x="2698750" y="39624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1"/>
          <p:cNvCxnSpPr>
            <a:cxnSpLocks noChangeShapeType="1"/>
            <a:stCxn id="14" idx="2"/>
            <a:endCxn id="15" idx="0"/>
          </p:cNvCxnSpPr>
          <p:nvPr/>
        </p:nvCxnSpPr>
        <p:spPr bwMode="auto">
          <a:xfrm>
            <a:off x="2698750" y="4997450"/>
            <a:ext cx="0" cy="2587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03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screening</a:t>
            </a:r>
            <a:endParaRPr lang="cs-CZ" sz="4000" b="1" dirty="0"/>
          </a:p>
        </p:txBody>
      </p:sp>
      <p:sp>
        <p:nvSpPr>
          <p:cNvPr id="11" name="Rectangle 3"/>
          <p:cNvSpPr txBox="1">
            <a:spLocks noChangeArrowheads="1"/>
          </p:cNvSpPr>
          <p:nvPr/>
        </p:nvSpPr>
        <p:spPr>
          <a:xfrm>
            <a:off x="2627313" y="1673692"/>
            <a:ext cx="6192837" cy="452596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smtClean="0"/>
              <a:t>Answers the question: </a:t>
            </a:r>
            <a:r>
              <a:rPr lang="en-US" sz="3100" b="1" i="1" smtClean="0">
                <a:solidFill>
                  <a:srgbClr val="FF6600"/>
                </a:solidFill>
              </a:rPr>
              <a:t>is EIA required?</a:t>
            </a:r>
            <a:r>
              <a:rPr lang="en-US" sz="3100" i="1" smtClean="0"/>
              <a:t> (Annex II projects</a:t>
            </a:r>
            <a:r>
              <a:rPr lang="en-US" sz="3100" smtClean="0"/>
              <a:t>) </a:t>
            </a:r>
          </a:p>
          <a:p>
            <a:pPr>
              <a:spcBef>
                <a:spcPct val="50000"/>
              </a:spcBef>
            </a:pPr>
            <a:r>
              <a:rPr lang="en-US" sz="3100" smtClean="0"/>
              <a:t>The guiding principle: </a:t>
            </a:r>
            <a:r>
              <a:rPr lang="en-US" sz="3100" b="1" i="1" smtClean="0">
                <a:solidFill>
                  <a:srgbClr val="FF6600"/>
                </a:solidFill>
              </a:rPr>
              <a:t>are significant environmental effects likely?</a:t>
            </a:r>
            <a:r>
              <a:rPr lang="en-US" sz="3100" smtClean="0"/>
              <a:t> </a:t>
            </a:r>
          </a:p>
          <a:p>
            <a:pPr lvl="2">
              <a:lnSpc>
                <a:spcPct val="110000"/>
              </a:lnSpc>
              <a:spcBef>
                <a:spcPct val="30000"/>
              </a:spcBef>
              <a:buFontTx/>
              <a:buNone/>
            </a:pPr>
            <a:r>
              <a:rPr lang="en-US" sz="3100" smtClean="0"/>
              <a:t>If </a:t>
            </a:r>
            <a:r>
              <a:rPr lang="en-US" sz="3100" b="1" smtClean="0"/>
              <a:t>yes</a:t>
            </a:r>
            <a:r>
              <a:rPr lang="en-US" sz="3100" i="1" smtClean="0"/>
              <a:t> </a:t>
            </a:r>
            <a:r>
              <a:rPr lang="en-US" sz="3100" smtClean="0">
                <a:sym typeface="Wingdings" pitchFamily="2" charset="2"/>
              </a:rPr>
              <a:t> </a:t>
            </a:r>
            <a:r>
              <a:rPr lang="en-US" sz="3100" b="1" smtClean="0">
                <a:sym typeface="Wingdings" pitchFamily="2" charset="2"/>
              </a:rPr>
              <a:t>EIA</a:t>
            </a:r>
            <a:r>
              <a:rPr lang="en-US" sz="3100" smtClean="0">
                <a:sym typeface="Wingdings" pitchFamily="2" charset="2"/>
              </a:rPr>
              <a:t> needed</a:t>
            </a:r>
          </a:p>
          <a:p>
            <a:pPr lvl="2">
              <a:lnSpc>
                <a:spcPct val="110000"/>
              </a:lnSpc>
              <a:buFontTx/>
              <a:buNone/>
            </a:pPr>
            <a:r>
              <a:rPr lang="en-US" sz="3100" smtClean="0">
                <a:sym typeface="Wingdings" pitchFamily="2" charset="2"/>
              </a:rPr>
              <a:t>If </a:t>
            </a:r>
            <a:r>
              <a:rPr lang="en-US" sz="3100" b="1" smtClean="0">
                <a:sym typeface="Wingdings" pitchFamily="2" charset="2"/>
              </a:rPr>
              <a:t>no</a:t>
            </a:r>
            <a:r>
              <a:rPr lang="en-US" sz="3100" smtClean="0">
                <a:sym typeface="Wingdings" pitchFamily="2" charset="2"/>
              </a:rPr>
              <a:t>  </a:t>
            </a:r>
            <a:r>
              <a:rPr lang="en-US" sz="3100" b="1" smtClean="0">
                <a:sym typeface="Wingdings" pitchFamily="2" charset="2"/>
              </a:rPr>
              <a:t>no EIA</a:t>
            </a:r>
            <a:r>
              <a:rPr lang="en-US" sz="3100" smtClean="0">
                <a:sym typeface="Wingdings" pitchFamily="2" charset="2"/>
              </a:rPr>
              <a:t> needed</a:t>
            </a:r>
            <a:endParaRPr lang="nl-BE" sz="2200" i="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58512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screening</a:t>
            </a:r>
            <a:endParaRPr lang="cs-CZ" sz="4000" b="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Rectangle 2"/>
          <p:cNvSpPr txBox="1">
            <a:spLocks noChangeArrowheads="1"/>
          </p:cNvSpPr>
          <p:nvPr/>
        </p:nvSpPr>
        <p:spPr>
          <a:xfrm>
            <a:off x="2627313" y="1600200"/>
            <a:ext cx="619283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10000"/>
              </a:spcBef>
            </a:pPr>
            <a:r>
              <a:rPr lang="en-US" sz="3000" dirty="0" smtClean="0"/>
              <a:t>Determination through: </a:t>
            </a:r>
          </a:p>
          <a:p>
            <a:pPr lvl="1">
              <a:lnSpc>
                <a:spcPct val="90000"/>
              </a:lnSpc>
              <a:spcBef>
                <a:spcPct val="10000"/>
              </a:spcBef>
            </a:pPr>
            <a:r>
              <a:rPr lang="en-US" sz="2600" dirty="0" smtClean="0"/>
              <a:t>Case by case examination</a:t>
            </a:r>
          </a:p>
          <a:p>
            <a:pPr lvl="1">
              <a:lnSpc>
                <a:spcPct val="90000"/>
              </a:lnSpc>
              <a:spcBef>
                <a:spcPct val="0"/>
              </a:spcBef>
              <a:buFontTx/>
              <a:buNone/>
            </a:pPr>
            <a:r>
              <a:rPr lang="en-US" sz="3000" dirty="0" smtClean="0"/>
              <a:t>			</a:t>
            </a:r>
            <a:r>
              <a:rPr lang="en-US" sz="2600" dirty="0" smtClean="0"/>
              <a:t>and / or</a:t>
            </a:r>
          </a:p>
          <a:p>
            <a:pPr lvl="1">
              <a:lnSpc>
                <a:spcPct val="90000"/>
              </a:lnSpc>
              <a:spcBef>
                <a:spcPct val="0"/>
              </a:spcBef>
            </a:pPr>
            <a:r>
              <a:rPr lang="en-US" sz="2600" dirty="0" smtClean="0"/>
              <a:t>Thresholds or criteria</a:t>
            </a:r>
          </a:p>
          <a:p>
            <a:pPr>
              <a:lnSpc>
                <a:spcPct val="90000"/>
              </a:lnSpc>
              <a:spcBef>
                <a:spcPct val="50000"/>
              </a:spcBef>
            </a:pPr>
            <a:r>
              <a:rPr lang="en-US" sz="3000" b="1" dirty="0" smtClean="0"/>
              <a:t>Annex III criteria</a:t>
            </a:r>
            <a:r>
              <a:rPr lang="en-US" sz="3000" dirty="0" smtClean="0"/>
              <a:t> must always be taken into account </a:t>
            </a:r>
            <a:r>
              <a:rPr lang="cs-CZ" sz="3000" dirty="0" smtClean="0"/>
              <a:t>– </a:t>
            </a:r>
            <a:r>
              <a:rPr lang="cs-CZ" sz="3000" dirty="0" err="1" smtClean="0"/>
              <a:t>characteristics</a:t>
            </a:r>
            <a:r>
              <a:rPr lang="cs-CZ" sz="3000" dirty="0" smtClean="0"/>
              <a:t>, </a:t>
            </a:r>
            <a:r>
              <a:rPr lang="cs-CZ" sz="3000" dirty="0" err="1" smtClean="0"/>
              <a:t>location</a:t>
            </a:r>
            <a:r>
              <a:rPr lang="cs-CZ" sz="3000" dirty="0" smtClean="0"/>
              <a:t>, </a:t>
            </a:r>
            <a:r>
              <a:rPr lang="cs-CZ" sz="3000" dirty="0" err="1" smtClean="0"/>
              <a:t>potential</a:t>
            </a:r>
            <a:r>
              <a:rPr lang="cs-CZ" sz="3000" dirty="0" smtClean="0"/>
              <a:t> </a:t>
            </a:r>
            <a:r>
              <a:rPr lang="cs-CZ" sz="3000" dirty="0" err="1" smtClean="0"/>
              <a:t>impact</a:t>
            </a:r>
            <a:endParaRPr lang="en-US" sz="3000" dirty="0" smtClean="0"/>
          </a:p>
          <a:p>
            <a:pPr>
              <a:lnSpc>
                <a:spcPct val="90000"/>
              </a:lnSpc>
              <a:spcBef>
                <a:spcPct val="0"/>
              </a:spcBef>
              <a:buFontTx/>
              <a:buNone/>
            </a:pPr>
            <a:r>
              <a:rPr lang="en-US" sz="3000" dirty="0" smtClean="0">
                <a:sym typeface="Wingdings" pitchFamily="2" charset="2"/>
              </a:rPr>
              <a:t>	 </a:t>
            </a:r>
            <a:r>
              <a:rPr lang="en-US" sz="3000" b="1" dirty="0" smtClean="0">
                <a:solidFill>
                  <a:srgbClr val="FF6600"/>
                </a:solidFill>
                <a:sym typeface="Wingdings" pitchFamily="2" charset="2"/>
              </a:rPr>
              <a:t>avoid “salami slicing”!</a:t>
            </a:r>
          </a:p>
          <a:p>
            <a:pPr>
              <a:lnSpc>
                <a:spcPct val="90000"/>
              </a:lnSpc>
              <a:spcBef>
                <a:spcPct val="50000"/>
              </a:spcBef>
            </a:pPr>
            <a:r>
              <a:rPr lang="en-US" sz="3000" dirty="0" smtClean="0"/>
              <a:t>Screening determination made </a:t>
            </a:r>
            <a:r>
              <a:rPr lang="en-US" sz="3000" b="1" dirty="0" smtClean="0"/>
              <a:t>available to the public</a:t>
            </a:r>
            <a:endParaRPr lang="en-GB" sz="3000" b="1" dirty="0"/>
          </a:p>
        </p:txBody>
      </p:sp>
    </p:spTree>
    <p:extLst>
      <p:ext uri="{BB962C8B-B14F-4D97-AF65-F5344CB8AC3E}">
        <p14:creationId xmlns:p14="http://schemas.microsoft.com/office/powerpoint/2010/main" val="3144409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scoping</a:t>
            </a:r>
            <a:endParaRPr lang="cs-CZ" sz="4000" b="1" dirty="0"/>
          </a:p>
        </p:txBody>
      </p:sp>
      <p:sp>
        <p:nvSpPr>
          <p:cNvPr id="11" name="Rectangle 3"/>
          <p:cNvSpPr txBox="1">
            <a:spLocks noChangeArrowheads="1"/>
          </p:cNvSpPr>
          <p:nvPr/>
        </p:nvSpPr>
        <p:spPr>
          <a:xfrm>
            <a:off x="2627313" y="1600200"/>
            <a:ext cx="605948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800" dirty="0" smtClean="0"/>
              <a:t>I</a:t>
            </a:r>
            <a:r>
              <a:rPr lang="en-US" sz="2800" dirty="0" err="1" smtClean="0"/>
              <a:t>nteraction</a:t>
            </a:r>
            <a:r>
              <a:rPr lang="en-US" sz="2800" dirty="0" smtClean="0"/>
              <a:t> </a:t>
            </a:r>
            <a:r>
              <a:rPr lang="en-US" sz="2800" dirty="0"/>
              <a:t>between competent authority, developer, environmental authorities </a:t>
            </a:r>
          </a:p>
          <a:p>
            <a:pPr>
              <a:spcBef>
                <a:spcPct val="40000"/>
              </a:spcBef>
              <a:buClr>
                <a:schemeClr val="tx1"/>
              </a:buClr>
            </a:pPr>
            <a:r>
              <a:rPr lang="en-US" sz="2800" dirty="0"/>
              <a:t>Before development consent application is </a:t>
            </a:r>
            <a:r>
              <a:rPr lang="en-US" sz="2800" dirty="0" smtClean="0"/>
              <a:t>submitted</a:t>
            </a:r>
            <a:endParaRPr lang="cs-CZ" sz="2800" dirty="0" smtClean="0"/>
          </a:p>
          <a:p>
            <a:r>
              <a:rPr lang="en-US" sz="2800" dirty="0" smtClean="0"/>
              <a:t>Answers the question</a:t>
            </a:r>
            <a:r>
              <a:rPr lang="en-US" sz="2800" b="1" dirty="0" smtClean="0">
                <a:solidFill>
                  <a:srgbClr val="FF6600"/>
                </a:solidFill>
              </a:rPr>
              <a:t> “</a:t>
            </a:r>
            <a:r>
              <a:rPr lang="en-US" sz="2800" b="1" i="1" dirty="0" smtClean="0">
                <a:solidFill>
                  <a:srgbClr val="FF6600"/>
                </a:solidFill>
              </a:rPr>
              <a:t>what should be covered by the environmental information?” </a:t>
            </a:r>
            <a:endParaRPr lang="en-US" sz="2800" b="1" i="1" dirty="0" smtClean="0"/>
          </a:p>
          <a:p>
            <a:pPr>
              <a:spcBef>
                <a:spcPct val="40000"/>
              </a:spcBef>
            </a:pPr>
            <a:r>
              <a:rPr lang="en-US" sz="2800" dirty="0" smtClean="0"/>
              <a:t>Opinion by the competent authority</a:t>
            </a:r>
            <a:r>
              <a:rPr lang="en-US" sz="2800" b="1" dirty="0" smtClean="0"/>
              <a:t> </a:t>
            </a:r>
          </a:p>
          <a:p>
            <a:pPr>
              <a:spcBef>
                <a:spcPct val="40000"/>
              </a:spcBef>
            </a:pPr>
            <a:r>
              <a:rPr lang="en-US" sz="2800" dirty="0" smtClean="0"/>
              <a:t>By request of developer</a:t>
            </a:r>
          </a:p>
          <a:p>
            <a:endParaRPr lang="en-US" sz="3000" dirty="0"/>
          </a:p>
        </p:txBody>
      </p:sp>
      <p:grpSp>
        <p:nvGrpSpPr>
          <p:cNvPr id="12" name="Group 4"/>
          <p:cNvGrpSpPr>
            <a:grpSpLocks/>
          </p:cNvGrpSpPr>
          <p:nvPr/>
        </p:nvGrpSpPr>
        <p:grpSpPr bwMode="auto">
          <a:xfrm>
            <a:off x="539750" y="1700213"/>
            <a:ext cx="1800225" cy="4322762"/>
            <a:chOff x="340" y="1071"/>
            <a:chExt cx="1134" cy="2723"/>
          </a:xfrm>
        </p:grpSpPr>
        <p:sp>
          <p:nvSpPr>
            <p:cNvPr id="13" name="Text Box 5"/>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14" name="Text Box 6"/>
            <p:cNvSpPr txBox="1">
              <a:spLocks noChangeArrowheads="1"/>
            </p:cNvSpPr>
            <p:nvPr/>
          </p:nvSpPr>
          <p:spPr bwMode="auto">
            <a:xfrm>
              <a:off x="340" y="1646"/>
              <a:ext cx="1134" cy="421"/>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Scoping</a:t>
              </a:r>
            </a:p>
          </p:txBody>
        </p:sp>
        <p:sp>
          <p:nvSpPr>
            <p:cNvPr id="15" name="Text Box 7"/>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8" name="Text Box 8"/>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19" name="Text Box 9"/>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0" name="AutoShape 10"/>
            <p:cNvCxnSpPr>
              <a:cxnSpLocks noChangeShapeType="1"/>
              <a:stCxn id="13" idx="2"/>
              <a:endCxn id="14"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1"/>
            <p:cNvCxnSpPr>
              <a:cxnSpLocks noChangeShapeType="1"/>
              <a:stCxn id="14" idx="2"/>
              <a:endCxn id="15"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77295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4000" b="1" dirty="0" smtClean="0"/>
              <a:t>EIA - </a:t>
            </a:r>
            <a:r>
              <a:rPr lang="en-US" sz="3600" dirty="0"/>
              <a:t>Environmental </a:t>
            </a:r>
            <a:br>
              <a:rPr lang="en-US" sz="3600" dirty="0"/>
            </a:br>
            <a:r>
              <a:rPr lang="en-US" sz="3600" dirty="0"/>
              <a:t>information “the report”</a:t>
            </a:r>
            <a:endParaRPr lang="cs-CZ" sz="3600" b="1" dirty="0"/>
          </a:p>
        </p:txBody>
      </p:sp>
      <p:grpSp>
        <p:nvGrpSpPr>
          <p:cNvPr id="24" name="Group 5"/>
          <p:cNvGrpSpPr>
            <a:grpSpLocks/>
          </p:cNvGrpSpPr>
          <p:nvPr/>
        </p:nvGrpSpPr>
        <p:grpSpPr bwMode="auto">
          <a:xfrm>
            <a:off x="539750" y="1700213"/>
            <a:ext cx="1800225" cy="4322762"/>
            <a:chOff x="340" y="1071"/>
            <a:chExt cx="1134" cy="2723"/>
          </a:xfrm>
        </p:grpSpPr>
        <p:sp>
          <p:nvSpPr>
            <p:cNvPr id="25" name="Text Box 6"/>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26"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27" name="Text Box 8"/>
            <p:cNvSpPr txBox="1">
              <a:spLocks noChangeArrowheads="1"/>
            </p:cNvSpPr>
            <p:nvPr/>
          </p:nvSpPr>
          <p:spPr bwMode="auto">
            <a:xfrm>
              <a:off x="340" y="2222"/>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b="1" dirty="0" err="1">
                  <a:latin typeface="Verdana" pitchFamily="34" charset="0"/>
                </a:rPr>
                <a:t>Env</a:t>
              </a:r>
              <a:r>
                <a:rPr lang="en-US" sz="2000" b="1" dirty="0">
                  <a:latin typeface="Verdana" pitchFamily="34" charset="0"/>
                </a:rPr>
                <a:t>. info</a:t>
              </a:r>
            </a:p>
          </p:txBody>
        </p:sp>
        <p:sp>
          <p:nvSpPr>
            <p:cNvPr id="28"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9"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30" name="AutoShape 11"/>
            <p:cNvCxnSpPr>
              <a:cxnSpLocks noChangeShapeType="1"/>
              <a:stCxn id="25" idx="2"/>
              <a:endCxn id="26"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2"/>
            <p:cNvCxnSpPr>
              <a:cxnSpLocks noChangeShapeType="1"/>
              <a:stCxn id="26" idx="2"/>
              <a:endCxn id="27"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3"/>
            <p:cNvCxnSpPr>
              <a:cxnSpLocks noChangeShapeType="1"/>
              <a:stCxn id="27" idx="2"/>
              <a:endCxn id="2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4"/>
            <p:cNvCxnSpPr>
              <a:cxnSpLocks noChangeShapeType="1"/>
              <a:stCxn id="28" idx="2"/>
              <a:endCxn id="2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3"/>
          <p:cNvSpPr txBox="1">
            <a:spLocks noChangeArrowheads="1"/>
          </p:cNvSpPr>
          <p:nvPr/>
        </p:nvSpPr>
        <p:spPr>
          <a:xfrm>
            <a:off x="2627313" y="1700213"/>
            <a:ext cx="6059487" cy="4392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Project </a:t>
            </a:r>
            <a:r>
              <a:rPr lang="en-US" sz="2800" b="1" dirty="0" smtClean="0"/>
              <a:t>description</a:t>
            </a:r>
          </a:p>
          <a:p>
            <a:r>
              <a:rPr lang="en-US" sz="2800" dirty="0" smtClean="0"/>
              <a:t>Likely significant environmental </a:t>
            </a:r>
            <a:r>
              <a:rPr lang="en-US" sz="2800" b="1" dirty="0" smtClean="0"/>
              <a:t>effects</a:t>
            </a:r>
            <a:r>
              <a:rPr lang="en-US" sz="2800" dirty="0" smtClean="0"/>
              <a:t> (and forecasting methods)</a:t>
            </a:r>
            <a:endParaRPr lang="cs-CZ" sz="2800" dirty="0" smtClean="0"/>
          </a:p>
          <a:p>
            <a:r>
              <a:rPr lang="en-US" sz="2800" b="1" dirty="0"/>
              <a:t>Main </a:t>
            </a:r>
            <a:r>
              <a:rPr lang="en-US" sz="2800" b="1" dirty="0">
                <a:solidFill>
                  <a:srgbClr val="FF6600"/>
                </a:solidFill>
              </a:rPr>
              <a:t>alternatives</a:t>
            </a:r>
            <a:r>
              <a:rPr lang="en-US" sz="2800" b="1" dirty="0"/>
              <a:t> and reasons for the choice taking account of the environmental effects</a:t>
            </a:r>
          </a:p>
          <a:p>
            <a:pPr>
              <a:spcBef>
                <a:spcPct val="30000"/>
              </a:spcBef>
              <a:buClr>
                <a:schemeClr val="tx1"/>
              </a:buClr>
            </a:pPr>
            <a:r>
              <a:rPr lang="en-US" sz="2800" b="1" dirty="0">
                <a:solidFill>
                  <a:srgbClr val="FF6600"/>
                </a:solidFill>
              </a:rPr>
              <a:t>Cumulative</a:t>
            </a:r>
            <a:r>
              <a:rPr lang="en-US" sz="2800" b="1" dirty="0"/>
              <a:t> effects </a:t>
            </a:r>
          </a:p>
          <a:p>
            <a:pPr>
              <a:spcBef>
                <a:spcPct val="30000"/>
              </a:spcBef>
              <a:buClr>
                <a:schemeClr val="tx1"/>
              </a:buClr>
            </a:pPr>
            <a:r>
              <a:rPr lang="en-US" sz="2800" b="1" dirty="0">
                <a:solidFill>
                  <a:srgbClr val="FF6600"/>
                </a:solidFill>
              </a:rPr>
              <a:t>Short term</a:t>
            </a:r>
            <a:r>
              <a:rPr lang="en-US" sz="2800" b="1" dirty="0"/>
              <a:t> and temporary effects</a:t>
            </a:r>
          </a:p>
          <a:p>
            <a:pPr>
              <a:spcBef>
                <a:spcPct val="30000"/>
              </a:spcBef>
              <a:buClr>
                <a:schemeClr val="tx1"/>
              </a:buClr>
            </a:pPr>
            <a:r>
              <a:rPr lang="en-US" sz="2800" b="1" dirty="0">
                <a:solidFill>
                  <a:srgbClr val="FF6600"/>
                </a:solidFill>
              </a:rPr>
              <a:t>Mitigation</a:t>
            </a:r>
            <a:r>
              <a:rPr lang="en-US" sz="2800" b="1" dirty="0"/>
              <a:t> measures</a:t>
            </a:r>
            <a:endParaRPr lang="en-US" sz="2800" dirty="0"/>
          </a:p>
          <a:p>
            <a:pPr>
              <a:spcBef>
                <a:spcPct val="30000"/>
              </a:spcBef>
              <a:buClr>
                <a:schemeClr val="tx1"/>
              </a:buClr>
            </a:pPr>
            <a:r>
              <a:rPr lang="en-US" sz="2800" b="1" dirty="0">
                <a:solidFill>
                  <a:srgbClr val="FF6600"/>
                </a:solidFill>
              </a:rPr>
              <a:t>Non-technical</a:t>
            </a:r>
            <a:r>
              <a:rPr lang="en-US" sz="2800" b="1" dirty="0"/>
              <a:t> summary</a:t>
            </a:r>
          </a:p>
          <a:p>
            <a:endParaRPr lang="en-US" sz="2800" dirty="0" smtClean="0"/>
          </a:p>
        </p:txBody>
      </p:sp>
    </p:spTree>
    <p:extLst>
      <p:ext uri="{BB962C8B-B14F-4D97-AF65-F5344CB8AC3E}">
        <p14:creationId xmlns:p14="http://schemas.microsoft.com/office/powerpoint/2010/main" val="3199251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845138" y="2779273"/>
            <a:ext cx="2287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smtClean="0"/>
              <a:t>plan</a:t>
            </a:r>
            <a:r>
              <a:rPr lang="cs-CZ" altLang="cs-CZ" dirty="0" smtClean="0"/>
              <a:t> </a:t>
            </a:r>
            <a:r>
              <a:rPr lang="cs-CZ" altLang="cs-CZ" dirty="0" err="1" smtClean="0"/>
              <a:t>or</a:t>
            </a:r>
            <a:r>
              <a:rPr lang="cs-CZ" altLang="cs-CZ" dirty="0" smtClean="0"/>
              <a:t> </a:t>
            </a:r>
            <a:r>
              <a:rPr lang="cs-CZ" altLang="cs-CZ" dirty="0" err="1" smtClean="0"/>
              <a:t>programme</a:t>
            </a:r>
            <a:endParaRPr lang="en-US" altLang="cs-CZ" dirty="0"/>
          </a:p>
        </p:txBody>
      </p:sp>
      <p:sp>
        <p:nvSpPr>
          <p:cNvPr id="16" name="Text Box 17"/>
          <p:cNvSpPr txBox="1">
            <a:spLocks noChangeArrowheads="1"/>
          </p:cNvSpPr>
          <p:nvPr/>
        </p:nvSpPr>
        <p:spPr bwMode="auto">
          <a:xfrm>
            <a:off x="1970313" y="518158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
        <p:nvSpPr>
          <p:cNvPr id="17" name="Text Box 18"/>
          <p:cNvSpPr txBox="1">
            <a:spLocks noChangeArrowheads="1"/>
          </p:cNvSpPr>
          <p:nvPr/>
        </p:nvSpPr>
        <p:spPr bwMode="auto">
          <a:xfrm>
            <a:off x="2878758" y="2160239"/>
            <a:ext cx="5591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report </a:t>
            </a:r>
            <a:r>
              <a:rPr lang="cs-CZ" altLang="cs-CZ" sz="2400" dirty="0" err="1" smtClean="0">
                <a:solidFill>
                  <a:srgbClr val="006600"/>
                </a:solidFill>
              </a:rPr>
              <a:t>for</a:t>
            </a:r>
            <a:r>
              <a:rPr lang="cs-CZ" altLang="cs-CZ" sz="2400" dirty="0" smtClean="0">
                <a:solidFill>
                  <a:srgbClr val="006600"/>
                </a:solidFill>
              </a:rPr>
              <a:t> </a:t>
            </a:r>
            <a:r>
              <a:rPr lang="cs-CZ" altLang="cs-CZ" sz="2400" dirty="0" err="1" smtClean="0">
                <a:solidFill>
                  <a:srgbClr val="006600"/>
                </a:solidFill>
              </a:rPr>
              <a:t>the</a:t>
            </a:r>
            <a:r>
              <a:rPr lang="cs-CZ" altLang="cs-CZ" sz="2400" dirty="0" smtClean="0">
                <a:solidFill>
                  <a:srgbClr val="006600"/>
                </a:solidFill>
              </a:rPr>
              <a:t> </a:t>
            </a:r>
            <a:r>
              <a:rPr lang="cs-CZ" altLang="cs-CZ" sz="2400" dirty="0" err="1" smtClean="0">
                <a:solidFill>
                  <a:srgbClr val="006600"/>
                </a:solidFill>
              </a:rPr>
              <a:t>plan</a:t>
            </a:r>
            <a:r>
              <a:rPr lang="cs-CZ" altLang="cs-CZ" sz="2400" dirty="0" smtClean="0">
                <a:solidFill>
                  <a:srgbClr val="006600"/>
                </a:solidFill>
              </a:rPr>
              <a:t> </a:t>
            </a:r>
            <a:r>
              <a:rPr lang="cs-CZ" altLang="cs-CZ" sz="2400" dirty="0" err="1" smtClean="0">
                <a:solidFill>
                  <a:srgbClr val="006600"/>
                </a:solidFill>
              </a:rPr>
              <a:t>or</a:t>
            </a:r>
            <a:r>
              <a:rPr lang="cs-CZ" altLang="cs-CZ" sz="2400" dirty="0" smtClean="0">
                <a:solidFill>
                  <a:srgbClr val="006600"/>
                </a:solidFill>
              </a:rPr>
              <a:t> </a:t>
            </a:r>
            <a:r>
              <a:rPr lang="cs-CZ" altLang="cs-CZ" sz="2400" dirty="0" err="1" smtClean="0">
                <a:solidFill>
                  <a:srgbClr val="006600"/>
                </a:solidFill>
              </a:rPr>
              <a:t>progamme</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5950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report </a:t>
            </a:r>
            <a:r>
              <a:rPr lang="cs-CZ" altLang="cs-CZ" sz="2400" dirty="0" err="1" smtClean="0">
                <a:solidFill>
                  <a:srgbClr val="16BA6C"/>
                </a:solidFill>
              </a:rPr>
              <a:t>for</a:t>
            </a:r>
            <a:r>
              <a:rPr lang="cs-CZ" altLang="cs-CZ" sz="2400" dirty="0" smtClean="0">
                <a:solidFill>
                  <a:srgbClr val="16BA6C"/>
                </a:solidFill>
              </a:rPr>
              <a:t> </a:t>
            </a:r>
            <a:r>
              <a:rPr lang="cs-CZ" altLang="cs-CZ" sz="2400" dirty="0" err="1" smtClean="0">
                <a:solidFill>
                  <a:srgbClr val="16BA6C"/>
                </a:solidFill>
              </a:rPr>
              <a:t>the</a:t>
            </a:r>
            <a:r>
              <a:rPr lang="cs-CZ" altLang="cs-CZ" sz="2400" dirty="0" smtClean="0">
                <a:solidFill>
                  <a:srgbClr val="16BA6C"/>
                </a:solidFill>
              </a:rPr>
              <a:t> </a:t>
            </a:r>
            <a:r>
              <a:rPr lang="cs-CZ" altLang="cs-CZ" sz="2400" dirty="0" err="1" smtClean="0">
                <a:solidFill>
                  <a:srgbClr val="16BA6C"/>
                </a:solidFill>
              </a:rPr>
              <a:t>development</a:t>
            </a:r>
            <a:r>
              <a:rPr lang="cs-CZ" altLang="cs-CZ" sz="2400" dirty="0" smtClean="0">
                <a:solidFill>
                  <a:srgbClr val="16BA6C"/>
                </a:solidFill>
              </a:rPr>
              <a:t> </a:t>
            </a:r>
            <a:r>
              <a:rPr lang="cs-CZ" altLang="cs-CZ" sz="2400" dirty="0" err="1" smtClean="0">
                <a:solidFill>
                  <a:srgbClr val="16BA6C"/>
                </a:solidFill>
              </a:rPr>
              <a:t>consent</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PLANNING</a:t>
            </a:r>
            <a:endParaRPr lang="cs-CZ" sz="1600" b="1" dirty="0"/>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PERMITTING</a:t>
            </a:r>
            <a:endParaRPr lang="cs-CZ" sz="14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813926" y="5887911"/>
            <a:ext cx="7098997" cy="276999"/>
          </a:xfrm>
          <a:prstGeom prst="rect">
            <a:avLst/>
          </a:prstGeom>
          <a:noFill/>
        </p:spPr>
        <p:txBody>
          <a:bodyPr wrap="square" rtlCol="0">
            <a:spAutoFit/>
          </a:bodyPr>
          <a:lstStyle/>
          <a:p>
            <a:r>
              <a:rPr lang="cs-CZ" sz="1200" b="1" dirty="0" smtClean="0"/>
              <a:t>LAND USE  BUILDING    ACTIVITY                              BUILDING</a:t>
            </a:r>
            <a:endParaRPr lang="cs-CZ" sz="1200"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 Box 17"/>
          <p:cNvSpPr txBox="1">
            <a:spLocks noChangeArrowheads="1"/>
          </p:cNvSpPr>
          <p:nvPr/>
        </p:nvSpPr>
        <p:spPr bwMode="auto">
          <a:xfrm>
            <a:off x="4306748" y="5165453"/>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
        <p:nvSpPr>
          <p:cNvPr id="41" name="Text Box 17"/>
          <p:cNvSpPr txBox="1">
            <a:spLocks noChangeArrowheads="1"/>
          </p:cNvSpPr>
          <p:nvPr/>
        </p:nvSpPr>
        <p:spPr bwMode="auto">
          <a:xfrm>
            <a:off x="6544967" y="520534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Tree>
    <p:extLst>
      <p:ext uri="{BB962C8B-B14F-4D97-AF65-F5344CB8AC3E}">
        <p14:creationId xmlns:p14="http://schemas.microsoft.com/office/powerpoint/2010/main" val="20870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44" grpId="0" animBg="1"/>
      <p:bldP spid="31" grpId="0" animBg="1"/>
      <p:bldP spid="6" grpId="0" animBg="1"/>
      <p:bldP spid="15" grpId="0"/>
      <p:bldP spid="16" grpId="0"/>
      <p:bldP spid="17" grpId="0"/>
      <p:bldP spid="18" grpId="0"/>
      <p:bldP spid="5" grpId="0" animBg="1"/>
      <p:bldP spid="23" grpId="0" animBg="1"/>
      <p:bldP spid="24" grpId="0" animBg="1"/>
      <p:bldP spid="25" grpId="0" animBg="1"/>
      <p:bldP spid="28" grpId="0"/>
      <p:bldP spid="29" grpId="0"/>
      <p:bldP spid="33" grpId="0"/>
      <p:bldP spid="7" grpId="0" animBg="1"/>
      <p:bldP spid="35" grpId="0" animBg="1"/>
      <p:bldP spid="36" grpId="0" animBg="1"/>
      <p:bldP spid="39" grpId="0" animBg="1"/>
      <p:bldP spid="34" grpId="0"/>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3516D6FE-220D-4F3D-B566-66C2546488E2}" type="slidenum">
              <a:rPr lang="en-GB"/>
              <a:pPr/>
              <a:t>27</a:t>
            </a:fld>
            <a:endParaRPr lang="en-GB"/>
          </a:p>
        </p:txBody>
      </p:sp>
      <p:sp>
        <p:nvSpPr>
          <p:cNvPr id="173058" name="Rectangle 2"/>
          <p:cNvSpPr>
            <a:spLocks noGrp="1" noChangeArrowheads="1"/>
          </p:cNvSpPr>
          <p:nvPr>
            <p:ph type="title"/>
          </p:nvPr>
        </p:nvSpPr>
        <p:spPr/>
        <p:txBody>
          <a:bodyPr/>
          <a:lstStyle/>
          <a:p>
            <a:r>
              <a:rPr lang="fr-BE" sz="4000" dirty="0"/>
              <a:t>Informing and consulting</a:t>
            </a:r>
            <a:endParaRPr lang="en-GB" sz="4000" dirty="0"/>
          </a:p>
        </p:txBody>
      </p:sp>
      <p:sp>
        <p:nvSpPr>
          <p:cNvPr id="173059" name="Rectangle 3"/>
          <p:cNvSpPr>
            <a:spLocks noGrp="1" noChangeArrowheads="1"/>
          </p:cNvSpPr>
          <p:nvPr>
            <p:ph type="body" idx="1"/>
          </p:nvPr>
        </p:nvSpPr>
        <p:spPr>
          <a:xfrm>
            <a:off x="457200" y="1855788"/>
            <a:ext cx="8229600" cy="4525962"/>
          </a:xfrm>
        </p:spPr>
        <p:txBody>
          <a:bodyPr/>
          <a:lstStyle/>
          <a:p>
            <a:pPr marL="609600" indent="-609600">
              <a:buFontTx/>
              <a:buAutoNum type="arabicPeriod"/>
            </a:pPr>
            <a:r>
              <a:rPr lang="fr-BE" b="1"/>
              <a:t>Environmental</a:t>
            </a:r>
            <a:r>
              <a:rPr lang="fr-BE"/>
              <a:t> </a:t>
            </a:r>
            <a:r>
              <a:rPr lang="fr-BE" b="1"/>
              <a:t>authorities</a:t>
            </a:r>
            <a:r>
              <a:rPr lang="fr-BE"/>
              <a:t>	(Art. 5,6) </a:t>
            </a:r>
          </a:p>
          <a:p>
            <a:pPr marL="609600" indent="-609600">
              <a:spcBef>
                <a:spcPct val="0"/>
              </a:spcBef>
              <a:buFontTx/>
              <a:buNone/>
            </a:pPr>
            <a:r>
              <a:rPr lang="fr-BE" b="1"/>
              <a:t>	</a:t>
            </a:r>
            <a:r>
              <a:rPr lang="fr-BE" sz="2800"/>
              <a:t>(scoping, env.information)</a:t>
            </a:r>
          </a:p>
          <a:p>
            <a:pPr marL="609600" indent="-609600">
              <a:spcBef>
                <a:spcPct val="0"/>
              </a:spcBef>
              <a:buFontTx/>
              <a:buNone/>
            </a:pPr>
            <a:endParaRPr lang="fr-BE" sz="2800"/>
          </a:p>
          <a:p>
            <a:pPr marL="609600" indent="-609600">
              <a:buFontTx/>
              <a:buAutoNum type="arabicPeriod" startAt="2"/>
            </a:pPr>
            <a:r>
              <a:rPr lang="fr-BE" b="1"/>
              <a:t>Public concerned</a:t>
            </a:r>
            <a:r>
              <a:rPr lang="fr-BE"/>
              <a:t> 		   (Art. 4,6,10)</a:t>
            </a:r>
          </a:p>
          <a:p>
            <a:pPr marL="609600" indent="-609600">
              <a:buFontTx/>
              <a:buAutoNum type="arabicPeriod" startAt="2"/>
            </a:pPr>
            <a:endParaRPr lang="fr-BE"/>
          </a:p>
          <a:p>
            <a:pPr marL="609600" indent="-609600">
              <a:buFontTx/>
              <a:buAutoNum type="arabicPeriod" startAt="2"/>
            </a:pPr>
            <a:r>
              <a:rPr lang="fr-BE" b="1"/>
              <a:t>Other Member States</a:t>
            </a:r>
            <a:r>
              <a:rPr lang="fr-BE"/>
              <a:t> affected by the project </a:t>
            </a:r>
            <a:r>
              <a:rPr lang="fr-BE" sz="2800"/>
              <a:t>(incl. env. authorities and public concerned in those MSs)</a:t>
            </a:r>
            <a:r>
              <a:rPr lang="fr-BE"/>
              <a:t> 		(Art. 7,9)</a:t>
            </a:r>
            <a:endParaRPr lang="en-GB"/>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0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6"/>
          <p:cNvSpPr>
            <a:spLocks noGrp="1"/>
          </p:cNvSpPr>
          <p:nvPr>
            <p:ph type="sldNum" sz="quarter" idx="12"/>
          </p:nvPr>
        </p:nvSpPr>
        <p:spPr/>
        <p:txBody>
          <a:bodyPr/>
          <a:lstStyle/>
          <a:p>
            <a:fld id="{D6DB9F34-B186-4C39-8F95-C6BEE12B166B}" type="slidenum">
              <a:rPr lang="en-GB"/>
              <a:pPr/>
              <a:t>28</a:t>
            </a:fld>
            <a:endParaRPr lang="en-GB"/>
          </a:p>
        </p:txBody>
      </p:sp>
      <p:sp>
        <p:nvSpPr>
          <p:cNvPr id="174082" name="Rectangle 2"/>
          <p:cNvSpPr>
            <a:spLocks noGrp="1" noChangeArrowheads="1"/>
          </p:cNvSpPr>
          <p:nvPr>
            <p:ph type="title"/>
          </p:nvPr>
        </p:nvSpPr>
        <p:spPr/>
        <p:txBody>
          <a:bodyPr>
            <a:normAutofit fontScale="90000"/>
          </a:bodyPr>
          <a:lstStyle/>
          <a:p>
            <a:r>
              <a:rPr lang="fr-BE" sz="4000"/>
              <a:t>Informing and consulting</a:t>
            </a:r>
            <a:br>
              <a:rPr lang="fr-BE" sz="4000"/>
            </a:br>
            <a:r>
              <a:rPr lang="fr-BE" sz="4000"/>
              <a:t>the public concerned</a:t>
            </a:r>
            <a:endParaRPr lang="en-GB" sz="4000"/>
          </a:p>
        </p:txBody>
      </p:sp>
      <p:sp>
        <p:nvSpPr>
          <p:cNvPr id="174083" name="Rectangle 3"/>
          <p:cNvSpPr>
            <a:spLocks noGrp="1" noChangeArrowheads="1"/>
          </p:cNvSpPr>
          <p:nvPr>
            <p:ph type="body" sz="half" idx="2"/>
          </p:nvPr>
        </p:nvSpPr>
        <p:spPr>
          <a:xfrm>
            <a:off x="338138" y="1557338"/>
            <a:ext cx="8497887" cy="4525962"/>
          </a:xfrm>
        </p:spPr>
        <p:txBody>
          <a:bodyPr/>
          <a:lstStyle/>
          <a:p>
            <a:pPr>
              <a:lnSpc>
                <a:spcPct val="90000"/>
              </a:lnSpc>
            </a:pPr>
            <a:r>
              <a:rPr lang="fr-BE" b="1"/>
              <a:t>Screening determination</a:t>
            </a:r>
            <a:r>
              <a:rPr lang="fr-BE"/>
              <a:t> to be made available </a:t>
            </a:r>
          </a:p>
          <a:p>
            <a:pPr>
              <a:lnSpc>
                <a:spcPct val="90000"/>
              </a:lnSpc>
              <a:spcBef>
                <a:spcPct val="40000"/>
              </a:spcBef>
            </a:pPr>
            <a:r>
              <a:rPr lang="fr-BE"/>
              <a:t>Public can express an opinion : </a:t>
            </a:r>
          </a:p>
          <a:p>
            <a:pPr lvl="1">
              <a:lnSpc>
                <a:spcPct val="90000"/>
              </a:lnSpc>
              <a:spcBef>
                <a:spcPct val="0"/>
              </a:spcBef>
            </a:pPr>
            <a:r>
              <a:rPr lang="fr-BE" sz="2800"/>
              <a:t>on </a:t>
            </a:r>
            <a:r>
              <a:rPr lang="fr-BE" sz="2800" b="1"/>
              <a:t>environmental information</a:t>
            </a:r>
            <a:r>
              <a:rPr lang="fr-BE" sz="2800"/>
              <a:t> </a:t>
            </a:r>
          </a:p>
          <a:p>
            <a:pPr lvl="1">
              <a:lnSpc>
                <a:spcPct val="90000"/>
              </a:lnSpc>
              <a:spcBef>
                <a:spcPct val="0"/>
              </a:spcBef>
            </a:pPr>
            <a:r>
              <a:rPr lang="fr-BE" sz="2800"/>
              <a:t>on the development consent request</a:t>
            </a:r>
          </a:p>
          <a:p>
            <a:pPr>
              <a:lnSpc>
                <a:spcPct val="90000"/>
              </a:lnSpc>
              <a:spcBef>
                <a:spcPct val="40000"/>
              </a:spcBef>
            </a:pPr>
            <a:r>
              <a:rPr lang="fr-BE"/>
              <a:t>When </a:t>
            </a:r>
            <a:r>
              <a:rPr lang="fr-BE" b="1"/>
              <a:t>final decision</a:t>
            </a:r>
            <a:r>
              <a:rPr lang="fr-BE"/>
              <a:t> is taken, public must be informed of:</a:t>
            </a:r>
          </a:p>
          <a:p>
            <a:pPr lvl="1">
              <a:lnSpc>
                <a:spcPct val="90000"/>
              </a:lnSpc>
              <a:spcBef>
                <a:spcPct val="0"/>
              </a:spcBef>
            </a:pPr>
            <a:r>
              <a:rPr lang="fr-BE" sz="2800"/>
              <a:t>its contents and reasons, </a:t>
            </a:r>
          </a:p>
          <a:p>
            <a:pPr lvl="1">
              <a:lnSpc>
                <a:spcPct val="90000"/>
              </a:lnSpc>
              <a:spcBef>
                <a:spcPct val="0"/>
              </a:spcBef>
            </a:pPr>
            <a:r>
              <a:rPr lang="fr-BE" sz="2800"/>
              <a:t>attached conditions and mitigation measures </a:t>
            </a:r>
          </a:p>
          <a:p>
            <a:pPr lvl="1">
              <a:lnSpc>
                <a:spcPct val="90000"/>
              </a:lnSpc>
              <a:spcBef>
                <a:spcPct val="0"/>
              </a:spcBef>
            </a:pPr>
            <a:r>
              <a:rPr lang="fr-BE" sz="2800">
                <a:solidFill>
                  <a:srgbClr val="CC3300"/>
                </a:solidFill>
              </a:rPr>
              <a:t>[after June 2005: information about public participation process]</a:t>
            </a:r>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74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19228668-5892-40F5-B91C-723791040E8D}" type="slidenum">
              <a:rPr lang="en-GB"/>
              <a:pPr/>
              <a:t>29</a:t>
            </a:fld>
            <a:endParaRPr lang="en-GB"/>
          </a:p>
        </p:txBody>
      </p:sp>
      <p:sp>
        <p:nvSpPr>
          <p:cNvPr id="176130" name="Rectangle 2"/>
          <p:cNvSpPr>
            <a:spLocks noGrp="1" noChangeArrowheads="1"/>
          </p:cNvSpPr>
          <p:nvPr>
            <p:ph type="body" idx="1"/>
          </p:nvPr>
        </p:nvSpPr>
        <p:spPr>
          <a:xfrm>
            <a:off x="539750" y="1546225"/>
            <a:ext cx="8280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sz="2800" dirty="0"/>
              <a:t>Definition of </a:t>
            </a:r>
            <a:r>
              <a:rPr lang="en-US" sz="2800" b="1" dirty="0">
                <a:solidFill>
                  <a:srgbClr val="CC3300"/>
                </a:solidFill>
              </a:rPr>
              <a:t>public</a:t>
            </a:r>
            <a:r>
              <a:rPr lang="en-US" sz="2800" dirty="0"/>
              <a:t> and </a:t>
            </a:r>
            <a:r>
              <a:rPr lang="en-US" sz="2800" b="1" dirty="0">
                <a:solidFill>
                  <a:srgbClr val="CC3300"/>
                </a:solidFill>
              </a:rPr>
              <a:t>public concerned</a:t>
            </a:r>
            <a:r>
              <a:rPr lang="en-US" sz="2800" dirty="0"/>
              <a:t>:  “</a:t>
            </a:r>
            <a:r>
              <a:rPr lang="en-US" sz="2800" i="1" dirty="0"/>
              <a:t>public </a:t>
            </a:r>
            <a:r>
              <a:rPr lang="en-US" sz="2800" b="1" i="1" dirty="0"/>
              <a:t>affected</a:t>
            </a:r>
            <a:r>
              <a:rPr lang="en-US" sz="2800" i="1" dirty="0"/>
              <a:t>, or </a:t>
            </a:r>
            <a:r>
              <a:rPr lang="en-US" sz="2800" b="1" i="1" dirty="0"/>
              <a:t>likely to be affected</a:t>
            </a:r>
            <a:r>
              <a:rPr lang="en-US" sz="2800" i="1" dirty="0"/>
              <a:t> by, or </a:t>
            </a:r>
            <a:r>
              <a:rPr lang="en-US" sz="2800" b="1" i="1" dirty="0"/>
              <a:t>having an interest in</a:t>
            </a:r>
            <a:r>
              <a:rPr lang="en-US" sz="2800" i="1" dirty="0"/>
              <a:t>, the decision making procedure</a:t>
            </a:r>
            <a:r>
              <a:rPr lang="en-US" sz="2800" dirty="0"/>
              <a:t>” , including NGOs.		Art. 1(2)</a:t>
            </a:r>
          </a:p>
          <a:p>
            <a:r>
              <a:rPr lang="en-US" sz="2800" b="1" dirty="0">
                <a:solidFill>
                  <a:srgbClr val="CC3300"/>
                </a:solidFill>
              </a:rPr>
              <a:t>National </a:t>
            </a:r>
            <a:r>
              <a:rPr lang="en-US" sz="2800" b="1" dirty="0" err="1">
                <a:solidFill>
                  <a:srgbClr val="CC3300"/>
                </a:solidFill>
              </a:rPr>
              <a:t>defence</a:t>
            </a:r>
            <a:r>
              <a:rPr lang="en-US" sz="2800" b="1" dirty="0">
                <a:solidFill>
                  <a:srgbClr val="CC3300"/>
                </a:solidFill>
              </a:rPr>
              <a:t> projects</a:t>
            </a:r>
            <a:r>
              <a:rPr lang="en-US" sz="2800" dirty="0"/>
              <a:t> not automatically  excluded from EIA 				Art. 1(4) </a:t>
            </a:r>
          </a:p>
          <a:p>
            <a:r>
              <a:rPr lang="en-US" sz="2800" dirty="0" err="1"/>
              <a:t>Strenghtened</a:t>
            </a:r>
            <a:r>
              <a:rPr lang="en-US" sz="2800" dirty="0"/>
              <a:t> </a:t>
            </a:r>
            <a:r>
              <a:rPr lang="en-US" sz="2800" b="1" dirty="0">
                <a:solidFill>
                  <a:srgbClr val="CC3300"/>
                </a:solidFill>
              </a:rPr>
              <a:t>public consultation</a:t>
            </a:r>
            <a:r>
              <a:rPr lang="en-US" sz="2800" dirty="0"/>
              <a:t> provisions: </a:t>
            </a:r>
          </a:p>
          <a:p>
            <a:pPr>
              <a:spcBef>
                <a:spcPct val="0"/>
              </a:spcBef>
              <a:buFontTx/>
              <a:buNone/>
            </a:pPr>
            <a:r>
              <a:rPr lang="en-US" sz="2800" dirty="0"/>
              <a:t>	early in the decision-making procedure, detailed list of information to be provided, reasonable time-frames					Art. 6(2,3)</a:t>
            </a:r>
          </a:p>
        </p:txBody>
      </p:sp>
      <p:sp>
        <p:nvSpPr>
          <p:cNvPr id="176131" name="Rectangle 3"/>
          <p:cNvSpPr>
            <a:spLocks noChangeArrowheads="1"/>
          </p:cNvSpPr>
          <p:nvPr/>
        </p:nvSpPr>
        <p:spPr bwMode="auto">
          <a:xfrm>
            <a:off x="1691680" y="260648"/>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r>
              <a:rPr lang="en-US" sz="4400" dirty="0">
                <a:solidFill>
                  <a:schemeClr val="tx2"/>
                </a:solidFill>
              </a:rPr>
              <a:t>Main provisions of </a:t>
            </a:r>
            <a:r>
              <a:rPr lang="cs-CZ" sz="4400" dirty="0" smtClean="0">
                <a:solidFill>
                  <a:schemeClr val="tx2"/>
                </a:solidFill>
              </a:rPr>
              <a:t>„</a:t>
            </a:r>
            <a:r>
              <a:rPr lang="cs-CZ" sz="4400" dirty="0" err="1" smtClean="0">
                <a:solidFill>
                  <a:schemeClr val="tx2"/>
                </a:solidFill>
              </a:rPr>
              <a:t>the</a:t>
            </a:r>
            <a:r>
              <a:rPr lang="cs-CZ" sz="4400" dirty="0" smtClean="0">
                <a:solidFill>
                  <a:schemeClr val="tx2"/>
                </a:solidFill>
              </a:rPr>
              <a:t> </a:t>
            </a:r>
            <a:r>
              <a:rPr lang="cs-CZ" sz="4400" dirty="0" err="1" smtClean="0">
                <a:solidFill>
                  <a:schemeClr val="tx2"/>
                </a:solidFill>
              </a:rPr>
              <a:t>Aarhus</a:t>
            </a:r>
            <a:r>
              <a:rPr lang="cs-CZ" sz="4400" dirty="0" smtClean="0">
                <a:solidFill>
                  <a:schemeClr val="tx2"/>
                </a:solidFill>
              </a:rPr>
              <a:t>“</a:t>
            </a:r>
            <a:r>
              <a:rPr lang="en-US" sz="4400" dirty="0">
                <a:solidFill>
                  <a:schemeClr val="tx2"/>
                </a:solidFill>
              </a:rPr>
              <a:t/>
            </a:r>
            <a:br>
              <a:rPr lang="en-US" sz="4400" dirty="0">
                <a:solidFill>
                  <a:schemeClr val="tx2"/>
                </a:solidFill>
              </a:rPr>
            </a:br>
            <a:r>
              <a:rPr lang="en-US" sz="4400" dirty="0">
                <a:solidFill>
                  <a:schemeClr val="tx2"/>
                </a:solidFill>
              </a:rPr>
              <a:t>Directive 2003/35/EC</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677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43172" y="1484784"/>
            <a:ext cx="8229600" cy="4525963"/>
          </a:xfrm>
        </p:spPr>
        <p:txBody>
          <a:bodyPr>
            <a:normAutofit/>
          </a:bodyPr>
          <a:lstStyle/>
          <a:p>
            <a:r>
              <a:rPr lang="en-US" sz="2400" dirty="0" smtClean="0">
                <a:latin typeface="Cambria" panose="02040503050406030204" pitchFamily="18" charset="0"/>
                <a:ea typeface="Cambria" panose="02040503050406030204" pitchFamily="18" charset="0"/>
              </a:rPr>
              <a:t>What </a:t>
            </a:r>
            <a:r>
              <a:rPr lang="en-US" sz="2400" dirty="0">
                <a:latin typeface="Cambria" panose="02040503050406030204" pitchFamily="18" charset="0"/>
                <a:ea typeface="Cambria" panose="02040503050406030204" pitchFamily="18" charset="0"/>
              </a:rPr>
              <a:t>are the principles of the EU environmental policy? In which way are these principles applied in practice</a:t>
            </a:r>
            <a:r>
              <a:rPr lang="en-US" sz="2400" dirty="0" smtClean="0">
                <a:latin typeface="Cambria" panose="02040503050406030204" pitchFamily="18" charset="0"/>
                <a:ea typeface="Cambria" panose="02040503050406030204" pitchFamily="18" charset="0"/>
              </a:rPr>
              <a:t>?</a:t>
            </a:r>
            <a:endParaRPr lang="cs-CZ" sz="2400" dirty="0" smtClean="0">
              <a:latin typeface="Cambria" panose="02040503050406030204" pitchFamily="18" charset="0"/>
              <a:ea typeface="Cambria" panose="02040503050406030204" pitchFamily="18" charset="0"/>
            </a:endParaRPr>
          </a:p>
          <a:p>
            <a:r>
              <a:rPr lang="en-US" sz="2400" dirty="0" smtClean="0">
                <a:latin typeface="Cambria" panose="02040503050406030204" pitchFamily="18" charset="0"/>
                <a:ea typeface="Cambria" panose="02040503050406030204" pitchFamily="18" charset="0"/>
              </a:rPr>
              <a:t>What </a:t>
            </a:r>
            <a:r>
              <a:rPr lang="en-US" sz="2400" dirty="0">
                <a:latin typeface="Cambria" panose="02040503050406030204" pitchFamily="18" charset="0"/>
                <a:ea typeface="Cambria" panose="02040503050406030204" pitchFamily="18" charset="0"/>
              </a:rPr>
              <a:t>is the meaning of principle </a:t>
            </a:r>
            <a:r>
              <a:rPr lang="en-US" sz="2400" dirty="0" smtClean="0">
                <a:latin typeface="Cambria" panose="02040503050406030204" pitchFamily="18" charset="0"/>
                <a:ea typeface="Cambria" panose="02040503050406030204" pitchFamily="18" charset="0"/>
              </a:rPr>
              <a:t>of</a:t>
            </a:r>
            <a:r>
              <a:rPr lang="cs-CZ" sz="2400" dirty="0" smtClean="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subsidiarity/proportionality </a:t>
            </a:r>
            <a:r>
              <a:rPr lang="en-US" sz="2400" dirty="0">
                <a:latin typeface="Cambria" panose="02040503050406030204" pitchFamily="18" charset="0"/>
                <a:ea typeface="Cambria" panose="02040503050406030204" pitchFamily="18" charset="0"/>
              </a:rPr>
              <a:t>in EU environmental law-making? Can you provide an example for each principle</a:t>
            </a:r>
            <a:r>
              <a:rPr lang="en-US" sz="2400" dirty="0" smtClean="0">
                <a:latin typeface="Cambria" panose="02040503050406030204" pitchFamily="18" charset="0"/>
                <a:ea typeface="Cambria" panose="02040503050406030204" pitchFamily="18" charset="0"/>
              </a:rPr>
              <a:t>?</a:t>
            </a:r>
            <a:endParaRPr lang="cs-CZ" sz="2400" dirty="0" smtClean="0">
              <a:latin typeface="Cambria" panose="02040503050406030204" pitchFamily="18" charset="0"/>
              <a:ea typeface="Cambria" panose="02040503050406030204" pitchFamily="18" charset="0"/>
            </a:endParaRPr>
          </a:p>
          <a:p>
            <a:r>
              <a:rPr lang="en-US" sz="2400" dirty="0" smtClean="0">
                <a:latin typeface="Cambria" panose="02040503050406030204" pitchFamily="18" charset="0"/>
                <a:ea typeface="Cambria" panose="02040503050406030204" pitchFamily="18" charset="0"/>
              </a:rPr>
              <a:t>What </a:t>
            </a:r>
            <a:r>
              <a:rPr lang="en-US" sz="2400" dirty="0">
                <a:latin typeface="Cambria" panose="02040503050406030204" pitchFamily="18" charset="0"/>
                <a:ea typeface="Cambria" panose="02040503050406030204" pitchFamily="18" charset="0"/>
              </a:rPr>
              <a:t>is the relationship between EIA and SEA procedures</a:t>
            </a:r>
            <a:r>
              <a:rPr lang="en-US" sz="2400" dirty="0" smtClean="0">
                <a:latin typeface="Cambria" panose="02040503050406030204" pitchFamily="18" charset="0"/>
                <a:ea typeface="Cambria" panose="02040503050406030204" pitchFamily="18" charset="0"/>
              </a:rPr>
              <a:t>?</a:t>
            </a:r>
            <a:endParaRPr lang="cs-CZ" sz="2400" dirty="0" smtClean="0">
              <a:latin typeface="Cambria" panose="02040503050406030204" pitchFamily="18" charset="0"/>
              <a:ea typeface="Cambria" panose="02040503050406030204" pitchFamily="18" charset="0"/>
            </a:endParaRPr>
          </a:p>
          <a:p>
            <a:r>
              <a:rPr lang="en-US" sz="2400" dirty="0" smtClean="0">
                <a:latin typeface="Cambria" panose="02040503050406030204" pitchFamily="18" charset="0"/>
                <a:ea typeface="Cambria" panose="02040503050406030204" pitchFamily="18" charset="0"/>
              </a:rPr>
              <a:t>Is </a:t>
            </a:r>
            <a:r>
              <a:rPr lang="en-US" sz="2400" dirty="0">
                <a:latin typeface="Cambria" panose="02040503050406030204" pitchFamily="18" charset="0"/>
                <a:ea typeface="Cambria" panose="02040503050406030204" pitchFamily="18" charset="0"/>
              </a:rPr>
              <a:t>the Aarhus Convention directly applicable? What are the implications of definition of public and public concerned in practice?</a:t>
            </a:r>
            <a:endParaRPr lang="cs-CZ" sz="2400" dirty="0">
              <a:latin typeface="Cambria" panose="02040503050406030204" pitchFamily="18" charset="0"/>
              <a:ea typeface="Cambria" panose="02040503050406030204" pitchFamily="18"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Exam</a:t>
            </a:r>
            <a:r>
              <a:rPr lang="cs-CZ" sz="4000" b="1" dirty="0" smtClean="0"/>
              <a:t> </a:t>
            </a:r>
            <a:r>
              <a:rPr lang="cs-CZ" sz="4000" b="1" dirty="0" err="1" smtClean="0"/>
              <a:t>questions</a:t>
            </a:r>
            <a:r>
              <a:rPr lang="cs-CZ" sz="4000" b="1" dirty="0" smtClean="0"/>
              <a:t>: </a:t>
            </a:r>
            <a:r>
              <a:rPr lang="cs-CZ" sz="4000" b="1" dirty="0" err="1" smtClean="0"/>
              <a:t>Examples</a:t>
            </a:r>
            <a:endParaRPr lang="cs-CZ" sz="4000" b="1" dirty="0"/>
          </a:p>
        </p:txBody>
      </p:sp>
    </p:spTree>
    <p:extLst>
      <p:ext uri="{BB962C8B-B14F-4D97-AF65-F5344CB8AC3E}">
        <p14:creationId xmlns:p14="http://schemas.microsoft.com/office/powerpoint/2010/main" val="12437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A5FDC350-4728-447E-A16B-4B13105C5ADC}" type="slidenum">
              <a:rPr lang="en-GB"/>
              <a:pPr/>
              <a:t>30</a:t>
            </a:fld>
            <a:endParaRPr lang="en-GB"/>
          </a:p>
        </p:txBody>
      </p:sp>
      <p:sp>
        <p:nvSpPr>
          <p:cNvPr id="178178" name="Rectangle 2"/>
          <p:cNvSpPr>
            <a:spLocks noGrp="1" noChangeArrowheads="1"/>
          </p:cNvSpPr>
          <p:nvPr>
            <p:ph type="body" idx="1"/>
          </p:nvPr>
        </p:nvSpPr>
        <p:spPr>
          <a:xfrm>
            <a:off x="539750" y="1546225"/>
            <a:ext cx="8280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sz="2800" dirty="0"/>
              <a:t>New provisions on public access to a </a:t>
            </a:r>
            <a:r>
              <a:rPr lang="en-US" sz="2800" b="1" dirty="0">
                <a:solidFill>
                  <a:srgbClr val="CC3300"/>
                </a:solidFill>
              </a:rPr>
              <a:t>review procedure</a:t>
            </a:r>
            <a:r>
              <a:rPr lang="en-US" sz="2800" dirty="0"/>
              <a:t>					Art. 10(a)</a:t>
            </a:r>
          </a:p>
          <a:p>
            <a:pPr>
              <a:buClr>
                <a:schemeClr val="tx1"/>
              </a:buClr>
            </a:pPr>
            <a:r>
              <a:rPr lang="en-US" sz="2800" dirty="0"/>
              <a:t>Information provided to the public on the final decision needs to include </a:t>
            </a:r>
            <a:r>
              <a:rPr lang="en-US" sz="2800" b="1" dirty="0">
                <a:solidFill>
                  <a:srgbClr val="CC3300"/>
                </a:solidFill>
              </a:rPr>
              <a:t>information on the public participation process</a:t>
            </a:r>
            <a:r>
              <a:rPr lang="en-US" sz="2800" dirty="0"/>
              <a:t>	</a:t>
            </a:r>
            <a:r>
              <a:rPr lang="en-US" sz="2800" b="1" dirty="0">
                <a:solidFill>
                  <a:srgbClr val="CC3300"/>
                </a:solidFill>
              </a:rPr>
              <a:t>	</a:t>
            </a:r>
            <a:r>
              <a:rPr lang="en-US" sz="2800" dirty="0"/>
              <a:t>Art. 9(1)</a:t>
            </a:r>
          </a:p>
          <a:p>
            <a:pPr>
              <a:buClr>
                <a:schemeClr val="tx1"/>
              </a:buClr>
            </a:pPr>
            <a:r>
              <a:rPr lang="en-US" sz="2800" b="1" dirty="0">
                <a:solidFill>
                  <a:srgbClr val="CC3300"/>
                </a:solidFill>
              </a:rPr>
              <a:t>Changes or extensions </a:t>
            </a:r>
            <a:r>
              <a:rPr lang="en-US" sz="2800" dirty="0"/>
              <a:t>: </a:t>
            </a:r>
          </a:p>
          <a:p>
            <a:pPr lvl="1">
              <a:spcBef>
                <a:spcPct val="0"/>
              </a:spcBef>
            </a:pPr>
            <a:r>
              <a:rPr lang="en-US" dirty="0"/>
              <a:t>of Annex I projects meeting Annex I thresholds (if any) 	     </a:t>
            </a:r>
            <a:r>
              <a:rPr lang="en-US" dirty="0">
                <a:sym typeface="Wingdings" pitchFamily="2" charset="2"/>
              </a:rPr>
              <a:t> in</a:t>
            </a:r>
            <a:r>
              <a:rPr lang="en-US" b="1" dirty="0">
                <a:sym typeface="Wingdings" pitchFamily="2" charset="2"/>
              </a:rPr>
              <a:t> Annex I (22)</a:t>
            </a:r>
            <a:endParaRPr lang="en-US" b="1" dirty="0"/>
          </a:p>
          <a:p>
            <a:pPr lvl="1">
              <a:spcBef>
                <a:spcPct val="0"/>
              </a:spcBef>
            </a:pPr>
            <a:r>
              <a:rPr lang="en-US" dirty="0"/>
              <a:t>of other Annex I projects, and of Annex II projects 			     </a:t>
            </a:r>
            <a:r>
              <a:rPr lang="en-US" dirty="0">
                <a:sym typeface="Wingdings" pitchFamily="2" charset="2"/>
              </a:rPr>
              <a:t> in </a:t>
            </a:r>
            <a:r>
              <a:rPr lang="en-US" b="1" dirty="0"/>
              <a:t>Annex II (13)</a:t>
            </a:r>
            <a:endParaRPr lang="en-US" sz="2400" b="1" dirty="0"/>
          </a:p>
        </p:txBody>
      </p:sp>
      <p:sp>
        <p:nvSpPr>
          <p:cNvPr id="178179" name="Rectangle 3"/>
          <p:cNvSpPr>
            <a:spLocks noChangeArrowheads="1"/>
          </p:cNvSpPr>
          <p:nvPr/>
        </p:nvSpPr>
        <p:spPr bwMode="auto">
          <a:xfrm>
            <a:off x="1547664" y="260648"/>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r>
              <a:rPr lang="en-US" sz="4400" dirty="0">
                <a:solidFill>
                  <a:schemeClr val="tx2"/>
                </a:solidFill>
              </a:rPr>
              <a:t>Main provisions </a:t>
            </a:r>
            <a:r>
              <a:rPr lang="en-US" sz="4400" dirty="0" smtClean="0">
                <a:solidFill>
                  <a:schemeClr val="tx2"/>
                </a:solidFill>
              </a:rPr>
              <a:t>of</a:t>
            </a:r>
            <a:r>
              <a:rPr lang="cs-CZ" sz="4400" dirty="0" smtClean="0">
                <a:solidFill>
                  <a:schemeClr val="tx2"/>
                </a:solidFill>
              </a:rPr>
              <a:t> „</a:t>
            </a:r>
            <a:r>
              <a:rPr lang="cs-CZ" sz="4400" dirty="0" err="1" smtClean="0">
                <a:solidFill>
                  <a:schemeClr val="tx2"/>
                </a:solidFill>
              </a:rPr>
              <a:t>the</a:t>
            </a:r>
            <a:r>
              <a:rPr lang="cs-CZ" sz="4400" dirty="0" smtClean="0">
                <a:solidFill>
                  <a:schemeClr val="tx2"/>
                </a:solidFill>
              </a:rPr>
              <a:t> </a:t>
            </a:r>
            <a:r>
              <a:rPr lang="cs-CZ" sz="4400" dirty="0" err="1" smtClean="0">
                <a:solidFill>
                  <a:schemeClr val="tx2"/>
                </a:solidFill>
              </a:rPr>
              <a:t>Aarhus</a:t>
            </a:r>
            <a:r>
              <a:rPr lang="cs-CZ" sz="4400" dirty="0" smtClean="0">
                <a:solidFill>
                  <a:schemeClr val="tx2"/>
                </a:solidFill>
              </a:rPr>
              <a:t>“</a:t>
            </a:r>
            <a:r>
              <a:rPr lang="en-US" sz="4400" dirty="0" smtClean="0">
                <a:solidFill>
                  <a:schemeClr val="tx2"/>
                </a:solidFill>
              </a:rPr>
              <a:t> </a:t>
            </a:r>
            <a:r>
              <a:rPr lang="en-US" sz="4400" dirty="0">
                <a:solidFill>
                  <a:schemeClr val="tx2"/>
                </a:solidFill>
              </a:rPr>
              <a:t/>
            </a:r>
            <a:br>
              <a:rPr lang="en-US" sz="4400" dirty="0">
                <a:solidFill>
                  <a:schemeClr val="tx2"/>
                </a:solidFill>
              </a:rPr>
            </a:br>
            <a:r>
              <a:rPr lang="en-US" sz="4400" dirty="0">
                <a:solidFill>
                  <a:schemeClr val="tx2"/>
                </a:solidFill>
              </a:rPr>
              <a:t>Directive 2003/35/EC</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864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44E86392-22B5-4170-B619-0CE8B13E9671}" type="slidenum">
              <a:rPr lang="en-GB"/>
              <a:pPr/>
              <a:t>31</a:t>
            </a:fld>
            <a:endParaRPr lang="en-GB"/>
          </a:p>
        </p:txBody>
      </p:sp>
      <p:sp>
        <p:nvSpPr>
          <p:cNvPr id="181250" name="Rectangle 2"/>
          <p:cNvSpPr>
            <a:spLocks noGrp="1" noChangeArrowheads="1"/>
          </p:cNvSpPr>
          <p:nvPr>
            <p:ph type="title"/>
          </p:nvPr>
        </p:nvSpPr>
        <p:spPr/>
        <p:txBody>
          <a:bodyPr/>
          <a:lstStyle/>
          <a:p>
            <a:endParaRPr lang="en-GB"/>
          </a:p>
        </p:txBody>
      </p:sp>
      <p:sp>
        <p:nvSpPr>
          <p:cNvPr id="181251" name="Rectangle 3"/>
          <p:cNvSpPr>
            <a:spLocks noGrp="1" noChangeArrowheads="1"/>
          </p:cNvSpPr>
          <p:nvPr>
            <p:ph type="body" idx="1"/>
          </p:nvPr>
        </p:nvSpPr>
        <p:spPr/>
        <p:txBody>
          <a:bodyPr/>
          <a:lstStyle/>
          <a:p>
            <a:pPr algn="ctr">
              <a:buFontTx/>
              <a:buNone/>
            </a:pPr>
            <a:endParaRPr lang="fr-BE" sz="4400" b="1" dirty="0"/>
          </a:p>
          <a:p>
            <a:pPr algn="ctr">
              <a:buFontTx/>
              <a:buNone/>
            </a:pPr>
            <a:r>
              <a:rPr lang="fr-BE" sz="4400" b="1" i="1" dirty="0"/>
              <a:t>SELECTED </a:t>
            </a:r>
          </a:p>
          <a:p>
            <a:pPr algn="ctr">
              <a:buFontTx/>
              <a:buNone/>
            </a:pPr>
            <a:r>
              <a:rPr lang="fr-BE" sz="4400" b="1" i="1" dirty="0" smtClean="0"/>
              <a:t>CASE-LAW</a:t>
            </a:r>
            <a:endParaRPr lang="en-GB" sz="4400" b="1" i="1"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68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52D1C8A3-C227-4D58-862D-161767AB87C1}" type="slidenum">
              <a:rPr lang="en-GB"/>
              <a:pPr/>
              <a:t>32</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08898" name="Rectangle 2"/>
          <p:cNvSpPr>
            <a:spLocks noGrp="1" noChangeArrowheads="1"/>
          </p:cNvSpPr>
          <p:nvPr>
            <p:ph type="title"/>
          </p:nvPr>
        </p:nvSpPr>
        <p:spPr/>
        <p:txBody>
          <a:bodyPr/>
          <a:lstStyle/>
          <a:p>
            <a:r>
              <a:rPr lang="cs-CZ" dirty="0" smtClean="0"/>
              <a:t>CJEU – Basic </a:t>
            </a:r>
            <a:r>
              <a:rPr lang="cs-CZ" dirty="0" err="1" smtClean="0"/>
              <a:t>principles</a:t>
            </a:r>
            <a:endParaRPr lang="en-GB" dirty="0"/>
          </a:p>
        </p:txBody>
      </p:sp>
      <p:sp>
        <p:nvSpPr>
          <p:cNvPr id="208899" name="Rectangle 3"/>
          <p:cNvSpPr>
            <a:spLocks noGrp="1" noChangeArrowheads="1"/>
          </p:cNvSpPr>
          <p:nvPr>
            <p:ph type="body" idx="1"/>
          </p:nvPr>
        </p:nvSpPr>
        <p:spPr/>
        <p:txBody>
          <a:bodyPr>
            <a:normAutofit/>
          </a:bodyPr>
          <a:lstStyle/>
          <a:p>
            <a:r>
              <a:rPr lang="en-GB" dirty="0"/>
              <a:t>The meaning of the EIA Directive is not static</a:t>
            </a:r>
          </a:p>
          <a:p>
            <a:r>
              <a:rPr lang="en-GB" dirty="0" smtClean="0"/>
              <a:t>Affected </a:t>
            </a:r>
            <a:r>
              <a:rPr lang="en-GB" dirty="0"/>
              <a:t>by technical </a:t>
            </a:r>
            <a:r>
              <a:rPr lang="en-GB" dirty="0" smtClean="0"/>
              <a:t>development</a:t>
            </a:r>
            <a:endParaRPr lang="cs-CZ" dirty="0" smtClean="0"/>
          </a:p>
          <a:p>
            <a:r>
              <a:rPr lang="en-GB" dirty="0"/>
              <a:t>The EIA Directive has “a wide scope and a broad purpose” (</a:t>
            </a:r>
            <a:r>
              <a:rPr lang="en-GB" dirty="0" err="1"/>
              <a:t>Kraaijeveld</a:t>
            </a:r>
            <a:r>
              <a:rPr lang="en-GB" dirty="0"/>
              <a:t>).</a:t>
            </a:r>
          </a:p>
          <a:p>
            <a:r>
              <a:rPr lang="en-GB" dirty="0"/>
              <a:t>Member States’ discretion is limited.</a:t>
            </a:r>
          </a:p>
          <a:p>
            <a:r>
              <a:rPr lang="en-GB" dirty="0"/>
              <a:t>Consistent emphasis on the likely environmental effects of proposed projects.</a:t>
            </a:r>
          </a:p>
          <a:p>
            <a:r>
              <a:rPr lang="en-GB" dirty="0"/>
              <a:t>Exemptions to be interpreted narrowly.</a:t>
            </a:r>
          </a:p>
          <a:p>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36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3045DE6-454C-4C6B-908E-6535F3160C88}" type="slidenum">
              <a:rPr lang="en-GB"/>
              <a:pPr/>
              <a:t>33</a:t>
            </a:fld>
            <a:endParaRPr lang="en-GB"/>
          </a:p>
        </p:txBody>
      </p:sp>
      <p:sp>
        <p:nvSpPr>
          <p:cNvPr id="215042" name="Rectangle 2"/>
          <p:cNvSpPr>
            <a:spLocks noGrp="1" noChangeArrowheads="1"/>
          </p:cNvSpPr>
          <p:nvPr>
            <p:ph type="title"/>
          </p:nvPr>
        </p:nvSpPr>
        <p:spPr>
          <a:xfrm>
            <a:off x="0" y="188640"/>
            <a:ext cx="8352928" cy="1143000"/>
          </a:xfrm>
        </p:spPr>
        <p:txBody>
          <a:bodyPr>
            <a:noAutofit/>
          </a:bodyPr>
          <a:lstStyle/>
          <a:p>
            <a:r>
              <a:rPr lang="en-GB" sz="3200" b="1" dirty="0"/>
              <a:t>The </a:t>
            </a:r>
            <a:r>
              <a:rPr lang="en-GB" sz="3200" b="1" dirty="0" err="1"/>
              <a:t>Kraaijeveld</a:t>
            </a:r>
            <a:r>
              <a:rPr lang="en-GB" sz="3200" b="1" dirty="0"/>
              <a:t> case </a:t>
            </a:r>
            <a:r>
              <a:rPr lang="en-GB" sz="3200" b="1" dirty="0" smtClean="0"/>
              <a:t>C-72/95</a:t>
            </a:r>
            <a:r>
              <a:rPr lang="cs-CZ" sz="3200" b="1" dirty="0" smtClean="0"/>
              <a:t> </a:t>
            </a:r>
            <a:r>
              <a:rPr lang="cs-CZ" sz="2400" dirty="0" smtClean="0"/>
              <a:t>(</a:t>
            </a:r>
            <a:r>
              <a:rPr lang="en-US" sz="2000" dirty="0" smtClean="0"/>
              <a:t>South Holland Provincial Executive approved a zoning</a:t>
            </a:r>
            <a:r>
              <a:rPr lang="cs-CZ" sz="2000" dirty="0" smtClean="0"/>
              <a:t> </a:t>
            </a:r>
            <a:r>
              <a:rPr lang="en-US" sz="2000" dirty="0" smtClean="0"/>
              <a:t>plan </a:t>
            </a:r>
            <a:r>
              <a:rPr lang="cs-CZ" sz="2000" dirty="0" smtClean="0"/>
              <a:t>„</a:t>
            </a:r>
            <a:r>
              <a:rPr lang="en-US" sz="2000" dirty="0" smtClean="0"/>
              <a:t>Partial modification of zoning plans in connection with dyke</a:t>
            </a:r>
            <a:r>
              <a:rPr lang="cs-CZ" sz="2000" dirty="0" smtClean="0"/>
              <a:t> </a:t>
            </a:r>
            <a:r>
              <a:rPr lang="cs-CZ" sz="2000" dirty="0" err="1" smtClean="0"/>
              <a:t>reinforcement</a:t>
            </a:r>
            <a:r>
              <a:rPr lang="cs-CZ" sz="2000" dirty="0" smtClean="0"/>
              <a:t>“)</a:t>
            </a:r>
            <a:endParaRPr lang="en-GB" sz="2400" dirty="0"/>
          </a:p>
        </p:txBody>
      </p:sp>
      <p:sp>
        <p:nvSpPr>
          <p:cNvPr id="215043" name="Rectangle 3"/>
          <p:cNvSpPr>
            <a:spLocks noGrp="1" noChangeArrowheads="1"/>
          </p:cNvSpPr>
          <p:nvPr>
            <p:ph type="body" idx="1"/>
          </p:nvPr>
        </p:nvSpPr>
        <p:spPr/>
        <p:txBody>
          <a:bodyPr/>
          <a:lstStyle/>
          <a:p>
            <a:r>
              <a:rPr lang="en-GB" dirty="0"/>
              <a:t>“The wording of the directive indicates that it has </a:t>
            </a:r>
            <a:r>
              <a:rPr lang="en-GB" u="sng" dirty="0"/>
              <a:t>a wide scope and a broad purpose</a:t>
            </a:r>
            <a:r>
              <a:rPr lang="en-GB" dirty="0"/>
              <a:t>.”</a:t>
            </a:r>
          </a:p>
          <a:p>
            <a:pPr lvl="1"/>
            <a:r>
              <a:rPr lang="en-GB" dirty="0"/>
              <a:t>Consistently quoted in subsequent cases by the Court (</a:t>
            </a:r>
            <a:r>
              <a:rPr lang="en-GB" dirty="0" err="1"/>
              <a:t>eg</a:t>
            </a:r>
            <a:r>
              <a:rPr lang="en-GB" dirty="0"/>
              <a:t> </a:t>
            </a:r>
            <a:r>
              <a:rPr lang="en-GB" dirty="0" err="1"/>
              <a:t>Bozen</a:t>
            </a:r>
            <a:r>
              <a:rPr lang="en-GB" dirty="0"/>
              <a:t>, Ireland).</a:t>
            </a:r>
          </a:p>
          <a:p>
            <a:r>
              <a:rPr lang="en-GB" u="sng" dirty="0"/>
              <a:t>Uniform interpretation </a:t>
            </a:r>
            <a:r>
              <a:rPr lang="en-GB" dirty="0"/>
              <a:t>cannot be determined by one language.</a:t>
            </a:r>
          </a:p>
          <a:p>
            <a:r>
              <a:rPr lang="en-GB" dirty="0"/>
              <a:t>Some good news: </a:t>
            </a:r>
            <a:r>
              <a:rPr lang="en-GB" u="sng" dirty="0"/>
              <a:t>criteria and thresholds have a role</a:t>
            </a:r>
            <a:r>
              <a:rPr lang="en-GB" dirty="0"/>
              <a:t>.</a:t>
            </a:r>
          </a:p>
          <a:p>
            <a:pPr lvl="1"/>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65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8C07EEEE-27B3-4051-8C8C-B3C9964EFD12}" type="slidenum">
              <a:rPr lang="en-GB"/>
              <a:pPr/>
              <a:t>34</a:t>
            </a:fld>
            <a:endParaRPr lang="en-GB"/>
          </a:p>
        </p:txBody>
      </p:sp>
      <p:sp>
        <p:nvSpPr>
          <p:cNvPr id="219138" name="Rectangle 2"/>
          <p:cNvSpPr>
            <a:spLocks noGrp="1" noChangeArrowheads="1"/>
          </p:cNvSpPr>
          <p:nvPr>
            <p:ph type="title"/>
          </p:nvPr>
        </p:nvSpPr>
        <p:spPr>
          <a:xfrm>
            <a:off x="251520" y="260648"/>
            <a:ext cx="8229600" cy="1143000"/>
          </a:xfrm>
        </p:spPr>
        <p:txBody>
          <a:bodyPr/>
          <a:lstStyle/>
          <a:p>
            <a:r>
              <a:rPr lang="en-GB" dirty="0" err="1"/>
              <a:t>Linster</a:t>
            </a:r>
            <a:r>
              <a:rPr lang="en-GB" dirty="0"/>
              <a:t> C-287/98</a:t>
            </a:r>
          </a:p>
        </p:txBody>
      </p:sp>
      <p:sp>
        <p:nvSpPr>
          <p:cNvPr id="219139" name="Rectangle 3"/>
          <p:cNvSpPr>
            <a:spLocks noGrp="1" noChangeArrowheads="1"/>
          </p:cNvSpPr>
          <p:nvPr>
            <p:ph type="body" idx="1"/>
          </p:nvPr>
        </p:nvSpPr>
        <p:spPr/>
        <p:txBody>
          <a:bodyPr/>
          <a:lstStyle/>
          <a:p>
            <a:r>
              <a:rPr lang="en-GB" dirty="0"/>
              <a:t>Individuals can rely on a Directive that has not been transposed on time.</a:t>
            </a:r>
          </a:p>
          <a:p>
            <a:r>
              <a:rPr lang="en-GB" dirty="0"/>
              <a:t>National courts are not restricted to the national law but can use the directive itself.</a:t>
            </a:r>
          </a:p>
          <a:p>
            <a:r>
              <a:rPr lang="en-GB" dirty="0"/>
              <a:t>Need for uniform application and principle of equality require autonomous uniform meanings for expressions in EC law.</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25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35</a:t>
            </a:fld>
            <a:endParaRPr lang="en-GB"/>
          </a:p>
        </p:txBody>
      </p:sp>
      <p:sp>
        <p:nvSpPr>
          <p:cNvPr id="223234" name="Rectangle 2"/>
          <p:cNvSpPr>
            <a:spLocks noGrp="1" noChangeArrowheads="1"/>
          </p:cNvSpPr>
          <p:nvPr>
            <p:ph type="title"/>
          </p:nvPr>
        </p:nvSpPr>
        <p:spPr/>
        <p:txBody>
          <a:bodyPr>
            <a:normAutofit fontScale="90000"/>
          </a:bodyPr>
          <a:lstStyle/>
          <a:p>
            <a:r>
              <a:rPr lang="en-GB" dirty="0"/>
              <a:t>Spain </a:t>
            </a:r>
            <a:r>
              <a:rPr lang="en-GB" dirty="0" smtClean="0"/>
              <a:t>C-227/01</a:t>
            </a:r>
            <a:r>
              <a:rPr lang="cs-CZ" dirty="0" smtClean="0"/>
              <a:t> - </a:t>
            </a:r>
            <a:r>
              <a:rPr lang="es-ES" sz="4000" dirty="0" smtClean="0"/>
              <a:t>Valencia-Tarragona railway line, Las Palmas-Oropesa section</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1979712" y="1916832"/>
            <a:ext cx="5376597" cy="4032448"/>
          </a:xfrm>
          <a:prstGeom prst="rect">
            <a:avLst/>
          </a:prstGeom>
          <a:noFill/>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36</a:t>
            </a:fld>
            <a:endParaRPr lang="en-GB"/>
          </a:p>
        </p:txBody>
      </p:sp>
      <p:sp>
        <p:nvSpPr>
          <p:cNvPr id="223234" name="Rectangle 2"/>
          <p:cNvSpPr>
            <a:spLocks noGrp="1" noChangeArrowheads="1"/>
          </p:cNvSpPr>
          <p:nvPr>
            <p:ph type="title"/>
          </p:nvPr>
        </p:nvSpPr>
        <p:spPr/>
        <p:txBody>
          <a:bodyPr>
            <a:normAutofit fontScale="90000"/>
          </a:bodyPr>
          <a:lstStyle/>
          <a:p>
            <a:r>
              <a:rPr lang="en-GB" dirty="0"/>
              <a:t>Spain </a:t>
            </a:r>
            <a:r>
              <a:rPr lang="en-GB" dirty="0" smtClean="0"/>
              <a:t>C-227/01</a:t>
            </a:r>
            <a:r>
              <a:rPr lang="cs-CZ" dirty="0" smtClean="0"/>
              <a:t> - </a:t>
            </a:r>
            <a:r>
              <a:rPr lang="es-ES" sz="4000" dirty="0" smtClean="0"/>
              <a:t>Valencia-Tarragona railway line, Las Palmas-Oropesa section</a:t>
            </a:r>
            <a:endParaRPr lang="en-GB" dirty="0"/>
          </a:p>
        </p:txBody>
      </p:sp>
      <p:sp>
        <p:nvSpPr>
          <p:cNvPr id="223235" name="Rectangle 3"/>
          <p:cNvSpPr>
            <a:spLocks noGrp="1" noChangeArrowheads="1"/>
          </p:cNvSpPr>
          <p:nvPr>
            <p:ph type="body" idx="1"/>
          </p:nvPr>
        </p:nvSpPr>
        <p:spPr>
          <a:xfrm>
            <a:off x="539750" y="1557338"/>
            <a:ext cx="8374063" cy="4824412"/>
          </a:xfrm>
        </p:spPr>
        <p:txBody>
          <a:bodyPr>
            <a:normAutofit fontScale="85000" lnSpcReduction="10000"/>
          </a:bodyPr>
          <a:lstStyle/>
          <a:p>
            <a:pPr>
              <a:lnSpc>
                <a:spcPct val="90000"/>
              </a:lnSpc>
            </a:pPr>
            <a:r>
              <a:rPr lang="en-GB" sz="2800" b="1" dirty="0"/>
              <a:t>Annex I point 7 must be understood to include the doubling of an existing track, and not a mere modification.</a:t>
            </a:r>
          </a:p>
          <a:p>
            <a:pPr algn="just">
              <a:lnSpc>
                <a:spcPct val="90000"/>
              </a:lnSpc>
            </a:pPr>
            <a:r>
              <a:rPr lang="en-GB" sz="2800" b="1" dirty="0"/>
              <a:t>That the case concerned a short section of a long distance route is not </a:t>
            </a:r>
            <a:r>
              <a:rPr lang="en-GB" sz="2800" b="1" dirty="0" smtClean="0"/>
              <a:t>relevant</a:t>
            </a:r>
            <a:r>
              <a:rPr lang="cs-CZ" sz="2800" b="1" dirty="0" smtClean="0"/>
              <a:t>: </a:t>
            </a:r>
            <a:r>
              <a:rPr lang="en-US" sz="2800" i="1" dirty="0" smtClean="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800" b="1" i="1" dirty="0"/>
          </a:p>
          <a:p>
            <a:pPr>
              <a:lnSpc>
                <a:spcPct val="90000"/>
              </a:lnSpc>
            </a:pPr>
            <a:r>
              <a:rPr lang="en-GB" sz="2800" b="1" dirty="0"/>
              <a:t>The new track would obviously create significant new nuisances, so no need to prove the existence of concrete negative effects – likelihood is sufficient.</a:t>
            </a:r>
          </a:p>
          <a:p>
            <a:pPr>
              <a:lnSpc>
                <a:spcPct val="90000"/>
              </a:lnSpc>
            </a:pPr>
            <a:r>
              <a:rPr lang="en-GB" sz="2800" b="1" dirty="0"/>
              <a:t>Note: this case pre-dates amendments by Directive 97/11.</a:t>
            </a:r>
          </a:p>
          <a:p>
            <a:pPr>
              <a:lnSpc>
                <a:spcPct val="90000"/>
              </a:lnSpc>
            </a:pP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37</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t>Salami</a:t>
            </a:r>
            <a:r>
              <a:rPr lang="cs-CZ" b="1" dirty="0" smtClean="0"/>
              <a:t> </a:t>
            </a:r>
            <a:r>
              <a:rPr lang="cs-CZ" b="1" dirty="0" err="1" smtClean="0"/>
              <a:t>slicing</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38</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t>Transboundary</a:t>
            </a:r>
            <a:r>
              <a:rPr lang="cs-CZ" b="1" dirty="0" smtClean="0"/>
              <a:t> EIA/SEA</a:t>
            </a:r>
            <a:endParaRPr lang="en-GB" b="1" dirty="0"/>
          </a:p>
        </p:txBody>
      </p:sp>
      <p:pic>
        <p:nvPicPr>
          <p:cNvPr id="11"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74189"/>
            <a:ext cx="7412852" cy="416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42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39</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smtClean="0"/>
              <a:t>G</a:t>
            </a:r>
            <a:r>
              <a:rPr lang="en-US" dirty="0" smtClean="0"/>
              <a:t>rant of a new consent for mining operations at </a:t>
            </a:r>
            <a:r>
              <a:rPr lang="en-US" dirty="0" err="1" smtClean="0"/>
              <a:t>Conygar</a:t>
            </a:r>
            <a:r>
              <a:rPr lang="en-US" dirty="0" smtClean="0"/>
              <a:t> Quarry without an environmental impact assessment having first been carried out</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2708920"/>
            <a:ext cx="6048672" cy="4524721"/>
          </a:xfrm>
          <a:prstGeom prst="rect">
            <a:avLst/>
          </a:prstGeom>
          <a:noFill/>
        </p:spPr>
      </p:pic>
    </p:spTree>
    <p:extLst>
      <p:ext uri="{BB962C8B-B14F-4D97-AF65-F5344CB8AC3E}">
        <p14:creationId xmlns:p14="http://schemas.microsoft.com/office/powerpoint/2010/main" val="301556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2060848"/>
            <a:ext cx="8229600" cy="4525963"/>
          </a:xfrm>
        </p:spPr>
        <p:txBody>
          <a:bodyPr>
            <a:normAutofit/>
          </a:bodyPr>
          <a:lstStyle/>
          <a:p>
            <a:pPr marL="457200" indent="-457200">
              <a:buAutoNum type="arabicParenR"/>
            </a:pPr>
            <a:r>
              <a:rPr lang="cs-CZ" dirty="0" smtClean="0"/>
              <a:t>EIA and SEA in </a:t>
            </a:r>
            <a:r>
              <a:rPr lang="cs-CZ" dirty="0" err="1" smtClean="0"/>
              <a:t>general</a:t>
            </a:r>
            <a:endParaRPr lang="cs-CZ" dirty="0" smtClean="0"/>
          </a:p>
          <a:p>
            <a:pPr marL="457200" indent="-457200">
              <a:buAutoNum type="arabicParenR"/>
            </a:pPr>
            <a:r>
              <a:rPr lang="cs-CZ" dirty="0" smtClean="0"/>
              <a:t>EU </a:t>
            </a:r>
            <a:r>
              <a:rPr lang="cs-CZ" dirty="0" err="1" smtClean="0"/>
              <a:t>level</a:t>
            </a:r>
            <a:endParaRPr lang="cs-CZ" dirty="0" smtClean="0"/>
          </a:p>
          <a:p>
            <a:pPr marL="457200" indent="-457200">
              <a:buAutoNum type="arabicParenR"/>
            </a:pPr>
            <a:r>
              <a:rPr lang="cs-CZ" dirty="0" smtClean="0"/>
              <a:t>Case </a:t>
            </a:r>
            <a:r>
              <a:rPr lang="cs-CZ" dirty="0" err="1" smtClean="0"/>
              <a:t>law</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Today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40</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p:txBody>
          <a:bodyPr/>
          <a:lstStyle/>
          <a:p>
            <a:pPr>
              <a:lnSpc>
                <a:spcPct val="90000"/>
              </a:lnSpc>
            </a:pPr>
            <a:r>
              <a:rPr lang="en-GB" dirty="0"/>
              <a:t>In two (or more) stage consent procedures, assessment of environmental effects must be as soon as they can all be identified and assessed.</a:t>
            </a:r>
          </a:p>
          <a:p>
            <a:pPr>
              <a:lnSpc>
                <a:spcPct val="90000"/>
              </a:lnSpc>
            </a:pPr>
            <a:r>
              <a:rPr lang="en-GB" dirty="0"/>
              <a:t>If MSs fail to carry out EIA, they must take measures to remedy that failure.  These might include the revocation or suspension of a consent, or compensation if an individual has suffered harm.</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60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79D19759-970B-4E5B-892B-F496FFDCA17A}" type="slidenum">
              <a:rPr lang="en-GB"/>
              <a:pPr/>
              <a:t>41</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7330" name="Rectangle 2"/>
          <p:cNvSpPr>
            <a:spLocks noGrp="1" noChangeArrowheads="1"/>
          </p:cNvSpPr>
          <p:nvPr>
            <p:ph type="title"/>
          </p:nvPr>
        </p:nvSpPr>
        <p:spPr/>
        <p:txBody>
          <a:bodyPr/>
          <a:lstStyle/>
          <a:p>
            <a:r>
              <a:rPr lang="en-GB"/>
              <a:t>Practical application</a:t>
            </a:r>
          </a:p>
        </p:txBody>
      </p:sp>
      <p:sp>
        <p:nvSpPr>
          <p:cNvPr id="227331" name="Rectangle 3"/>
          <p:cNvSpPr>
            <a:spLocks noGrp="1" noChangeArrowheads="1"/>
          </p:cNvSpPr>
          <p:nvPr>
            <p:ph type="body" idx="1"/>
          </p:nvPr>
        </p:nvSpPr>
        <p:spPr/>
        <p:txBody>
          <a:bodyPr/>
          <a:lstStyle/>
          <a:p>
            <a:r>
              <a:rPr lang="cs-CZ" dirty="0" smtClean="0"/>
              <a:t>CJEU</a:t>
            </a:r>
            <a:r>
              <a:rPr lang="en-GB" dirty="0" smtClean="0"/>
              <a:t> </a:t>
            </a:r>
            <a:r>
              <a:rPr lang="en-GB" dirty="0"/>
              <a:t>and Commission rely on </a:t>
            </a:r>
            <a:r>
              <a:rPr lang="en-GB" dirty="0" smtClean="0"/>
              <a:t>E</a:t>
            </a:r>
            <a:r>
              <a:rPr lang="cs-CZ" dirty="0" smtClean="0"/>
              <a:t>U</a:t>
            </a:r>
            <a:r>
              <a:rPr lang="en-GB" dirty="0" smtClean="0"/>
              <a:t> </a:t>
            </a:r>
            <a:r>
              <a:rPr lang="en-GB" dirty="0"/>
              <a:t>law – </a:t>
            </a:r>
            <a:r>
              <a:rPr lang="en-GB" dirty="0" err="1"/>
              <a:t>ie</a:t>
            </a:r>
            <a:r>
              <a:rPr lang="en-GB" dirty="0"/>
              <a:t> the Directive, not the national transpositions.</a:t>
            </a:r>
          </a:p>
          <a:p>
            <a:r>
              <a:rPr lang="en-GB" dirty="0"/>
              <a:t>In considering difficult cases, such as many infrastructure projects, reflect on the  approach  the Court would take.</a:t>
            </a:r>
          </a:p>
          <a:p>
            <a:r>
              <a:rPr lang="en-GB" dirty="0"/>
              <a:t>Consider the context and purpose of the legislation.</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39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755650" y="1916113"/>
            <a:ext cx="7848600" cy="2438400"/>
          </a:xfrm>
        </p:spPr>
        <p:txBody>
          <a:bodyPr/>
          <a:lstStyle/>
          <a:p>
            <a:pPr defTabSz="762000"/>
            <a:r>
              <a:rPr lang="en-GB" sz="4800" b="1"/>
              <a:t>Strategic Environmental Assessment</a:t>
            </a:r>
            <a:r>
              <a:rPr lang="en-GB"/>
              <a:t> </a:t>
            </a:r>
            <a:br>
              <a:rPr lang="en-GB"/>
            </a:br>
            <a:r>
              <a:rPr lang="en-GB" i="1"/>
              <a:t>Directive 2001/42/EC</a:t>
            </a:r>
            <a:endParaRPr lang="en-GB"/>
          </a:p>
        </p:txBody>
      </p:sp>
      <p:sp>
        <p:nvSpPr>
          <p:cNvPr id="229379" name="Rectangle 3"/>
          <p:cNvSpPr>
            <a:spLocks noGrp="1" noChangeArrowheads="1"/>
          </p:cNvSpPr>
          <p:nvPr>
            <p:ph type="subTitle" idx="1"/>
          </p:nvPr>
        </p:nvSpPr>
        <p:spPr>
          <a:xfrm>
            <a:off x="0" y="4149725"/>
            <a:ext cx="8885238" cy="2903538"/>
          </a:xfrm>
        </p:spPr>
        <p:txBody>
          <a:bodyPr/>
          <a:lstStyle/>
          <a:p>
            <a:pPr defTabSz="762000"/>
            <a:endParaRPr lang="en-GB" b="1"/>
          </a:p>
          <a:p>
            <a:pPr defTabSz="762000"/>
            <a:endParaRPr lang="en-GB" b="1"/>
          </a:p>
          <a:p>
            <a:pPr defTabSz="762000"/>
            <a:r>
              <a:rPr lang="en-GB" b="1"/>
              <a:t>Applicable from 21</a:t>
            </a:r>
            <a:r>
              <a:rPr lang="en-GB" b="1" baseline="30000"/>
              <a:t>st</a:t>
            </a:r>
            <a:r>
              <a:rPr lang="en-GB" b="1"/>
              <a:t> July 2004</a:t>
            </a:r>
          </a:p>
        </p:txBody>
      </p:sp>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88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FBC6D7A-A624-4DD6-B32A-5A53273F1DDF}" type="slidenum">
              <a:rPr lang="en-GB"/>
              <a:pPr/>
              <a:t>43</a:t>
            </a:fld>
            <a:endParaRPr lang="en-GB"/>
          </a:p>
        </p:txBody>
      </p:sp>
      <p:sp>
        <p:nvSpPr>
          <p:cNvPr id="234499" name="Rectangle 3"/>
          <p:cNvSpPr>
            <a:spLocks noGrp="1" noChangeArrowheads="1"/>
          </p:cNvSpPr>
          <p:nvPr>
            <p:ph type="body" idx="1"/>
          </p:nvPr>
        </p:nvSpPr>
        <p:spPr>
          <a:xfrm>
            <a:off x="468313" y="2085975"/>
            <a:ext cx="7848600" cy="4151313"/>
          </a:xfrm>
        </p:spPr>
        <p:txBody>
          <a:bodyPr>
            <a:normAutofit fontScale="92500" lnSpcReduction="10000"/>
          </a:bodyPr>
          <a:lstStyle/>
          <a:p>
            <a:pPr lvl="1" defTabSz="762000">
              <a:lnSpc>
                <a:spcPct val="90000"/>
              </a:lnSpc>
            </a:pPr>
            <a:r>
              <a:rPr lang="en-GB" sz="3200" dirty="0"/>
              <a:t>prepared and/or adopted by an </a:t>
            </a:r>
            <a:r>
              <a:rPr lang="en-GB" sz="3200" u="sng" dirty="0"/>
              <a:t>authority</a:t>
            </a:r>
            <a:r>
              <a:rPr lang="en-GB" sz="3200" dirty="0"/>
              <a:t> at national, regional or local level </a:t>
            </a:r>
            <a:r>
              <a:rPr lang="en-GB" sz="3200" b="1" dirty="0"/>
              <a:t>AND</a:t>
            </a:r>
            <a:r>
              <a:rPr lang="en-GB" sz="3200" dirty="0"/>
              <a:t>;</a:t>
            </a:r>
          </a:p>
          <a:p>
            <a:pPr lvl="1" defTabSz="762000">
              <a:lnSpc>
                <a:spcPct val="90000"/>
              </a:lnSpc>
            </a:pPr>
            <a:r>
              <a:rPr lang="en-GB" sz="3200" u="sng" dirty="0"/>
              <a:t>required</a:t>
            </a:r>
            <a:r>
              <a:rPr lang="en-GB" sz="3200" dirty="0"/>
              <a:t> by legislative, regulatory or administrative provisions.</a:t>
            </a:r>
          </a:p>
          <a:p>
            <a:pPr lvl="1" defTabSz="762000">
              <a:lnSpc>
                <a:spcPct val="90000"/>
              </a:lnSpc>
              <a:spcBef>
                <a:spcPct val="50000"/>
              </a:spcBef>
              <a:buFontTx/>
              <a:buNone/>
            </a:pPr>
            <a:r>
              <a:rPr lang="en-GB" sz="3200" dirty="0"/>
              <a:t>	Definition includes: </a:t>
            </a:r>
          </a:p>
          <a:p>
            <a:pPr lvl="1" defTabSz="762000">
              <a:lnSpc>
                <a:spcPct val="90000"/>
              </a:lnSpc>
            </a:pPr>
            <a:r>
              <a:rPr lang="en-GB" sz="3200" i="1" dirty="0"/>
              <a:t>co-financed </a:t>
            </a:r>
            <a:r>
              <a:rPr lang="en-GB" sz="3200" dirty="0"/>
              <a:t>by the </a:t>
            </a:r>
            <a:r>
              <a:rPr lang="en-GB" sz="3200" dirty="0" smtClean="0"/>
              <a:t>EC</a:t>
            </a:r>
            <a:r>
              <a:rPr lang="cs-CZ" sz="3200" dirty="0" smtClean="0"/>
              <a:t>, </a:t>
            </a:r>
            <a:r>
              <a:rPr lang="en-GB" sz="3200" i="1" dirty="0" smtClean="0"/>
              <a:t>modifications</a:t>
            </a:r>
            <a:r>
              <a:rPr lang="en-GB" sz="3200" dirty="0" smtClean="0"/>
              <a:t>.</a:t>
            </a:r>
            <a:endParaRPr lang="cs-CZ" sz="3200" dirty="0" smtClean="0"/>
          </a:p>
          <a:p>
            <a:pPr lvl="1" defTabSz="762000">
              <a:lnSpc>
                <a:spcPct val="90000"/>
              </a:lnSpc>
            </a:pPr>
            <a:endParaRPr lang="cs-CZ" sz="3200" dirty="0"/>
          </a:p>
          <a:p>
            <a:pPr marL="457200" lvl="1" indent="0" defTabSz="762000">
              <a:lnSpc>
                <a:spcPct val="90000"/>
              </a:lnSpc>
              <a:buNone/>
            </a:pPr>
            <a:r>
              <a:rPr lang="cs-CZ" sz="3200" dirty="0" err="1" smtClean="0"/>
              <a:t>Typically</a:t>
            </a:r>
            <a:r>
              <a:rPr lang="cs-CZ" sz="3200" dirty="0" smtClean="0"/>
              <a:t> </a:t>
            </a:r>
            <a:r>
              <a:rPr lang="cs-CZ" sz="3200" dirty="0" err="1" smtClean="0"/>
              <a:t>urban</a:t>
            </a:r>
            <a:r>
              <a:rPr lang="cs-CZ" sz="3200" dirty="0" smtClean="0"/>
              <a:t> </a:t>
            </a:r>
            <a:r>
              <a:rPr lang="cs-CZ" sz="3200" dirty="0" err="1" smtClean="0"/>
              <a:t>plans</a:t>
            </a:r>
            <a:r>
              <a:rPr lang="cs-CZ" sz="3200" dirty="0" smtClean="0"/>
              <a:t>, </a:t>
            </a:r>
            <a:r>
              <a:rPr lang="cs-CZ" sz="3200" dirty="0" err="1" smtClean="0"/>
              <a:t>waste</a:t>
            </a:r>
            <a:r>
              <a:rPr lang="cs-CZ" sz="3200" dirty="0" smtClean="0"/>
              <a:t> management </a:t>
            </a:r>
            <a:r>
              <a:rPr lang="cs-CZ" sz="3200" dirty="0" err="1" smtClean="0"/>
              <a:t>plans</a:t>
            </a:r>
            <a:r>
              <a:rPr lang="cs-CZ" sz="3200" dirty="0" smtClean="0"/>
              <a:t>,…</a:t>
            </a:r>
            <a:endParaRPr lang="en-GB" sz="3200" dirty="0"/>
          </a:p>
          <a:p>
            <a:pPr lvl="1" defTabSz="762000">
              <a:lnSpc>
                <a:spcPct val="90000"/>
              </a:lnSpc>
            </a:pPr>
            <a:endParaRPr lang="en-GB" sz="3200" dirty="0"/>
          </a:p>
          <a:p>
            <a:pPr defTabSz="762000">
              <a:lnSpc>
                <a:spcPct val="90000"/>
              </a:lnSpc>
            </a:pPr>
            <a:endParaRPr lang="en-GB" dirty="0"/>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ChangeArrowheads="1"/>
          </p:cNvSpPr>
          <p:nvPr>
            <p:ph type="title"/>
          </p:nvPr>
        </p:nvSpPr>
        <p:spPr>
          <a:xfrm>
            <a:off x="1253007" y="404664"/>
            <a:ext cx="8077200" cy="1143000"/>
          </a:xfrm>
        </p:spPr>
        <p:txBody>
          <a:bodyPr>
            <a:normAutofit fontScale="90000"/>
          </a:bodyPr>
          <a:lstStyle/>
          <a:p>
            <a:pPr defTabSz="762000"/>
            <a:r>
              <a:rPr lang="en-GB" sz="4000" b="1" dirty="0"/>
              <a:t>What is a plan or programme? </a:t>
            </a:r>
            <a:br>
              <a:rPr lang="en-GB" sz="4000" b="1" dirty="0"/>
            </a:br>
            <a:r>
              <a:rPr lang="en-GB" sz="3200" i="1" dirty="0"/>
              <a:t>(Article 2)</a:t>
            </a:r>
            <a:endParaRPr lang="en-GB" sz="4000" b="1" dirty="0"/>
          </a:p>
        </p:txBody>
      </p:sp>
    </p:spTree>
    <p:extLst>
      <p:ext uri="{BB962C8B-B14F-4D97-AF65-F5344CB8AC3E}">
        <p14:creationId xmlns:p14="http://schemas.microsoft.com/office/powerpoint/2010/main" val="341541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97271117-B03E-4135-8DF1-900DD8C24FDF}" type="slidenum">
              <a:rPr lang="en-GB"/>
              <a:pPr/>
              <a:t>44</a:t>
            </a:fld>
            <a:endParaRPr lang="en-GB"/>
          </a:p>
        </p:txBody>
      </p:sp>
      <p:sp>
        <p:nvSpPr>
          <p:cNvPr id="235522" name="Rectangle 2"/>
          <p:cNvSpPr>
            <a:spLocks noGrp="1" noChangeArrowheads="1"/>
          </p:cNvSpPr>
          <p:nvPr>
            <p:ph type="title"/>
          </p:nvPr>
        </p:nvSpPr>
        <p:spPr>
          <a:xfrm>
            <a:off x="1143000" y="404813"/>
            <a:ext cx="8001000" cy="1143000"/>
          </a:xfrm>
        </p:spPr>
        <p:txBody>
          <a:bodyPr>
            <a:normAutofit fontScale="90000"/>
          </a:bodyPr>
          <a:lstStyle/>
          <a:p>
            <a:pPr defTabSz="762000"/>
            <a:r>
              <a:rPr lang="en-GB" sz="4000" b="1"/>
              <a:t>Which plans and programmes require SEA? </a:t>
            </a:r>
            <a:endParaRPr lang="en-GB" sz="4000" b="1" i="1"/>
          </a:p>
        </p:txBody>
      </p:sp>
      <p:sp>
        <p:nvSpPr>
          <p:cNvPr id="235523" name="Rectangle 3"/>
          <p:cNvSpPr>
            <a:spLocks noGrp="1" noChangeArrowheads="1"/>
          </p:cNvSpPr>
          <p:nvPr>
            <p:ph type="body" idx="1"/>
          </p:nvPr>
        </p:nvSpPr>
        <p:spPr>
          <a:xfrm>
            <a:off x="533400" y="1854200"/>
            <a:ext cx="8610600" cy="4114800"/>
          </a:xfrm>
        </p:spPr>
        <p:txBody>
          <a:bodyPr/>
          <a:lstStyle/>
          <a:p>
            <a:pPr marL="0" indent="0" defTabSz="762000">
              <a:buFontTx/>
              <a:buNone/>
            </a:pPr>
            <a:r>
              <a:rPr lang="en-GB" sz="2400" b="1" dirty="0"/>
              <a:t>Article 3(2)</a:t>
            </a:r>
            <a:r>
              <a:rPr lang="en-GB" sz="2400" dirty="0"/>
              <a:t> - plans and programmes that always require environmental assessment:</a:t>
            </a:r>
          </a:p>
          <a:p>
            <a:pPr marL="0" indent="0" defTabSz="762000">
              <a:buFontTx/>
              <a:buNone/>
            </a:pPr>
            <a:r>
              <a:rPr lang="en-GB" sz="2400" dirty="0"/>
              <a:t>(a) 	</a:t>
            </a:r>
            <a:r>
              <a:rPr lang="en-GB" sz="2400" b="1" dirty="0"/>
              <a:t>prepared for agriculture, forestry, fisheries, </a:t>
            </a:r>
            <a:r>
              <a:rPr lang="en-GB" sz="2400" b="1" dirty="0" smtClean="0"/>
              <a:t>energy</a:t>
            </a:r>
            <a:r>
              <a:rPr lang="en-GB" sz="2400" b="1" dirty="0"/>
              <a:t>, industry, transport, waste/ water </a:t>
            </a:r>
            <a:r>
              <a:rPr lang="en-GB" sz="2400" b="1" dirty="0" smtClean="0"/>
              <a:t>management</a:t>
            </a:r>
            <a:r>
              <a:rPr lang="en-GB" sz="2400" b="1" dirty="0"/>
              <a:t>, telecommunications, tourism, town &amp; </a:t>
            </a:r>
            <a:r>
              <a:rPr lang="en-GB" sz="2400" b="1" dirty="0" smtClean="0"/>
              <a:t>country </a:t>
            </a:r>
            <a:r>
              <a:rPr lang="en-GB" sz="2400" b="1" dirty="0"/>
              <a:t>planning or land use</a:t>
            </a:r>
          </a:p>
          <a:p>
            <a:pPr marL="0" indent="0" defTabSz="762000">
              <a:buFontTx/>
              <a:buNone/>
            </a:pPr>
            <a:r>
              <a:rPr lang="en-GB" sz="2400" b="1" dirty="0"/>
              <a:t>	AND </a:t>
            </a:r>
          </a:p>
          <a:p>
            <a:pPr marL="0" indent="0" defTabSz="762000">
              <a:buFontTx/>
              <a:buNone/>
            </a:pPr>
            <a:r>
              <a:rPr lang="en-GB" sz="2400" b="1" dirty="0"/>
              <a:t>	which </a:t>
            </a:r>
            <a:r>
              <a:rPr lang="en-GB" sz="2400" b="1" u="sng" dirty="0"/>
              <a:t>set the framework</a:t>
            </a:r>
            <a:r>
              <a:rPr lang="en-GB" sz="2400" b="1" dirty="0"/>
              <a:t> for future 			development consent of projects listed </a:t>
            </a:r>
          </a:p>
          <a:p>
            <a:pPr marL="0" indent="0" defTabSz="762000">
              <a:spcBef>
                <a:spcPct val="0"/>
              </a:spcBef>
              <a:buFontTx/>
              <a:buNone/>
            </a:pPr>
            <a:r>
              <a:rPr lang="en-GB" sz="2400" b="1" dirty="0"/>
              <a:t>	in the EIA </a:t>
            </a:r>
            <a:r>
              <a:rPr lang="en-GB" sz="2400" b="1" dirty="0" smtClean="0"/>
              <a:t>Directive</a:t>
            </a:r>
            <a:r>
              <a:rPr lang="en-GB" sz="2400" dirty="0" smtClean="0"/>
              <a:t>.</a:t>
            </a:r>
            <a:endParaRPr lang="en-GB" sz="24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6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D316157-76A9-4A1B-9801-05ED60E1E3C5}" type="slidenum">
              <a:rPr lang="en-GB"/>
              <a:pPr/>
              <a:t>45</a:t>
            </a:fld>
            <a:endParaRPr lang="en-GB"/>
          </a:p>
        </p:txBody>
      </p:sp>
      <p:sp>
        <p:nvSpPr>
          <p:cNvPr id="236546" name="Rectangle 2"/>
          <p:cNvSpPr>
            <a:spLocks noGrp="1" noChangeArrowheads="1"/>
          </p:cNvSpPr>
          <p:nvPr>
            <p:ph type="title"/>
          </p:nvPr>
        </p:nvSpPr>
        <p:spPr>
          <a:xfrm>
            <a:off x="1295400" y="404664"/>
            <a:ext cx="7848600" cy="1143000"/>
          </a:xfrm>
        </p:spPr>
        <p:txBody>
          <a:bodyPr>
            <a:normAutofit fontScale="90000"/>
          </a:bodyPr>
          <a:lstStyle/>
          <a:p>
            <a:pPr defTabSz="762000"/>
            <a:r>
              <a:rPr lang="en-GB" sz="4000" b="1" dirty="0"/>
              <a:t>Which plans and programmes require SEA? </a:t>
            </a:r>
            <a:endParaRPr lang="en-GB" sz="4000" b="1" i="1" dirty="0"/>
          </a:p>
        </p:txBody>
      </p:sp>
      <p:sp>
        <p:nvSpPr>
          <p:cNvPr id="236547" name="Rectangle 3"/>
          <p:cNvSpPr>
            <a:spLocks noGrp="1" noChangeArrowheads="1"/>
          </p:cNvSpPr>
          <p:nvPr>
            <p:ph type="body" idx="1"/>
          </p:nvPr>
        </p:nvSpPr>
        <p:spPr>
          <a:xfrm>
            <a:off x="457200" y="2084388"/>
            <a:ext cx="8229600" cy="3938587"/>
          </a:xfrm>
        </p:spPr>
        <p:txBody>
          <a:bodyPr/>
          <a:lstStyle/>
          <a:p>
            <a:pPr marL="0" indent="0" defTabSz="762000">
              <a:buFontTx/>
              <a:buNone/>
            </a:pPr>
            <a:r>
              <a:rPr lang="en-GB" b="1" dirty="0"/>
              <a:t>Article 3(2)</a:t>
            </a:r>
            <a:r>
              <a:rPr lang="en-GB" dirty="0"/>
              <a:t> - plans and programmes that always require environmental assessment:</a:t>
            </a:r>
          </a:p>
          <a:p>
            <a:pPr marL="0" indent="0" defTabSz="762000">
              <a:spcBef>
                <a:spcPct val="50000"/>
              </a:spcBef>
              <a:buFontTx/>
              <a:buNone/>
            </a:pPr>
            <a:r>
              <a:rPr lang="en-GB" dirty="0"/>
              <a:t>(b)	which, in view of the likely effect on </a:t>
            </a:r>
            <a:r>
              <a:rPr lang="en-GB" dirty="0" smtClean="0"/>
              <a:t>sites</a:t>
            </a:r>
            <a:r>
              <a:rPr lang="en-GB" dirty="0"/>
              <a:t>, have been determined to require </a:t>
            </a:r>
            <a:r>
              <a:rPr lang="en-GB" dirty="0" smtClean="0"/>
              <a:t>an </a:t>
            </a:r>
            <a:r>
              <a:rPr lang="en-GB" dirty="0"/>
              <a:t>assessment under Article 6 or 7 of 	</a:t>
            </a:r>
            <a:r>
              <a:rPr lang="en-GB" dirty="0" smtClean="0"/>
              <a:t>the </a:t>
            </a:r>
            <a:r>
              <a:rPr lang="en-GB" dirty="0"/>
              <a:t>Habitats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02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E9B4D564-61EE-4659-8EB2-83A06C5C3258}" type="slidenum">
              <a:rPr lang="en-GB"/>
              <a:pPr/>
              <a:t>46</a:t>
            </a:fld>
            <a:endParaRPr lang="en-GB"/>
          </a:p>
        </p:txBody>
      </p:sp>
      <p:sp>
        <p:nvSpPr>
          <p:cNvPr id="237570" name="Rectangle 2"/>
          <p:cNvSpPr>
            <a:spLocks noGrp="1" noChangeArrowheads="1"/>
          </p:cNvSpPr>
          <p:nvPr>
            <p:ph type="title"/>
          </p:nvPr>
        </p:nvSpPr>
        <p:spPr>
          <a:xfrm>
            <a:off x="1307032" y="404664"/>
            <a:ext cx="7924800" cy="1143000"/>
          </a:xfrm>
        </p:spPr>
        <p:txBody>
          <a:bodyPr>
            <a:normAutofit fontScale="90000"/>
          </a:bodyPr>
          <a:lstStyle/>
          <a:p>
            <a:pPr defTabSz="762000"/>
            <a:r>
              <a:rPr lang="en-GB" sz="4000" b="1" dirty="0"/>
              <a:t>Which plans and programmes require SEA?</a:t>
            </a:r>
          </a:p>
        </p:txBody>
      </p:sp>
      <p:sp>
        <p:nvSpPr>
          <p:cNvPr id="237571" name="Rectangle 3"/>
          <p:cNvSpPr>
            <a:spLocks noGrp="1" noChangeArrowheads="1"/>
          </p:cNvSpPr>
          <p:nvPr>
            <p:ph type="body" idx="1"/>
          </p:nvPr>
        </p:nvSpPr>
        <p:spPr>
          <a:xfrm>
            <a:off x="395288" y="2349500"/>
            <a:ext cx="8458200" cy="4114800"/>
          </a:xfrm>
        </p:spPr>
        <p:txBody>
          <a:bodyPr/>
          <a:lstStyle/>
          <a:p>
            <a:pPr marL="763588" lvl="1" defTabSz="762000">
              <a:buFontTx/>
              <a:buNone/>
            </a:pPr>
            <a:r>
              <a:rPr lang="en-GB" sz="3200" b="1" dirty="0"/>
              <a:t>Article 3(9)</a:t>
            </a:r>
            <a:r>
              <a:rPr lang="en-GB" sz="3200" dirty="0"/>
              <a:t> - Exemptions:</a:t>
            </a:r>
          </a:p>
          <a:p>
            <a:pPr marL="763588" lvl="1" defTabSz="762000"/>
            <a:r>
              <a:rPr lang="en-GB" sz="3200" dirty="0"/>
              <a:t>National defence, civil emergency, financial or budget plans/programmes</a:t>
            </a:r>
          </a:p>
          <a:p>
            <a:pPr marL="763588" lvl="1" defTabSz="762000"/>
            <a:r>
              <a:rPr lang="en-GB" sz="3200" dirty="0"/>
              <a:t>Structural Funds Regulations (</a:t>
            </a:r>
            <a:r>
              <a:rPr lang="en-GB" sz="3200" dirty="0" err="1"/>
              <a:t>inc</a:t>
            </a:r>
            <a:r>
              <a:rPr lang="en-GB" sz="3200" dirty="0"/>
              <a:t> EAGGF) for current programming period 2000-2006/7</a:t>
            </a:r>
          </a:p>
          <a:p>
            <a:pPr marL="763588" lvl="1" defTabSz="762000"/>
            <a:endParaRPr lang="en-GB" sz="32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29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a:t>
            </a:r>
            <a:r>
              <a:rPr lang="cs-CZ" altLang="cs-CZ" sz="2800" dirty="0" err="1" smtClean="0"/>
              <a:t>is</a:t>
            </a:r>
            <a:r>
              <a:rPr lang="cs-CZ" altLang="cs-CZ" sz="2800" dirty="0" smtClean="0"/>
              <a:t> </a:t>
            </a:r>
            <a:r>
              <a:rPr lang="en-US" altLang="cs-CZ" sz="2800" i="1" dirty="0" smtClean="0"/>
              <a:t>“</a:t>
            </a:r>
            <a:r>
              <a:rPr lang="cs-CZ" altLang="cs-CZ" sz="2800" i="1" dirty="0" smtClean="0"/>
              <a:t>t</a:t>
            </a:r>
            <a:r>
              <a:rPr lang="en-US" altLang="cs-CZ" sz="2800" i="1" dirty="0" smtClean="0"/>
              <a:t>he </a:t>
            </a:r>
            <a:r>
              <a:rPr lang="en-US" altLang="cs-CZ" sz="2800" i="1" dirty="0"/>
              <a:t>process of identifying, predicting, evaluating and mitigating the biophysical, social, and other relevant </a:t>
            </a:r>
            <a:r>
              <a:rPr lang="en-US" altLang="cs-CZ" sz="2800" b="1" i="1" dirty="0"/>
              <a:t>effects of development proposals or projects prior to major decisions</a:t>
            </a:r>
            <a:r>
              <a:rPr lang="en-US" altLang="cs-CZ" sz="2800" i="1" dirty="0"/>
              <a:t> being taken and commitments made.”</a:t>
            </a:r>
          </a:p>
        </p:txBody>
      </p:sp>
      <p:sp>
        <p:nvSpPr>
          <p:cNvPr id="9" name="Text Box 1031"/>
          <p:cNvSpPr txBox="1">
            <a:spLocks noChangeArrowheads="1"/>
          </p:cNvSpPr>
          <p:nvPr/>
        </p:nvSpPr>
        <p:spPr bwMode="auto">
          <a:xfrm>
            <a:off x="6948264" y="3560300"/>
            <a:ext cx="1408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(www.unesco.org)</a:t>
            </a:r>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i="1" dirty="0" smtClean="0"/>
              <a:t>”</a:t>
            </a:r>
            <a:r>
              <a:rPr lang="en-GB" altLang="cs-CZ" b="1" i="1" u="sng" dirty="0" smtClean="0"/>
              <a:t>SEA</a:t>
            </a:r>
            <a:r>
              <a:rPr lang="en-GB" altLang="cs-CZ" i="1" dirty="0" smtClean="0"/>
              <a:t> is a systematic </a:t>
            </a:r>
            <a:r>
              <a:rPr lang="en-GB" altLang="cs-CZ" b="1" i="1" dirty="0" smtClean="0"/>
              <a:t>process for evaluating the environmental consequences of proposed policy, plan or programme </a:t>
            </a:r>
            <a:r>
              <a:rPr lang="en-GB" altLang="cs-CZ" i="1" dirty="0" smtClean="0"/>
              <a:t>initiative in order to ensure they are fully included and appropriately addressed </a:t>
            </a:r>
            <a:r>
              <a:rPr lang="en-GB" altLang="cs-CZ" b="1" i="1" dirty="0" smtClean="0"/>
              <a:t>at the earliest appropriate stage of decision making </a:t>
            </a:r>
            <a:r>
              <a:rPr lang="en-GB" altLang="cs-CZ" i="1" dirty="0" smtClean="0"/>
              <a:t>on par with economic and social consideration”</a:t>
            </a:r>
          </a:p>
          <a:p>
            <a:endParaRPr lang="en-GB" altLang="cs-CZ" i="1" dirty="0" smtClean="0"/>
          </a:p>
        </p:txBody>
      </p:sp>
      <p:sp>
        <p:nvSpPr>
          <p:cNvPr id="11" name="Text Box 1031"/>
          <p:cNvSpPr txBox="1">
            <a:spLocks noChangeArrowheads="1"/>
          </p:cNvSpPr>
          <p:nvPr/>
        </p:nvSpPr>
        <p:spPr bwMode="auto">
          <a:xfrm>
            <a:off x="6948264" y="6061569"/>
            <a:ext cx="177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smtClean="0"/>
              <a:t>(</a:t>
            </a:r>
            <a:r>
              <a:rPr lang="en-GB" altLang="cs-CZ" sz="1200" b="0" i="1" dirty="0" smtClean="0"/>
              <a:t>Sadler</a:t>
            </a:r>
            <a:r>
              <a:rPr lang="cs-CZ" altLang="cs-CZ" sz="1200" b="0" i="1" dirty="0" smtClean="0"/>
              <a:t>,</a:t>
            </a:r>
            <a:r>
              <a:rPr lang="en-GB" altLang="cs-CZ" sz="1200" b="0" i="1" dirty="0" err="1" smtClean="0"/>
              <a:t>Verheem</a:t>
            </a:r>
            <a:r>
              <a:rPr lang="en-GB" altLang="cs-CZ" sz="1200" b="0" i="1" dirty="0" smtClean="0"/>
              <a:t> </a:t>
            </a:r>
            <a:r>
              <a:rPr lang="en-GB" altLang="cs-CZ" sz="1200" b="0" i="1" dirty="0"/>
              <a:t>1996</a:t>
            </a:r>
            <a:r>
              <a:rPr lang="en-US" altLang="cs-CZ" sz="1200" b="0" dirty="0" smtClean="0"/>
              <a:t>)</a:t>
            </a:r>
            <a:endParaRPr lang="en-US" altLang="cs-CZ" sz="1200" b="0" dirty="0"/>
          </a:p>
        </p:txBody>
      </p:sp>
    </p:spTree>
    <p:extLst>
      <p:ext uri="{BB962C8B-B14F-4D97-AF65-F5344CB8AC3E}">
        <p14:creationId xmlns:p14="http://schemas.microsoft.com/office/powerpoint/2010/main" val="61863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544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smtClean="0"/>
              <a:t>Policies</a:t>
            </a:r>
            <a:r>
              <a:rPr lang="cs-CZ" altLang="cs-CZ" dirty="0" smtClean="0"/>
              <a:t> – </a:t>
            </a:r>
            <a:r>
              <a:rPr lang="en-US" altLang="cs-CZ" dirty="0" smtClean="0"/>
              <a:t>Plans</a:t>
            </a:r>
            <a:r>
              <a:rPr lang="cs-CZ" altLang="cs-CZ" dirty="0" smtClean="0"/>
              <a:t> </a:t>
            </a:r>
            <a:r>
              <a:rPr lang="en-US" altLang="cs-CZ" dirty="0" smtClean="0"/>
              <a:t>-</a:t>
            </a:r>
            <a:r>
              <a:rPr lang="cs-CZ" altLang="cs-CZ" dirty="0" smtClean="0"/>
              <a:t> </a:t>
            </a:r>
            <a:r>
              <a:rPr lang="en-US" altLang="cs-CZ" dirty="0" smtClean="0"/>
              <a:t>Program</a:t>
            </a:r>
            <a:r>
              <a:rPr lang="cs-CZ" altLang="cs-CZ" dirty="0" err="1" smtClean="0"/>
              <a:t>me</a:t>
            </a:r>
            <a:r>
              <a:rPr lang="en-US" altLang="cs-CZ" dirty="0" smtClean="0"/>
              <a:t>s</a:t>
            </a:r>
            <a:endParaRPr lang="en-US" altLang="cs-CZ" dirty="0"/>
          </a:p>
        </p:txBody>
      </p:sp>
      <p:sp>
        <p:nvSpPr>
          <p:cNvPr id="16" name="Text Box 17"/>
          <p:cNvSpPr txBox="1">
            <a:spLocks noChangeArrowheads="1"/>
          </p:cNvSpPr>
          <p:nvPr/>
        </p:nvSpPr>
        <p:spPr bwMode="auto">
          <a:xfrm>
            <a:off x="5686672" y="269740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Projects</a:t>
            </a:r>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602710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7</a:t>
            </a:fld>
            <a:endParaRPr lang="en-GB"/>
          </a:p>
        </p:txBody>
      </p:sp>
      <p:sp>
        <p:nvSpPr>
          <p:cNvPr id="230403" name="Rectangle 3"/>
          <p:cNvSpPr>
            <a:spLocks noGrp="1" noChangeArrowheads="1"/>
          </p:cNvSpPr>
          <p:nvPr>
            <p:ph type="body" idx="1"/>
          </p:nvPr>
        </p:nvSpPr>
        <p:spPr>
          <a:xfrm>
            <a:off x="3700462" y="2780928"/>
            <a:ext cx="1960563" cy="563563"/>
          </a:xfrm>
        </p:spPr>
        <p:txBody>
          <a:bodyPr>
            <a:normAutofit fontScale="92500" lnSpcReduction="20000"/>
          </a:bodyPr>
          <a:lstStyle/>
          <a:p>
            <a:pPr algn="ctr" defTabSz="762000">
              <a:buFontTx/>
              <a:buNone/>
            </a:pPr>
            <a:r>
              <a:rPr lang="nl-BE" sz="3500" dirty="0"/>
              <a:t>Policies</a:t>
            </a:r>
            <a:r>
              <a:rPr lang="nl-BE" sz="3900" dirty="0"/>
              <a:t> </a:t>
            </a:r>
          </a:p>
          <a:p>
            <a:pPr algn="ctr" defTabSz="762000">
              <a:buFontTx/>
              <a:buNone/>
            </a:pPr>
            <a:endParaRPr lang="nl-BE" dirty="0"/>
          </a:p>
        </p:txBody>
      </p:sp>
      <p:sp>
        <p:nvSpPr>
          <p:cNvPr id="230404" name="Freeform 4"/>
          <p:cNvSpPr>
            <a:spLocks/>
          </p:cNvSpPr>
          <p:nvPr/>
        </p:nvSpPr>
        <p:spPr bwMode="auto">
          <a:xfrm>
            <a:off x="118745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797425"/>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3500438"/>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78904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2800" dirty="0"/>
              <a:t>Plans &amp; Programmes</a:t>
            </a:r>
            <a:endParaRPr lang="nl-BE" sz="4400" dirty="0"/>
          </a:p>
          <a:p>
            <a:pPr marL="342900" indent="-342900" defTabSz="762000">
              <a:buFontTx/>
              <a:buNone/>
            </a:pPr>
            <a:r>
              <a:rPr lang="nl-BE" sz="2800" b="1" dirty="0">
                <a:solidFill>
                  <a:schemeClr val="accent1"/>
                </a:solidFill>
              </a:rPr>
              <a:t>covered by SEA </a:t>
            </a:r>
            <a:r>
              <a:rPr lang="nl-BE" sz="2800" b="1" dirty="0" smtClean="0">
                <a:solidFill>
                  <a:schemeClr val="accent1"/>
                </a:solidFill>
              </a:rPr>
              <a:t>Directive</a:t>
            </a:r>
            <a:endParaRPr lang="nl-BE" sz="4400" b="1" dirty="0">
              <a:solidFill>
                <a:schemeClr val="accent1"/>
              </a:solidFill>
            </a:endParaRPr>
          </a:p>
        </p:txBody>
      </p:sp>
      <p:sp>
        <p:nvSpPr>
          <p:cNvPr id="230408" name="Rectangle 8"/>
          <p:cNvSpPr>
            <a:spLocks noChangeArrowheads="1"/>
          </p:cNvSpPr>
          <p:nvPr/>
        </p:nvSpPr>
        <p:spPr bwMode="auto">
          <a:xfrm>
            <a:off x="2124075" y="501332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3200" dirty="0" smtClean="0"/>
              <a:t>Projects</a:t>
            </a:r>
            <a:r>
              <a:rPr lang="cs-CZ" sz="3200" dirty="0" smtClean="0"/>
              <a:t> </a:t>
            </a:r>
            <a:r>
              <a:rPr lang="nl-BE" sz="3200" b="1" dirty="0" smtClean="0">
                <a:solidFill>
                  <a:schemeClr val="accent2"/>
                </a:solidFill>
              </a:rPr>
              <a:t>covered </a:t>
            </a:r>
            <a:r>
              <a:rPr lang="nl-BE" sz="3200" b="1" dirty="0">
                <a:solidFill>
                  <a:schemeClr val="accent2"/>
                </a:solidFill>
              </a:rPr>
              <a:t>by EIA </a:t>
            </a:r>
            <a:r>
              <a:rPr lang="nl-BE" sz="3200" b="1" dirty="0" smtClean="0">
                <a:solidFill>
                  <a:schemeClr val="accent2"/>
                </a:solidFill>
              </a:rPr>
              <a:t>Directive</a:t>
            </a:r>
            <a:endParaRPr lang="nl-BE" sz="4800" b="1" dirty="0">
              <a:solidFill>
                <a:schemeClr val="accent2"/>
              </a:solidFill>
            </a:endParaRPr>
          </a:p>
        </p:txBody>
      </p:sp>
      <p:sp>
        <p:nvSpPr>
          <p:cNvPr id="230409" name="Line 9"/>
          <p:cNvSpPr>
            <a:spLocks noChangeShapeType="1"/>
          </p:cNvSpPr>
          <p:nvPr/>
        </p:nvSpPr>
        <p:spPr bwMode="auto">
          <a:xfrm>
            <a:off x="3348038" y="350043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79742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nl-BE" b="1" dirty="0"/>
              <a:t>Environmental Assessment</a:t>
            </a:r>
            <a:endParaRPr lang="nl-BE" dirty="0"/>
          </a:p>
        </p:txBody>
      </p:sp>
    </p:spTree>
    <p:extLst>
      <p:ext uri="{BB962C8B-B14F-4D97-AF65-F5344CB8AC3E}">
        <p14:creationId xmlns:p14="http://schemas.microsoft.com/office/powerpoint/2010/main" val="3025161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sp>
        <p:nvSpPr>
          <p:cNvPr id="7" name="Zástupný symbol pro obsah 6"/>
          <p:cNvSpPr>
            <a:spLocks noGrp="1"/>
          </p:cNvSpPr>
          <p:nvPr>
            <p:ph idx="1"/>
          </p:nvPr>
        </p:nvSpPr>
        <p:spPr>
          <a:xfrm>
            <a:off x="539552" y="4077072"/>
            <a:ext cx="8229600" cy="4525963"/>
          </a:xfrm>
        </p:spPr>
        <p:txBody>
          <a:bodyPr/>
          <a:lstStyle/>
          <a:p>
            <a:r>
              <a:rPr lang="cs-CZ" dirty="0" err="1" smtClean="0"/>
              <a:t>International</a:t>
            </a:r>
            <a:r>
              <a:rPr lang="cs-CZ" dirty="0" smtClean="0"/>
              <a:t> law – </a:t>
            </a:r>
            <a:r>
              <a:rPr lang="cs-CZ" dirty="0" err="1" smtClean="0"/>
              <a:t>Customary</a:t>
            </a:r>
            <a:r>
              <a:rPr lang="cs-CZ" dirty="0" smtClean="0"/>
              <a:t> law, </a:t>
            </a:r>
            <a:r>
              <a:rPr lang="cs-CZ" dirty="0" err="1" smtClean="0"/>
              <a:t>Espoo</a:t>
            </a:r>
            <a:r>
              <a:rPr lang="cs-CZ" dirty="0" smtClean="0"/>
              <a:t> </a:t>
            </a:r>
            <a:r>
              <a:rPr lang="cs-CZ" dirty="0" err="1" smtClean="0"/>
              <a:t>convention</a:t>
            </a:r>
            <a:r>
              <a:rPr lang="cs-CZ" dirty="0" smtClean="0"/>
              <a:t> (</a:t>
            </a:r>
            <a:r>
              <a:rPr lang="cs-CZ" dirty="0" err="1" smtClean="0"/>
              <a:t>transboundary</a:t>
            </a:r>
            <a:r>
              <a:rPr lang="cs-CZ" dirty="0" smtClean="0"/>
              <a:t> </a:t>
            </a:r>
            <a:r>
              <a:rPr lang="cs-CZ" dirty="0" err="1" smtClean="0"/>
              <a:t>assessment</a:t>
            </a:r>
            <a:r>
              <a:rPr lang="cs-CZ" dirty="0" smtClean="0"/>
              <a:t>)…</a:t>
            </a:r>
          </a:p>
          <a:p>
            <a:r>
              <a:rPr lang="cs-CZ" dirty="0" smtClean="0"/>
              <a:t>EU law – EIA </a:t>
            </a:r>
            <a:r>
              <a:rPr lang="cs-CZ" dirty="0" err="1" smtClean="0"/>
              <a:t>Directive</a:t>
            </a:r>
            <a:r>
              <a:rPr lang="cs-CZ" dirty="0" smtClean="0"/>
              <a:t> (2011/92/EU), SEA </a:t>
            </a:r>
            <a:r>
              <a:rPr lang="cs-CZ" dirty="0" err="1" smtClean="0"/>
              <a:t>Directive</a:t>
            </a:r>
            <a:r>
              <a:rPr lang="cs-CZ" dirty="0" smtClean="0"/>
              <a:t> (2001/42/EC).</a:t>
            </a:r>
          </a:p>
          <a:p>
            <a:r>
              <a:rPr lang="cs-CZ" dirty="0" err="1" smtClean="0"/>
              <a:t>National</a:t>
            </a:r>
            <a:r>
              <a:rPr lang="cs-CZ" dirty="0" smtClean="0"/>
              <a:t> law</a:t>
            </a:r>
            <a:endParaRPr lang="cs-CZ" dirty="0"/>
          </a:p>
        </p:txBody>
      </p:sp>
      <p:pic>
        <p:nvPicPr>
          <p:cNvPr id="1026" name="Picture 2" descr="http://s1.ibtimes.com/sites/www.ibtimes.com/files/styles/v2_article_large/public/2014/10/23/belchatow-power-station-europe.jpg?itok=WjDwewR2">
            <a:hlinkClick r:id="rId4"/>
          </p:cNvPr>
          <p:cNvPicPr>
            <a:picLocks noChangeAspect="1" noChangeArrowheads="1"/>
          </p:cNvPicPr>
          <p:nvPr/>
        </p:nvPicPr>
        <p:blipFill>
          <a:blip r:embed="rId5" cstate="print"/>
          <a:srcRect/>
          <a:stretch>
            <a:fillRect/>
          </a:stretch>
        </p:blipFill>
        <p:spPr bwMode="auto">
          <a:xfrm>
            <a:off x="5364088" y="1268760"/>
            <a:ext cx="3672483" cy="2448323"/>
          </a:xfrm>
          <a:prstGeom prst="rect">
            <a:avLst/>
          </a:prstGeom>
          <a:noFill/>
        </p:spPr>
      </p:pic>
      <p:pic>
        <p:nvPicPr>
          <p:cNvPr id="1028" name="Picture 4" descr="http://www.trainweb.org/oldtimetrains/CPR/ships/LandR/smelter.jpg">
            <a:hlinkClick r:id="rId6"/>
          </p:cNvPr>
          <p:cNvPicPr>
            <a:picLocks noChangeAspect="1" noChangeArrowheads="1"/>
          </p:cNvPicPr>
          <p:nvPr/>
        </p:nvPicPr>
        <p:blipFill>
          <a:blip r:embed="rId7" cstate="print"/>
          <a:srcRect/>
          <a:stretch>
            <a:fillRect/>
          </a:stretch>
        </p:blipFill>
        <p:spPr bwMode="auto">
          <a:xfrm>
            <a:off x="539552" y="1052736"/>
            <a:ext cx="4596724" cy="2808312"/>
          </a:xfrm>
          <a:prstGeom prst="rect">
            <a:avLst/>
          </a:prstGeom>
          <a:noFill/>
        </p:spPr>
      </p:pic>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646331"/>
          </a:xfrm>
          <a:prstGeom prst="rect">
            <a:avLst/>
          </a:prstGeom>
          <a:noFill/>
        </p:spPr>
        <p:txBody>
          <a:bodyPr wrap="square" rtlCol="0">
            <a:spAutoFit/>
          </a:bodyPr>
          <a:lstStyle/>
          <a:p>
            <a:r>
              <a:rPr lang="cs-CZ" sz="3600" b="1" dirty="0" err="1" smtClean="0"/>
              <a:t>Customary</a:t>
            </a:r>
            <a:r>
              <a:rPr lang="cs-CZ" sz="3600" b="1" dirty="0" smtClean="0"/>
              <a:t> </a:t>
            </a:r>
            <a:r>
              <a:rPr lang="cs-CZ" sz="3600" b="1" dirty="0" err="1" smtClean="0"/>
              <a:t>international</a:t>
            </a:r>
            <a:r>
              <a:rPr lang="cs-CZ" sz="3600" b="1" dirty="0" smtClean="0"/>
              <a:t> </a:t>
            </a:r>
            <a:r>
              <a:rPr lang="cs-CZ" sz="3600" b="1" dirty="0" err="1" smtClean="0"/>
              <a:t>law</a:t>
            </a:r>
            <a:r>
              <a:rPr lang="cs-CZ" sz="3600" b="1" dirty="0" smtClean="0"/>
              <a:t>?</a:t>
            </a:r>
            <a:endParaRPr lang="cs-CZ" sz="3600" b="1" dirty="0"/>
          </a:p>
        </p:txBody>
      </p:sp>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27023</TotalTime>
  <Words>2033</Words>
  <Application>Microsoft Office PowerPoint</Application>
  <PresentationFormat>Předvádění na obrazovce (4:3)</PresentationFormat>
  <Paragraphs>308</Paragraphs>
  <Slides>47</Slides>
  <Notes>14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Arial</vt:lpstr>
      <vt:lpstr>Calibri</vt:lpstr>
      <vt:lpstr>Cambria</vt:lpstr>
      <vt:lpstr>Verdana</vt:lpstr>
      <vt:lpstr>Wingdings</vt:lpstr>
      <vt:lpstr>Motiv systému Office</vt:lpstr>
      <vt:lpstr>Basics of EU Environmental Law</vt:lpstr>
      <vt:lpstr>Prezentace aplikace PowerPoint</vt:lpstr>
      <vt:lpstr>Prezentace aplikace PowerPoint</vt:lpstr>
      <vt:lpstr>Prezentace aplikace PowerPoint</vt:lpstr>
      <vt:lpstr>Prezentace aplikace PowerPoint</vt:lpstr>
      <vt:lpstr>Prezentace aplikace PowerPoint</vt:lpstr>
      <vt:lpstr>Environmental Assessment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Italy C-87/02 (Lotto zero-Variante, tra Teramo e Giulianova, alla strada statale SS 80’)</vt:lpstr>
      <vt:lpstr>Italy C-87/02</vt:lpstr>
      <vt:lpstr>Ireland C-392/96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Informing and consulting</vt:lpstr>
      <vt:lpstr>Informing and consulting the public concerned</vt:lpstr>
      <vt:lpstr>Prezentace aplikace PowerPoint</vt:lpstr>
      <vt:lpstr>Prezentace aplikace PowerPoint</vt:lpstr>
      <vt:lpstr>Prezentace aplikace PowerPoint</vt:lpstr>
      <vt:lpstr>CJEU – Basic principles</vt:lpstr>
      <vt:lpstr>The Kraaijeveld case C-72/95 (South Holland Provincial Executive approved a zoning plan „Partial modification of zoning plans in connection with dyke reinforcement“)</vt:lpstr>
      <vt:lpstr>Linster C-287/98</vt:lpstr>
      <vt:lpstr>Spain C-227/01 - Valencia-Tarragona railway line, Las Palmas-Oropesa section</vt:lpstr>
      <vt:lpstr>Spain C-227/01 - Valencia-Tarragona railway line, Las Palmas-Oropesa section</vt:lpstr>
      <vt:lpstr>Prezentace aplikace PowerPoint</vt:lpstr>
      <vt:lpstr>Prezentace aplikace PowerPoint</vt:lpstr>
      <vt:lpstr>Delena Wells C-201/02</vt:lpstr>
      <vt:lpstr>Delena Wells C-201/02</vt:lpstr>
      <vt:lpstr>Practical application</vt:lpstr>
      <vt:lpstr>Strategic Environmental Assessment  Directive 2001/42/EC</vt:lpstr>
      <vt:lpstr>What is a plan or programme?  (Article 2)</vt:lpstr>
      <vt:lpstr>Which plans and programmes require SEA? </vt:lpstr>
      <vt:lpstr>Which plans and programmes require SEA? </vt:lpstr>
      <vt:lpstr>Which plans and programmes require SEA?</vt:lpstr>
      <vt:lpstr>  Thank you for your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529</cp:revision>
  <dcterms:created xsi:type="dcterms:W3CDTF">2014-09-07T21:44:03Z</dcterms:created>
  <dcterms:modified xsi:type="dcterms:W3CDTF">2019-03-18T14:56:09Z</dcterms:modified>
</cp:coreProperties>
</file>