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 id="278" r:id="rId3"/>
    <p:sldId id="258" r:id="rId4"/>
    <p:sldId id="269" r:id="rId5"/>
    <p:sldId id="270" r:id="rId6"/>
    <p:sldId id="271" r:id="rId7"/>
    <p:sldId id="272" r:id="rId8"/>
    <p:sldId id="273" r:id="rId9"/>
    <p:sldId id="275" r:id="rId10"/>
    <p:sldId id="276" r:id="rId11"/>
    <p:sldId id="274" r:id="rId12"/>
    <p:sldId id="257" r:id="rId13"/>
    <p:sldId id="260" r:id="rId14"/>
    <p:sldId id="259" r:id="rId15"/>
    <p:sldId id="261" r:id="rId16"/>
    <p:sldId id="262" r:id="rId17"/>
    <p:sldId id="264" r:id="rId18"/>
    <p:sldId id="265" r:id="rId19"/>
    <p:sldId id="266" r:id="rId20"/>
    <p:sldId id="267" r:id="rId21"/>
    <p:sldId id="268" r:id="rId22"/>
    <p:sldId id="263" r:id="rId23"/>
    <p:sldId id="277"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varScale="1">
        <p:scale>
          <a:sx n="81" d="100"/>
          <a:sy n="81" d="100"/>
        </p:scale>
        <p:origin x="120" y="6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3/26/2018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3/26/2018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3/26/2018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3/26/2018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dirty="0"/>
              <a:t>3/26/2018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3/26/2018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dirty="0"/>
              <a:t>3/26/2018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3/26/2018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3/26/2018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dirty="0"/>
              <a:t>3/26/2018</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3/26/2018</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3/26/2018</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ryOjSsPxvL8" TargetMode="External"/><Relationship Id="rId2" Type="http://schemas.openxmlformats.org/officeDocument/2006/relationships/hyperlink" Target="https://www.youtube.com/watch?v=psahnlcr-C0" TargetMode="External"/><Relationship Id="rId1" Type="http://schemas.openxmlformats.org/officeDocument/2006/relationships/slideLayout" Target="../slideLayouts/slideLayout2.xml"/><Relationship Id="rId4" Type="http://schemas.openxmlformats.org/officeDocument/2006/relationships/hyperlink" Target="https://www.youtube.com/watch?v=RYncnd5gXa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dirty="0" smtClean="0"/>
              <a:t>EEA LAW</a:t>
            </a:r>
            <a:endParaRPr lang="en-GB" dirty="0"/>
          </a:p>
        </p:txBody>
      </p:sp>
      <p:sp>
        <p:nvSpPr>
          <p:cNvPr id="3" name="Podnadpis 2"/>
          <p:cNvSpPr>
            <a:spLocks noGrp="1"/>
          </p:cNvSpPr>
          <p:nvPr>
            <p:ph type="subTitle" idx="1"/>
          </p:nvPr>
        </p:nvSpPr>
        <p:spPr/>
        <p:txBody>
          <a:bodyPr>
            <a:normAutofit/>
          </a:bodyPr>
          <a:lstStyle/>
          <a:p>
            <a:r>
              <a:rPr lang="en-GB" dirty="0" smtClean="0"/>
              <a:t>INTERNATIONAL REGULATION AND SUPERVISION</a:t>
            </a:r>
            <a:endParaRPr lang="en-GB" dirty="0"/>
          </a:p>
        </p:txBody>
      </p:sp>
    </p:spTree>
    <p:extLst>
      <p:ext uri="{BB962C8B-B14F-4D97-AF65-F5344CB8AC3E}">
        <p14:creationId xmlns:p14="http://schemas.microsoft.com/office/powerpoint/2010/main" val="2192036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40422" y="964692"/>
            <a:ext cx="6511155" cy="4888469"/>
          </a:xfrm>
        </p:spPr>
      </p:pic>
    </p:spTree>
    <p:extLst>
      <p:ext uri="{BB962C8B-B14F-4D97-AF65-F5344CB8AC3E}">
        <p14:creationId xmlns:p14="http://schemas.microsoft.com/office/powerpoint/2010/main" val="180568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31136" y="795944"/>
            <a:ext cx="7729728" cy="5803354"/>
          </a:xfrm>
        </p:spPr>
      </p:pic>
    </p:spTree>
    <p:extLst>
      <p:ext uri="{BB962C8B-B14F-4D97-AF65-F5344CB8AC3E}">
        <p14:creationId xmlns:p14="http://schemas.microsoft.com/office/powerpoint/2010/main" val="1943170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International Supervision </a:t>
            </a:r>
            <a:endParaRPr lang="en-GB" dirty="0"/>
          </a:p>
        </p:txBody>
      </p:sp>
      <p:sp>
        <p:nvSpPr>
          <p:cNvPr id="3" name="Zástupný symbol pro obsah 2"/>
          <p:cNvSpPr>
            <a:spLocks noGrp="1"/>
          </p:cNvSpPr>
          <p:nvPr>
            <p:ph idx="1"/>
          </p:nvPr>
        </p:nvSpPr>
        <p:spPr>
          <a:xfrm>
            <a:off x="2231136" y="2365695"/>
            <a:ext cx="7729728" cy="4492305"/>
          </a:xfrm>
        </p:spPr>
        <p:txBody>
          <a:bodyPr>
            <a:normAutofit fontScale="92500" lnSpcReduction="10000"/>
          </a:bodyPr>
          <a:lstStyle/>
          <a:p>
            <a:r>
              <a:rPr lang="en-GB" altLang="cs-CZ" dirty="0" smtClean="0"/>
              <a:t>System of. „Core principles“</a:t>
            </a:r>
          </a:p>
          <a:p>
            <a:pPr lvl="1"/>
            <a:r>
              <a:rPr lang="en-GB" sz="2000" dirty="0" smtClean="0"/>
              <a:t>Basel Committee on Banking Supervision </a:t>
            </a:r>
            <a:r>
              <a:rPr lang="en-GB" altLang="cs-CZ" sz="2000" b="1" dirty="0" smtClean="0"/>
              <a:t>(BCBS) </a:t>
            </a:r>
            <a:r>
              <a:rPr lang="en-GB" altLang="cs-CZ" sz="1500" dirty="0" smtClean="0"/>
              <a:t>http://</a:t>
            </a:r>
            <a:r>
              <a:rPr lang="en-GB" altLang="cs-CZ" sz="1500" dirty="0" err="1" smtClean="0"/>
              <a:t>www.bis.org</a:t>
            </a:r>
            <a:r>
              <a:rPr lang="en-GB" altLang="cs-CZ" sz="1500" dirty="0" smtClean="0"/>
              <a:t>/</a:t>
            </a:r>
            <a:r>
              <a:rPr lang="en-GB" altLang="cs-CZ" sz="1500" dirty="0" err="1" smtClean="0"/>
              <a:t>bcbs</a:t>
            </a:r>
            <a:r>
              <a:rPr lang="en-GB" altLang="cs-CZ" sz="1500" dirty="0" smtClean="0"/>
              <a:t>/</a:t>
            </a:r>
            <a:r>
              <a:rPr lang="en-GB" altLang="cs-CZ" sz="1500" dirty="0" err="1" smtClean="0"/>
              <a:t>about.htm?m</a:t>
            </a:r>
            <a:r>
              <a:rPr lang="en-GB" altLang="cs-CZ" sz="1500" dirty="0" smtClean="0"/>
              <a:t>=3%7C14%7C573</a:t>
            </a:r>
            <a:endParaRPr lang="en-GB" altLang="cs-CZ" sz="2000" b="1" dirty="0" smtClean="0"/>
          </a:p>
          <a:p>
            <a:pPr marL="228600" lvl="1" indent="0">
              <a:buNone/>
            </a:pPr>
            <a:r>
              <a:rPr lang="en-GB" altLang="cs-CZ" sz="1900" b="1" dirty="0" smtClean="0"/>
              <a:t>and </a:t>
            </a:r>
            <a:r>
              <a:rPr lang="en-GB" altLang="cs-CZ" sz="1900" dirty="0" smtClean="0"/>
              <a:t>Key principles for effective banking regulation, Financial stability institute</a:t>
            </a:r>
          </a:p>
          <a:p>
            <a:pPr lvl="2"/>
            <a:r>
              <a:rPr lang="en-GB" altLang="cs-CZ" dirty="0" smtClean="0"/>
              <a:t>+ Financial Stability Board - monitors and makes recommendations regarding the global financial system. Promotes international financial stability </a:t>
            </a:r>
          </a:p>
          <a:p>
            <a:pPr lvl="2"/>
            <a:r>
              <a:rPr lang="en-GB" altLang="cs-CZ" sz="2000" b="1" dirty="0" smtClean="0"/>
              <a:t>International Association of Insurance Supervisors and (IAIS) </a:t>
            </a:r>
            <a:r>
              <a:rPr lang="en-GB" altLang="cs-CZ" sz="2000" dirty="0" smtClean="0"/>
              <a:t>Key principles of insurance</a:t>
            </a:r>
          </a:p>
          <a:p>
            <a:pPr lvl="2"/>
            <a:r>
              <a:rPr lang="en-GB" altLang="cs-CZ" sz="2000" b="1" dirty="0" smtClean="0"/>
              <a:t>The International Organization of Securities Commissions (IOSCO) and</a:t>
            </a:r>
            <a:r>
              <a:rPr lang="en-GB" altLang="cs-CZ" sz="2000" dirty="0" smtClean="0"/>
              <a:t> Objectives and Principles for the capital markets and their regulation </a:t>
            </a:r>
            <a:br>
              <a:rPr lang="en-GB" altLang="cs-CZ" sz="2000" dirty="0" smtClean="0"/>
            </a:br>
            <a:r>
              <a:rPr lang="en-GB" altLang="cs-CZ" sz="2000" dirty="0" smtClean="0"/>
              <a:t/>
            </a:r>
            <a:br>
              <a:rPr lang="en-GB" altLang="cs-CZ" sz="2000" dirty="0" smtClean="0"/>
            </a:br>
            <a:r>
              <a:rPr lang="en-GB" altLang="cs-CZ" sz="2000" dirty="0" smtClean="0"/>
              <a:t> across the spectrum</a:t>
            </a:r>
            <a:r>
              <a:rPr lang="en-GB" altLang="cs-CZ" dirty="0" smtClean="0"/>
              <a:t> </a:t>
            </a:r>
          </a:p>
          <a:p>
            <a:pPr lvl="1"/>
            <a:r>
              <a:rPr lang="en-GB" altLang="cs-CZ" b="1" dirty="0" smtClean="0"/>
              <a:t>Financially-action committee against money laundering </a:t>
            </a:r>
            <a:r>
              <a:rPr lang="en-GB" altLang="cs-CZ" dirty="0" smtClean="0"/>
              <a:t>(FATF) and its own 40 recommendations</a:t>
            </a:r>
          </a:p>
          <a:p>
            <a:pPr marL="0" indent="0">
              <a:buNone/>
            </a:pPr>
            <a:endParaRPr lang="en-GB" dirty="0"/>
          </a:p>
        </p:txBody>
      </p:sp>
    </p:spTree>
    <p:extLst>
      <p:ext uri="{BB962C8B-B14F-4D97-AF65-F5344CB8AC3E}">
        <p14:creationId xmlns:p14="http://schemas.microsoft.com/office/powerpoint/2010/main" val="4068565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b="1" dirty="0"/>
              <a:t>BCB</a:t>
            </a:r>
            <a:r>
              <a:rPr lang="en-GB" altLang="cs-CZ" b="1" dirty="0"/>
              <a:t>S </a:t>
            </a:r>
            <a:r>
              <a:rPr lang="en-GB" altLang="cs-CZ" b="1" dirty="0" err="1" smtClean="0"/>
              <a:t>aND</a:t>
            </a:r>
            <a:r>
              <a:rPr lang="en-GB" altLang="cs-CZ" b="1" dirty="0" smtClean="0"/>
              <a:t> </a:t>
            </a:r>
            <a:r>
              <a:rPr lang="en-GB" altLang="cs-CZ" b="1" dirty="0"/>
              <a:t>FSB -&gt; G-SIB</a:t>
            </a:r>
            <a:endParaRPr lang="en-GB" dirty="0"/>
          </a:p>
        </p:txBody>
      </p:sp>
      <p:sp>
        <p:nvSpPr>
          <p:cNvPr id="3" name="Zástupný symbol pro obsah 2"/>
          <p:cNvSpPr>
            <a:spLocks noGrp="1"/>
          </p:cNvSpPr>
          <p:nvPr>
            <p:ph idx="1"/>
          </p:nvPr>
        </p:nvSpPr>
        <p:spPr>
          <a:xfrm>
            <a:off x="2231136" y="2306972"/>
            <a:ext cx="7729728" cy="4362276"/>
          </a:xfrm>
        </p:spPr>
        <p:txBody>
          <a:bodyPr>
            <a:normAutofit/>
          </a:bodyPr>
          <a:lstStyle/>
          <a:p>
            <a:r>
              <a:rPr lang="en-GB" dirty="0" smtClean="0"/>
              <a:t>Global systemically important banks</a:t>
            </a:r>
          </a:p>
          <a:p>
            <a:pPr marL="114300" indent="0">
              <a:buNone/>
            </a:pPr>
            <a:r>
              <a:rPr lang="en-GB" sz="900" dirty="0" smtClean="0"/>
              <a:t>http://</a:t>
            </a:r>
            <a:r>
              <a:rPr lang="en-GB" sz="900" dirty="0" err="1" smtClean="0"/>
              <a:t>www.financialstabilityboard.org</a:t>
            </a:r>
            <a:r>
              <a:rPr lang="en-GB" sz="900" dirty="0" smtClean="0"/>
              <a:t>/</a:t>
            </a:r>
            <a:r>
              <a:rPr lang="en-GB" sz="900" dirty="0" err="1" smtClean="0"/>
              <a:t>wp</a:t>
            </a:r>
            <a:r>
              <a:rPr lang="en-GB" sz="900" dirty="0" smtClean="0"/>
              <a:t>-content/uploads/r_141106b.pdf</a:t>
            </a:r>
          </a:p>
          <a:p>
            <a:pPr marL="114300" indent="0" algn="just">
              <a:buNone/>
            </a:pPr>
            <a:r>
              <a:rPr lang="en-GB" dirty="0" smtClean="0"/>
              <a:t>- total loss-absorbing capacity (TLAC) – Rule for the capital adequacy– It helps build higher capital reserves for the purpose of readiness to respond to crisis situations.</a:t>
            </a:r>
          </a:p>
          <a:p>
            <a:pPr marL="114300" indent="0">
              <a:buNone/>
            </a:pPr>
            <a:r>
              <a:rPr lang="en-GB" b="1" dirty="0" smtClean="0"/>
              <a:t>? OVERKILL ?</a:t>
            </a:r>
            <a:r>
              <a:rPr lang="en-GB" dirty="0" smtClean="0"/>
              <a:t>  For GSIB, which are also EU important banks because of robust MREL (Minimum Requirement for own funds and Eligible Liabilities from 2019). MREL is same principle but differently made up.</a:t>
            </a:r>
          </a:p>
          <a:p>
            <a:endParaRPr lang="en-GB" dirty="0"/>
          </a:p>
        </p:txBody>
      </p:sp>
    </p:spTree>
    <p:extLst>
      <p:ext uri="{BB962C8B-B14F-4D97-AF65-F5344CB8AC3E}">
        <p14:creationId xmlns:p14="http://schemas.microsoft.com/office/powerpoint/2010/main" val="3492894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Reasons for Higher standards of regulation and Supervision</a:t>
            </a:r>
            <a:endParaRPr lang="en-GB" dirty="0"/>
          </a:p>
        </p:txBody>
      </p:sp>
      <p:sp>
        <p:nvSpPr>
          <p:cNvPr id="3" name="Zástupný symbol pro obsah 2"/>
          <p:cNvSpPr>
            <a:spLocks noGrp="1"/>
          </p:cNvSpPr>
          <p:nvPr>
            <p:ph idx="1"/>
          </p:nvPr>
        </p:nvSpPr>
        <p:spPr>
          <a:xfrm>
            <a:off x="2231136" y="2290194"/>
            <a:ext cx="7729728" cy="4362276"/>
          </a:xfrm>
        </p:spPr>
        <p:txBody>
          <a:bodyPr>
            <a:normAutofit/>
          </a:bodyPr>
          <a:lstStyle/>
          <a:p>
            <a:pPr>
              <a:buFont typeface="Wingdings" pitchFamily="2" charset="2"/>
              <a:buChar char="§"/>
            </a:pPr>
            <a:r>
              <a:rPr lang="en-GB" altLang="cs-CZ" dirty="0" smtClean="0"/>
              <a:t>SYSTEMIC REGULATION and SUPERVISION – systemic risk,</a:t>
            </a:r>
          </a:p>
          <a:p>
            <a:pPr marL="0" indent="0">
              <a:buNone/>
            </a:pPr>
            <a:endParaRPr lang="en-GB" altLang="cs-CZ" dirty="0" smtClean="0"/>
          </a:p>
          <a:p>
            <a:pPr>
              <a:buFont typeface="Wingdings" pitchFamily="2" charset="2"/>
              <a:buChar char="§"/>
            </a:pPr>
            <a:r>
              <a:rPr lang="en-GB" altLang="cs-CZ" dirty="0" smtClean="0"/>
              <a:t>CONSUMER PROTECTION - market abuse risk,</a:t>
            </a:r>
          </a:p>
          <a:p>
            <a:pPr>
              <a:buFont typeface="Wingdings" pitchFamily="2" charset="2"/>
              <a:buChar char="§"/>
            </a:pPr>
            <a:endParaRPr lang="en-GB" altLang="cs-CZ" dirty="0" smtClean="0"/>
          </a:p>
          <a:p>
            <a:pPr>
              <a:buFont typeface="Wingdings" pitchFamily="2" charset="2"/>
              <a:buChar char="§"/>
            </a:pPr>
            <a:r>
              <a:rPr lang="en-GB" altLang="cs-CZ" dirty="0" smtClean="0"/>
              <a:t>PRUDENTIAL REGULATION and SUPERVISION - prudential regulation of financial institutions and supervision</a:t>
            </a:r>
          </a:p>
          <a:p>
            <a:pPr>
              <a:buFont typeface="Wingdings" pitchFamily="2" charset="2"/>
              <a:buChar char="§"/>
            </a:pPr>
            <a:endParaRPr lang="en-GB" altLang="cs-CZ" dirty="0" smtClean="0"/>
          </a:p>
          <a:p>
            <a:pPr>
              <a:buFont typeface="Wingdings" pitchFamily="2" charset="2"/>
              <a:buChar char="§"/>
            </a:pPr>
            <a:r>
              <a:rPr lang="en-GB" altLang="cs-CZ" dirty="0" smtClean="0"/>
              <a:t>abuse of dominant position</a:t>
            </a:r>
          </a:p>
          <a:p>
            <a:pPr>
              <a:buFont typeface="Wingdings" pitchFamily="2" charset="2"/>
              <a:buChar char="§"/>
            </a:pPr>
            <a:r>
              <a:rPr lang="en-GB" altLang="cs-CZ" dirty="0" smtClean="0"/>
              <a:t>information asymmetries</a:t>
            </a:r>
          </a:p>
          <a:p>
            <a:pPr marL="0" indent="0">
              <a:buNone/>
            </a:pPr>
            <a:r>
              <a:rPr lang="en-GB" altLang="cs-CZ" dirty="0" smtClean="0"/>
              <a:t>These market failures can be associated with more reasons, and it is</a:t>
            </a:r>
          </a:p>
          <a:p>
            <a:pPr marL="0" indent="0">
              <a:buNone/>
            </a:pPr>
            <a:r>
              <a:rPr lang="en-GB" altLang="cs-CZ" dirty="0" smtClean="0"/>
              <a:t>criminal law risk, especially in terms of money laundering</a:t>
            </a:r>
            <a:endParaRPr lang="en-GB" dirty="0"/>
          </a:p>
        </p:txBody>
      </p:sp>
    </p:spTree>
    <p:extLst>
      <p:ext uri="{BB962C8B-B14F-4D97-AF65-F5344CB8AC3E}">
        <p14:creationId xmlns:p14="http://schemas.microsoft.com/office/powerpoint/2010/main" val="3529684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European regulation and supervision</a:t>
            </a:r>
            <a:endParaRPr lang="en-GB" dirty="0"/>
          </a:p>
        </p:txBody>
      </p:sp>
      <p:sp>
        <p:nvSpPr>
          <p:cNvPr id="3" name="Zástupný symbol pro obsah 2"/>
          <p:cNvSpPr>
            <a:spLocks noGrp="1"/>
          </p:cNvSpPr>
          <p:nvPr>
            <p:ph idx="1"/>
          </p:nvPr>
        </p:nvSpPr>
        <p:spPr/>
        <p:txBody>
          <a:bodyPr/>
          <a:lstStyle/>
          <a:p>
            <a:r>
              <a:rPr lang="en-GB" dirty="0" smtClean="0"/>
              <a:t>Primary sources (TFEU)</a:t>
            </a:r>
          </a:p>
          <a:p>
            <a:r>
              <a:rPr lang="en-GB" dirty="0" smtClean="0"/>
              <a:t>Secondary sources </a:t>
            </a:r>
          </a:p>
          <a:p>
            <a:pPr lvl="1"/>
            <a:r>
              <a:rPr lang="en-GB" dirty="0" smtClean="0"/>
              <a:t>Regulations</a:t>
            </a:r>
          </a:p>
          <a:p>
            <a:pPr lvl="1"/>
            <a:r>
              <a:rPr lang="en-GB" dirty="0" smtClean="0"/>
              <a:t>Directions</a:t>
            </a:r>
          </a:p>
          <a:p>
            <a:r>
              <a:rPr lang="en-GB" dirty="0" smtClean="0"/>
              <a:t>Decision of ECJ</a:t>
            </a:r>
          </a:p>
          <a:p>
            <a:endParaRPr lang="en-GB" dirty="0"/>
          </a:p>
        </p:txBody>
      </p:sp>
    </p:spTree>
    <p:extLst>
      <p:ext uri="{BB962C8B-B14F-4D97-AF65-F5344CB8AC3E}">
        <p14:creationId xmlns:p14="http://schemas.microsoft.com/office/powerpoint/2010/main" val="4190694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Main Areas of Harmonisation</a:t>
            </a:r>
            <a:endParaRPr lang="en-GB" dirty="0"/>
          </a:p>
        </p:txBody>
      </p:sp>
      <p:sp>
        <p:nvSpPr>
          <p:cNvPr id="3" name="Zástupný symbol pro obsah 2"/>
          <p:cNvSpPr>
            <a:spLocks noGrp="1"/>
          </p:cNvSpPr>
          <p:nvPr>
            <p:ph idx="1"/>
          </p:nvPr>
        </p:nvSpPr>
        <p:spPr/>
        <p:txBody>
          <a:bodyPr/>
          <a:lstStyle/>
          <a:p>
            <a:r>
              <a:rPr lang="cs-CZ" dirty="0" err="1" smtClean="0"/>
              <a:t>Providing</a:t>
            </a:r>
            <a:r>
              <a:rPr lang="cs-CZ" dirty="0" smtClean="0"/>
              <a:t> </a:t>
            </a:r>
            <a:r>
              <a:rPr lang="cs-CZ" dirty="0" err="1" smtClean="0"/>
              <a:t>of</a:t>
            </a:r>
            <a:r>
              <a:rPr lang="cs-CZ" dirty="0" smtClean="0"/>
              <a:t> </a:t>
            </a:r>
            <a:r>
              <a:rPr lang="cs-CZ" dirty="0" err="1" smtClean="0"/>
              <a:t>financial</a:t>
            </a:r>
            <a:r>
              <a:rPr lang="cs-CZ" dirty="0" smtClean="0"/>
              <a:t> </a:t>
            </a:r>
            <a:r>
              <a:rPr lang="cs-CZ" dirty="0" err="1" smtClean="0"/>
              <a:t>services</a:t>
            </a:r>
            <a:endParaRPr lang="cs-CZ" dirty="0"/>
          </a:p>
          <a:p>
            <a:r>
              <a:rPr lang="cs-CZ" dirty="0" err="1" smtClean="0"/>
              <a:t>Financial</a:t>
            </a:r>
            <a:r>
              <a:rPr lang="cs-CZ" dirty="0" smtClean="0"/>
              <a:t> market </a:t>
            </a:r>
            <a:r>
              <a:rPr lang="cs-CZ" dirty="0" err="1" smtClean="0"/>
              <a:t>regulation</a:t>
            </a:r>
            <a:r>
              <a:rPr lang="cs-CZ" dirty="0" smtClean="0"/>
              <a:t> and </a:t>
            </a:r>
            <a:r>
              <a:rPr lang="cs-CZ" dirty="0" err="1" smtClean="0"/>
              <a:t>supervision</a:t>
            </a:r>
            <a:endParaRPr lang="cs-CZ" dirty="0"/>
          </a:p>
          <a:p>
            <a:r>
              <a:rPr lang="cs-CZ" dirty="0" err="1" smtClean="0"/>
              <a:t>Monetary</a:t>
            </a:r>
            <a:r>
              <a:rPr lang="cs-CZ" dirty="0" smtClean="0"/>
              <a:t> </a:t>
            </a:r>
            <a:r>
              <a:rPr lang="cs-CZ" dirty="0" err="1" smtClean="0"/>
              <a:t>regulation</a:t>
            </a:r>
            <a:r>
              <a:rPr lang="cs-CZ" dirty="0" smtClean="0"/>
              <a:t> (union)</a:t>
            </a:r>
            <a:endParaRPr lang="cs-CZ" dirty="0"/>
          </a:p>
          <a:p>
            <a:pPr marL="0" indent="0">
              <a:buNone/>
            </a:pPr>
            <a:endParaRPr lang="en-GB" dirty="0"/>
          </a:p>
        </p:txBody>
      </p:sp>
    </p:spTree>
    <p:extLst>
      <p:ext uri="{BB962C8B-B14F-4D97-AF65-F5344CB8AC3E}">
        <p14:creationId xmlns:p14="http://schemas.microsoft.com/office/powerpoint/2010/main" val="31131236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Supervision </a:t>
            </a:r>
            <a:r>
              <a:rPr lang="en-GB" dirty="0" smtClean="0"/>
              <a:t>of financial </a:t>
            </a:r>
            <a:r>
              <a:rPr lang="en-GB" dirty="0"/>
              <a:t>conglomerates</a:t>
            </a:r>
          </a:p>
        </p:txBody>
      </p:sp>
      <p:sp>
        <p:nvSpPr>
          <p:cNvPr id="3" name="Zástupný symbol pro obsah 2"/>
          <p:cNvSpPr>
            <a:spLocks noGrp="1"/>
          </p:cNvSpPr>
          <p:nvPr>
            <p:ph idx="1"/>
          </p:nvPr>
        </p:nvSpPr>
        <p:spPr>
          <a:xfrm>
            <a:off x="2231136" y="2153412"/>
            <a:ext cx="7729728" cy="4457113"/>
          </a:xfrm>
        </p:spPr>
        <p:txBody>
          <a:bodyPr/>
          <a:lstStyle/>
          <a:p>
            <a:pPr algn="just"/>
            <a:r>
              <a:rPr lang="en-US" dirty="0"/>
              <a:t>Large financial groups and conglomerates are a permanent fixture in the financial landscape and require regulatory attention</a:t>
            </a:r>
            <a:endParaRPr lang="cs-CZ" dirty="0" smtClean="0"/>
          </a:p>
          <a:p>
            <a:pPr algn="just"/>
            <a:r>
              <a:rPr lang="cs-CZ" dirty="0" err="1"/>
              <a:t>System</a:t>
            </a:r>
            <a:r>
              <a:rPr lang="cs-CZ" dirty="0"/>
              <a:t> </a:t>
            </a:r>
            <a:r>
              <a:rPr lang="cs-CZ" dirty="0" err="1"/>
              <a:t>of</a:t>
            </a:r>
            <a:r>
              <a:rPr lang="cs-CZ" dirty="0"/>
              <a:t> </a:t>
            </a:r>
            <a:r>
              <a:rPr lang="cs-CZ" dirty="0" err="1"/>
              <a:t>prudential</a:t>
            </a:r>
            <a:r>
              <a:rPr lang="cs-CZ" dirty="0"/>
              <a:t> </a:t>
            </a:r>
            <a:r>
              <a:rPr lang="cs-CZ" dirty="0" err="1"/>
              <a:t>supervision</a:t>
            </a:r>
            <a:r>
              <a:rPr lang="cs-CZ" dirty="0"/>
              <a:t> in </a:t>
            </a:r>
            <a:r>
              <a:rPr lang="cs-CZ" dirty="0" err="1"/>
              <a:t>the</a:t>
            </a:r>
            <a:r>
              <a:rPr lang="cs-CZ" dirty="0"/>
              <a:t> </a:t>
            </a:r>
            <a:r>
              <a:rPr lang="cs-CZ" dirty="0" err="1"/>
              <a:t>European</a:t>
            </a:r>
            <a:r>
              <a:rPr lang="cs-CZ" dirty="0"/>
              <a:t> Union </a:t>
            </a:r>
            <a:r>
              <a:rPr lang="cs-CZ" dirty="0" err="1"/>
              <a:t>is</a:t>
            </a:r>
            <a:r>
              <a:rPr lang="cs-CZ" dirty="0"/>
              <a:t> </a:t>
            </a:r>
            <a:r>
              <a:rPr lang="cs-CZ" dirty="0" err="1"/>
              <a:t>based</a:t>
            </a:r>
            <a:r>
              <a:rPr lang="cs-CZ" dirty="0"/>
              <a:t> on a </a:t>
            </a:r>
            <a:r>
              <a:rPr lang="cs-CZ" dirty="0" err="1" smtClean="0"/>
              <a:t>principle</a:t>
            </a:r>
            <a:r>
              <a:rPr lang="cs-CZ" dirty="0" smtClean="0"/>
              <a:t> so </a:t>
            </a:r>
            <a:r>
              <a:rPr lang="cs-CZ" dirty="0" err="1"/>
              <a:t>called</a:t>
            </a:r>
            <a:r>
              <a:rPr lang="cs-CZ" dirty="0"/>
              <a:t>. </a:t>
            </a:r>
            <a:r>
              <a:rPr lang="cs-CZ" dirty="0" err="1"/>
              <a:t>Home</a:t>
            </a:r>
            <a:r>
              <a:rPr lang="cs-CZ" dirty="0"/>
              <a:t> country, </a:t>
            </a:r>
            <a:r>
              <a:rPr lang="cs-CZ" dirty="0" err="1"/>
              <a:t>the</a:t>
            </a:r>
            <a:r>
              <a:rPr lang="cs-CZ" dirty="0"/>
              <a:t> </a:t>
            </a:r>
            <a:r>
              <a:rPr lang="cs-CZ" dirty="0" err="1"/>
              <a:t>supervision</a:t>
            </a:r>
            <a:r>
              <a:rPr lang="cs-CZ" dirty="0"/>
              <a:t> </a:t>
            </a:r>
            <a:r>
              <a:rPr lang="cs-CZ" dirty="0" err="1"/>
              <a:t>of</a:t>
            </a:r>
            <a:r>
              <a:rPr lang="cs-CZ" dirty="0"/>
              <a:t> </a:t>
            </a:r>
            <a:r>
              <a:rPr lang="cs-CZ" dirty="0" err="1"/>
              <a:t>internationally</a:t>
            </a:r>
            <a:r>
              <a:rPr lang="cs-CZ" dirty="0"/>
              <a:t> </a:t>
            </a:r>
            <a:r>
              <a:rPr lang="cs-CZ" dirty="0" err="1"/>
              <a:t>active</a:t>
            </a:r>
            <a:r>
              <a:rPr lang="cs-CZ" dirty="0"/>
              <a:t> </a:t>
            </a:r>
            <a:r>
              <a:rPr lang="cs-CZ" dirty="0" err="1"/>
              <a:t>financial</a:t>
            </a:r>
            <a:r>
              <a:rPr lang="cs-CZ" dirty="0"/>
              <a:t> </a:t>
            </a:r>
            <a:r>
              <a:rPr lang="cs-CZ" dirty="0" err="1"/>
              <a:t>institutions</a:t>
            </a:r>
            <a:r>
              <a:rPr lang="cs-CZ" dirty="0"/>
              <a:t> </a:t>
            </a:r>
            <a:r>
              <a:rPr lang="cs-CZ" dirty="0" err="1"/>
              <a:t>is</a:t>
            </a:r>
            <a:r>
              <a:rPr lang="cs-CZ" dirty="0"/>
              <a:t> </a:t>
            </a:r>
            <a:r>
              <a:rPr lang="cs-CZ" dirty="0" err="1"/>
              <a:t>provided</a:t>
            </a:r>
            <a:r>
              <a:rPr lang="cs-CZ" dirty="0"/>
              <a:t> by </a:t>
            </a:r>
            <a:r>
              <a:rPr lang="cs-CZ" dirty="0" err="1"/>
              <a:t>the</a:t>
            </a:r>
            <a:r>
              <a:rPr lang="cs-CZ" dirty="0"/>
              <a:t> </a:t>
            </a:r>
            <a:r>
              <a:rPr lang="cs-CZ" dirty="0" err="1"/>
              <a:t>supervisory</a:t>
            </a:r>
            <a:r>
              <a:rPr lang="cs-CZ" dirty="0"/>
              <a:t> </a:t>
            </a:r>
            <a:r>
              <a:rPr lang="cs-CZ" dirty="0" err="1"/>
              <a:t>authority</a:t>
            </a:r>
            <a:r>
              <a:rPr lang="cs-CZ" dirty="0"/>
              <a:t> </a:t>
            </a:r>
            <a:r>
              <a:rPr lang="cs-CZ" dirty="0" err="1"/>
              <a:t>of</a:t>
            </a:r>
            <a:r>
              <a:rPr lang="cs-CZ" dirty="0"/>
              <a:t> </a:t>
            </a:r>
            <a:r>
              <a:rPr lang="cs-CZ" dirty="0" err="1"/>
              <a:t>the</a:t>
            </a:r>
            <a:r>
              <a:rPr lang="cs-CZ" dirty="0"/>
              <a:t> </a:t>
            </a:r>
            <a:r>
              <a:rPr lang="cs-CZ" dirty="0" err="1"/>
              <a:t>home</a:t>
            </a:r>
            <a:r>
              <a:rPr lang="cs-CZ" dirty="0"/>
              <a:t> </a:t>
            </a:r>
            <a:r>
              <a:rPr lang="cs-CZ" dirty="0" smtClean="0"/>
              <a:t>country. </a:t>
            </a:r>
          </a:p>
          <a:p>
            <a:pPr algn="just"/>
            <a:r>
              <a:rPr lang="cs-CZ" dirty="0" smtClean="0"/>
              <a:t>- </a:t>
            </a:r>
            <a:r>
              <a:rPr lang="cs-CZ" dirty="0" err="1" smtClean="0"/>
              <a:t>It</a:t>
            </a:r>
            <a:r>
              <a:rPr lang="cs-CZ" dirty="0" smtClean="0"/>
              <a:t> </a:t>
            </a:r>
            <a:r>
              <a:rPr lang="cs-CZ" dirty="0" err="1"/>
              <a:t>is</a:t>
            </a:r>
            <a:r>
              <a:rPr lang="cs-CZ" dirty="0"/>
              <a:t> a country </a:t>
            </a:r>
            <a:r>
              <a:rPr lang="cs-CZ" dirty="0" err="1"/>
              <a:t>of</a:t>
            </a:r>
            <a:r>
              <a:rPr lang="cs-CZ" dirty="0"/>
              <a:t> </a:t>
            </a:r>
            <a:r>
              <a:rPr lang="cs-CZ" dirty="0" err="1"/>
              <a:t>registration</a:t>
            </a:r>
            <a:r>
              <a:rPr lang="cs-CZ" dirty="0"/>
              <a:t> / </a:t>
            </a:r>
            <a:r>
              <a:rPr lang="cs-CZ" dirty="0" err="1" smtClean="0"/>
              <a:t>license</a:t>
            </a:r>
            <a:r>
              <a:rPr lang="cs-CZ" dirty="0" smtClean="0"/>
              <a:t> </a:t>
            </a:r>
            <a:r>
              <a:rPr lang="cs-CZ" dirty="0" err="1" smtClean="0"/>
              <a:t>of</a:t>
            </a:r>
            <a:r>
              <a:rPr lang="cs-CZ" dirty="0" smtClean="0"/>
              <a:t> „</a:t>
            </a:r>
            <a:r>
              <a:rPr lang="cs-CZ" dirty="0" err="1" smtClean="0"/>
              <a:t>parent</a:t>
            </a:r>
            <a:r>
              <a:rPr lang="cs-CZ" dirty="0" smtClean="0"/>
              <a:t>“ </a:t>
            </a:r>
            <a:r>
              <a:rPr lang="cs-CZ" dirty="0" err="1" smtClean="0"/>
              <a:t>company</a:t>
            </a:r>
            <a:r>
              <a:rPr lang="cs-CZ" dirty="0" smtClean="0"/>
              <a:t> (</a:t>
            </a:r>
            <a:r>
              <a:rPr lang="cs-CZ" dirty="0" err="1" smtClean="0"/>
              <a:t>financial</a:t>
            </a:r>
            <a:r>
              <a:rPr lang="cs-CZ" dirty="0" smtClean="0"/>
              <a:t> </a:t>
            </a:r>
            <a:r>
              <a:rPr lang="cs-CZ" dirty="0" err="1" smtClean="0"/>
              <a:t>institution</a:t>
            </a:r>
            <a:r>
              <a:rPr lang="cs-CZ" dirty="0" smtClean="0"/>
              <a:t>), </a:t>
            </a:r>
            <a:r>
              <a:rPr lang="cs-CZ" dirty="0" err="1"/>
              <a:t>compared</a:t>
            </a:r>
            <a:r>
              <a:rPr lang="cs-CZ" dirty="0"/>
              <a:t> </a:t>
            </a:r>
            <a:r>
              <a:rPr lang="cs-CZ" dirty="0" smtClean="0"/>
              <a:t>to </a:t>
            </a:r>
            <a:r>
              <a:rPr lang="cs-CZ" dirty="0" err="1" smtClean="0"/>
              <a:t>subsidiaries</a:t>
            </a:r>
            <a:r>
              <a:rPr lang="cs-CZ" dirty="0" smtClean="0"/>
              <a:t> </a:t>
            </a:r>
            <a:r>
              <a:rPr lang="cs-CZ" dirty="0" err="1" smtClean="0"/>
              <a:t>of</a:t>
            </a:r>
            <a:r>
              <a:rPr lang="cs-CZ" dirty="0" smtClean="0"/>
              <a:t> </a:t>
            </a:r>
            <a:r>
              <a:rPr lang="cs-CZ" dirty="0" err="1" smtClean="0"/>
              <a:t>this</a:t>
            </a:r>
            <a:r>
              <a:rPr lang="cs-CZ" dirty="0" smtClean="0"/>
              <a:t> </a:t>
            </a:r>
            <a:r>
              <a:rPr lang="cs-CZ" dirty="0" err="1" smtClean="0"/>
              <a:t>parent</a:t>
            </a:r>
            <a:r>
              <a:rPr lang="cs-CZ" dirty="0" smtClean="0"/>
              <a:t> </a:t>
            </a:r>
            <a:r>
              <a:rPr lang="cs-CZ" dirty="0" err="1" smtClean="0"/>
              <a:t>company</a:t>
            </a:r>
            <a:r>
              <a:rPr lang="cs-CZ" dirty="0" smtClean="0"/>
              <a:t> </a:t>
            </a:r>
            <a:r>
              <a:rPr lang="cs-CZ" dirty="0" err="1" smtClean="0"/>
              <a:t>operating</a:t>
            </a:r>
            <a:r>
              <a:rPr lang="cs-CZ" dirty="0" smtClean="0"/>
              <a:t> in </a:t>
            </a:r>
            <a:r>
              <a:rPr lang="cs-CZ" dirty="0" err="1"/>
              <a:t>other</a:t>
            </a:r>
            <a:r>
              <a:rPr lang="cs-CZ" dirty="0"/>
              <a:t> </a:t>
            </a:r>
            <a:r>
              <a:rPr lang="cs-CZ" dirty="0" err="1"/>
              <a:t>states</a:t>
            </a:r>
            <a:r>
              <a:rPr lang="cs-CZ" dirty="0"/>
              <a:t> </a:t>
            </a:r>
            <a:r>
              <a:rPr lang="cs-CZ" dirty="0" smtClean="0"/>
              <a:t>– host </a:t>
            </a:r>
            <a:r>
              <a:rPr lang="cs-CZ" dirty="0" err="1" smtClean="0"/>
              <a:t>countries</a:t>
            </a:r>
            <a:endParaRPr lang="cs-CZ" dirty="0" smtClean="0"/>
          </a:p>
          <a:p>
            <a:pPr algn="just"/>
            <a:endParaRPr lang="en-GB" dirty="0"/>
          </a:p>
          <a:p>
            <a:pPr algn="just"/>
            <a:r>
              <a:rPr lang="cs-CZ" dirty="0" err="1" smtClean="0"/>
              <a:t>European</a:t>
            </a:r>
            <a:r>
              <a:rPr lang="cs-CZ" dirty="0" smtClean="0"/>
              <a:t> </a:t>
            </a:r>
            <a:r>
              <a:rPr lang="cs-CZ" dirty="0" err="1" smtClean="0"/>
              <a:t>passport</a:t>
            </a:r>
            <a:r>
              <a:rPr lang="cs-CZ" dirty="0" smtClean="0"/>
              <a:t> </a:t>
            </a:r>
            <a:r>
              <a:rPr lang="cs-CZ" dirty="0" err="1" smtClean="0"/>
              <a:t>for</a:t>
            </a:r>
            <a:r>
              <a:rPr lang="cs-CZ" dirty="0" smtClean="0"/>
              <a:t> </a:t>
            </a:r>
            <a:r>
              <a:rPr lang="cs-CZ" dirty="0" err="1" smtClean="0"/>
              <a:t>financial</a:t>
            </a:r>
            <a:r>
              <a:rPr lang="cs-CZ" dirty="0" smtClean="0"/>
              <a:t> </a:t>
            </a:r>
            <a:r>
              <a:rPr lang="cs-CZ" dirty="0" err="1" smtClean="0"/>
              <a:t>institutions</a:t>
            </a:r>
            <a:endParaRPr lang="en-GB" dirty="0"/>
          </a:p>
        </p:txBody>
      </p:sp>
    </p:spTree>
    <p:extLst>
      <p:ext uri="{BB962C8B-B14F-4D97-AF65-F5344CB8AC3E}">
        <p14:creationId xmlns:p14="http://schemas.microsoft.com/office/powerpoint/2010/main" val="3744619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fontAlgn="base"/>
            <a:r>
              <a:rPr lang="en-US" b="1" dirty="0"/>
              <a:t>supervisory </a:t>
            </a:r>
            <a:r>
              <a:rPr lang="en-US" b="1" dirty="0" smtClean="0"/>
              <a:t>colleges</a:t>
            </a:r>
            <a:r>
              <a:rPr lang="en-US" b="1" dirty="0"/>
              <a:t/>
            </a:r>
            <a:br>
              <a:rPr lang="en-US" b="1" dirty="0"/>
            </a:br>
            <a:endParaRPr lang="en-US" dirty="0"/>
          </a:p>
        </p:txBody>
      </p:sp>
      <p:sp>
        <p:nvSpPr>
          <p:cNvPr id="3" name="Zástupný symbol pro obsah 2"/>
          <p:cNvSpPr>
            <a:spLocks noGrp="1"/>
          </p:cNvSpPr>
          <p:nvPr>
            <p:ph idx="1"/>
          </p:nvPr>
        </p:nvSpPr>
        <p:spPr>
          <a:xfrm>
            <a:off x="2231136" y="2153412"/>
            <a:ext cx="7729728" cy="4704588"/>
          </a:xfrm>
        </p:spPr>
        <p:txBody>
          <a:bodyPr>
            <a:normAutofit fontScale="92500" lnSpcReduction="10000"/>
          </a:bodyPr>
          <a:lstStyle/>
          <a:p>
            <a:r>
              <a:rPr lang="en-US" dirty="0"/>
              <a:t>effective tool for cross-border </a:t>
            </a:r>
            <a:r>
              <a:rPr lang="en-US" dirty="0" smtClean="0"/>
              <a:t>supervision</a:t>
            </a:r>
            <a:endParaRPr lang="cs-CZ" dirty="0" smtClean="0"/>
          </a:p>
          <a:p>
            <a:r>
              <a:rPr lang="cs-CZ" dirty="0" err="1" smtClean="0"/>
              <a:t>Existed</a:t>
            </a:r>
            <a:r>
              <a:rPr lang="cs-CZ" dirty="0" smtClean="0"/>
              <a:t> </a:t>
            </a:r>
            <a:r>
              <a:rPr lang="cs-CZ" dirty="0" err="1" smtClean="0"/>
              <a:t>since</a:t>
            </a:r>
            <a:r>
              <a:rPr lang="cs-CZ" dirty="0" smtClean="0"/>
              <a:t> 80ties </a:t>
            </a:r>
            <a:r>
              <a:rPr lang="cs-CZ" dirty="0" err="1" smtClean="0"/>
              <a:t>of</a:t>
            </a:r>
            <a:r>
              <a:rPr lang="cs-CZ" dirty="0" smtClean="0"/>
              <a:t> 20th </a:t>
            </a:r>
            <a:r>
              <a:rPr lang="cs-CZ" dirty="0" err="1" smtClean="0"/>
              <a:t>century</a:t>
            </a:r>
            <a:r>
              <a:rPr lang="en-GB" dirty="0" smtClean="0"/>
              <a:t> </a:t>
            </a:r>
            <a:r>
              <a:rPr lang="en-GB" dirty="0"/>
              <a:t>ad </a:t>
            </a:r>
            <a:r>
              <a:rPr lang="en-GB" dirty="0" smtClean="0"/>
              <a:t>hoc</a:t>
            </a:r>
          </a:p>
          <a:p>
            <a:r>
              <a:rPr lang="en-GB" dirty="0"/>
              <a:t>A supervisory college is essentially a permanent, though flexible, structure comprised of an international bank’s “home” and “host” supervisor</a:t>
            </a:r>
          </a:p>
          <a:p>
            <a:r>
              <a:rPr lang="en-GB" dirty="0" smtClean="0"/>
              <a:t>M</a:t>
            </a:r>
            <a:r>
              <a:rPr lang="cs-CZ" dirty="0" err="1" smtClean="0"/>
              <a:t>ain</a:t>
            </a:r>
            <a:r>
              <a:rPr lang="cs-CZ" dirty="0" smtClean="0"/>
              <a:t> role </a:t>
            </a:r>
            <a:r>
              <a:rPr lang="cs-CZ" dirty="0" err="1" smtClean="0"/>
              <a:t>came</a:t>
            </a:r>
            <a:r>
              <a:rPr lang="cs-CZ" dirty="0" smtClean="0"/>
              <a:t> up </a:t>
            </a:r>
            <a:r>
              <a:rPr lang="cs-CZ" dirty="0" err="1" smtClean="0"/>
              <a:t>with</a:t>
            </a:r>
            <a:r>
              <a:rPr lang="cs-CZ" dirty="0" smtClean="0"/>
              <a:t> EU - CRD III </a:t>
            </a:r>
            <a:r>
              <a:rPr lang="cs-CZ" dirty="0" err="1" smtClean="0"/>
              <a:t>Direction</a:t>
            </a:r>
            <a:endParaRPr lang="en-GB" dirty="0"/>
          </a:p>
          <a:p>
            <a:pPr algn="just"/>
            <a:r>
              <a:rPr lang="en-GB" dirty="0"/>
              <a:t>In practice, colleges are a mechanism for the exchange of information between home and host authorities, for the planning and performance of key supervisory tasks in a coordinated manner or jointly, including all aspects of ongoing supervision, and also for the preparation for and the handling of emergency situations</a:t>
            </a:r>
            <a:r>
              <a:rPr lang="en-GB" dirty="0" smtClean="0"/>
              <a:t>.</a:t>
            </a:r>
          </a:p>
          <a:p>
            <a:pPr algn="just"/>
            <a:r>
              <a:rPr lang="en-GB" dirty="0"/>
              <a:t>The EU law envisages the establishment of colleges of supervisors for EEA banks with subsidiaries or significant branches in other EEA countries. They may include supervisors in non-EEA countries, where relevant</a:t>
            </a:r>
            <a:r>
              <a:rPr lang="en-GB" dirty="0" smtClean="0"/>
              <a:t>.</a:t>
            </a:r>
          </a:p>
          <a:p>
            <a:pPr algn="just"/>
            <a:r>
              <a:rPr lang="en-GB" dirty="0"/>
              <a:t>One of the fundamental tasks for supervisory authorities as members of colleges is reaching joint decisions on the risk-based capital adequacy of cross-border groups and their EEA subsidiaries.</a:t>
            </a:r>
          </a:p>
        </p:txBody>
      </p:sp>
    </p:spTree>
    <p:extLst>
      <p:ext uri="{BB962C8B-B14F-4D97-AF65-F5344CB8AC3E}">
        <p14:creationId xmlns:p14="http://schemas.microsoft.com/office/powerpoint/2010/main" val="29447193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t>supervisory colleges </a:t>
            </a:r>
            <a:r>
              <a:rPr lang="en-GB" dirty="0" smtClean="0"/>
              <a:t>II</a:t>
            </a:r>
            <a:endParaRPr lang="en-GB" dirty="0"/>
          </a:p>
        </p:txBody>
      </p:sp>
      <p:sp>
        <p:nvSpPr>
          <p:cNvPr id="3" name="Zástupný symbol pro obsah 2"/>
          <p:cNvSpPr>
            <a:spLocks noGrp="1"/>
          </p:cNvSpPr>
          <p:nvPr>
            <p:ph idx="1"/>
          </p:nvPr>
        </p:nvSpPr>
        <p:spPr/>
        <p:txBody>
          <a:bodyPr/>
          <a:lstStyle/>
          <a:p>
            <a:r>
              <a:rPr lang="en-GB" dirty="0" smtClean="0"/>
              <a:t>Dispute settlement within a college - or ESA</a:t>
            </a:r>
            <a:r>
              <a:rPr lang="cs-CZ" dirty="0" smtClean="0"/>
              <a:t> (</a:t>
            </a:r>
            <a:r>
              <a:rPr lang="cs-CZ" dirty="0" err="1" smtClean="0"/>
              <a:t>European</a:t>
            </a:r>
            <a:r>
              <a:rPr lang="cs-CZ" dirty="0" smtClean="0"/>
              <a:t> </a:t>
            </a:r>
            <a:r>
              <a:rPr lang="cs-CZ" dirty="0" err="1" smtClean="0"/>
              <a:t>Supervisory</a:t>
            </a:r>
            <a:r>
              <a:rPr lang="cs-CZ" dirty="0" smtClean="0"/>
              <a:t> </a:t>
            </a:r>
            <a:r>
              <a:rPr lang="cs-CZ" dirty="0" err="1" smtClean="0"/>
              <a:t>Authorities</a:t>
            </a:r>
            <a:r>
              <a:rPr lang="cs-CZ" dirty="0" smtClean="0"/>
              <a:t>)</a:t>
            </a:r>
            <a:r>
              <a:rPr lang="en-GB" dirty="0" smtClean="0"/>
              <a:t> and the Joint Committee </a:t>
            </a:r>
            <a:r>
              <a:rPr lang="cs-CZ" dirty="0" err="1"/>
              <a:t>S</a:t>
            </a:r>
            <a:r>
              <a:rPr lang="cs-CZ" dirty="0" err="1" smtClean="0"/>
              <a:t>uropean</a:t>
            </a:r>
            <a:r>
              <a:rPr lang="en-GB" dirty="0" smtClean="0"/>
              <a:t> supervisors</a:t>
            </a:r>
          </a:p>
          <a:p>
            <a:pPr algn="just"/>
            <a:r>
              <a:rPr lang="cs-CZ" dirty="0" err="1" smtClean="0"/>
              <a:t>When</a:t>
            </a:r>
            <a:r>
              <a:rPr lang="cs-CZ" dirty="0" smtClean="0"/>
              <a:t> </a:t>
            </a:r>
            <a:r>
              <a:rPr lang="en-GB" dirty="0" smtClean="0"/>
              <a:t>one national supervisory authority disagrees with the actions of another supervisory authority</a:t>
            </a:r>
            <a:r>
              <a:rPr lang="cs-CZ" dirty="0" smtClean="0"/>
              <a:t>, </a:t>
            </a:r>
            <a:r>
              <a:rPr lang="cs-CZ" dirty="0" err="1" smtClean="0"/>
              <a:t>than</a:t>
            </a:r>
            <a:r>
              <a:rPr lang="en-GB" dirty="0" smtClean="0"/>
              <a:t> enters into solving </a:t>
            </a:r>
            <a:r>
              <a:rPr lang="en-GB" dirty="0" err="1" smtClean="0"/>
              <a:t>th</a:t>
            </a:r>
            <a:r>
              <a:rPr lang="cs-CZ" dirty="0" err="1" smtClean="0"/>
              <a:t>is</a:t>
            </a:r>
            <a:r>
              <a:rPr lang="en-GB" dirty="0" smtClean="0"/>
              <a:t> "dispute" ESA, which sets a deadline for mediation and acts as intermediary. If no agreement is reached, the ESA decides towards supervisory authority with the obligation to do something or to refrain from some action. </a:t>
            </a:r>
          </a:p>
          <a:p>
            <a:pPr algn="just"/>
            <a:r>
              <a:rPr lang="en-GB" dirty="0" smtClean="0"/>
              <a:t>However, if even then a national supervisor does not follow the decision, decisions may be taken directly aiming for the financial institution</a:t>
            </a:r>
            <a:endParaRPr lang="en-GB" dirty="0"/>
          </a:p>
        </p:txBody>
      </p:sp>
    </p:spTree>
    <p:extLst>
      <p:ext uri="{BB962C8B-B14F-4D97-AF65-F5344CB8AC3E}">
        <p14:creationId xmlns:p14="http://schemas.microsoft.com/office/powerpoint/2010/main" val="2686730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Financial</a:t>
            </a:r>
            <a:r>
              <a:rPr lang="cs-CZ" dirty="0" smtClean="0"/>
              <a:t> Stability - </a:t>
            </a:r>
            <a:r>
              <a:rPr lang="cs-CZ" dirty="0" err="1" smtClean="0"/>
              <a:t>InternationalLy</a:t>
            </a:r>
            <a:endParaRPr lang="cs-CZ" dirty="0"/>
          </a:p>
        </p:txBody>
      </p:sp>
      <p:sp>
        <p:nvSpPr>
          <p:cNvPr id="3" name="Zástupný symbol pro obsah 2"/>
          <p:cNvSpPr>
            <a:spLocks noGrp="1"/>
          </p:cNvSpPr>
          <p:nvPr>
            <p:ph idx="1"/>
          </p:nvPr>
        </p:nvSpPr>
        <p:spPr/>
        <p:txBody>
          <a:bodyPr/>
          <a:lstStyle/>
          <a:p>
            <a:r>
              <a:rPr lang="cs-CZ" dirty="0" err="1" smtClean="0"/>
              <a:t>Videos</a:t>
            </a:r>
            <a:endParaRPr lang="cs-CZ" dirty="0" smtClean="0"/>
          </a:p>
          <a:p>
            <a:r>
              <a:rPr lang="cs-CZ" dirty="0" err="1" smtClean="0"/>
              <a:t>Regulation</a:t>
            </a:r>
            <a:endParaRPr lang="cs-CZ" dirty="0"/>
          </a:p>
          <a:p>
            <a:r>
              <a:rPr lang="cs-CZ" dirty="0" smtClean="0">
                <a:hlinkClick r:id="rId2"/>
              </a:rPr>
              <a:t>https</a:t>
            </a:r>
            <a:r>
              <a:rPr lang="cs-CZ" dirty="0">
                <a:hlinkClick r:id="rId2"/>
              </a:rPr>
              <a:t>://</a:t>
            </a:r>
            <a:r>
              <a:rPr lang="cs-CZ" dirty="0" smtClean="0">
                <a:hlinkClick r:id="rId2"/>
              </a:rPr>
              <a:t>www.youtube.com/watch?v=psahnlcr-C0</a:t>
            </a:r>
            <a:endParaRPr lang="cs-CZ" dirty="0" smtClean="0"/>
          </a:p>
          <a:p>
            <a:r>
              <a:rPr lang="cs-CZ" dirty="0">
                <a:hlinkClick r:id="rId3"/>
              </a:rPr>
              <a:t>https://</a:t>
            </a:r>
            <a:r>
              <a:rPr lang="cs-CZ" dirty="0" smtClean="0">
                <a:hlinkClick r:id="rId3"/>
              </a:rPr>
              <a:t>www.youtube.com/watch?v=ryOjSsPxvL8</a:t>
            </a:r>
            <a:endParaRPr lang="cs-CZ" dirty="0" smtClean="0"/>
          </a:p>
          <a:p>
            <a:endParaRPr lang="cs-CZ" dirty="0"/>
          </a:p>
          <a:p>
            <a:r>
              <a:rPr lang="cs-CZ" dirty="0" err="1" smtClean="0"/>
              <a:t>Payment</a:t>
            </a:r>
            <a:r>
              <a:rPr lang="cs-CZ" dirty="0" smtClean="0"/>
              <a:t> </a:t>
            </a:r>
            <a:r>
              <a:rPr lang="cs-CZ" dirty="0" err="1" smtClean="0"/>
              <a:t>system</a:t>
            </a:r>
            <a:endParaRPr lang="cs-CZ" dirty="0" smtClean="0"/>
          </a:p>
          <a:p>
            <a:r>
              <a:rPr lang="cs-CZ" dirty="0">
                <a:hlinkClick r:id="rId4"/>
              </a:rPr>
              <a:t>https</a:t>
            </a:r>
            <a:r>
              <a:rPr lang="cs-CZ">
                <a:hlinkClick r:id="rId4"/>
              </a:rPr>
              <a:t>://</a:t>
            </a:r>
            <a:r>
              <a:rPr lang="cs-CZ" smtClean="0">
                <a:hlinkClick r:id="rId4"/>
              </a:rPr>
              <a:t>www.youtube.com/watch?v=RYncnd5gXaM</a:t>
            </a:r>
            <a:endParaRPr lang="cs-CZ" smtClean="0"/>
          </a:p>
          <a:p>
            <a:endParaRPr lang="cs-CZ" dirty="0"/>
          </a:p>
        </p:txBody>
      </p:sp>
    </p:spTree>
    <p:extLst>
      <p:ext uri="{BB962C8B-B14F-4D97-AF65-F5344CB8AC3E}">
        <p14:creationId xmlns:p14="http://schemas.microsoft.com/office/powerpoint/2010/main" val="5705954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MA</a:t>
            </a:r>
            <a:r>
              <a:rPr lang="cs-CZ" dirty="0" smtClean="0"/>
              <a:t>c</a:t>
            </a:r>
            <a:r>
              <a:rPr lang="en-GB" dirty="0" smtClean="0"/>
              <a:t>RO</a:t>
            </a:r>
            <a:r>
              <a:rPr lang="cs-CZ" dirty="0" smtClean="0"/>
              <a:t> </a:t>
            </a:r>
            <a:r>
              <a:rPr lang="cs-CZ" dirty="0" err="1" smtClean="0"/>
              <a:t>supervision</a:t>
            </a:r>
            <a:r>
              <a:rPr lang="en-GB" dirty="0" smtClean="0"/>
              <a:t>: ESR</a:t>
            </a:r>
            <a:r>
              <a:rPr lang="cs-CZ" dirty="0" smtClean="0"/>
              <a:t>B</a:t>
            </a:r>
            <a:r>
              <a:rPr lang="en-GB" dirty="0" smtClean="0"/>
              <a:t> </a:t>
            </a:r>
            <a:r>
              <a:rPr lang="en-GB" dirty="0"/>
              <a:t>- Frankfurt</a:t>
            </a:r>
          </a:p>
        </p:txBody>
      </p:sp>
      <p:sp>
        <p:nvSpPr>
          <p:cNvPr id="3" name="Zástupný symbol pro obsah 2"/>
          <p:cNvSpPr>
            <a:spLocks noGrp="1"/>
          </p:cNvSpPr>
          <p:nvPr>
            <p:ph idx="1"/>
          </p:nvPr>
        </p:nvSpPr>
        <p:spPr>
          <a:xfrm>
            <a:off x="2231136" y="2374084"/>
            <a:ext cx="7729728" cy="4311942"/>
          </a:xfrm>
        </p:spPr>
        <p:txBody>
          <a:bodyPr>
            <a:normAutofit/>
          </a:bodyPr>
          <a:lstStyle/>
          <a:p>
            <a:pPr lvl="0" eaLnBrk="0" fontAlgn="base" hangingPunct="0">
              <a:spcBef>
                <a:spcPct val="0"/>
              </a:spcBef>
              <a:spcAft>
                <a:spcPct val="0"/>
              </a:spcAft>
              <a:buFontTx/>
              <a:buChar char="•"/>
            </a:pPr>
            <a:r>
              <a:rPr lang="cs-CZ" dirty="0" err="1" smtClean="0"/>
              <a:t>Consists</a:t>
            </a:r>
            <a:r>
              <a:rPr lang="cs-CZ" dirty="0" smtClean="0"/>
              <a:t> </a:t>
            </a:r>
            <a:r>
              <a:rPr lang="cs-CZ" dirty="0" err="1" smtClean="0"/>
              <a:t>of</a:t>
            </a:r>
            <a:r>
              <a:rPr lang="cs-CZ" dirty="0" smtClean="0"/>
              <a:t> 5 </a:t>
            </a:r>
            <a:r>
              <a:rPr lang="cs-CZ" dirty="0" err="1" smtClean="0"/>
              <a:t>units</a:t>
            </a:r>
            <a:r>
              <a:rPr lang="cs-CZ" dirty="0" smtClean="0"/>
              <a:t>:  </a:t>
            </a:r>
            <a:r>
              <a:rPr lang="en-US" altLang="cs-CZ" dirty="0">
                <a:latin typeface="Arial" panose="020B0604020202020204" pitchFamily="34" charset="0"/>
              </a:rPr>
              <a:t>General </a:t>
            </a:r>
            <a:r>
              <a:rPr lang="en-US" altLang="cs-CZ" dirty="0" smtClean="0">
                <a:latin typeface="Arial" panose="020B0604020202020204" pitchFamily="34" charset="0"/>
              </a:rPr>
              <a:t>Board</a:t>
            </a:r>
            <a:r>
              <a:rPr lang="cs-CZ" altLang="cs-CZ" dirty="0" smtClean="0">
                <a:latin typeface="Arial" panose="020B0604020202020204" pitchFamily="34" charset="0"/>
              </a:rPr>
              <a:t>; </a:t>
            </a:r>
            <a:r>
              <a:rPr lang="en-US" altLang="cs-CZ" dirty="0" smtClean="0">
                <a:latin typeface="Arial" panose="020B0604020202020204" pitchFamily="34" charset="0"/>
              </a:rPr>
              <a:t>Steering Committee</a:t>
            </a:r>
            <a:r>
              <a:rPr lang="cs-CZ" altLang="cs-CZ" dirty="0" smtClean="0">
                <a:latin typeface="Arial" panose="020B0604020202020204" pitchFamily="34" charset="0"/>
              </a:rPr>
              <a:t>; </a:t>
            </a:r>
            <a:r>
              <a:rPr lang="en-US" altLang="cs-CZ" dirty="0" smtClean="0">
                <a:latin typeface="Arial" panose="020B0604020202020204" pitchFamily="34" charset="0"/>
              </a:rPr>
              <a:t>Advisory </a:t>
            </a:r>
            <a:r>
              <a:rPr lang="en-US" altLang="cs-CZ" dirty="0">
                <a:latin typeface="Arial" panose="020B0604020202020204" pitchFamily="34" charset="0"/>
              </a:rPr>
              <a:t>Technical </a:t>
            </a:r>
            <a:r>
              <a:rPr lang="en-US" altLang="cs-CZ" dirty="0" smtClean="0">
                <a:latin typeface="Arial" panose="020B0604020202020204" pitchFamily="34" charset="0"/>
              </a:rPr>
              <a:t>Committee</a:t>
            </a:r>
            <a:r>
              <a:rPr lang="cs-CZ" altLang="cs-CZ" dirty="0" smtClean="0">
                <a:latin typeface="Arial" panose="020B0604020202020204" pitchFamily="34" charset="0"/>
              </a:rPr>
              <a:t>; </a:t>
            </a:r>
            <a:r>
              <a:rPr lang="en-US" altLang="cs-CZ" dirty="0" smtClean="0">
                <a:latin typeface="Arial" panose="020B0604020202020204" pitchFamily="34" charset="0"/>
              </a:rPr>
              <a:t>Advisory </a:t>
            </a:r>
            <a:r>
              <a:rPr lang="en-US" altLang="cs-CZ" dirty="0">
                <a:latin typeface="Arial" panose="020B0604020202020204" pitchFamily="34" charset="0"/>
              </a:rPr>
              <a:t>Scientific </a:t>
            </a:r>
            <a:r>
              <a:rPr lang="en-US" altLang="cs-CZ" dirty="0" smtClean="0">
                <a:latin typeface="Arial" panose="020B0604020202020204" pitchFamily="34" charset="0"/>
              </a:rPr>
              <a:t>Committee</a:t>
            </a:r>
            <a:r>
              <a:rPr lang="cs-CZ" altLang="cs-CZ" dirty="0" smtClean="0">
                <a:latin typeface="Arial" panose="020B0604020202020204" pitchFamily="34" charset="0"/>
              </a:rPr>
              <a:t>; </a:t>
            </a:r>
            <a:r>
              <a:rPr lang="en-US" altLang="cs-CZ" dirty="0" smtClean="0">
                <a:latin typeface="Arial" panose="020B0604020202020204" pitchFamily="34" charset="0"/>
              </a:rPr>
              <a:t>Secretariat </a:t>
            </a:r>
            <a:endParaRPr lang="en-GB" dirty="0"/>
          </a:p>
          <a:p>
            <a:r>
              <a:rPr lang="en-US" dirty="0"/>
              <a:t>The ESRB is responsible for the </a:t>
            </a:r>
            <a:r>
              <a:rPr lang="en-US" dirty="0" err="1"/>
              <a:t>macroprudential</a:t>
            </a:r>
            <a:r>
              <a:rPr lang="en-US" dirty="0"/>
              <a:t> oversight of the EU financial system and the prevention and mitigation of systemic risk. </a:t>
            </a:r>
            <a:endParaRPr lang="cs-CZ" dirty="0"/>
          </a:p>
          <a:p>
            <a:r>
              <a:rPr lang="en-US" dirty="0"/>
              <a:t>In pursuit of its </a:t>
            </a:r>
            <a:r>
              <a:rPr lang="en-US" dirty="0" err="1"/>
              <a:t>macroprudential</a:t>
            </a:r>
            <a:r>
              <a:rPr lang="en-US" dirty="0"/>
              <a:t> mandate, the ESRB monitors and assesses systemic risks and, where appropriate, issues warnings and recommendations.</a:t>
            </a:r>
            <a:endParaRPr lang="cs-CZ" dirty="0" smtClean="0"/>
          </a:p>
          <a:p>
            <a:r>
              <a:rPr lang="cs-CZ" dirty="0" smtClean="0"/>
              <a:t>Not </a:t>
            </a:r>
            <a:r>
              <a:rPr lang="cs-CZ" dirty="0" err="1" smtClean="0"/>
              <a:t>legaly</a:t>
            </a:r>
            <a:r>
              <a:rPr lang="cs-CZ" dirty="0" smtClean="0"/>
              <a:t> </a:t>
            </a:r>
            <a:r>
              <a:rPr lang="cs-CZ" dirty="0" err="1" smtClean="0"/>
              <a:t>binding</a:t>
            </a:r>
            <a:r>
              <a:rPr lang="cs-CZ" dirty="0" smtClean="0"/>
              <a:t> </a:t>
            </a:r>
            <a:r>
              <a:rPr lang="en-US" dirty="0"/>
              <a:t>warnings and </a:t>
            </a:r>
            <a:r>
              <a:rPr lang="en-US" dirty="0" smtClean="0"/>
              <a:t>recommendations</a:t>
            </a:r>
            <a:r>
              <a:rPr lang="cs-CZ" dirty="0" smtClean="0"/>
              <a:t> (</a:t>
            </a:r>
            <a:r>
              <a:rPr lang="cs-CZ" dirty="0" err="1" smtClean="0"/>
              <a:t>act</a:t>
            </a:r>
            <a:r>
              <a:rPr lang="cs-CZ" dirty="0" smtClean="0"/>
              <a:t> </a:t>
            </a:r>
            <a:r>
              <a:rPr lang="cs-CZ" dirty="0" err="1"/>
              <a:t>or</a:t>
            </a:r>
            <a:r>
              <a:rPr lang="cs-CZ" dirty="0"/>
              <a:t> </a:t>
            </a:r>
            <a:r>
              <a:rPr lang="cs-CZ" dirty="0" err="1"/>
              <a:t>explain</a:t>
            </a:r>
            <a:r>
              <a:rPr lang="cs-CZ" dirty="0"/>
              <a:t>) </a:t>
            </a:r>
            <a:r>
              <a:rPr lang="cs-CZ" dirty="0" smtClean="0"/>
              <a:t>and </a:t>
            </a:r>
            <a:r>
              <a:rPr lang="cs-CZ" dirty="0"/>
              <a:t>„</a:t>
            </a:r>
            <a:r>
              <a:rPr lang="cs-CZ" dirty="0" err="1"/>
              <a:t>naming</a:t>
            </a:r>
            <a:r>
              <a:rPr lang="cs-CZ" dirty="0"/>
              <a:t> and </a:t>
            </a:r>
            <a:r>
              <a:rPr lang="cs-CZ" dirty="0" err="1"/>
              <a:t>shaming</a:t>
            </a:r>
            <a:r>
              <a:rPr lang="cs-CZ" dirty="0"/>
              <a:t>“, </a:t>
            </a:r>
            <a:endParaRPr lang="cs-CZ" dirty="0" smtClean="0"/>
          </a:p>
          <a:p>
            <a:r>
              <a:rPr lang="cs-CZ" dirty="0" smtClean="0"/>
              <a:t>OECD </a:t>
            </a:r>
            <a:r>
              <a:rPr lang="cs-CZ" dirty="0" err="1" smtClean="0"/>
              <a:t>uses</a:t>
            </a:r>
            <a:r>
              <a:rPr lang="cs-CZ" dirty="0" smtClean="0"/>
              <a:t> </a:t>
            </a:r>
            <a:r>
              <a:rPr lang="cs-CZ" dirty="0" err="1" smtClean="0"/>
              <a:t>naming</a:t>
            </a:r>
            <a:r>
              <a:rPr lang="cs-CZ" dirty="0" smtClean="0"/>
              <a:t> and </a:t>
            </a:r>
            <a:r>
              <a:rPr lang="cs-CZ" dirty="0" err="1" smtClean="0"/>
              <a:t>for</a:t>
            </a:r>
            <a:r>
              <a:rPr lang="cs-CZ" dirty="0" smtClean="0"/>
              <a:t> </a:t>
            </a:r>
            <a:r>
              <a:rPr lang="cs-CZ" dirty="0" err="1" smtClean="0"/>
              <a:t>indentifying</a:t>
            </a:r>
            <a:r>
              <a:rPr lang="cs-CZ" dirty="0" smtClean="0"/>
              <a:t> tax </a:t>
            </a:r>
            <a:r>
              <a:rPr lang="cs-CZ" dirty="0" err="1" smtClean="0"/>
              <a:t>edens</a:t>
            </a:r>
            <a:r>
              <a:rPr lang="cs-CZ" dirty="0" smtClean="0"/>
              <a:t> </a:t>
            </a:r>
            <a:r>
              <a:rPr lang="cs-CZ" dirty="0" err="1" smtClean="0"/>
              <a:t>or</a:t>
            </a:r>
            <a:r>
              <a:rPr lang="cs-CZ" dirty="0" smtClean="0"/>
              <a:t> in </a:t>
            </a:r>
            <a:r>
              <a:rPr lang="cs-CZ" dirty="0" err="1" smtClean="0"/>
              <a:t>fight</a:t>
            </a:r>
            <a:r>
              <a:rPr lang="cs-CZ" dirty="0" smtClean="0"/>
              <a:t> </a:t>
            </a:r>
            <a:r>
              <a:rPr lang="cs-CZ" dirty="0" err="1" smtClean="0"/>
              <a:t>against</a:t>
            </a:r>
            <a:r>
              <a:rPr lang="cs-CZ" dirty="0" smtClean="0"/>
              <a:t> </a:t>
            </a:r>
            <a:r>
              <a:rPr lang="cs-CZ" dirty="0" err="1" smtClean="0"/>
              <a:t>money</a:t>
            </a:r>
            <a:r>
              <a:rPr lang="cs-CZ" dirty="0" smtClean="0"/>
              <a:t> </a:t>
            </a:r>
            <a:r>
              <a:rPr lang="cs-CZ" dirty="0" err="1" smtClean="0"/>
              <a:t>laundering</a:t>
            </a:r>
            <a:r>
              <a:rPr lang="cs-CZ" dirty="0" smtClean="0"/>
              <a:t>. …“</a:t>
            </a:r>
            <a:r>
              <a:rPr lang="cs-CZ" dirty="0"/>
              <a:t>Name and </a:t>
            </a:r>
            <a:r>
              <a:rPr lang="cs-CZ" dirty="0" err="1"/>
              <a:t>shame</a:t>
            </a:r>
            <a:r>
              <a:rPr lang="cs-CZ" dirty="0"/>
              <a:t>” </a:t>
            </a:r>
            <a:r>
              <a:rPr lang="cs-CZ" dirty="0" err="1"/>
              <a:t>can</a:t>
            </a:r>
            <a:r>
              <a:rPr lang="cs-CZ" dirty="0"/>
              <a:t> </a:t>
            </a:r>
            <a:r>
              <a:rPr lang="cs-CZ" dirty="0" err="1"/>
              <a:t>work</a:t>
            </a:r>
            <a:r>
              <a:rPr lang="cs-CZ" dirty="0"/>
              <a:t> </a:t>
            </a:r>
            <a:r>
              <a:rPr lang="cs-CZ" dirty="0" err="1"/>
              <a:t>for</a:t>
            </a:r>
            <a:r>
              <a:rPr lang="cs-CZ" dirty="0"/>
              <a:t> </a:t>
            </a:r>
            <a:r>
              <a:rPr lang="cs-CZ" dirty="0" err="1"/>
              <a:t>money</a:t>
            </a:r>
            <a:r>
              <a:rPr lang="cs-CZ" dirty="0"/>
              <a:t> </a:t>
            </a:r>
            <a:r>
              <a:rPr lang="cs-CZ" dirty="0" err="1"/>
              <a:t>laundering</a:t>
            </a:r>
            <a:r>
              <a:rPr lang="cs-CZ" dirty="0"/>
              <a:t>. </a:t>
            </a:r>
            <a:r>
              <a:rPr lang="cs-CZ" i="1" dirty="0"/>
              <a:t>OECD</a:t>
            </a:r>
            <a:endParaRPr lang="en-GB" dirty="0"/>
          </a:p>
        </p:txBody>
      </p:sp>
    </p:spTree>
    <p:extLst>
      <p:ext uri="{BB962C8B-B14F-4D97-AF65-F5344CB8AC3E}">
        <p14:creationId xmlns:p14="http://schemas.microsoft.com/office/powerpoint/2010/main" val="20515153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MI</a:t>
            </a:r>
            <a:r>
              <a:rPr lang="cs-CZ" dirty="0" smtClean="0"/>
              <a:t>c</a:t>
            </a:r>
            <a:r>
              <a:rPr lang="en-GB" dirty="0" smtClean="0"/>
              <a:t>RO – ESA</a:t>
            </a:r>
            <a:r>
              <a:rPr lang="cs-CZ" dirty="0" smtClean="0"/>
              <a:t>´s</a:t>
            </a:r>
            <a:endParaRPr lang="en-GB" dirty="0"/>
          </a:p>
        </p:txBody>
      </p:sp>
      <p:sp>
        <p:nvSpPr>
          <p:cNvPr id="3" name="Zástupný symbol pro obsah 2"/>
          <p:cNvSpPr>
            <a:spLocks noGrp="1"/>
          </p:cNvSpPr>
          <p:nvPr>
            <p:ph idx="1"/>
          </p:nvPr>
        </p:nvSpPr>
        <p:spPr/>
        <p:txBody>
          <a:bodyPr/>
          <a:lstStyle/>
          <a:p>
            <a:pPr algn="ctr"/>
            <a:endParaRPr lang="en-GB"/>
          </a:p>
          <a:p>
            <a:pPr algn="ctr"/>
            <a:r>
              <a:rPr lang="en-GB"/>
              <a:t>Board </a:t>
            </a:r>
            <a:r>
              <a:rPr lang="en-GB" dirty="0"/>
              <a:t>of appeal</a:t>
            </a:r>
          </a:p>
          <a:p>
            <a:pPr algn="ctr"/>
            <a:r>
              <a:rPr lang="en-GB" dirty="0"/>
              <a:t>Joint Committee</a:t>
            </a:r>
          </a:p>
          <a:p>
            <a:pPr algn="ctr"/>
            <a:r>
              <a:rPr lang="en-GB" dirty="0"/>
              <a:t>EBA – EIOPA - ESMA</a:t>
            </a:r>
          </a:p>
        </p:txBody>
      </p:sp>
    </p:spTree>
    <p:extLst>
      <p:ext uri="{BB962C8B-B14F-4D97-AF65-F5344CB8AC3E}">
        <p14:creationId xmlns:p14="http://schemas.microsoft.com/office/powerpoint/2010/main" val="122780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EU agencies</a:t>
            </a:r>
          </a:p>
        </p:txBody>
      </p:sp>
      <p:sp>
        <p:nvSpPr>
          <p:cNvPr id="3" name="Zástupný symbol pro obsah 2"/>
          <p:cNvSpPr>
            <a:spLocks noGrp="1"/>
          </p:cNvSpPr>
          <p:nvPr>
            <p:ph idx="1"/>
          </p:nvPr>
        </p:nvSpPr>
        <p:spPr>
          <a:xfrm>
            <a:off x="2231136" y="2273417"/>
            <a:ext cx="7729728" cy="3850545"/>
          </a:xfrm>
        </p:spPr>
        <p:txBody>
          <a:bodyPr>
            <a:normAutofit/>
          </a:bodyPr>
          <a:lstStyle/>
          <a:p>
            <a:pPr lvl="1" algn="just"/>
            <a:r>
              <a:rPr lang="cs-CZ" b="1" dirty="0" err="1" smtClean="0"/>
              <a:t>European</a:t>
            </a:r>
            <a:r>
              <a:rPr lang="cs-CZ" b="1" dirty="0" smtClean="0"/>
              <a:t> </a:t>
            </a:r>
            <a:r>
              <a:rPr lang="cs-CZ" b="1" dirty="0" err="1"/>
              <a:t>Systemic</a:t>
            </a:r>
            <a:r>
              <a:rPr lang="cs-CZ" b="1" dirty="0"/>
              <a:t> Risk </a:t>
            </a:r>
            <a:r>
              <a:rPr lang="cs-CZ" b="1" dirty="0" err="1"/>
              <a:t>Board</a:t>
            </a:r>
            <a:r>
              <a:rPr lang="cs-CZ" b="1" dirty="0"/>
              <a:t>, </a:t>
            </a:r>
            <a:r>
              <a:rPr lang="cs-CZ" dirty="0" smtClean="0"/>
              <a:t>ESRB - </a:t>
            </a:r>
            <a:r>
              <a:rPr lang="cs-CZ" dirty="0" err="1" smtClean="0"/>
              <a:t>Problem</a:t>
            </a:r>
            <a:r>
              <a:rPr lang="cs-CZ" dirty="0" smtClean="0"/>
              <a:t> </a:t>
            </a:r>
            <a:r>
              <a:rPr lang="cs-CZ" dirty="0" err="1" smtClean="0"/>
              <a:t>of</a:t>
            </a:r>
            <a:r>
              <a:rPr lang="cs-CZ" dirty="0" smtClean="0"/>
              <a:t> not </a:t>
            </a:r>
            <a:r>
              <a:rPr lang="cs-CZ" dirty="0" err="1" smtClean="0"/>
              <a:t>found</a:t>
            </a:r>
            <a:r>
              <a:rPr lang="cs-CZ" dirty="0" smtClean="0"/>
              <a:t> </a:t>
            </a:r>
            <a:r>
              <a:rPr lang="cs-CZ" dirty="0" err="1" smtClean="0"/>
              <a:t>risks</a:t>
            </a:r>
            <a:r>
              <a:rPr lang="cs-CZ" dirty="0" smtClean="0"/>
              <a:t> </a:t>
            </a:r>
            <a:r>
              <a:rPr lang="cs-CZ" dirty="0" err="1" smtClean="0"/>
              <a:t>or</a:t>
            </a:r>
            <a:r>
              <a:rPr lang="cs-CZ" dirty="0" smtClean="0"/>
              <a:t> </a:t>
            </a:r>
            <a:r>
              <a:rPr lang="cs-CZ" dirty="0" err="1" smtClean="0"/>
              <a:t>false</a:t>
            </a:r>
            <a:r>
              <a:rPr lang="cs-CZ" dirty="0" smtClean="0"/>
              <a:t> </a:t>
            </a:r>
            <a:r>
              <a:rPr lang="cs-CZ" dirty="0" err="1" smtClean="0"/>
              <a:t>warnings</a:t>
            </a:r>
            <a:r>
              <a:rPr lang="cs-CZ" dirty="0" smtClean="0"/>
              <a:t> -&gt; </a:t>
            </a:r>
            <a:r>
              <a:rPr lang="cs-CZ" dirty="0" err="1" smtClean="0"/>
              <a:t>reputation</a:t>
            </a:r>
            <a:r>
              <a:rPr lang="cs-CZ" dirty="0" smtClean="0"/>
              <a:t> </a:t>
            </a:r>
            <a:r>
              <a:rPr lang="cs-CZ" dirty="0" err="1" smtClean="0"/>
              <a:t>goes</a:t>
            </a:r>
            <a:r>
              <a:rPr lang="cs-CZ" dirty="0" smtClean="0"/>
              <a:t> </a:t>
            </a:r>
            <a:r>
              <a:rPr lang="cs-CZ" dirty="0" err="1" smtClean="0"/>
              <a:t>low</a:t>
            </a:r>
            <a:r>
              <a:rPr lang="cs-CZ" dirty="0" smtClean="0"/>
              <a:t>. </a:t>
            </a:r>
            <a:endParaRPr lang="cs-CZ" altLang="cs-CZ" dirty="0"/>
          </a:p>
          <a:p>
            <a:pPr lvl="1" algn="just"/>
            <a:r>
              <a:rPr lang="cs-CZ" altLang="cs-CZ" dirty="0" smtClean="0"/>
              <a:t>CEBS </a:t>
            </a:r>
            <a:r>
              <a:rPr lang="cs-CZ" altLang="cs-CZ" dirty="0" err="1" smtClean="0"/>
              <a:t>replaced</a:t>
            </a:r>
            <a:r>
              <a:rPr lang="cs-CZ" altLang="cs-CZ" dirty="0" smtClean="0"/>
              <a:t> by </a:t>
            </a:r>
            <a:r>
              <a:rPr lang="cs-CZ" altLang="cs-CZ" b="1" dirty="0" err="1" smtClean="0"/>
              <a:t>European</a:t>
            </a:r>
            <a:r>
              <a:rPr lang="cs-CZ" altLang="cs-CZ" b="1" dirty="0" smtClean="0"/>
              <a:t> </a:t>
            </a:r>
            <a:r>
              <a:rPr lang="cs-CZ" altLang="cs-CZ" b="1" dirty="0"/>
              <a:t>Banking </a:t>
            </a:r>
            <a:r>
              <a:rPr lang="cs-CZ" altLang="cs-CZ" b="1" dirty="0" err="1"/>
              <a:t>Authority</a:t>
            </a:r>
            <a:r>
              <a:rPr lang="cs-CZ" altLang="cs-CZ" dirty="0"/>
              <a:t>, (</a:t>
            </a:r>
            <a:r>
              <a:rPr lang="cs-CZ" altLang="cs-CZ" dirty="0" smtClean="0"/>
              <a:t>EBA) </a:t>
            </a:r>
            <a:endParaRPr lang="cs-CZ" altLang="cs-CZ" dirty="0"/>
          </a:p>
          <a:p>
            <a:pPr lvl="1" algn="just"/>
            <a:r>
              <a:rPr lang="cs-CZ" altLang="cs-CZ" dirty="0" smtClean="0"/>
              <a:t>CESR </a:t>
            </a:r>
            <a:r>
              <a:rPr lang="cs-CZ" altLang="cs-CZ" dirty="0" err="1" smtClean="0"/>
              <a:t>replaced</a:t>
            </a:r>
            <a:r>
              <a:rPr lang="cs-CZ" altLang="cs-CZ" dirty="0" smtClean="0"/>
              <a:t> by </a:t>
            </a:r>
            <a:r>
              <a:rPr lang="en-US" altLang="cs-CZ" b="1" dirty="0" smtClean="0"/>
              <a:t>European </a:t>
            </a:r>
            <a:r>
              <a:rPr lang="en-US" altLang="cs-CZ" b="1" dirty="0"/>
              <a:t>Securities and Markets </a:t>
            </a:r>
            <a:r>
              <a:rPr lang="en-US" altLang="cs-CZ" b="1" dirty="0" smtClean="0"/>
              <a:t>Authority</a:t>
            </a:r>
            <a:r>
              <a:rPr lang="cs-CZ" altLang="cs-CZ" b="1" dirty="0" smtClean="0"/>
              <a:t> (</a:t>
            </a:r>
            <a:r>
              <a:rPr lang="en-US" altLang="cs-CZ" b="1" dirty="0" smtClean="0"/>
              <a:t>ESMA</a:t>
            </a:r>
            <a:r>
              <a:rPr lang="cs-CZ" altLang="cs-CZ" b="1" dirty="0"/>
              <a:t>)</a:t>
            </a:r>
            <a:r>
              <a:rPr lang="en-US" altLang="cs-CZ" b="1" dirty="0" smtClean="0"/>
              <a:t> </a:t>
            </a:r>
            <a:endParaRPr lang="cs-CZ" altLang="cs-CZ" b="1" dirty="0"/>
          </a:p>
          <a:p>
            <a:pPr lvl="1" algn="just"/>
            <a:r>
              <a:rPr lang="cs-CZ" altLang="cs-CZ" dirty="0" smtClean="0"/>
              <a:t>CEIOPS </a:t>
            </a:r>
            <a:r>
              <a:rPr lang="cs-CZ" altLang="cs-CZ" dirty="0" err="1" smtClean="0"/>
              <a:t>replaced</a:t>
            </a:r>
            <a:r>
              <a:rPr lang="cs-CZ" altLang="cs-CZ" dirty="0" smtClean="0"/>
              <a:t> by  </a:t>
            </a:r>
            <a:r>
              <a:rPr lang="cs-CZ" altLang="cs-CZ" b="1" dirty="0" err="1" smtClean="0"/>
              <a:t>European</a:t>
            </a:r>
            <a:r>
              <a:rPr lang="cs-CZ" altLang="cs-CZ" b="1" dirty="0" smtClean="0"/>
              <a:t> </a:t>
            </a:r>
            <a:r>
              <a:rPr lang="cs-CZ" altLang="cs-CZ" b="1" dirty="0" err="1" smtClean="0"/>
              <a:t>Insurance</a:t>
            </a:r>
            <a:r>
              <a:rPr lang="cs-CZ" altLang="cs-CZ" b="1" dirty="0" smtClean="0"/>
              <a:t> and </a:t>
            </a:r>
            <a:r>
              <a:rPr lang="cs-CZ" altLang="cs-CZ" b="1" dirty="0" err="1" smtClean="0"/>
              <a:t>Occupational</a:t>
            </a:r>
            <a:r>
              <a:rPr lang="cs-CZ" altLang="cs-CZ" b="1" dirty="0" smtClean="0"/>
              <a:t> </a:t>
            </a:r>
            <a:r>
              <a:rPr lang="cs-CZ" altLang="cs-CZ" b="1" dirty="0" err="1" smtClean="0"/>
              <a:t>Pensions</a:t>
            </a:r>
            <a:r>
              <a:rPr lang="cs-CZ" altLang="cs-CZ" b="1" dirty="0" smtClean="0"/>
              <a:t> </a:t>
            </a:r>
            <a:r>
              <a:rPr lang="cs-CZ" altLang="cs-CZ" b="1" dirty="0" err="1" smtClean="0"/>
              <a:t>Authority</a:t>
            </a:r>
            <a:r>
              <a:rPr lang="cs-CZ" altLang="cs-CZ" b="1" dirty="0" smtClean="0"/>
              <a:t> (EIOPA</a:t>
            </a:r>
            <a:r>
              <a:rPr lang="cs-CZ" altLang="cs-CZ" b="1" dirty="0"/>
              <a:t>)</a:t>
            </a:r>
            <a:endParaRPr lang="cs-CZ" altLang="cs-CZ" dirty="0"/>
          </a:p>
          <a:p>
            <a:endParaRPr lang="en-GB" dirty="0"/>
          </a:p>
        </p:txBody>
      </p:sp>
    </p:spTree>
    <p:extLst>
      <p:ext uri="{BB962C8B-B14F-4D97-AF65-F5344CB8AC3E}">
        <p14:creationId xmlns:p14="http://schemas.microsoft.com/office/powerpoint/2010/main" val="1240202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Alternative</a:t>
            </a:r>
            <a:r>
              <a:rPr lang="cs-CZ" dirty="0" smtClean="0"/>
              <a:t> model </a:t>
            </a:r>
            <a:r>
              <a:rPr lang="cs-CZ" dirty="0" err="1" smtClean="0"/>
              <a:t>for</a:t>
            </a:r>
            <a:r>
              <a:rPr lang="cs-CZ" dirty="0" smtClean="0"/>
              <a:t> </a:t>
            </a:r>
            <a:r>
              <a:rPr lang="cs-CZ" dirty="0" err="1" smtClean="0"/>
              <a:t>Financial</a:t>
            </a:r>
            <a:r>
              <a:rPr lang="cs-CZ" dirty="0" smtClean="0"/>
              <a:t> systém…?</a:t>
            </a:r>
            <a:endParaRPr lang="cs-CZ" dirty="0"/>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70713" y="2283671"/>
            <a:ext cx="5537378" cy="4157374"/>
          </a:xfrm>
        </p:spPr>
      </p:pic>
    </p:spTree>
    <p:extLst>
      <p:ext uri="{BB962C8B-B14F-4D97-AF65-F5344CB8AC3E}">
        <p14:creationId xmlns:p14="http://schemas.microsoft.com/office/powerpoint/2010/main" val="2905955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Regulation/Supervision/Control/</a:t>
            </a:r>
            <a:br>
              <a:rPr lang="en-GB" dirty="0" smtClean="0"/>
            </a:br>
            <a:r>
              <a:rPr lang="en-GB" dirty="0" smtClean="0"/>
              <a:t>Surveillance</a:t>
            </a:r>
            <a:endParaRPr lang="en-GB" dirty="0"/>
          </a:p>
        </p:txBody>
      </p:sp>
      <p:sp>
        <p:nvSpPr>
          <p:cNvPr id="3" name="Zástupný symbol pro obsah 2"/>
          <p:cNvSpPr>
            <a:spLocks noGrp="1"/>
          </p:cNvSpPr>
          <p:nvPr>
            <p:ph idx="1"/>
          </p:nvPr>
        </p:nvSpPr>
        <p:spPr>
          <a:xfrm>
            <a:off x="2231136" y="2281806"/>
            <a:ext cx="7729728" cy="4328719"/>
          </a:xfrm>
        </p:spPr>
        <p:txBody>
          <a:bodyPr/>
          <a:lstStyle/>
          <a:p>
            <a:r>
              <a:rPr lang="en-GB" altLang="cs-CZ" b="1" dirty="0" smtClean="0"/>
              <a:t>Regulation </a:t>
            </a:r>
            <a:r>
              <a:rPr lang="en-GB" altLang="cs-CZ" dirty="0" smtClean="0"/>
              <a:t>–</a:t>
            </a:r>
            <a:r>
              <a:rPr lang="en-GB" altLang="cs-CZ" b="1" dirty="0" smtClean="0"/>
              <a:t> </a:t>
            </a:r>
            <a:r>
              <a:rPr lang="en-GB" altLang="cs-CZ" dirty="0" smtClean="0"/>
              <a:t>setup of conditions and rules of business in the relevant section of the regulation. These rules can be embodied not only in legal standards and statutory instruments of national law, but also in European and international law</a:t>
            </a:r>
          </a:p>
          <a:p>
            <a:r>
              <a:rPr lang="en-GB" altLang="cs-CZ" b="1" dirty="0" smtClean="0"/>
              <a:t>Control </a:t>
            </a:r>
            <a:r>
              <a:rPr lang="en-GB" altLang="cs-CZ" dirty="0" smtClean="0"/>
              <a:t>It is a generic term that includes Supervision and Surveillance.</a:t>
            </a:r>
          </a:p>
          <a:p>
            <a:r>
              <a:rPr lang="en-GB" altLang="cs-CZ" b="1" dirty="0" smtClean="0"/>
              <a:t>Supervision means </a:t>
            </a:r>
            <a:r>
              <a:rPr lang="en-GB" altLang="cs-CZ" dirty="0" smtClean="0"/>
              <a:t>control and compliance with rules of activities including possible sanctions for not complying inference rules and not by the state but the institution on which this power is transferred</a:t>
            </a:r>
          </a:p>
          <a:p>
            <a:r>
              <a:rPr lang="en-GB" altLang="cs-CZ" dirty="0" smtClean="0"/>
              <a:t> </a:t>
            </a:r>
            <a:r>
              <a:rPr lang="en-GB" altLang="cs-CZ" b="1" dirty="0" smtClean="0"/>
              <a:t>Surveillance</a:t>
            </a:r>
            <a:r>
              <a:rPr lang="en-GB" altLang="cs-CZ" dirty="0" smtClean="0"/>
              <a:t>– control performed by state authorities</a:t>
            </a:r>
          </a:p>
          <a:p>
            <a:endParaRPr lang="cs-CZ" altLang="cs-CZ" dirty="0"/>
          </a:p>
          <a:p>
            <a:r>
              <a:rPr lang="cs-CZ" altLang="cs-CZ" u="sng" dirty="0" err="1" smtClean="0"/>
              <a:t>For</a:t>
            </a:r>
            <a:r>
              <a:rPr lang="cs-CZ" altLang="cs-CZ" u="sng" dirty="0" smtClean="0"/>
              <a:t> </a:t>
            </a:r>
            <a:r>
              <a:rPr lang="cs-CZ" altLang="cs-CZ" u="sng" dirty="0" err="1"/>
              <a:t>F</a:t>
            </a:r>
            <a:r>
              <a:rPr lang="cs-CZ" altLang="cs-CZ" u="sng" dirty="0" err="1" smtClean="0"/>
              <a:t>inancial</a:t>
            </a:r>
            <a:r>
              <a:rPr lang="cs-CZ" altLang="cs-CZ" u="sng" dirty="0" smtClean="0"/>
              <a:t> Market </a:t>
            </a:r>
            <a:r>
              <a:rPr lang="cs-CZ" altLang="cs-CZ" u="sng" dirty="0" err="1" smtClean="0"/>
              <a:t>is</a:t>
            </a:r>
            <a:r>
              <a:rPr lang="cs-CZ" altLang="cs-CZ" u="sng" dirty="0" smtClean="0"/>
              <a:t> </a:t>
            </a:r>
            <a:r>
              <a:rPr lang="cs-CZ" altLang="cs-CZ" u="sng" dirty="0" err="1" smtClean="0"/>
              <a:t>used</a:t>
            </a:r>
            <a:r>
              <a:rPr lang="cs-CZ" altLang="cs-CZ" u="sng" dirty="0" smtClean="0"/>
              <a:t> term </a:t>
            </a:r>
            <a:r>
              <a:rPr lang="cs-CZ" altLang="cs-CZ" u="sng" dirty="0" err="1" smtClean="0"/>
              <a:t>Supervision</a:t>
            </a:r>
            <a:endParaRPr lang="cs-CZ" altLang="cs-CZ" u="sng" dirty="0"/>
          </a:p>
          <a:p>
            <a:pPr marL="0" indent="0">
              <a:buNone/>
            </a:pPr>
            <a:endParaRPr lang="en-GB" dirty="0"/>
          </a:p>
        </p:txBody>
      </p:sp>
    </p:spTree>
    <p:extLst>
      <p:ext uri="{BB962C8B-B14F-4D97-AF65-F5344CB8AC3E}">
        <p14:creationId xmlns:p14="http://schemas.microsoft.com/office/powerpoint/2010/main" val="369705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International </a:t>
            </a:r>
            <a:r>
              <a:rPr lang="cs-CZ" dirty="0" err="1" smtClean="0"/>
              <a:t>Supervision</a:t>
            </a:r>
            <a:endParaRPr lang="cs-CZ" dirty="0"/>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18805" y="2153412"/>
            <a:ext cx="7942059" cy="5231674"/>
          </a:xfrm>
        </p:spPr>
      </p:pic>
    </p:spTree>
    <p:extLst>
      <p:ext uri="{BB962C8B-B14F-4D97-AF65-F5344CB8AC3E}">
        <p14:creationId xmlns:p14="http://schemas.microsoft.com/office/powerpoint/2010/main" val="1657996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Financial</a:t>
            </a:r>
            <a:r>
              <a:rPr lang="cs-CZ" dirty="0" smtClean="0"/>
              <a:t> </a:t>
            </a:r>
            <a:r>
              <a:rPr lang="cs-CZ" dirty="0" err="1" smtClean="0"/>
              <a:t>crisis</a:t>
            </a:r>
            <a:r>
              <a:rPr lang="cs-CZ" dirty="0" smtClean="0"/>
              <a:t> 2007/2008</a:t>
            </a:r>
            <a:endParaRPr lang="cs-CZ" dirty="0"/>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43539" y="2056811"/>
            <a:ext cx="7104921" cy="5334259"/>
          </a:xfrm>
        </p:spPr>
      </p:pic>
    </p:spTree>
    <p:extLst>
      <p:ext uri="{BB962C8B-B14F-4D97-AF65-F5344CB8AC3E}">
        <p14:creationId xmlns:p14="http://schemas.microsoft.com/office/powerpoint/2010/main" val="1289357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90100" y="800910"/>
            <a:ext cx="7211800" cy="5414503"/>
          </a:xfrm>
        </p:spPr>
      </p:pic>
    </p:spTree>
    <p:extLst>
      <p:ext uri="{BB962C8B-B14F-4D97-AF65-F5344CB8AC3E}">
        <p14:creationId xmlns:p14="http://schemas.microsoft.com/office/powerpoint/2010/main" val="3677557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36323" y="964692"/>
            <a:ext cx="6736786" cy="5057870"/>
          </a:xfrm>
        </p:spPr>
      </p:pic>
    </p:spTree>
    <p:extLst>
      <p:ext uri="{BB962C8B-B14F-4D97-AF65-F5344CB8AC3E}">
        <p14:creationId xmlns:p14="http://schemas.microsoft.com/office/powerpoint/2010/main" val="1414358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91981" y="964692"/>
            <a:ext cx="6808038" cy="5111364"/>
          </a:xfrm>
        </p:spPr>
      </p:pic>
    </p:spTree>
    <p:extLst>
      <p:ext uri="{BB962C8B-B14F-4D97-AF65-F5344CB8AC3E}">
        <p14:creationId xmlns:p14="http://schemas.microsoft.com/office/powerpoint/2010/main" val="3124023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81943" y="964692"/>
            <a:ext cx="6962417" cy="5227270"/>
          </a:xfrm>
        </p:spPr>
      </p:pic>
    </p:spTree>
    <p:extLst>
      <p:ext uri="{BB962C8B-B14F-4D97-AF65-F5344CB8AC3E}">
        <p14:creationId xmlns:p14="http://schemas.microsoft.com/office/powerpoint/2010/main" val="1965202023"/>
      </p:ext>
    </p:extLst>
  </p:cSld>
  <p:clrMapOvr>
    <a:masterClrMapping/>
  </p:clrMapOvr>
</p:sld>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TM10001115[[fn=Balík]]</Template>
  <TotalTime>1302</TotalTime>
  <Words>957</Words>
  <Application>Microsoft Office PowerPoint</Application>
  <PresentationFormat>Širokoúhlá obrazovka</PresentationFormat>
  <Paragraphs>88</Paragraphs>
  <Slides>23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23</vt:i4>
      </vt:variant>
    </vt:vector>
  </HeadingPairs>
  <TitlesOfParts>
    <vt:vector size="27" baseType="lpstr">
      <vt:lpstr>Arial</vt:lpstr>
      <vt:lpstr>Gill Sans MT</vt:lpstr>
      <vt:lpstr>Wingdings</vt:lpstr>
      <vt:lpstr>Balík</vt:lpstr>
      <vt:lpstr>EEA LAW</vt:lpstr>
      <vt:lpstr>Financial Stability - InternationalLy</vt:lpstr>
      <vt:lpstr>Regulation/Supervision/Control/ Surveillance</vt:lpstr>
      <vt:lpstr>International Supervision</vt:lpstr>
      <vt:lpstr>Financial crisis 2007/2008</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International Supervision </vt:lpstr>
      <vt:lpstr>BCBS aND FSB -&gt; G-SIB</vt:lpstr>
      <vt:lpstr>Reasons for Higher standards of regulation and Supervision</vt:lpstr>
      <vt:lpstr>European regulation and supervision</vt:lpstr>
      <vt:lpstr>Main Areas of Harmonisation</vt:lpstr>
      <vt:lpstr>Supervision of financial conglomerates</vt:lpstr>
      <vt:lpstr>supervisory colleges </vt:lpstr>
      <vt:lpstr>supervisory colleges II</vt:lpstr>
      <vt:lpstr>MAcRO supervision: ESRB - Frankfurt</vt:lpstr>
      <vt:lpstr>MIcRO – ESA´s</vt:lpstr>
      <vt:lpstr>EU agencies</vt:lpstr>
      <vt:lpstr>Alternative model for Financial systém…?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Evropské hospodářské právo</dc:title>
  <dc:creator>green</dc:creator>
  <cp:lastModifiedBy>Michal Janovec</cp:lastModifiedBy>
  <cp:revision>93</cp:revision>
  <dcterms:created xsi:type="dcterms:W3CDTF">2016-10-09T11:29:16Z</dcterms:created>
  <dcterms:modified xsi:type="dcterms:W3CDTF">2018-03-26T07:33:01Z</dcterms:modified>
</cp:coreProperties>
</file>