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9"/>
  </p:notesMasterIdLst>
  <p:handoutMasterIdLst>
    <p:handoutMasterId r:id="rId20"/>
  </p:handoutMasterIdLst>
  <p:sldIdLst>
    <p:sldId id="309" r:id="rId3"/>
    <p:sldId id="304" r:id="rId4"/>
    <p:sldId id="310" r:id="rId5"/>
    <p:sldId id="305" r:id="rId6"/>
    <p:sldId id="311" r:id="rId7"/>
    <p:sldId id="312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3" r:id="rId16"/>
    <p:sldId id="322" r:id="rId17"/>
    <p:sldId id="324" r:id="rId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747" autoAdjust="0"/>
  </p:normalViewPr>
  <p:slideViewPr>
    <p:cSldViewPr>
      <p:cViewPr varScale="1">
        <p:scale>
          <a:sx n="124" d="100"/>
          <a:sy n="124" d="100"/>
        </p:scale>
        <p:origin x="12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6AE5146-DAE3-4530-AA30-38C9B42AB6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3705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66380EE-BFF4-4A9A-BE5E-AD3EF3A882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16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B00A5-4E73-4532-B911-2BAE27B14A0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6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79363-A455-43CC-8194-9C80D84305D4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34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56403AB-7FC8-4E84-8236-C3855DE1742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E1774-E795-4536-AF63-A6FC448342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9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2D20AA-E320-4371-B41C-9F4C6EF033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304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18979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69461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6292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95591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1500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78308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75776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7507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F14373-547F-4F67-9FEA-8A63E87F81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1109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802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766322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2252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40E07C-4546-4D46-90D4-88567CA6CE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244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64147-7154-4667-9F77-B4AF4B56DE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82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7B7F6F-F82B-4576-A971-5CD644C477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94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DACF5A-D22E-4A3E-98B3-31E7EB9331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404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4F0BFB-2601-4F18-81B1-B1FB7ED786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120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B09E6A-EE8C-4FB1-B67A-61A0855A25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592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5AB936-60D4-4ACE-AA77-352B9548C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729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EF6DFB4-66E2-45F0-BDF9-95D7261C1C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mojeauto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national_Workingmen's_Association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3141663"/>
            <a:ext cx="6408712" cy="3311525"/>
          </a:xfrm>
        </p:spPr>
        <p:txBody>
          <a:bodyPr/>
          <a:lstStyle/>
          <a:p>
            <a:pPr algn="ctr"/>
            <a:r>
              <a:rPr lang="cs-CZ" altLang="cs-CZ" dirty="0" err="1" smtClean="0"/>
              <a:t>Law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Succession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800" dirty="0" err="1" smtClean="0"/>
              <a:t>Concept</a:t>
            </a:r>
            <a:r>
              <a:rPr lang="cs-CZ" altLang="cs-CZ" sz="4800" dirty="0" smtClean="0"/>
              <a:t> and </a:t>
            </a:r>
            <a:r>
              <a:rPr lang="cs-CZ" altLang="cs-CZ" sz="4800" dirty="0" err="1" smtClean="0"/>
              <a:t>Principle</a:t>
            </a:r>
            <a:endParaRPr lang="cs-CZ" alt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disposition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24936" cy="4357687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succession</a:t>
            </a:r>
            <a:r>
              <a:rPr lang="cs-CZ" dirty="0" smtClean="0"/>
              <a:t> on </a:t>
            </a:r>
            <a:r>
              <a:rPr lang="cs-CZ" dirty="0" err="1" smtClean="0"/>
              <a:t>indiviudal</a:t>
            </a:r>
            <a:r>
              <a:rPr lang="cs-CZ" dirty="0" smtClean="0"/>
              <a:t> person x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 (</a:t>
            </a:r>
            <a:r>
              <a:rPr lang="cs-CZ" dirty="0" err="1" smtClean="0"/>
              <a:t>objectiv</a:t>
            </a:r>
            <a:r>
              <a:rPr lang="cs-CZ" dirty="0" smtClean="0"/>
              <a:t>) – </a:t>
            </a:r>
            <a:r>
              <a:rPr lang="cs-CZ" i="1" dirty="0" err="1" smtClean="0"/>
              <a:t>Solus</a:t>
            </a:r>
            <a:r>
              <a:rPr lang="cs-CZ" i="1" dirty="0" smtClean="0"/>
              <a:t> deus </a:t>
            </a:r>
            <a:r>
              <a:rPr lang="cs-CZ" i="1" dirty="0" err="1" smtClean="0"/>
              <a:t>facere</a:t>
            </a:r>
            <a:r>
              <a:rPr lang="cs-CZ" i="1" dirty="0" smtClean="0"/>
              <a:t> </a:t>
            </a:r>
            <a:r>
              <a:rPr lang="cs-CZ" i="1" dirty="0" err="1" smtClean="0"/>
              <a:t>potest</a:t>
            </a:r>
            <a:r>
              <a:rPr lang="cs-CZ" i="1" dirty="0" smtClean="0"/>
              <a:t> </a:t>
            </a:r>
            <a:r>
              <a:rPr lang="cs-CZ" i="1" dirty="0" err="1" smtClean="0"/>
              <a:t>heredem</a:t>
            </a:r>
            <a:r>
              <a:rPr lang="cs-CZ" i="1" dirty="0" smtClean="0"/>
              <a:t>, non homo</a:t>
            </a:r>
          </a:p>
          <a:p>
            <a:pPr lvl="1"/>
            <a:r>
              <a:rPr lang="cs-CZ" dirty="0" smtClean="0"/>
              <a:t>Primitiv society, </a:t>
            </a:r>
            <a:r>
              <a:rPr lang="cs-CZ" dirty="0" err="1" smtClean="0"/>
              <a:t>equable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in </a:t>
            </a:r>
            <a:r>
              <a:rPr lang="cs-CZ" dirty="0" err="1"/>
              <a:t>M</a:t>
            </a:r>
            <a:r>
              <a:rPr lang="cs-CZ" dirty="0" err="1" smtClean="0"/>
              <a:t>iddle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(</a:t>
            </a:r>
            <a:r>
              <a:rPr lang="cs-CZ" dirty="0" err="1" smtClean="0"/>
              <a:t>subjectiv</a:t>
            </a:r>
            <a:r>
              <a:rPr lang="cs-CZ" dirty="0" smtClean="0"/>
              <a:t>)- UTI LEGASSIT SUPER PECUNIE TUTELAVE SUAE REI ITA IUS ESTO (LDT V.3)</a:t>
            </a:r>
          </a:p>
          <a:p>
            <a:pPr lvl="1"/>
            <a:r>
              <a:rPr lang="cs-CZ" dirty="0" smtClean="0"/>
              <a:t>More </a:t>
            </a:r>
            <a:r>
              <a:rPr lang="cs-CZ" dirty="0" err="1" smtClean="0"/>
              <a:t>developed</a:t>
            </a:r>
            <a:r>
              <a:rPr lang="cs-CZ" dirty="0" smtClean="0"/>
              <a:t> society (</a:t>
            </a:r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and </a:t>
            </a:r>
            <a:r>
              <a:rPr lang="cs-CZ" dirty="0" err="1" smtClean="0"/>
              <a:t>credit</a:t>
            </a:r>
            <a:r>
              <a:rPr lang="cs-CZ" dirty="0" smtClean="0"/>
              <a:t>)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can be said that it is a manifestation </a:t>
            </a:r>
            <a:r>
              <a:rPr lang="cs-CZ" dirty="0" err="1" smtClean="0"/>
              <a:t>of</a:t>
            </a:r>
            <a:r>
              <a:rPr lang="cs-CZ" dirty="0" smtClean="0"/>
              <a:t> ius </a:t>
            </a:r>
            <a:r>
              <a:rPr lang="cs-CZ" dirty="0" err="1" smtClean="0"/>
              <a:t>disponendi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1574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980728"/>
            <a:ext cx="7643192" cy="436910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disposition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26768" cy="453727"/>
          </a:xfrm>
        </p:spPr>
        <p:txBody>
          <a:bodyPr/>
          <a:lstStyle/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coercion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179512" y="1988840"/>
            <a:ext cx="3960440" cy="4320480"/>
          </a:xfrm>
        </p:spPr>
        <p:txBody>
          <a:bodyPr/>
          <a:lstStyle/>
          <a:p>
            <a:pPr algn="just"/>
            <a:r>
              <a:rPr lang="cs-CZ" sz="1800" dirty="0" smtClean="0"/>
              <a:t>Pro: </a:t>
            </a:r>
            <a:r>
              <a:rPr lang="en-US" sz="1800" dirty="0"/>
              <a:t>It strengthens family ties with equal access to everyone at the same level of kinship </a:t>
            </a:r>
            <a:r>
              <a:rPr lang="cs-CZ" sz="1800" dirty="0" smtClean="0"/>
              <a:t>/x in </a:t>
            </a:r>
            <a:r>
              <a:rPr lang="cs-CZ" sz="1800" dirty="0" err="1" smtClean="0"/>
              <a:t>history</a:t>
            </a:r>
            <a:r>
              <a:rPr lang="cs-CZ" sz="1800" dirty="0" smtClean="0"/>
              <a:t> </a:t>
            </a:r>
            <a:r>
              <a:rPr lang="cs-CZ" sz="1800" dirty="0" err="1" smtClean="0"/>
              <a:t>prefered</a:t>
            </a:r>
            <a:r>
              <a:rPr lang="cs-CZ" sz="1800" dirty="0" smtClean="0"/>
              <a:t> </a:t>
            </a:r>
            <a:r>
              <a:rPr lang="cs-CZ" sz="1800" dirty="0" err="1" smtClean="0"/>
              <a:t>first-born</a:t>
            </a:r>
            <a:r>
              <a:rPr lang="cs-CZ" sz="1800" dirty="0" smtClean="0"/>
              <a:t> </a:t>
            </a:r>
            <a:r>
              <a:rPr lang="cs-CZ" sz="1800" dirty="0" err="1" smtClean="0"/>
              <a:t>heirs</a:t>
            </a:r>
            <a:r>
              <a:rPr lang="cs-CZ" sz="1800" dirty="0" smtClean="0"/>
              <a:t>, male </a:t>
            </a:r>
            <a:r>
              <a:rPr lang="cs-CZ" sz="1800" dirty="0" err="1"/>
              <a:t>descendant</a:t>
            </a:r>
            <a:r>
              <a:rPr lang="cs-CZ" sz="1800" dirty="0"/>
              <a:t> </a:t>
            </a:r>
            <a:r>
              <a:rPr lang="cs-CZ" sz="1800" dirty="0" err="1" smtClean="0"/>
              <a:t>etc</a:t>
            </a:r>
            <a:r>
              <a:rPr lang="cs-CZ" sz="1800" dirty="0" smtClean="0"/>
              <a:t>./, </a:t>
            </a:r>
            <a:r>
              <a:rPr lang="en-US" sz="1800" dirty="0"/>
              <a:t>can mitigate unfair behavior in life </a:t>
            </a:r>
            <a:r>
              <a:rPr lang="cs-CZ" sz="1800" dirty="0" smtClean="0"/>
              <a:t>/</a:t>
            </a:r>
            <a:r>
              <a:rPr lang="cs-CZ" sz="1800" dirty="0" err="1" smtClean="0"/>
              <a:t>descedent</a:t>
            </a:r>
            <a:r>
              <a:rPr lang="cs-CZ" sz="1800" dirty="0" smtClean="0"/>
              <a:t> in </a:t>
            </a:r>
            <a:r>
              <a:rPr lang="cs-CZ" sz="1800" dirty="0" err="1" smtClean="0"/>
              <a:t>favour</a:t>
            </a:r>
            <a:r>
              <a:rPr lang="cs-CZ" sz="1800" dirty="0" smtClean="0"/>
              <a:t> x not in </a:t>
            </a:r>
            <a:r>
              <a:rPr lang="cs-CZ" sz="1800" dirty="0" err="1" smtClean="0"/>
              <a:t>favour</a:t>
            </a:r>
            <a:r>
              <a:rPr lang="cs-CZ" sz="1800" dirty="0" smtClean="0"/>
              <a:t>/</a:t>
            </a:r>
          </a:p>
          <a:p>
            <a:pPr algn="just"/>
            <a:r>
              <a:rPr lang="cs-CZ" sz="1800" dirty="0" smtClean="0"/>
              <a:t>Con: </a:t>
            </a:r>
            <a:r>
              <a:rPr lang="en-US" sz="1800" dirty="0"/>
              <a:t>weakening the authority of the head of the family</a:t>
            </a:r>
            <a:r>
              <a:rPr lang="cs-CZ" sz="1800" dirty="0" smtClean="0"/>
              <a:t>, </a:t>
            </a:r>
            <a:r>
              <a:rPr lang="cs-CZ" sz="1800" dirty="0" err="1"/>
              <a:t>forces</a:t>
            </a:r>
            <a:r>
              <a:rPr lang="cs-CZ" sz="1800" dirty="0"/>
              <a:t> co-</a:t>
            </a:r>
            <a:r>
              <a:rPr lang="cs-CZ" sz="1800" dirty="0" err="1"/>
              <a:t>ownership</a:t>
            </a:r>
            <a:r>
              <a:rPr lang="cs-CZ" sz="1800" dirty="0" smtClean="0"/>
              <a:t>, </a:t>
            </a:r>
            <a:r>
              <a:rPr lang="cs-CZ" sz="1800" dirty="0" err="1"/>
              <a:t>or</a:t>
            </a:r>
            <a:r>
              <a:rPr lang="cs-CZ" sz="1800" dirty="0"/>
              <a:t> to disperse </a:t>
            </a:r>
            <a:r>
              <a:rPr lang="cs-CZ" sz="1800" dirty="0" err="1" smtClean="0"/>
              <a:t>property</a:t>
            </a:r>
            <a:r>
              <a:rPr lang="cs-CZ" sz="1800" dirty="0" smtClean="0"/>
              <a:t> (</a:t>
            </a:r>
            <a:r>
              <a:rPr lang="cs-CZ" sz="1800" dirty="0" err="1" smtClean="0"/>
              <a:t>pauperisation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czech</a:t>
            </a:r>
            <a:r>
              <a:rPr lang="cs-CZ" sz="1800" dirty="0" smtClean="0"/>
              <a:t> </a:t>
            </a:r>
            <a:r>
              <a:rPr lang="cs-CZ" sz="1800" dirty="0" err="1" smtClean="0"/>
              <a:t>aristokracy</a:t>
            </a:r>
            <a:r>
              <a:rPr lang="cs-CZ" sz="1800" dirty="0" smtClean="0"/>
              <a:t> in 14th </a:t>
            </a:r>
            <a:r>
              <a:rPr lang="cs-CZ" sz="1800" dirty="0" err="1" smtClean="0"/>
              <a:t>century</a:t>
            </a:r>
            <a:r>
              <a:rPr lang="cs-CZ" sz="1800" dirty="0" smtClean="0"/>
              <a:t>), </a:t>
            </a:r>
            <a:r>
              <a:rPr lang="en-US" sz="1800" dirty="0"/>
              <a:t>may lead to an attempt to transfer assets </a:t>
            </a:r>
            <a:r>
              <a:rPr lang="cs-CZ" sz="1800" dirty="0" smtClean="0"/>
              <a:t>inter </a:t>
            </a:r>
            <a:r>
              <a:rPr lang="cs-CZ" sz="1800" dirty="0" err="1" smtClean="0"/>
              <a:t>vivos</a:t>
            </a:r>
            <a:endParaRPr lang="cs-CZ" sz="1800" dirty="0" smtClean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31431" cy="453727"/>
          </a:xfrm>
        </p:spPr>
        <p:txBody>
          <a:bodyPr/>
          <a:lstStyle/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175447" cy="3702397"/>
          </a:xfrm>
        </p:spPr>
        <p:txBody>
          <a:bodyPr/>
          <a:lstStyle/>
          <a:p>
            <a:pPr algn="just"/>
            <a:r>
              <a:rPr lang="cs-CZ" sz="1800" dirty="0" smtClean="0"/>
              <a:t>Pro: </a:t>
            </a:r>
            <a:r>
              <a:rPr lang="en-US" sz="1800" dirty="0"/>
              <a:t>it strengthens the sense of responsibility and care for care, ensures unity of property and prevents its fragmentation</a:t>
            </a:r>
            <a:r>
              <a:rPr lang="cs-CZ" sz="1800" dirty="0" smtClean="0"/>
              <a:t>, </a:t>
            </a:r>
            <a:r>
              <a:rPr lang="en-US" sz="1800" dirty="0"/>
              <a:t>allows for better continuity of work and solution of complicated property </a:t>
            </a:r>
            <a:r>
              <a:rPr lang="en-US" sz="1800" dirty="0" smtClean="0"/>
              <a:t>conditions</a:t>
            </a:r>
            <a:endParaRPr lang="cs-CZ" sz="1800" dirty="0" smtClean="0"/>
          </a:p>
          <a:p>
            <a:pPr algn="just"/>
            <a:r>
              <a:rPr lang="cs-CZ" sz="1800" dirty="0" smtClean="0"/>
              <a:t>Con: </a:t>
            </a:r>
            <a:r>
              <a:rPr lang="en-US" sz="1800" dirty="0"/>
              <a:t>unequal </a:t>
            </a:r>
            <a:r>
              <a:rPr lang="en-US" sz="1800" dirty="0" smtClean="0"/>
              <a:t>position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heirs</a:t>
            </a:r>
            <a:r>
              <a:rPr lang="en-US" sz="1800" dirty="0" smtClean="0"/>
              <a:t>, </a:t>
            </a:r>
            <a:r>
              <a:rPr lang="en-US" sz="1800" dirty="0"/>
              <a:t>perpetuation of property inequality</a:t>
            </a:r>
            <a:r>
              <a:rPr lang="cs-CZ" sz="1800" dirty="0" smtClean="0"/>
              <a:t>, </a:t>
            </a:r>
            <a:r>
              <a:rPr lang="en-US" sz="1800" dirty="0"/>
              <a:t>the possibility of the testator arbitrarily, the heir may be unduly burdened, to limit </a:t>
            </a:r>
            <a:r>
              <a:rPr lang="en-US" sz="1800" dirty="0" smtClean="0"/>
              <a:t>inheritance</a:t>
            </a:r>
            <a:r>
              <a:rPr lang="cs-CZ" sz="1800" dirty="0" smtClean="0"/>
              <a:t> (Trust </a:t>
            </a:r>
            <a:r>
              <a:rPr lang="cs-CZ" sz="1800" dirty="0" err="1" smtClean="0"/>
              <a:t>etc</a:t>
            </a:r>
            <a:r>
              <a:rPr lang="cs-CZ" sz="1800" dirty="0" smtClean="0"/>
              <a:t>.)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95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disposition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7" cy="4357687"/>
          </a:xfrm>
        </p:spPr>
        <p:txBody>
          <a:bodyPr/>
          <a:lstStyle/>
          <a:p>
            <a:r>
              <a:rPr lang="cs-CZ" sz="2000" dirty="0" err="1" smtClean="0"/>
              <a:t>Limits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principle</a:t>
            </a:r>
            <a:endParaRPr lang="cs-CZ" sz="2000" dirty="0" smtClean="0"/>
          </a:p>
          <a:p>
            <a:r>
              <a:rPr lang="en-US" sz="2000" dirty="0"/>
              <a:t>Disposition limited to a number of future </a:t>
            </a:r>
            <a:r>
              <a:rPr lang="en-US" sz="2000" dirty="0" smtClean="0"/>
              <a:t>generations</a:t>
            </a:r>
            <a:r>
              <a:rPr lang="cs-CZ" sz="2000" dirty="0" smtClean="0"/>
              <a:t> (</a:t>
            </a:r>
            <a:r>
              <a:rPr lang="cs-CZ" sz="2000" dirty="0" err="1" smtClean="0"/>
              <a:t>Substitution</a:t>
            </a:r>
            <a:r>
              <a:rPr lang="cs-CZ" sz="2000" dirty="0" smtClean="0"/>
              <a:t> in Trust x Trust)</a:t>
            </a:r>
          </a:p>
          <a:p>
            <a:r>
              <a:rPr lang="en-US" sz="2000" dirty="0"/>
              <a:t>The need to respect the rights of </a:t>
            </a:r>
            <a:r>
              <a:rPr lang="cs-CZ" sz="2000" dirty="0" err="1" smtClean="0"/>
              <a:t>forced</a:t>
            </a:r>
            <a:r>
              <a:rPr lang="cs-CZ" sz="2000" dirty="0" smtClean="0"/>
              <a:t> </a:t>
            </a:r>
            <a:r>
              <a:rPr lang="cs-CZ" sz="2000" dirty="0" err="1" smtClean="0"/>
              <a:t>heirs</a:t>
            </a:r>
            <a:endParaRPr lang="cs-CZ" sz="2000" dirty="0"/>
          </a:p>
          <a:p>
            <a:r>
              <a:rPr lang="cs-CZ" sz="2000" dirty="0"/>
              <a:t>“la </a:t>
            </a:r>
            <a:r>
              <a:rPr lang="cs-CZ" sz="2000" dirty="0" err="1"/>
              <a:t>réserve</a:t>
            </a:r>
            <a:r>
              <a:rPr lang="cs-CZ" sz="2000" dirty="0"/>
              <a:t> </a:t>
            </a:r>
            <a:r>
              <a:rPr lang="cs-CZ" sz="2000" dirty="0" err="1"/>
              <a:t>héréditaire</a:t>
            </a:r>
            <a:r>
              <a:rPr lang="cs-CZ" sz="2000" dirty="0" smtClean="0"/>
              <a:t>” (influence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Code</a:t>
            </a:r>
            <a:r>
              <a:rPr lang="cs-CZ" sz="2000" dirty="0" smtClean="0"/>
              <a:t> Civil) – </a:t>
            </a:r>
            <a:r>
              <a:rPr lang="en-US" sz="2000" dirty="0"/>
              <a:t>the </a:t>
            </a:r>
            <a:r>
              <a:rPr lang="en-US" sz="2000" dirty="0" smtClean="0"/>
              <a:t>testament </a:t>
            </a:r>
            <a:r>
              <a:rPr lang="en-US" sz="2000" dirty="0"/>
              <a:t>is available only for a certain part of the </a:t>
            </a:r>
            <a:r>
              <a:rPr lang="en-US" sz="2000" dirty="0" smtClean="0"/>
              <a:t>property</a:t>
            </a:r>
            <a:r>
              <a:rPr lang="cs-CZ" sz="2000" dirty="0" smtClean="0"/>
              <a:t> (in ABGB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prodigal</a:t>
            </a:r>
            <a:r>
              <a:rPr lang="cs-CZ" sz="2000" dirty="0" smtClean="0"/>
              <a:t>), </a:t>
            </a:r>
            <a:r>
              <a:rPr lang="en-US" sz="2000" dirty="0"/>
              <a:t>the rest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en-US" sz="2000" dirty="0" smtClean="0"/>
              <a:t> </a:t>
            </a:r>
            <a:r>
              <a:rPr lang="en-US" sz="2000" dirty="0"/>
              <a:t>the legal heirs</a:t>
            </a:r>
            <a:endParaRPr lang="cs-CZ" sz="2000" dirty="0" smtClean="0"/>
          </a:p>
          <a:p>
            <a:r>
              <a:rPr lang="cs-CZ" sz="2000" dirty="0" err="1" smtClean="0"/>
              <a:t>Forced</a:t>
            </a:r>
            <a:r>
              <a:rPr lang="cs-CZ" sz="2000" dirty="0" smtClean="0"/>
              <a:t> </a:t>
            </a:r>
            <a:r>
              <a:rPr lang="cs-CZ" sz="2000" dirty="0" err="1" smtClean="0"/>
              <a:t>heirs</a:t>
            </a:r>
            <a:r>
              <a:rPr lang="cs-CZ" sz="2000" dirty="0" smtClean="0"/>
              <a:t> – </a:t>
            </a:r>
            <a:r>
              <a:rPr lang="en-US" sz="2000" dirty="0"/>
              <a:t>compulsory part for </a:t>
            </a:r>
            <a:r>
              <a:rPr lang="cs-CZ" sz="2000" dirty="0" err="1" smtClean="0"/>
              <a:t>forced</a:t>
            </a:r>
            <a:r>
              <a:rPr lang="cs-CZ" sz="2000" dirty="0" smtClean="0"/>
              <a:t> </a:t>
            </a:r>
            <a:r>
              <a:rPr lang="en-US" sz="2000" dirty="0" smtClean="0"/>
              <a:t>heirs</a:t>
            </a:r>
            <a:r>
              <a:rPr lang="en-US" sz="2000" dirty="0"/>
              <a:t>, the rest can be disposed of</a:t>
            </a:r>
            <a:endParaRPr lang="cs-CZ" sz="2000" dirty="0"/>
          </a:p>
          <a:p>
            <a:r>
              <a:rPr lang="en-US" sz="2000" dirty="0"/>
              <a:t>Determining the heir by a third person</a:t>
            </a:r>
            <a:r>
              <a:rPr lang="cs-CZ" sz="2000" dirty="0" smtClean="0"/>
              <a:t> – </a:t>
            </a:r>
            <a:r>
              <a:rPr lang="en-US" sz="2000" dirty="0"/>
              <a:t>such as a family council, or the state - it is not possible, even if the </a:t>
            </a:r>
            <a:r>
              <a:rPr lang="en-US" sz="2000" dirty="0" smtClean="0"/>
              <a:t>testator</a:t>
            </a:r>
            <a:r>
              <a:rPr lang="cs-CZ" sz="2000" dirty="0" smtClean="0"/>
              <a:t> </a:t>
            </a:r>
            <a:r>
              <a:rPr lang="en-US" sz="2000" dirty="0"/>
              <a:t>pronounced it </a:t>
            </a:r>
            <a:r>
              <a:rPr lang="cs-CZ" sz="2000" dirty="0" smtClean="0"/>
              <a:t>by </a:t>
            </a:r>
            <a:r>
              <a:rPr lang="en-US" sz="2000" dirty="0" smtClean="0"/>
              <a:t>himself</a:t>
            </a:r>
            <a:endParaRPr lang="cs-CZ" sz="2000" dirty="0" smtClean="0"/>
          </a:p>
          <a:p>
            <a:endParaRPr lang="cs-CZ" sz="20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B7F6F-F82B-4576-A971-5CD644C47739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172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25538"/>
            <a:ext cx="8784976" cy="791294"/>
          </a:xfrm>
        </p:spPr>
        <p:txBody>
          <a:bodyPr/>
          <a:lstStyle/>
          <a:p>
            <a:pPr algn="ctr"/>
            <a:r>
              <a:rPr lang="en-US" sz="2800" dirty="0"/>
              <a:t>The principle of equality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8525" y="2276872"/>
            <a:ext cx="7488311" cy="3422005"/>
          </a:xfrm>
        </p:spPr>
        <p:txBody>
          <a:bodyPr/>
          <a:lstStyle/>
          <a:p>
            <a:r>
              <a:rPr lang="en-US" dirty="0"/>
              <a:t>The principle of equality </a:t>
            </a:r>
            <a:r>
              <a:rPr lang="cs-CZ" dirty="0" smtClean="0"/>
              <a:t>  </a:t>
            </a:r>
          </a:p>
          <a:p>
            <a:pPr lvl="1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heirs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x </a:t>
            </a:r>
            <a:r>
              <a:rPr lang="cs-CZ" dirty="0" err="1" smtClean="0"/>
              <a:t>aristocratic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(</a:t>
            </a:r>
            <a:r>
              <a:rPr lang="cs-CZ" sz="2400" dirty="0" err="1"/>
              <a:t>first-born</a:t>
            </a:r>
            <a:r>
              <a:rPr lang="cs-CZ" sz="2400" dirty="0"/>
              <a:t> </a:t>
            </a:r>
            <a:r>
              <a:rPr lang="cs-CZ" sz="2400" dirty="0" err="1"/>
              <a:t>heirs</a:t>
            </a:r>
            <a:r>
              <a:rPr lang="cs-CZ" sz="2400" dirty="0"/>
              <a:t>, male </a:t>
            </a:r>
            <a:r>
              <a:rPr lang="cs-CZ" sz="2400" dirty="0" err="1"/>
              <a:t>descendant</a:t>
            </a:r>
            <a:r>
              <a:rPr lang="cs-CZ" sz="2400" dirty="0"/>
              <a:t> </a:t>
            </a:r>
            <a:r>
              <a:rPr lang="cs-CZ" sz="2400" dirty="0" err="1" smtClean="0"/>
              <a:t>etc</a:t>
            </a:r>
            <a:r>
              <a:rPr lang="cs-CZ" sz="2400" dirty="0" smtClean="0"/>
              <a:t>.)</a:t>
            </a:r>
            <a:endParaRPr lang="cs-CZ" dirty="0" smtClean="0"/>
          </a:p>
          <a:p>
            <a:pPr lvl="1"/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intestacy</a:t>
            </a:r>
            <a:r>
              <a:rPr lang="cs-CZ" dirty="0" smtClean="0"/>
              <a:t> x </a:t>
            </a:r>
            <a:r>
              <a:rPr lang="en-US" dirty="0"/>
              <a:t>it is also important </a:t>
            </a:r>
            <a:r>
              <a:rPr lang="en-US" dirty="0" smtClean="0"/>
              <a:t>for </a:t>
            </a:r>
            <a:r>
              <a:rPr lang="en-US" dirty="0" err="1" smtClean="0"/>
              <a:t>testa</a:t>
            </a:r>
            <a:r>
              <a:rPr lang="cs-CZ" dirty="0" err="1"/>
              <a:t>c</a:t>
            </a:r>
            <a:r>
              <a:rPr lang="cs-CZ" dirty="0" err="1" smtClean="0"/>
              <a:t>y</a:t>
            </a:r>
            <a:r>
              <a:rPr lang="en-US" dirty="0" smtClean="0"/>
              <a:t> </a:t>
            </a:r>
            <a:r>
              <a:rPr lang="en-US" dirty="0"/>
              <a:t>(the </a:t>
            </a:r>
            <a:r>
              <a:rPr lang="en-US" dirty="0" err="1"/>
              <a:t>intest</a:t>
            </a:r>
            <a:r>
              <a:rPr lang="cs-CZ" dirty="0" err="1"/>
              <a:t>acy</a:t>
            </a:r>
            <a:r>
              <a:rPr lang="en-US" dirty="0"/>
              <a:t> is on its background and it also looks like it will be </a:t>
            </a:r>
            <a:r>
              <a:rPr lang="en-US" dirty="0" smtClean="0"/>
              <a:t>tested</a:t>
            </a:r>
            <a:r>
              <a:rPr lang="cs-CZ" dirty="0" smtClean="0"/>
              <a:t>)</a:t>
            </a:r>
          </a:p>
          <a:p>
            <a:pPr lvl="1"/>
            <a:r>
              <a:rPr lang="en-US" dirty="0"/>
              <a:t>could be contrary to the principle of preserving values </a:t>
            </a:r>
            <a:r>
              <a:rPr lang="en-US" dirty="0" smtClean="0"/>
              <a:t>–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regulate</a:t>
            </a:r>
            <a:r>
              <a:rPr lang="cs-CZ" dirty="0" smtClean="0"/>
              <a:t>d by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disposition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295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universal succession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3238"/>
            <a:ext cx="8352928" cy="4608090"/>
          </a:xfrm>
        </p:spPr>
        <p:txBody>
          <a:bodyPr/>
          <a:lstStyle/>
          <a:p>
            <a:pPr algn="just"/>
            <a:r>
              <a:rPr lang="cs-CZ" dirty="0" smtClean="0"/>
              <a:t>Inheritance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i="1" dirty="0" err="1" smtClean="0"/>
              <a:t>univesitas</a:t>
            </a:r>
            <a:r>
              <a:rPr lang="cs-CZ" dirty="0" smtClean="0"/>
              <a:t>  -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pPr lvl="1" algn="just"/>
            <a:r>
              <a:rPr lang="cs-CZ" dirty="0" smtClean="0"/>
              <a:t>x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 </a:t>
            </a:r>
            <a:r>
              <a:rPr lang="cs-CZ" dirty="0" err="1" smtClean="0"/>
              <a:t>tradition</a:t>
            </a:r>
            <a:r>
              <a:rPr lang="cs-CZ" dirty="0" smtClean="0"/>
              <a:t> - </a:t>
            </a:r>
            <a:r>
              <a:rPr lang="en-US" dirty="0"/>
              <a:t>the </a:t>
            </a:r>
            <a:r>
              <a:rPr lang="cs-CZ" dirty="0" err="1" smtClean="0"/>
              <a:t>inheriting</a:t>
            </a:r>
            <a:r>
              <a:rPr lang="cs-CZ" dirty="0" smtClean="0"/>
              <a:t> </a:t>
            </a:r>
            <a:r>
              <a:rPr lang="cs-CZ" dirty="0" err="1" smtClean="0"/>
              <a:t>asset</a:t>
            </a:r>
            <a:r>
              <a:rPr lang="en-US" dirty="0" smtClean="0"/>
              <a:t> </a:t>
            </a:r>
            <a:r>
              <a:rPr lang="en-US" dirty="0"/>
              <a:t>is held in the whole by the person of the deceased and his death is disintegrated </a:t>
            </a:r>
            <a:r>
              <a:rPr lang="en-US" dirty="0" smtClean="0"/>
              <a:t>–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en-US" dirty="0" smtClean="0"/>
              <a:t>different </a:t>
            </a:r>
            <a:r>
              <a:rPr lang="en-US" dirty="0"/>
              <a:t>regimes of different assets (movable x real estate </a:t>
            </a:r>
            <a:r>
              <a:rPr lang="en-US" dirty="0" smtClean="0"/>
              <a:t>– e</a:t>
            </a:r>
            <a:r>
              <a:rPr lang="cs-CZ" dirty="0" smtClean="0"/>
              <a:t>.</a:t>
            </a:r>
            <a:r>
              <a:rPr lang="en-US" dirty="0" smtClean="0"/>
              <a:t>g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England, "feminine" x "male" things - Magdeburg law</a:t>
            </a:r>
            <a:r>
              <a:rPr lang="en-US" dirty="0" smtClean="0"/>
              <a:t>)</a:t>
            </a:r>
            <a:endParaRPr lang="cs-CZ" dirty="0" smtClean="0"/>
          </a:p>
          <a:p>
            <a:pPr algn="just"/>
            <a:r>
              <a:rPr lang="cs-CZ" dirty="0" smtClean="0"/>
              <a:t>Plurality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heirs</a:t>
            </a:r>
            <a:r>
              <a:rPr lang="cs-CZ" dirty="0" smtClean="0"/>
              <a:t> –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en-US" dirty="0" smtClean="0"/>
              <a:t> </a:t>
            </a:r>
            <a:r>
              <a:rPr lang="en-US" dirty="0"/>
              <a:t>receives only </a:t>
            </a:r>
            <a:r>
              <a:rPr lang="en-US" dirty="0" smtClean="0"/>
              <a:t>a</a:t>
            </a:r>
            <a:r>
              <a:rPr lang="cs-CZ" dirty="0"/>
              <a:t> </a:t>
            </a:r>
            <a:r>
              <a:rPr lang="cs-CZ" dirty="0" err="1" smtClean="0"/>
              <a:t>certain</a:t>
            </a:r>
            <a:r>
              <a:rPr lang="cs-CZ" dirty="0" smtClean="0"/>
              <a:t> part </a:t>
            </a:r>
            <a:r>
              <a:rPr lang="en-US" dirty="0" smtClean="0"/>
              <a:t>of </a:t>
            </a:r>
            <a:r>
              <a:rPr lang="cs-CZ" dirty="0" err="1" smtClean="0"/>
              <a:t>asset</a:t>
            </a:r>
            <a:r>
              <a:rPr lang="en-US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not 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en-US" dirty="0" smtClean="0"/>
              <a:t>inherit </a:t>
            </a:r>
            <a:r>
              <a:rPr lang="en-US" dirty="0"/>
              <a:t>a specific </a:t>
            </a:r>
            <a:r>
              <a:rPr lang="en-US" dirty="0" smtClean="0"/>
              <a:t>thing</a:t>
            </a:r>
            <a:r>
              <a:rPr lang="cs-CZ" dirty="0" smtClean="0"/>
              <a:t> (</a:t>
            </a:r>
            <a:r>
              <a:rPr lang="cs-CZ" i="1" dirty="0" err="1" smtClean="0"/>
              <a:t>heres</a:t>
            </a:r>
            <a:r>
              <a:rPr lang="cs-CZ" i="1" dirty="0" smtClean="0"/>
              <a:t> ex re </a:t>
            </a:r>
            <a:r>
              <a:rPr lang="cs-CZ" i="1" dirty="0" err="1" smtClean="0"/>
              <a:t>certa</a:t>
            </a:r>
            <a:r>
              <a:rPr lang="cs-CZ" dirty="0" smtClean="0"/>
              <a:t>)</a:t>
            </a:r>
          </a:p>
          <a:p>
            <a:pPr algn="just"/>
            <a:r>
              <a:rPr lang="cs-CZ" dirty="0" err="1" smtClean="0"/>
              <a:t>Debts</a:t>
            </a:r>
            <a:r>
              <a:rPr lang="cs-CZ" dirty="0" smtClean="0"/>
              <a:t> – full </a:t>
            </a:r>
            <a:r>
              <a:rPr lang="cs-CZ" dirty="0" err="1" smtClean="0"/>
              <a:t>responsibility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heir</a:t>
            </a:r>
            <a:r>
              <a:rPr lang="cs-CZ" dirty="0" smtClean="0"/>
              <a:t> (</a:t>
            </a:r>
            <a:r>
              <a:rPr lang="cs-CZ" dirty="0" err="1" smtClean="0"/>
              <a:t>classical</a:t>
            </a:r>
            <a:r>
              <a:rPr lang="cs-CZ" dirty="0" smtClean="0"/>
              <a:t>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) x </a:t>
            </a:r>
            <a:r>
              <a:rPr lang="en-US" dirty="0"/>
              <a:t>responsibility for debts limited by the value of the </a:t>
            </a:r>
            <a:r>
              <a:rPr lang="en-US" dirty="0" smtClean="0"/>
              <a:t>estate</a:t>
            </a:r>
            <a:r>
              <a:rPr lang="cs-CZ" dirty="0" smtClean="0"/>
              <a:t> (</a:t>
            </a:r>
            <a:r>
              <a:rPr lang="cs-CZ" dirty="0" err="1" smtClean="0"/>
              <a:t>german</a:t>
            </a:r>
            <a:r>
              <a:rPr lang="cs-CZ" dirty="0" smtClean="0"/>
              <a:t> and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justinian</a:t>
            </a:r>
            <a:r>
              <a:rPr lang="cs-CZ" dirty="0" smtClean="0"/>
              <a:t>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06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5538"/>
            <a:ext cx="8352928" cy="1007318"/>
          </a:xfrm>
        </p:spPr>
        <p:txBody>
          <a:bodyPr/>
          <a:lstStyle/>
          <a:p>
            <a:pPr algn="ctr"/>
            <a:r>
              <a:rPr lang="en-US" sz="2800" dirty="0"/>
              <a:t>The principle of freedom of heir acquisition</a:t>
            </a:r>
            <a:r>
              <a:rPr lang="en-US" sz="2800" dirty="0" smtClean="0"/>
              <a:t> </a:t>
            </a:r>
            <a:r>
              <a:rPr lang="en-US" sz="2800" dirty="0"/>
              <a:t>and the principle of official </a:t>
            </a:r>
            <a:r>
              <a:rPr lang="en-US" sz="2800" dirty="0" err="1"/>
              <a:t>ingerence</a:t>
            </a:r>
            <a:r>
              <a:rPr lang="en-US" sz="2800" dirty="0"/>
              <a:t> at acquisition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248472"/>
          </a:xfrm>
        </p:spPr>
        <p:txBody>
          <a:bodyPr/>
          <a:lstStyle/>
          <a:p>
            <a:r>
              <a:rPr lang="en-US" sz="2000" dirty="0"/>
              <a:t>The principle of freedom of heir </a:t>
            </a:r>
            <a:r>
              <a:rPr lang="en-US" sz="2000" dirty="0" smtClean="0"/>
              <a:t>acquisition</a:t>
            </a:r>
            <a:endParaRPr lang="cs-CZ" sz="2000" dirty="0" smtClean="0"/>
          </a:p>
          <a:p>
            <a:pPr lvl="1"/>
            <a:r>
              <a:rPr lang="cs-CZ" sz="1800" dirty="0" err="1" smtClean="0"/>
              <a:t>Archaic</a:t>
            </a:r>
            <a:r>
              <a:rPr lang="cs-CZ" sz="1800" dirty="0" smtClean="0"/>
              <a:t> </a:t>
            </a:r>
            <a:r>
              <a:rPr lang="cs-CZ" sz="1800" dirty="0" err="1" smtClean="0"/>
              <a:t>law</a:t>
            </a:r>
            <a:r>
              <a:rPr lang="cs-CZ" sz="1800" dirty="0" smtClean="0"/>
              <a:t> – </a:t>
            </a:r>
            <a:r>
              <a:rPr lang="cs-CZ" sz="1800" dirty="0" err="1" smtClean="0"/>
              <a:t>heir</a:t>
            </a:r>
            <a:r>
              <a:rPr lang="cs-CZ" sz="1800" dirty="0" smtClean="0"/>
              <a:t> </a:t>
            </a:r>
            <a:r>
              <a:rPr lang="cs-CZ" sz="1800" i="1" dirty="0" err="1" smtClean="0"/>
              <a:t>ipso</a:t>
            </a:r>
            <a:r>
              <a:rPr lang="cs-CZ" sz="1800" i="1" dirty="0" smtClean="0"/>
              <a:t> iure </a:t>
            </a:r>
            <a:r>
              <a:rPr lang="cs-CZ" sz="1800" dirty="0" smtClean="0"/>
              <a:t>–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heir</a:t>
            </a:r>
            <a:r>
              <a:rPr lang="cs-CZ" sz="1800" dirty="0" smtClean="0"/>
              <a:t> </a:t>
            </a:r>
            <a:r>
              <a:rPr lang="cs-CZ" sz="1800" dirty="0" err="1" smtClean="0"/>
              <a:t>did</a:t>
            </a:r>
            <a:r>
              <a:rPr lang="cs-CZ" sz="1800" dirty="0" smtClean="0"/>
              <a:t> not </a:t>
            </a:r>
            <a:r>
              <a:rPr lang="cs-CZ" sz="1800" dirty="0" err="1" smtClean="0"/>
              <a:t>have</a:t>
            </a:r>
            <a:r>
              <a:rPr lang="cs-CZ" sz="1800" dirty="0" smtClean="0"/>
              <a:t> to manifest, he </a:t>
            </a:r>
            <a:r>
              <a:rPr lang="cs-CZ" sz="1800" dirty="0" err="1" smtClean="0"/>
              <a:t>became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heir</a:t>
            </a:r>
            <a:r>
              <a:rPr lang="cs-CZ" sz="1800" dirty="0" smtClean="0"/>
              <a:t> </a:t>
            </a:r>
            <a:r>
              <a:rPr lang="cs-CZ" sz="1800" dirty="0" err="1" smtClean="0"/>
              <a:t>at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moment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death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deceased</a:t>
            </a:r>
            <a:r>
              <a:rPr lang="cs-CZ" sz="1800" dirty="0" smtClean="0"/>
              <a:t> person</a:t>
            </a:r>
            <a:endParaRPr lang="cs-CZ" sz="1800" dirty="0"/>
          </a:p>
          <a:p>
            <a:pPr lvl="1"/>
            <a:r>
              <a:rPr lang="cs-CZ" sz="1800" dirty="0" smtClean="0"/>
              <a:t>Roman </a:t>
            </a:r>
            <a:r>
              <a:rPr lang="cs-CZ" sz="1800" dirty="0" err="1" smtClean="0"/>
              <a:t>law</a:t>
            </a:r>
            <a:r>
              <a:rPr lang="cs-CZ" sz="1800" dirty="0" smtClean="0"/>
              <a:t> – </a:t>
            </a:r>
            <a:r>
              <a:rPr lang="cs-CZ" sz="1800" dirty="0" err="1" smtClean="0"/>
              <a:t>principly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addition</a:t>
            </a:r>
            <a:r>
              <a:rPr lang="cs-CZ" sz="1800" dirty="0" smtClean="0"/>
              <a:t> – </a:t>
            </a:r>
            <a:r>
              <a:rPr lang="en-US" sz="1800" dirty="0"/>
              <a:t>the heir </a:t>
            </a:r>
            <a:r>
              <a:rPr lang="cs-CZ" sz="1800" dirty="0" smtClean="0"/>
              <a:t>(</a:t>
            </a:r>
            <a:r>
              <a:rPr lang="cs-CZ" sz="1800" i="1" dirty="0" err="1" smtClean="0"/>
              <a:t>voluntarii</a:t>
            </a:r>
            <a:r>
              <a:rPr lang="cs-CZ" sz="1800" dirty="0" smtClean="0"/>
              <a:t>) </a:t>
            </a:r>
            <a:r>
              <a:rPr lang="en-US" sz="1800" dirty="0" smtClean="0"/>
              <a:t>must </a:t>
            </a:r>
            <a:r>
              <a:rPr lang="en-US" sz="1800" dirty="0"/>
              <a:t>decide whether to inherit the </a:t>
            </a:r>
            <a:r>
              <a:rPr lang="en-US" sz="1800" dirty="0" smtClean="0"/>
              <a:t>inheritance</a:t>
            </a:r>
            <a:r>
              <a:rPr lang="cs-CZ" sz="1800" dirty="0" smtClean="0"/>
              <a:t> ( x </a:t>
            </a:r>
            <a:r>
              <a:rPr lang="cs-CZ" sz="1800" i="1" dirty="0" err="1" smtClean="0"/>
              <a:t>heredes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necessarii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BGB, ZBG – </a:t>
            </a:r>
            <a:r>
              <a:rPr lang="en-US" sz="1800" dirty="0" smtClean="0"/>
              <a:t>acquisition</a:t>
            </a:r>
            <a:r>
              <a:rPr lang="cs-CZ" sz="1800" dirty="0" smtClean="0"/>
              <a:t> </a:t>
            </a:r>
            <a:r>
              <a:rPr lang="cs-CZ" sz="1800" i="1" dirty="0" err="1" smtClean="0"/>
              <a:t>ipso</a:t>
            </a:r>
            <a:r>
              <a:rPr lang="cs-CZ" sz="1800" i="1" dirty="0" smtClean="0"/>
              <a:t> iure </a:t>
            </a:r>
            <a:r>
              <a:rPr lang="cs-CZ" sz="1800" dirty="0" smtClean="0"/>
              <a:t>(</a:t>
            </a:r>
            <a:r>
              <a:rPr lang="cs-CZ" sz="1800" dirty="0" err="1" smtClean="0"/>
              <a:t>tradition</a:t>
            </a:r>
            <a:r>
              <a:rPr lang="cs-CZ" sz="1800" dirty="0" smtClean="0"/>
              <a:t> + </a:t>
            </a:r>
            <a:r>
              <a:rPr lang="en-US" sz="1800" dirty="0"/>
              <a:t>law implies a more typical </a:t>
            </a:r>
            <a:r>
              <a:rPr lang="cs-CZ" sz="1800" dirty="0" err="1" smtClean="0"/>
              <a:t>situation</a:t>
            </a:r>
            <a:r>
              <a:rPr lang="en-US" sz="1800" dirty="0" smtClean="0"/>
              <a:t> </a:t>
            </a:r>
            <a:r>
              <a:rPr lang="en-US" sz="1800" dirty="0"/>
              <a:t>- that is, </a:t>
            </a:r>
            <a:r>
              <a:rPr lang="cs-CZ" sz="1800" dirty="0" err="1" smtClean="0"/>
              <a:t>that</a:t>
            </a:r>
            <a:r>
              <a:rPr lang="cs-CZ" sz="1800" dirty="0" smtClean="0"/>
              <a:t> </a:t>
            </a:r>
            <a:r>
              <a:rPr lang="en-US" sz="1800" dirty="0" smtClean="0"/>
              <a:t>the </a:t>
            </a:r>
            <a:r>
              <a:rPr lang="en-US" sz="1800" dirty="0"/>
              <a:t>heirs accept, not that they </a:t>
            </a:r>
            <a:r>
              <a:rPr lang="en-US" sz="1800" dirty="0" smtClean="0"/>
              <a:t>reject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inheritance)</a:t>
            </a:r>
          </a:p>
          <a:p>
            <a:pPr lvl="1"/>
            <a:r>
              <a:rPr lang="cs-CZ" sz="1800" dirty="0" smtClean="0"/>
              <a:t>ABGB (§ 799, 823)–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addition</a:t>
            </a:r>
            <a:r>
              <a:rPr lang="cs-CZ" sz="1800" dirty="0"/>
              <a:t> </a:t>
            </a:r>
            <a:r>
              <a:rPr lang="cs-CZ" sz="1800" dirty="0" err="1" smtClean="0"/>
              <a:t>principle</a:t>
            </a:r>
            <a:endParaRPr lang="cs-CZ" sz="1800" dirty="0" smtClean="0"/>
          </a:p>
          <a:p>
            <a:pPr lvl="1"/>
            <a:r>
              <a:rPr lang="cs-CZ" sz="1800" dirty="0" smtClean="0"/>
              <a:t>NOZ – </a:t>
            </a:r>
            <a:r>
              <a:rPr lang="en-US" sz="1800" dirty="0" smtClean="0"/>
              <a:t>acquisition</a:t>
            </a:r>
            <a:r>
              <a:rPr lang="cs-CZ" sz="1800" dirty="0" smtClean="0"/>
              <a:t> </a:t>
            </a:r>
            <a:r>
              <a:rPr lang="cs-CZ" sz="1800" dirty="0" err="1" smtClean="0"/>
              <a:t>ispo</a:t>
            </a:r>
            <a:r>
              <a:rPr lang="cs-CZ" sz="1800" dirty="0" smtClean="0"/>
              <a:t> iure</a:t>
            </a:r>
          </a:p>
          <a:p>
            <a:r>
              <a:rPr lang="en-US" sz="2000" dirty="0"/>
              <a:t>the principle of official </a:t>
            </a:r>
            <a:r>
              <a:rPr lang="en-US" sz="2000" dirty="0" err="1"/>
              <a:t>ingerence</a:t>
            </a:r>
            <a:r>
              <a:rPr lang="en-US" sz="2000" dirty="0"/>
              <a:t> at </a:t>
            </a:r>
            <a:r>
              <a:rPr lang="en-US" sz="2000" dirty="0" err="1" smtClean="0"/>
              <a:t>acquisitio</a:t>
            </a:r>
            <a:r>
              <a:rPr lang="cs-CZ" sz="2000" dirty="0" smtClean="0"/>
              <a:t>n (ABGB, ZGB)</a:t>
            </a:r>
          </a:p>
          <a:p>
            <a:pPr lvl="1"/>
            <a:r>
              <a:rPr lang="cs-CZ" sz="1800" dirty="0" err="1" smtClean="0"/>
              <a:t>Defunctus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–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heir</a:t>
            </a:r>
            <a:r>
              <a:rPr lang="cs-CZ" sz="1800" dirty="0" smtClean="0"/>
              <a:t> </a:t>
            </a:r>
            <a:r>
              <a:rPr lang="cs-CZ" sz="1800" dirty="0" err="1" smtClean="0"/>
              <a:t>accept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/>
              <a:t> </a:t>
            </a:r>
            <a:r>
              <a:rPr lang="cs-CZ" sz="1800" dirty="0" smtClean="0"/>
              <a:t>inheritance – </a:t>
            </a:r>
            <a:r>
              <a:rPr lang="en-US" sz="1800" dirty="0"/>
              <a:t>the court shall confirm and the estate shall be surrendered by the </a:t>
            </a:r>
            <a:r>
              <a:rPr lang="en-US" sz="1800" dirty="0" smtClean="0"/>
              <a:t>heir</a:t>
            </a:r>
            <a:endParaRPr lang="cs-CZ" sz="1800" dirty="0" smtClean="0"/>
          </a:p>
          <a:p>
            <a:pPr lvl="1"/>
            <a:r>
              <a:rPr lang="en-US" sz="1800" dirty="0"/>
              <a:t>Every estate must be heard by the </a:t>
            </a:r>
            <a:r>
              <a:rPr lang="en-US" sz="1800" dirty="0" smtClean="0"/>
              <a:t>court</a:t>
            </a:r>
            <a:endParaRPr lang="cs-CZ" sz="18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989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483768" y="3068960"/>
            <a:ext cx="6336704" cy="3168328"/>
          </a:xfrm>
        </p:spPr>
        <p:txBody>
          <a:bodyPr/>
          <a:lstStyle/>
          <a:p>
            <a:r>
              <a:rPr lang="cs-CZ" sz="4000" dirty="0" err="1"/>
              <a:t>Thanks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</a:t>
            </a:r>
            <a:r>
              <a:rPr lang="cs-CZ" sz="4000" dirty="0" err="1"/>
              <a:t>y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/>
              <a:t>attention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	JUDR. P. Salák jr., Ph.D.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411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8B1FA2-8CFA-486B-8EA9-105E120D1013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Concept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Succession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323528" y="1773238"/>
            <a:ext cx="8640960" cy="460809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succession</a:t>
            </a:r>
            <a:r>
              <a:rPr lang="cs-CZ" dirty="0" smtClean="0"/>
              <a:t> </a:t>
            </a:r>
            <a:r>
              <a:rPr lang="en-US" dirty="0" smtClean="0"/>
              <a:t>serves </a:t>
            </a:r>
            <a:r>
              <a:rPr lang="en-US" dirty="0"/>
              <a:t>primarily to identify those who will </a:t>
            </a:r>
            <a:r>
              <a:rPr lang="cs-CZ" dirty="0" err="1" smtClean="0"/>
              <a:t>succeed</a:t>
            </a:r>
            <a:r>
              <a:rPr lang="en-US" dirty="0" smtClean="0"/>
              <a:t> </a:t>
            </a:r>
            <a:r>
              <a:rPr lang="en-US" dirty="0"/>
              <a:t>in the legal position of the </a:t>
            </a:r>
            <a:r>
              <a:rPr lang="en-US" dirty="0" smtClean="0"/>
              <a:t>deceased</a:t>
            </a:r>
            <a:r>
              <a:rPr lang="cs-CZ" dirty="0" smtClean="0"/>
              <a:t> </a:t>
            </a:r>
            <a:r>
              <a:rPr lang="cs-CZ" altLang="cs-CZ" i="1" dirty="0" smtClean="0"/>
              <a:t>(P. </a:t>
            </a:r>
            <a:r>
              <a:rPr lang="cs-CZ" altLang="cs-CZ" i="1" dirty="0" err="1" smtClean="0"/>
              <a:t>Bonfante</a:t>
            </a:r>
            <a:r>
              <a:rPr lang="cs-CZ" altLang="cs-CZ" i="1" dirty="0" smtClean="0"/>
              <a:t>)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succession</a:t>
            </a:r>
            <a:r>
              <a:rPr lang="cs-CZ" dirty="0" smtClean="0"/>
              <a:t> </a:t>
            </a:r>
            <a:r>
              <a:rPr lang="cs-CZ" altLang="cs-CZ" dirty="0" smtClean="0"/>
              <a:t>– </a:t>
            </a:r>
            <a:r>
              <a:rPr lang="en-US" dirty="0"/>
              <a:t>a set of rules governing the transition of the property of a deceased individual to other </a:t>
            </a:r>
            <a:r>
              <a:rPr lang="cs-CZ" dirty="0" err="1" smtClean="0"/>
              <a:t>subject</a:t>
            </a:r>
            <a:r>
              <a:rPr lang="en-US" dirty="0" smtClean="0"/>
              <a:t>s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(E. </a:t>
            </a:r>
            <a:r>
              <a:rPr lang="cs-CZ" altLang="cs-CZ" i="1" dirty="0" err="1" smtClean="0"/>
              <a:t>Tilsch</a:t>
            </a:r>
            <a:r>
              <a:rPr lang="cs-CZ" altLang="cs-CZ" i="1" dirty="0"/>
              <a:t>)</a:t>
            </a:r>
            <a:endParaRPr lang="cs-CZ" altLang="cs-CZ" i="1" dirty="0" smtClean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err="1" smtClean="0"/>
              <a:t>Succession</a:t>
            </a:r>
            <a:r>
              <a:rPr lang="cs-CZ" altLang="cs-CZ" dirty="0" smtClean="0"/>
              <a:t> – 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transfer of the property rights and obligations of the deceased </a:t>
            </a:r>
            <a:r>
              <a:rPr lang="en-US" dirty="0" smtClean="0"/>
              <a:t>citizen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en-US" dirty="0" smtClean="0"/>
              <a:t>d</a:t>
            </a:r>
            <a:r>
              <a:rPr lang="cs-CZ" dirty="0" err="1" smtClean="0"/>
              <a:t>etermined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moment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death, to his / her legal successor</a:t>
            </a:r>
            <a:r>
              <a:rPr lang="cs-CZ" altLang="cs-CZ" dirty="0" smtClean="0"/>
              <a:t>  </a:t>
            </a:r>
            <a:r>
              <a:rPr lang="cs-CZ" altLang="cs-CZ" i="1" dirty="0" smtClean="0"/>
              <a:t>(Hromada a kol., Právnický slovník, Orbis: Praha, 1966.)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51BE1B1-DC5C-4E4D-A7C0-C1347CD95C57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784" y="3284984"/>
            <a:ext cx="5969000" cy="2376488"/>
          </a:xfrm>
        </p:spPr>
        <p:txBody>
          <a:bodyPr/>
          <a:lstStyle/>
          <a:p>
            <a:pPr algn="ctr"/>
            <a:r>
              <a:rPr lang="cs-CZ" altLang="cs-CZ" dirty="0" smtClean="0"/>
              <a:t>LAW OF SUCCESSION 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PRINCIPLE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030F44-B49F-40C7-B5F9-E71FE903C5F4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 of preserving values</a:t>
            </a:r>
            <a:endParaRPr lang="cs-CZ" alt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6145551" cy="452900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031225" y="5661248"/>
            <a:ext cx="164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 smtClean="0"/>
              <a:t>Foto </a:t>
            </a:r>
            <a:r>
              <a:rPr lang="cs-CZ" sz="1200" dirty="0" err="1" smtClean="0"/>
              <a:t>Harry</a:t>
            </a:r>
            <a:r>
              <a:rPr lang="cs-CZ" sz="1200" dirty="0" smtClean="0"/>
              <a:t> </a:t>
            </a:r>
            <a:r>
              <a:rPr lang="cs-CZ" sz="1200" dirty="0" err="1" smtClean="0"/>
              <a:t>Burton</a:t>
            </a:r>
            <a:endParaRPr lang="cs-CZ" sz="1200" dirty="0" smtClean="0"/>
          </a:p>
          <a:p>
            <a:pPr algn="l"/>
            <a:r>
              <a:rPr lang="cs-CZ" sz="1200" dirty="0" smtClean="0"/>
              <a:t> </a:t>
            </a:r>
            <a:r>
              <a:rPr lang="cs-CZ" sz="1200" i="1" dirty="0" smtClean="0"/>
              <a:t>(1879-1940)</a:t>
            </a:r>
            <a:endParaRPr lang="cs-CZ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 of preserving values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712968" cy="4824114"/>
          </a:xfrm>
        </p:spPr>
        <p:txBody>
          <a:bodyPr/>
          <a:lstStyle/>
          <a:p>
            <a:r>
              <a:rPr lang="cs-CZ" altLang="cs-CZ" sz="2000" dirty="0" err="1" smtClean="0"/>
              <a:t>After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whom</a:t>
            </a:r>
            <a:r>
              <a:rPr lang="cs-CZ" altLang="cs-CZ" sz="2000" dirty="0" smtClean="0"/>
              <a:t> to </a:t>
            </a:r>
            <a:r>
              <a:rPr lang="cs-CZ" altLang="cs-CZ" sz="2000" dirty="0" err="1" smtClean="0"/>
              <a:t>inherit</a:t>
            </a:r>
            <a:endParaRPr lang="cs-CZ" altLang="cs-CZ" sz="2000" dirty="0" smtClean="0"/>
          </a:p>
          <a:p>
            <a:r>
              <a:rPr lang="cs-CZ" altLang="cs-CZ" sz="2000" dirty="0" err="1" smtClean="0"/>
              <a:t>What</a:t>
            </a:r>
            <a:r>
              <a:rPr lang="cs-CZ" altLang="cs-CZ" sz="2000" dirty="0" smtClean="0"/>
              <a:t> to </a:t>
            </a:r>
            <a:r>
              <a:rPr lang="cs-CZ" altLang="cs-CZ" sz="2000" dirty="0" err="1" smtClean="0"/>
              <a:t>inherit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/>
              <a:t>movable</a:t>
            </a:r>
            <a:r>
              <a:rPr lang="cs-CZ" altLang="cs-CZ" sz="2000" dirty="0" smtClean="0"/>
              <a:t> x </a:t>
            </a:r>
            <a:r>
              <a:rPr lang="cs-CZ" altLang="cs-CZ" sz="2000" dirty="0" err="1" smtClean="0"/>
              <a:t>real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estate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from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beginning</a:t>
            </a:r>
            <a:r>
              <a:rPr lang="cs-CZ" altLang="cs-CZ" sz="2000" dirty="0" smtClean="0"/>
              <a:t>)</a:t>
            </a:r>
          </a:p>
          <a:p>
            <a:pPr marL="0" indent="0">
              <a:buNone/>
            </a:pPr>
            <a:endParaRPr lang="cs-CZ" altLang="cs-CZ" sz="2000" dirty="0" smtClean="0"/>
          </a:p>
          <a:p>
            <a:pPr marL="0" indent="0">
              <a:buNone/>
            </a:pPr>
            <a:r>
              <a:rPr lang="cs-CZ" altLang="cs-CZ" sz="2000" dirty="0" err="1" smtClean="0"/>
              <a:t>Premises</a:t>
            </a:r>
            <a:r>
              <a:rPr lang="cs-CZ" altLang="cs-CZ" sz="2000" dirty="0" smtClean="0"/>
              <a:t>:</a:t>
            </a:r>
          </a:p>
          <a:p>
            <a:r>
              <a:rPr lang="cs-CZ" altLang="cs-CZ" sz="2000" dirty="0" smtClean="0"/>
              <a:t>Privat </a:t>
            </a:r>
            <a:r>
              <a:rPr lang="cs-CZ" altLang="cs-CZ" sz="2000" dirty="0" err="1" smtClean="0"/>
              <a:t>ownership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individual</a:t>
            </a:r>
            <a:r>
              <a:rPr lang="cs-CZ" altLang="cs-CZ" sz="2000" dirty="0" smtClean="0"/>
              <a:t> person</a:t>
            </a:r>
          </a:p>
          <a:p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relationship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between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person and his </a:t>
            </a:r>
            <a:r>
              <a:rPr lang="cs-CZ" altLang="cs-CZ" sz="2000" dirty="0" err="1" smtClean="0"/>
              <a:t>property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finish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with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death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Primitive </a:t>
            </a:r>
            <a:r>
              <a:rPr lang="cs-CZ" altLang="cs-CZ" sz="2000" dirty="0" err="1" smtClean="0"/>
              <a:t>religions</a:t>
            </a:r>
            <a:r>
              <a:rPr lang="cs-CZ" altLang="cs-CZ" sz="2000" dirty="0" smtClean="0"/>
              <a:t> – </a:t>
            </a:r>
            <a:r>
              <a:rPr lang="cs-CZ" altLang="cs-CZ" sz="2000" dirty="0" err="1" smtClean="0"/>
              <a:t>property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was</a:t>
            </a:r>
            <a:r>
              <a:rPr lang="cs-CZ" altLang="cs-CZ" sz="2000" dirty="0" smtClean="0"/>
              <a:t> </a:t>
            </a:r>
            <a:r>
              <a:rPr lang="cs-CZ" sz="2000" dirty="0" err="1" smtClean="0"/>
              <a:t>destroyed</a:t>
            </a:r>
            <a:r>
              <a:rPr lang="cs-CZ" sz="2000" dirty="0" smtClean="0"/>
              <a:t> </a:t>
            </a:r>
            <a:r>
              <a:rPr lang="cs-CZ" sz="2000" dirty="0" err="1" smtClean="0"/>
              <a:t>together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defunct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„</a:t>
            </a:r>
            <a:r>
              <a:rPr lang="cs-CZ" altLang="cs-CZ" sz="2000" dirty="0" err="1" smtClean="0"/>
              <a:t>taboo</a:t>
            </a:r>
            <a:r>
              <a:rPr lang="cs-CZ" altLang="cs-CZ" sz="2000" dirty="0" smtClean="0"/>
              <a:t>“ –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thing</a:t>
            </a:r>
            <a:r>
              <a:rPr lang="cs-CZ" altLang="cs-CZ" sz="2000" dirty="0" smtClean="0"/>
              <a:t> </a:t>
            </a:r>
            <a:r>
              <a:rPr lang="en-US" sz="2000" dirty="0"/>
              <a:t>belongs to the deceased even after </a:t>
            </a:r>
            <a:r>
              <a:rPr lang="cs-CZ" sz="2000" dirty="0" smtClean="0"/>
              <a:t>his </a:t>
            </a:r>
            <a:r>
              <a:rPr lang="en-US" sz="2000" dirty="0" smtClean="0"/>
              <a:t>death</a:t>
            </a:r>
            <a:r>
              <a:rPr lang="cs-CZ" sz="2000" dirty="0" smtClean="0"/>
              <a:t>, </a:t>
            </a:r>
            <a:r>
              <a:rPr lang="cs-CZ" sz="2000" dirty="0"/>
              <a:t>a</a:t>
            </a:r>
            <a:r>
              <a:rPr lang="cs-CZ" sz="2000" dirty="0" smtClean="0"/>
              <a:t> </a:t>
            </a:r>
            <a:r>
              <a:rPr lang="cs-CZ" sz="2000" dirty="0" err="1" smtClean="0"/>
              <a:t>disposition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forbidden</a:t>
            </a:r>
            <a:r>
              <a:rPr lang="cs-CZ" sz="2000" dirty="0" smtClean="0"/>
              <a:t> </a:t>
            </a:r>
          </a:p>
          <a:p>
            <a:pPr lvl="1"/>
            <a:r>
              <a:rPr lang="en-US" sz="2000" dirty="0" smtClean="0"/>
              <a:t>Gradual </a:t>
            </a:r>
            <a:r>
              <a:rPr lang="en-US" sz="2000" dirty="0"/>
              <a:t>retreat - replacement for symbolic things, symbolic redemption from the dead, </a:t>
            </a:r>
            <a:r>
              <a:rPr lang="en-US" sz="2000" dirty="0" err="1" smtClean="0"/>
              <a:t>etc</a:t>
            </a:r>
            <a:r>
              <a:rPr lang="cs-CZ" sz="2000" dirty="0"/>
              <a:t>.</a:t>
            </a:r>
            <a:endParaRPr lang="cs-CZ" altLang="cs-CZ" sz="2000" dirty="0" smtClean="0"/>
          </a:p>
          <a:p>
            <a:pPr marL="457200" lvl="1" indent="0">
              <a:buNone/>
            </a:pPr>
            <a:r>
              <a:rPr lang="cs-CZ" sz="2000" dirty="0" err="1"/>
              <a:t>Does</a:t>
            </a:r>
            <a:r>
              <a:rPr lang="cs-CZ" sz="2000" dirty="0"/>
              <a:t>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matter</a:t>
            </a:r>
            <a:r>
              <a:rPr lang="cs-CZ" sz="2000" dirty="0"/>
              <a:t> </a:t>
            </a:r>
            <a:r>
              <a:rPr lang="cs-CZ" sz="2000" dirty="0" err="1"/>
              <a:t>today</a:t>
            </a:r>
            <a:r>
              <a:rPr lang="cs-CZ" sz="2000" dirty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721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 of preserving values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2448271" cy="3095922"/>
          </a:xfrm>
        </p:spPr>
        <p:txBody>
          <a:bodyPr/>
          <a:lstStyle/>
          <a:p>
            <a:r>
              <a:rPr lang="cs-CZ" sz="1800" dirty="0" err="1" smtClean="0"/>
              <a:t>Today</a:t>
            </a:r>
            <a:r>
              <a:rPr lang="cs-CZ" sz="1800" dirty="0" smtClean="0"/>
              <a:t>:</a:t>
            </a:r>
          </a:p>
          <a:p>
            <a:r>
              <a:rPr lang="cs-CZ" sz="1800" dirty="0" err="1" smtClean="0"/>
              <a:t>Important</a:t>
            </a:r>
            <a:r>
              <a:rPr lang="cs-CZ" sz="1800" dirty="0" smtClean="0"/>
              <a:t> </a:t>
            </a:r>
            <a:r>
              <a:rPr lang="cs-CZ" sz="1800" dirty="0" err="1" smtClean="0"/>
              <a:t>mostly</a:t>
            </a:r>
            <a:r>
              <a:rPr lang="cs-CZ" sz="1800" dirty="0" smtClean="0"/>
              <a:t> </a:t>
            </a:r>
            <a:r>
              <a:rPr lang="cs-CZ" sz="1800" dirty="0" err="1" smtClean="0"/>
              <a:t>at</a:t>
            </a:r>
            <a:r>
              <a:rPr lang="cs-CZ" sz="1800" dirty="0" smtClean="0"/>
              <a:t> </a:t>
            </a:r>
            <a:r>
              <a:rPr lang="cs-CZ" sz="1800" dirty="0" err="1" smtClean="0"/>
              <a:t>real</a:t>
            </a:r>
            <a:r>
              <a:rPr lang="cs-CZ" sz="1800" dirty="0" smtClean="0"/>
              <a:t> </a:t>
            </a:r>
            <a:r>
              <a:rPr lang="cs-CZ" sz="1800" dirty="0" err="1" smtClean="0"/>
              <a:t>estate</a:t>
            </a:r>
            <a:endParaRPr lang="cs-CZ" sz="1800" dirty="0" smtClean="0"/>
          </a:p>
          <a:p>
            <a:r>
              <a:rPr lang="cs-CZ" sz="1800" dirty="0" smtClean="0"/>
              <a:t>But </a:t>
            </a:r>
            <a:r>
              <a:rPr lang="cs-CZ" sz="1800" dirty="0" err="1" smtClean="0"/>
              <a:t>also</a:t>
            </a:r>
            <a:r>
              <a:rPr lang="cs-CZ" sz="1800" dirty="0" smtClean="0"/>
              <a:t>: </a:t>
            </a:r>
            <a:r>
              <a:rPr lang="cs-CZ" sz="1800" dirty="0" err="1"/>
              <a:t>industrial</a:t>
            </a:r>
            <a:r>
              <a:rPr lang="cs-CZ" sz="1800" dirty="0"/>
              <a:t> </a:t>
            </a:r>
            <a:r>
              <a:rPr lang="cs-CZ" sz="1800" dirty="0" err="1"/>
              <a:t>enterprises</a:t>
            </a:r>
            <a:r>
              <a:rPr lang="cs-CZ" sz="1800" dirty="0"/>
              <a:t> and </a:t>
            </a:r>
            <a:r>
              <a:rPr lang="cs-CZ" sz="1800" dirty="0" err="1" smtClean="0"/>
              <a:t>factories</a:t>
            </a:r>
            <a:r>
              <a:rPr lang="cs-CZ" sz="1800" dirty="0"/>
              <a:t>, copyright</a:t>
            </a:r>
            <a:r>
              <a:rPr lang="cs-CZ" sz="1800" dirty="0" smtClean="0"/>
              <a:t>, </a:t>
            </a:r>
            <a:r>
              <a:rPr lang="cs-CZ" sz="1800" dirty="0" err="1" smtClean="0"/>
              <a:t>etc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71600" y="5085184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err="1" smtClean="0"/>
              <a:t>Meaning</a:t>
            </a:r>
            <a:r>
              <a:rPr lang="cs-CZ" sz="2000" b="1" dirty="0" smtClean="0"/>
              <a:t>/</a:t>
            </a:r>
            <a:r>
              <a:rPr lang="cs-CZ" sz="2000" b="1" dirty="0" err="1" smtClean="0"/>
              <a:t>importance</a:t>
            </a:r>
            <a:r>
              <a:rPr lang="cs-CZ" sz="2000" b="1" dirty="0" smtClean="0"/>
              <a:t>(?): </a:t>
            </a:r>
            <a:r>
              <a:rPr lang="en-US" sz="2000" dirty="0"/>
              <a:t>this principle </a:t>
            </a:r>
            <a:r>
              <a:rPr lang="en-US" sz="2000" dirty="0" smtClean="0"/>
              <a:t>manifests</a:t>
            </a:r>
            <a:r>
              <a:rPr lang="cs-CZ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unity of </a:t>
            </a:r>
            <a:r>
              <a:rPr lang="en-US" sz="2000" dirty="0" smtClean="0"/>
              <a:t>mankind</a:t>
            </a:r>
            <a:r>
              <a:rPr lang="cs-CZ" sz="2000" dirty="0" smtClean="0"/>
              <a:t> </a:t>
            </a:r>
            <a:r>
              <a:rPr lang="en-US" sz="2000" dirty="0"/>
              <a:t>in the </a:t>
            </a:r>
            <a:r>
              <a:rPr lang="en-US" sz="2000" dirty="0" smtClean="0"/>
              <a:t>future, </a:t>
            </a:r>
            <a:r>
              <a:rPr lang="en-US" sz="2000" dirty="0"/>
              <a:t>the solidarity of generations about </a:t>
            </a:r>
            <a:r>
              <a:rPr lang="cs-CZ" sz="2000" dirty="0" err="1" smtClean="0"/>
              <a:t>themselves</a:t>
            </a:r>
            <a:r>
              <a:rPr lang="en-US" sz="2000" dirty="0" smtClean="0"/>
              <a:t> </a:t>
            </a:r>
            <a:r>
              <a:rPr lang="en-US" sz="2000" dirty="0"/>
              <a:t>- it allows the continuation of </a:t>
            </a:r>
            <a:r>
              <a:rPr lang="cs-CZ" sz="2000" dirty="0" err="1" smtClean="0"/>
              <a:t>quality</a:t>
            </a:r>
            <a:r>
              <a:rPr lang="cs-CZ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/>
              <a:t>cultural level and the pursuit of goals that go beyond </a:t>
            </a:r>
            <a:r>
              <a:rPr lang="en-US" sz="2000" dirty="0" smtClean="0"/>
              <a:t>one </a:t>
            </a:r>
            <a:r>
              <a:rPr lang="en-US" sz="2000" dirty="0"/>
              <a:t>human </a:t>
            </a:r>
            <a:r>
              <a:rPr lang="en-US" sz="2000" dirty="0" smtClean="0"/>
              <a:t>life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172420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 err="1" smtClean="0"/>
              <a:t>pictures</a:t>
            </a:r>
            <a:r>
              <a:rPr lang="cs-CZ" dirty="0" smtClean="0"/>
              <a:t>:  </a:t>
            </a:r>
            <a:r>
              <a:rPr lang="cs-CZ" dirty="0" smtClean="0">
                <a:hlinkClick r:id="rId2"/>
              </a:rPr>
              <a:t>www.mojeauto.cz</a:t>
            </a:r>
            <a:r>
              <a:rPr lang="cs-CZ" dirty="0" smtClean="0"/>
              <a:t> a http://auta5p.eu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47" y="2885339"/>
            <a:ext cx="3384376" cy="219984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73" y="1700808"/>
            <a:ext cx="288032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9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principle of the transition to an </a:t>
            </a:r>
            <a:r>
              <a:rPr lang="en-US" sz="2400" dirty="0" smtClean="0"/>
              <a:t>individual</a:t>
            </a:r>
            <a:r>
              <a:rPr lang="cs-CZ" sz="2400" dirty="0" smtClean="0"/>
              <a:t> person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672" y="1988840"/>
            <a:ext cx="4679999" cy="2843935"/>
          </a:xfrm>
        </p:spPr>
        <p:txBody>
          <a:bodyPr/>
          <a:lstStyle/>
          <a:p>
            <a:r>
              <a:rPr lang="cs-CZ" dirty="0" smtClean="0"/>
              <a:t>Privat </a:t>
            </a:r>
            <a:r>
              <a:rPr lang="cs-CZ" dirty="0" err="1" smtClean="0"/>
              <a:t>ownership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decendent</a:t>
            </a:r>
            <a:r>
              <a:rPr lang="cs-CZ" dirty="0" smtClean="0"/>
              <a:t> x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? </a:t>
            </a:r>
          </a:p>
          <a:p>
            <a:pPr lvl="1"/>
            <a:r>
              <a:rPr lang="en-US" sz="2000" dirty="0"/>
              <a:t>transition to an individual</a:t>
            </a:r>
            <a:r>
              <a:rPr lang="cs-CZ" sz="2000" dirty="0"/>
              <a:t> person </a:t>
            </a:r>
            <a:endParaRPr lang="cs-CZ" sz="2000" dirty="0" smtClean="0"/>
          </a:p>
          <a:p>
            <a:pPr lvl="1"/>
            <a:r>
              <a:rPr lang="en-US" sz="2000" dirty="0"/>
              <a:t>transition to society as a whole</a:t>
            </a:r>
            <a:r>
              <a:rPr lang="cs-CZ" sz="2000" dirty="0" smtClean="0"/>
              <a:t> – </a:t>
            </a:r>
            <a:r>
              <a:rPr lang="cs-CZ" sz="2000" dirty="0" err="1" smtClean="0"/>
              <a:t>Bentham</a:t>
            </a:r>
            <a:r>
              <a:rPr lang="cs-CZ" sz="2000" dirty="0" smtClean="0"/>
              <a:t>, St. Just, St. Simon</a:t>
            </a:r>
          </a:p>
          <a:p>
            <a:pPr lvl="1"/>
            <a:r>
              <a:rPr lang="cs-CZ" sz="2000" dirty="0" err="1"/>
              <a:t>Restriction</a:t>
            </a:r>
            <a:r>
              <a:rPr lang="cs-CZ" sz="2000" dirty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succession</a:t>
            </a:r>
            <a:r>
              <a:rPr lang="cs-CZ" sz="2000" dirty="0" smtClean="0"/>
              <a:t> </a:t>
            </a:r>
            <a:r>
              <a:rPr lang="en-US" sz="2000" dirty="0"/>
              <a:t>in favor of society </a:t>
            </a:r>
            <a:r>
              <a:rPr lang="en-US" sz="2000" dirty="0" smtClean="0"/>
              <a:t>as</a:t>
            </a:r>
            <a:r>
              <a:rPr lang="cs-CZ" sz="2000" dirty="0"/>
              <a:t> a </a:t>
            </a:r>
            <a:r>
              <a:rPr lang="cs-CZ" sz="2000" dirty="0" err="1"/>
              <a:t>whole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7</a:t>
            </a:fld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113584"/>
            <a:ext cx="3816424" cy="286231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827584" y="4941168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 smtClean="0"/>
              <a:t>Zdroj: www.wikipedie.cz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0497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147248" cy="720080"/>
          </a:xfrm>
        </p:spPr>
        <p:txBody>
          <a:bodyPr/>
          <a:lstStyle/>
          <a:p>
            <a:r>
              <a:rPr lang="en-US" sz="2400" dirty="0"/>
              <a:t>The principle of the transition to an individual</a:t>
            </a:r>
            <a:r>
              <a:rPr lang="cs-CZ" sz="2400" dirty="0"/>
              <a:t> person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Protagonists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 err="1" smtClean="0"/>
              <a:t>Motivation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/>
              <a:t>productive</a:t>
            </a:r>
            <a:r>
              <a:rPr lang="cs-CZ" sz="2000" dirty="0"/>
              <a:t> </a:t>
            </a:r>
            <a:r>
              <a:rPr lang="cs-CZ" sz="2000" dirty="0" err="1"/>
              <a:t>activity</a:t>
            </a:r>
            <a:endParaRPr lang="cs-CZ" sz="2000" dirty="0" smtClean="0"/>
          </a:p>
          <a:p>
            <a:r>
              <a:rPr lang="en-US" sz="2000" dirty="0"/>
              <a:t>It supports the effort to preserve for the next </a:t>
            </a:r>
            <a:r>
              <a:rPr lang="en-US" sz="2000" dirty="0" smtClean="0"/>
              <a:t>generation</a:t>
            </a:r>
            <a:endParaRPr lang="cs-CZ" sz="2000" dirty="0" smtClean="0"/>
          </a:p>
          <a:p>
            <a:r>
              <a:rPr lang="en-US" sz="2000" dirty="0"/>
              <a:t>Leaving would reduce productivity and </a:t>
            </a:r>
            <a:r>
              <a:rPr lang="cs-CZ" sz="2000" dirty="0" smtClean="0"/>
              <a:t>start </a:t>
            </a:r>
            <a:r>
              <a:rPr lang="cs-CZ" sz="2000" dirty="0" err="1" smtClean="0"/>
              <a:t>tendency</a:t>
            </a:r>
            <a:r>
              <a:rPr lang="cs-CZ" sz="2000" dirty="0" smtClean="0"/>
              <a:t> </a:t>
            </a:r>
            <a:r>
              <a:rPr lang="en-US" sz="2000" dirty="0" smtClean="0"/>
              <a:t>to spend</a:t>
            </a:r>
            <a:r>
              <a:rPr lang="cs-CZ" sz="2000" dirty="0" smtClean="0"/>
              <a:t> </a:t>
            </a:r>
            <a:r>
              <a:rPr lang="cs-CZ" sz="2000" dirty="0" err="1" smtClean="0"/>
              <a:t>all</a:t>
            </a:r>
            <a:r>
              <a:rPr lang="cs-CZ" sz="2000" dirty="0" smtClean="0"/>
              <a:t> </a:t>
            </a:r>
            <a:r>
              <a:rPr lang="cs-CZ" sz="2000" dirty="0" err="1" smtClean="0"/>
              <a:t>income</a:t>
            </a:r>
            <a:endParaRPr lang="cs-CZ" sz="2000" dirty="0" smtClean="0"/>
          </a:p>
          <a:p>
            <a:r>
              <a:rPr lang="cs-CZ" sz="2000" i="1" dirty="0" smtClean="0"/>
              <a:t>„</a:t>
            </a:r>
            <a:r>
              <a:rPr lang="en-US" sz="2000" i="1" dirty="0" smtClean="0"/>
              <a:t>Instead </a:t>
            </a:r>
            <a:r>
              <a:rPr lang="en-US" sz="2000" i="1" dirty="0"/>
              <a:t>of general well-being, general poverty would </a:t>
            </a:r>
            <a:r>
              <a:rPr lang="cs-CZ" sz="2000" i="1" dirty="0" smtClean="0"/>
              <a:t>b</a:t>
            </a:r>
            <a:r>
              <a:rPr lang="en-US" sz="2000" i="1" dirty="0" smtClean="0"/>
              <a:t>e</a:t>
            </a:r>
            <a:r>
              <a:rPr lang="cs-CZ" sz="2000" i="1" dirty="0" smtClean="0"/>
              <a:t>“ </a:t>
            </a:r>
            <a:r>
              <a:rPr lang="cs-CZ" sz="2000" dirty="0" smtClean="0"/>
              <a:t>(</a:t>
            </a:r>
            <a:r>
              <a:rPr lang="cs-CZ" sz="2000" dirty="0" err="1" smtClean="0"/>
              <a:t>Glasson</a:t>
            </a:r>
            <a:r>
              <a:rPr lang="cs-CZ" sz="2000" dirty="0" smtClean="0"/>
              <a:t>, dle </a:t>
            </a:r>
            <a:r>
              <a:rPr lang="cs-CZ" sz="2000" dirty="0" err="1" smtClean="0"/>
              <a:t>Tilsche</a:t>
            </a:r>
            <a:r>
              <a:rPr lang="cs-CZ" sz="2000" dirty="0" smtClean="0"/>
              <a:t>)</a:t>
            </a:r>
          </a:p>
          <a:p>
            <a:endParaRPr lang="cs-CZ" sz="20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Oponents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 err="1"/>
              <a:t>Maintaining</a:t>
            </a:r>
            <a:r>
              <a:rPr lang="cs-CZ" sz="2000" dirty="0"/>
              <a:t> </a:t>
            </a:r>
            <a:r>
              <a:rPr lang="cs-CZ" sz="2000" dirty="0" err="1"/>
              <a:t>inequality</a:t>
            </a:r>
            <a:r>
              <a:rPr lang="cs-CZ" sz="2000" dirty="0"/>
              <a:t> in </a:t>
            </a:r>
            <a:r>
              <a:rPr lang="cs-CZ" sz="2000" dirty="0" smtClean="0"/>
              <a:t>society</a:t>
            </a:r>
          </a:p>
          <a:p>
            <a:r>
              <a:rPr lang="cs-CZ" sz="2000" dirty="0" smtClean="0"/>
              <a:t>Profit </a:t>
            </a:r>
            <a:r>
              <a:rPr lang="cs-CZ" sz="2000" dirty="0" err="1" smtClean="0"/>
              <a:t>without</a:t>
            </a:r>
            <a:r>
              <a:rPr lang="cs-CZ" sz="2000" dirty="0" smtClean="0"/>
              <a:t> </a:t>
            </a:r>
            <a:r>
              <a:rPr lang="cs-CZ" sz="2000" dirty="0" err="1" smtClean="0"/>
              <a:t>working</a:t>
            </a:r>
            <a:endParaRPr lang="cs-CZ" sz="2000" dirty="0" smtClean="0"/>
          </a:p>
          <a:p>
            <a:r>
              <a:rPr lang="cs-CZ" sz="2000" dirty="0" smtClean="0"/>
              <a:t>Idea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abolishment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succession</a:t>
            </a:r>
            <a:r>
              <a:rPr lang="cs-CZ" sz="2000" dirty="0" smtClean="0"/>
              <a:t>  (</a:t>
            </a:r>
            <a:r>
              <a:rPr lang="cs-CZ" sz="2000" dirty="0" err="1" smtClean="0"/>
              <a:t>Bakunin</a:t>
            </a:r>
            <a:r>
              <a:rPr lang="cs-CZ" sz="2000" dirty="0" smtClean="0"/>
              <a:t>) x Karel Marx </a:t>
            </a:r>
            <a:r>
              <a:rPr lang="cs-CZ" sz="2000" dirty="0" smtClean="0">
                <a:solidFill>
                  <a:schemeClr val="tx1"/>
                </a:solidFill>
              </a:rPr>
              <a:t>on </a:t>
            </a:r>
            <a:r>
              <a:rPr lang="en-US" sz="2000" dirty="0"/>
              <a:t>4th General Congress of the </a:t>
            </a:r>
            <a:r>
              <a:rPr lang="en-US" sz="2000" u="sng" dirty="0">
                <a:hlinkClick r:id="rId2" tooltip="International Workingmen's Association"/>
              </a:rPr>
              <a:t>International Workingmen's Association</a:t>
            </a:r>
            <a:r>
              <a:rPr lang="en-US" sz="2000" u="sng" dirty="0"/>
              <a:t> </a:t>
            </a:r>
            <a:r>
              <a:rPr lang="en-US" sz="2000" dirty="0"/>
              <a:t>(IWA)</a:t>
            </a:r>
            <a:r>
              <a:rPr lang="cs-CZ" sz="2000" dirty="0" smtClean="0">
                <a:solidFill>
                  <a:schemeClr val="tx1"/>
                </a:solidFill>
              </a:rPr>
              <a:t> in </a:t>
            </a:r>
            <a:r>
              <a:rPr lang="cs-CZ" sz="2000" dirty="0" err="1" smtClean="0">
                <a:solidFill>
                  <a:schemeClr val="tx1"/>
                </a:solidFill>
              </a:rPr>
              <a:t>Basel</a:t>
            </a:r>
            <a:r>
              <a:rPr lang="cs-CZ" sz="2000" dirty="0" smtClean="0">
                <a:solidFill>
                  <a:schemeClr val="tx1"/>
                </a:solidFill>
              </a:rPr>
              <a:t>, 1869 </a:t>
            </a:r>
            <a:r>
              <a:rPr lang="cs-CZ" sz="2000" dirty="0" smtClean="0"/>
              <a:t>in </a:t>
            </a:r>
            <a:r>
              <a:rPr lang="cs-CZ" sz="2000" dirty="0" err="1" smtClean="0"/>
              <a:t>opposition</a:t>
            </a:r>
            <a:r>
              <a:rPr lang="cs-CZ" sz="2000" dirty="0" smtClean="0"/>
              <a:t> to </a:t>
            </a:r>
            <a:r>
              <a:rPr lang="cs-CZ" sz="2000" dirty="0" err="1" smtClean="0"/>
              <a:t>this</a:t>
            </a:r>
            <a:r>
              <a:rPr lang="cs-CZ" sz="2000" dirty="0" smtClean="0"/>
              <a:t> idea  – </a:t>
            </a:r>
            <a:r>
              <a:rPr lang="en-US" sz="2000" dirty="0"/>
              <a:t>inheritance law is the consequence, not the cause of social relations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90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principle of the transition to an individual</a:t>
            </a:r>
            <a:r>
              <a:rPr lang="cs-CZ" sz="2400" dirty="0"/>
              <a:t> person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2400" dirty="0" err="1"/>
              <a:t>Restriction</a:t>
            </a:r>
            <a:r>
              <a:rPr lang="cs-CZ" sz="2400" dirty="0" smtClean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of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cs-CZ" sz="2400" dirty="0" err="1">
                <a:ea typeface="+mn-ea"/>
                <a:cs typeface="+mn-cs"/>
              </a:rPr>
              <a:t>succession</a:t>
            </a:r>
            <a:r>
              <a:rPr lang="cs-CZ" sz="2400" dirty="0">
                <a:ea typeface="+mn-ea"/>
                <a:cs typeface="+mn-cs"/>
              </a:rPr>
              <a:t> </a:t>
            </a:r>
            <a:r>
              <a:rPr lang="en-US" sz="2400" dirty="0">
                <a:ea typeface="+mn-ea"/>
                <a:cs typeface="+mn-cs"/>
              </a:rPr>
              <a:t>in favor of society as</a:t>
            </a:r>
            <a:r>
              <a:rPr lang="cs-CZ" sz="2400" dirty="0">
                <a:ea typeface="+mn-ea"/>
                <a:cs typeface="+mn-cs"/>
              </a:rPr>
              <a:t> a </a:t>
            </a:r>
            <a:r>
              <a:rPr lang="cs-CZ" sz="2400" dirty="0" err="1">
                <a:ea typeface="+mn-ea"/>
                <a:cs typeface="+mn-cs"/>
              </a:rPr>
              <a:t>whole</a:t>
            </a:r>
            <a:endParaRPr lang="cs-CZ" sz="2400" dirty="0">
              <a:ea typeface="+mn-ea"/>
              <a:cs typeface="+mn-cs"/>
            </a:endParaRPr>
          </a:p>
          <a:p>
            <a:pPr lvl="1"/>
            <a:r>
              <a:rPr lang="cs-CZ" dirty="0" err="1"/>
              <a:t>Restriction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disposition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Restriction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intestacy</a:t>
            </a:r>
            <a:endParaRPr lang="cs-CZ" dirty="0" smtClean="0"/>
          </a:p>
          <a:p>
            <a:pPr lvl="1"/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/>
              <a:t>restrictions</a:t>
            </a:r>
            <a:r>
              <a:rPr lang="cs-CZ" dirty="0" smtClean="0"/>
              <a:t>- </a:t>
            </a:r>
            <a:r>
              <a:rPr lang="en-US" dirty="0"/>
              <a:t>property that can be disposed of (for </a:t>
            </a:r>
            <a:r>
              <a:rPr lang="en-US" dirty="0" smtClean="0"/>
              <a:t>example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dirty="0"/>
              <a:t>only movable property) </a:t>
            </a:r>
            <a:endParaRPr lang="cs-CZ" dirty="0" smtClean="0"/>
          </a:p>
          <a:p>
            <a:pPr lvl="1"/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/>
              <a:t>restrictions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en-US" dirty="0" err="1" smtClean="0"/>
              <a:t>i</a:t>
            </a:r>
            <a:r>
              <a:rPr lang="cs-CZ" dirty="0"/>
              <a:t>.</a:t>
            </a:r>
            <a:r>
              <a:rPr lang="en-US" dirty="0" smtClean="0"/>
              <a:t>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value at which it is </a:t>
            </a:r>
            <a:r>
              <a:rPr lang="en-US" dirty="0" smtClean="0"/>
              <a:t>available</a:t>
            </a:r>
            <a:endParaRPr lang="cs-CZ" dirty="0" smtClean="0"/>
          </a:p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partly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in </a:t>
            </a:r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years</a:t>
            </a:r>
            <a:r>
              <a:rPr lang="cs-CZ" dirty="0" smtClean="0"/>
              <a:t> 1948-1989 (not </a:t>
            </a:r>
            <a:r>
              <a:rPr lang="cs-CZ" dirty="0" err="1" smtClean="0"/>
              <a:t>all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14373-547F-4F67-9FEA-8A63E87F8150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68634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1281</TotalTime>
  <Words>1295</Words>
  <Application>Microsoft Office PowerPoint</Application>
  <PresentationFormat>Předvádění na obrazovce (4:3)</PresentationFormat>
  <Paragraphs>127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sablona cesky</vt:lpstr>
      <vt:lpstr>BÉŽOVÁ TITL</vt:lpstr>
      <vt:lpstr>Law of Succession Concept and Principle</vt:lpstr>
      <vt:lpstr>Concept of Law of Succession</vt:lpstr>
      <vt:lpstr>LAW OF SUCCESSION   PRINCIPLE</vt:lpstr>
      <vt:lpstr>The principle of preserving values</vt:lpstr>
      <vt:lpstr>The principle of preserving values</vt:lpstr>
      <vt:lpstr>The principle of preserving values</vt:lpstr>
      <vt:lpstr>The principle of the transition to an individual person</vt:lpstr>
      <vt:lpstr>The principle of the transition to an individual person</vt:lpstr>
      <vt:lpstr>The principle of the transition to an individual person</vt:lpstr>
      <vt:lpstr>The Principle of freedom of disposition</vt:lpstr>
      <vt:lpstr>The Principle of freedom of disposition</vt:lpstr>
      <vt:lpstr>The Principle of freedom of disposition</vt:lpstr>
      <vt:lpstr>The principle of equality  </vt:lpstr>
      <vt:lpstr>Principle of universal succession</vt:lpstr>
      <vt:lpstr>The principle of freedom of heir acquisition and the principle of official ingerence at acquisition</vt:lpstr>
      <vt:lpstr>Thanks for your attention    JUDR. P. Salák jr., Ph.D.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a principy dědického práva</dc:title>
  <dc:creator>10908</dc:creator>
  <cp:lastModifiedBy>Posluchárna</cp:lastModifiedBy>
  <cp:revision>51</cp:revision>
  <dcterms:created xsi:type="dcterms:W3CDTF">2016-02-21T12:59:02Z</dcterms:created>
  <dcterms:modified xsi:type="dcterms:W3CDTF">2018-03-01T08:43:37Z</dcterms:modified>
</cp:coreProperties>
</file>