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2"/>
  </p:notesMasterIdLst>
  <p:handoutMasterIdLst>
    <p:handoutMasterId r:id="rId13"/>
  </p:handoutMasterIdLst>
  <p:sldIdLst>
    <p:sldId id="309" r:id="rId3"/>
    <p:sldId id="327" r:id="rId4"/>
    <p:sldId id="304" r:id="rId5"/>
    <p:sldId id="305" r:id="rId6"/>
    <p:sldId id="320" r:id="rId7"/>
    <p:sldId id="321" r:id="rId8"/>
    <p:sldId id="322" r:id="rId9"/>
    <p:sldId id="328" r:id="rId10"/>
    <p:sldId id="319" r:id="rId11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2" autoAdjust="0"/>
    <p:restoredTop sz="94747" autoAdjust="0"/>
  </p:normalViewPr>
  <p:slideViewPr>
    <p:cSldViewPr>
      <p:cViewPr varScale="1">
        <p:scale>
          <a:sx n="102" d="100"/>
          <a:sy n="102" d="100"/>
        </p:scale>
        <p:origin x="2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F511B76-CD0D-4FBD-9E2E-2992BC2377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199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7B77796-BD1A-4051-9258-713099EA09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8511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11697-092D-4A0F-BE8A-1FBE90C54CDE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294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2D87DE18-1BDE-4173-AC44-C97D62B5AF0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790BB-36D8-40A2-982B-FF2A245098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161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E714B0-C5CD-4F21-B8D3-B4EDD02AAC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1890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8671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329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620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2165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24156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75087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6547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457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60637-A908-438C-A6BC-9D28BFF400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9410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8399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5875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262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A9AC32-BB40-497F-9A14-BAF4183068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166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E1380E-CE38-45BF-AFD2-FB98166073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02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25557-72C4-4ACD-93EC-944D5BEDAB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139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184B89-8698-41F5-9BDE-F7DD3481F7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924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9B84D3-BBF1-45E0-92CC-347A1D8240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503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91989-17EC-419C-85DC-BC88E7D9E3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32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EB4FB1-F303-47C0-8F0D-D1D83CCF88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424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2BE0AB57-4AD9-4892-8949-A6BE0117F57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27784" y="3141663"/>
            <a:ext cx="6264696" cy="3311525"/>
          </a:xfrm>
        </p:spPr>
        <p:txBody>
          <a:bodyPr/>
          <a:lstStyle/>
          <a:p>
            <a:pPr algn="ctr"/>
            <a:r>
              <a:rPr lang="cs-CZ" altLang="cs-CZ" sz="4900" dirty="0"/>
              <a:t>LEGACY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>		</a:t>
            </a:r>
            <a:br>
              <a:rPr lang="cs-CZ" altLang="cs-CZ" dirty="0"/>
            </a:br>
            <a:r>
              <a:rPr lang="cs-CZ" altLang="cs-CZ" sz="3200" dirty="0"/>
              <a:t>doc. JUDr. P. Salák jr., Ph.D.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WHAT IS LEGACY?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773238"/>
            <a:ext cx="8348985" cy="4357687"/>
          </a:xfrm>
        </p:spPr>
        <p:txBody>
          <a:bodyPr/>
          <a:lstStyle/>
          <a:p>
            <a:pPr algn="just"/>
            <a:r>
              <a:rPr lang="en-US" sz="2000" dirty="0"/>
              <a:t>Gift of personal property through a will by the writer of the will (the 'testator') to an individual or organization (the 'legatee'). </a:t>
            </a:r>
            <a:endParaRPr lang="cs-CZ" sz="2000" dirty="0"/>
          </a:p>
          <a:p>
            <a:pPr algn="just"/>
            <a:r>
              <a:rPr lang="en-US" sz="2000" dirty="0"/>
              <a:t>is the institute of law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succession</a:t>
            </a:r>
            <a:r>
              <a:rPr lang="en-US" sz="2000" dirty="0"/>
              <a:t> consisting of unilateral legal action in the </a:t>
            </a:r>
            <a:r>
              <a:rPr lang="cs-CZ" sz="2000" dirty="0"/>
              <a:t>case</a:t>
            </a:r>
            <a:r>
              <a:rPr lang="en-US" sz="2000" dirty="0"/>
              <a:t> of death</a:t>
            </a:r>
            <a:r>
              <a:rPr lang="cs-CZ" sz="2000" dirty="0"/>
              <a:t>,</a:t>
            </a:r>
            <a:r>
              <a:rPr lang="en-US" sz="2000" dirty="0"/>
              <a:t> by which the testator gives a certain property advantage to the </a:t>
            </a:r>
            <a:r>
              <a:rPr lang="cs-CZ" sz="2000" dirty="0"/>
              <a:t>recipient</a:t>
            </a:r>
            <a:r>
              <a:rPr lang="en-US" sz="2000" dirty="0"/>
              <a:t> of the estate. </a:t>
            </a:r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 err="1"/>
              <a:t>Heir</a:t>
            </a:r>
            <a:r>
              <a:rPr lang="cs-CZ" sz="2000" dirty="0"/>
              <a:t> </a:t>
            </a:r>
          </a:p>
          <a:p>
            <a:pPr lvl="1"/>
            <a:r>
              <a:rPr lang="cs-CZ" dirty="0"/>
              <a:t> universal </a:t>
            </a:r>
            <a:r>
              <a:rPr lang="cs-CZ" dirty="0" err="1"/>
              <a:t>succession</a:t>
            </a:r>
            <a:r>
              <a:rPr lang="cs-CZ" dirty="0"/>
              <a:t> – </a:t>
            </a:r>
            <a:r>
              <a:rPr lang="cs-CZ" dirty="0" err="1"/>
              <a:t>liability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debts</a:t>
            </a:r>
            <a:endParaRPr lang="cs-CZ" dirty="0"/>
          </a:p>
          <a:p>
            <a:r>
              <a:rPr lang="cs-CZ" dirty="0" err="1"/>
              <a:t>Legatee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singular</a:t>
            </a:r>
            <a:r>
              <a:rPr lang="cs-CZ" dirty="0"/>
              <a:t> </a:t>
            </a:r>
            <a:r>
              <a:rPr lang="cs-CZ" dirty="0" err="1"/>
              <a:t>succession</a:t>
            </a:r>
            <a:r>
              <a:rPr lang="cs-CZ" dirty="0"/>
              <a:t> AFTER universal </a:t>
            </a:r>
            <a:r>
              <a:rPr lang="cs-CZ" dirty="0" err="1"/>
              <a:t>succession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 he </a:t>
            </a:r>
            <a:r>
              <a:rPr lang="cs-CZ" dirty="0" err="1"/>
              <a:t>doesn‘t</a:t>
            </a:r>
            <a:r>
              <a:rPr lang="cs-CZ" dirty="0"/>
              <a:t> </a:t>
            </a:r>
            <a:r>
              <a:rPr lang="cs-CZ" dirty="0" err="1"/>
              <a:t>participe</a:t>
            </a:r>
            <a:r>
              <a:rPr lang="cs-CZ" dirty="0"/>
              <a:t> in inheritance </a:t>
            </a:r>
            <a:r>
              <a:rPr lang="cs-CZ" dirty="0" err="1"/>
              <a:t>procedure</a:t>
            </a:r>
            <a:endParaRPr lang="cs-CZ" dirty="0"/>
          </a:p>
          <a:p>
            <a:pPr lvl="1"/>
            <a:r>
              <a:rPr lang="cs-CZ" dirty="0" err="1"/>
              <a:t>Legacy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debt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inheritance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7934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>
          <a:xfrm>
            <a:off x="457200" y="908720"/>
            <a:ext cx="7278688" cy="445227"/>
          </a:xfrm>
        </p:spPr>
        <p:txBody>
          <a:bodyPr/>
          <a:lstStyle/>
          <a:p>
            <a:r>
              <a:rPr lang="cs-CZ" sz="2400" dirty="0" err="1"/>
              <a:t>Legacy</a:t>
            </a:r>
            <a:r>
              <a:rPr lang="cs-CZ" sz="2400" dirty="0"/>
              <a:t> in Roman </a:t>
            </a:r>
            <a:r>
              <a:rPr lang="cs-CZ" sz="2400" dirty="0" err="1"/>
              <a:t>law</a:t>
            </a:r>
            <a:endParaRPr lang="cs-CZ" sz="2400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251762" y="1349978"/>
            <a:ext cx="4040188" cy="639762"/>
          </a:xfrm>
        </p:spPr>
        <p:txBody>
          <a:bodyPr/>
          <a:lstStyle/>
          <a:p>
            <a:pPr algn="ctr"/>
            <a:r>
              <a:rPr lang="cs-CZ" altLang="cs-CZ" dirty="0"/>
              <a:t>LEGATUM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251762" y="2174875"/>
            <a:ext cx="4040188" cy="3951287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1800" dirty="0"/>
              <a:t>-</a:t>
            </a:r>
            <a:r>
              <a:rPr lang="cs-CZ" altLang="cs-CZ" sz="1800" dirty="0" err="1"/>
              <a:t>based</a:t>
            </a:r>
            <a:r>
              <a:rPr lang="cs-CZ" altLang="cs-CZ" sz="1800" dirty="0"/>
              <a:t> on ius civile</a:t>
            </a:r>
          </a:p>
          <a:p>
            <a:pPr marL="0" indent="0" algn="just">
              <a:buNone/>
            </a:pPr>
            <a:r>
              <a:rPr lang="cs-CZ" altLang="cs-CZ" sz="1800" dirty="0"/>
              <a:t>-</a:t>
            </a:r>
            <a:r>
              <a:rPr lang="cs-CZ" altLang="cs-CZ" sz="1800" dirty="0" err="1"/>
              <a:t>only</a:t>
            </a:r>
            <a:r>
              <a:rPr lang="cs-CZ" altLang="cs-CZ" sz="1800" dirty="0"/>
              <a:t> as a part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testament</a:t>
            </a:r>
          </a:p>
          <a:p>
            <a:pPr marL="0" indent="0" algn="just">
              <a:buNone/>
            </a:pPr>
            <a:r>
              <a:rPr lang="cs-CZ" altLang="cs-CZ" sz="1800" dirty="0"/>
              <a:t>(</a:t>
            </a:r>
            <a:r>
              <a:rPr lang="cs-CZ" altLang="cs-CZ" sz="1800" dirty="0" err="1"/>
              <a:t>only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Roman </a:t>
            </a:r>
            <a:r>
              <a:rPr lang="cs-CZ" altLang="cs-CZ" sz="1800" dirty="0" err="1"/>
              <a:t>citizens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may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legatees</a:t>
            </a:r>
            <a:r>
              <a:rPr lang="cs-CZ" altLang="cs-CZ" sz="1800" dirty="0"/>
              <a:t>)</a:t>
            </a:r>
          </a:p>
          <a:p>
            <a:pPr marL="0" indent="0" algn="just">
              <a:buNone/>
            </a:pPr>
            <a:r>
              <a:rPr lang="cs-CZ" altLang="cs-CZ" sz="1800" dirty="0"/>
              <a:t>-very </a:t>
            </a:r>
            <a:r>
              <a:rPr lang="cs-CZ" altLang="cs-CZ" sz="1800" dirty="0" err="1"/>
              <a:t>formal</a:t>
            </a:r>
            <a:endParaRPr lang="cs-CZ" altLang="cs-CZ" sz="1800" dirty="0"/>
          </a:p>
          <a:p>
            <a:pPr marL="0" indent="0" algn="just">
              <a:buNone/>
            </a:pPr>
            <a:r>
              <a:rPr lang="cs-CZ" altLang="cs-CZ" sz="1800" dirty="0"/>
              <a:t>-</a:t>
            </a:r>
            <a:r>
              <a:rPr lang="cs-CZ" altLang="cs-CZ" sz="1800" dirty="0" err="1"/>
              <a:t>four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types</a:t>
            </a:r>
            <a:r>
              <a:rPr lang="cs-CZ" altLang="cs-CZ" sz="1800" dirty="0"/>
              <a:t> (2 basic, 2 </a:t>
            </a:r>
            <a:r>
              <a:rPr lang="cs-CZ" altLang="cs-CZ" sz="1800" dirty="0" err="1"/>
              <a:t>supplementary</a:t>
            </a:r>
            <a:r>
              <a:rPr lang="cs-CZ" altLang="cs-CZ" sz="1800" dirty="0"/>
              <a:t>)</a:t>
            </a:r>
          </a:p>
          <a:p>
            <a:pPr marL="0" indent="0" algn="just">
              <a:buNone/>
            </a:pPr>
            <a:r>
              <a:rPr lang="cs-CZ" altLang="cs-CZ" sz="1800" dirty="0"/>
              <a:t>Per </a:t>
            </a:r>
            <a:r>
              <a:rPr lang="cs-CZ" altLang="cs-CZ" sz="1800" dirty="0" err="1"/>
              <a:t>vidicationem</a:t>
            </a:r>
            <a:endParaRPr lang="cs-CZ" altLang="cs-CZ" sz="1800" dirty="0"/>
          </a:p>
          <a:p>
            <a:pPr marL="0" indent="0" algn="just">
              <a:buNone/>
            </a:pPr>
            <a:r>
              <a:rPr lang="cs-CZ" altLang="cs-CZ" sz="1800" dirty="0"/>
              <a:t>	Per </a:t>
            </a:r>
            <a:r>
              <a:rPr lang="cs-CZ" altLang="cs-CZ" sz="1800" dirty="0" err="1"/>
              <a:t>praeceptionem</a:t>
            </a:r>
            <a:endParaRPr lang="cs-CZ" altLang="cs-CZ" sz="1800" dirty="0"/>
          </a:p>
          <a:p>
            <a:pPr marL="0" indent="0" algn="just">
              <a:buNone/>
            </a:pPr>
            <a:r>
              <a:rPr lang="cs-CZ" altLang="cs-CZ" sz="1800" dirty="0"/>
              <a:t>Per </a:t>
            </a:r>
            <a:r>
              <a:rPr lang="cs-CZ" altLang="cs-CZ" sz="1800" dirty="0" err="1"/>
              <a:t>damnationem</a:t>
            </a:r>
            <a:endParaRPr lang="cs-CZ" altLang="cs-CZ" sz="1800" dirty="0"/>
          </a:p>
          <a:p>
            <a:pPr marL="0" indent="0" algn="just">
              <a:buNone/>
            </a:pPr>
            <a:r>
              <a:rPr lang="cs-CZ" altLang="cs-CZ" sz="1800" dirty="0"/>
              <a:t>	</a:t>
            </a:r>
            <a:r>
              <a:rPr lang="cs-CZ" altLang="cs-CZ" sz="1800" dirty="0" err="1"/>
              <a:t>Sinendi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modo</a:t>
            </a:r>
            <a:endParaRPr lang="cs-CZ" altLang="cs-CZ" sz="1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3"/>
          </p:nvPr>
        </p:nvSpPr>
        <p:spPr>
          <a:xfrm>
            <a:off x="4645025" y="1373952"/>
            <a:ext cx="4041775" cy="639762"/>
          </a:xfrm>
        </p:spPr>
        <p:txBody>
          <a:bodyPr/>
          <a:lstStyle/>
          <a:p>
            <a:pPr algn="ctr"/>
            <a:r>
              <a:rPr lang="cs-CZ" dirty="0"/>
              <a:t>FIDEICOMMISSUM (Trust)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455" cy="3951288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err="1"/>
              <a:t>Absolutely</a:t>
            </a:r>
            <a:r>
              <a:rPr lang="cs-CZ" sz="1800" dirty="0"/>
              <a:t> </a:t>
            </a:r>
            <a:r>
              <a:rPr lang="cs-CZ" sz="1800" dirty="0" err="1"/>
              <a:t>informal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not </a:t>
            </a:r>
            <a:r>
              <a:rPr lang="cs-CZ" sz="1800" dirty="0" err="1"/>
              <a:t>proteceted</a:t>
            </a:r>
            <a:r>
              <a:rPr lang="cs-CZ" sz="1800" dirty="0"/>
              <a:t> by ius civile </a:t>
            </a:r>
          </a:p>
          <a:p>
            <a:pPr marL="0" indent="0">
              <a:buNone/>
            </a:pPr>
            <a:r>
              <a:rPr lang="cs-CZ" sz="1800" dirty="0" err="1"/>
              <a:t>Protection</a:t>
            </a:r>
            <a:r>
              <a:rPr lang="cs-CZ" sz="1800" dirty="0"/>
              <a:t> by „morality“</a:t>
            </a:r>
          </a:p>
          <a:p>
            <a:pPr marL="0" indent="0">
              <a:buNone/>
            </a:pPr>
            <a:r>
              <a:rPr lang="cs-CZ" sz="1800" dirty="0"/>
              <a:t>May </a:t>
            </a:r>
            <a:r>
              <a:rPr lang="cs-CZ" sz="1800" dirty="0" err="1"/>
              <a:t>exist</a:t>
            </a:r>
            <a:r>
              <a:rPr lang="cs-CZ" sz="1800" dirty="0"/>
              <a:t> </a:t>
            </a:r>
            <a:r>
              <a:rPr lang="cs-CZ" sz="1800" dirty="0" err="1"/>
              <a:t>withoout</a:t>
            </a:r>
            <a:r>
              <a:rPr lang="cs-CZ" sz="1800" dirty="0"/>
              <a:t> </a:t>
            </a:r>
            <a:r>
              <a:rPr lang="cs-CZ" sz="1800" dirty="0" err="1"/>
              <a:t>will</a:t>
            </a:r>
            <a:r>
              <a:rPr lang="cs-CZ" sz="1800" dirty="0"/>
              <a:t> (</a:t>
            </a:r>
            <a:r>
              <a:rPr lang="cs-CZ" sz="1800" dirty="0" err="1"/>
              <a:t>fideicommissum</a:t>
            </a:r>
            <a:r>
              <a:rPr lang="cs-CZ" sz="1800" dirty="0"/>
              <a:t> ab </a:t>
            </a:r>
            <a:r>
              <a:rPr lang="cs-CZ" sz="1800" dirty="0" err="1"/>
              <a:t>intestato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err="1"/>
              <a:t>Change</a:t>
            </a:r>
            <a:r>
              <a:rPr lang="cs-CZ" sz="1800" dirty="0"/>
              <a:t> </a:t>
            </a:r>
            <a:r>
              <a:rPr lang="cs-CZ" sz="1800" dirty="0" err="1"/>
              <a:t>at</a:t>
            </a:r>
            <a:r>
              <a:rPr lang="cs-CZ" sz="1800" dirty="0"/>
              <a:t> Augustus </a:t>
            </a:r>
            <a:r>
              <a:rPr lang="cs-CZ" sz="1800" dirty="0" err="1"/>
              <a:t>time</a:t>
            </a:r>
            <a:r>
              <a:rPr lang="cs-CZ" sz="1800" dirty="0"/>
              <a:t> </a:t>
            </a:r>
          </a:p>
          <a:p>
            <a:pPr marL="0" indent="0">
              <a:buNone/>
            </a:pPr>
            <a:r>
              <a:rPr lang="cs-CZ" sz="1800" dirty="0" err="1"/>
              <a:t>Beginning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protection</a:t>
            </a:r>
            <a:r>
              <a:rPr lang="cs-CZ" sz="1800" dirty="0"/>
              <a:t> x </a:t>
            </a:r>
            <a:r>
              <a:rPr lang="cs-CZ" sz="1800" dirty="0" err="1"/>
              <a:t>also</a:t>
            </a:r>
            <a:r>
              <a:rPr lang="cs-CZ" sz="1800" dirty="0"/>
              <a:t> </a:t>
            </a:r>
            <a:r>
              <a:rPr lang="cs-CZ" sz="1800" dirty="0" err="1"/>
              <a:t>beginning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 </a:t>
            </a:r>
            <a:r>
              <a:rPr lang="cs-CZ" sz="1800" dirty="0" err="1"/>
              <a:t>formalization</a:t>
            </a:r>
            <a:r>
              <a:rPr lang="cs-CZ" sz="1800" dirty="0"/>
              <a:t> and </a:t>
            </a:r>
            <a:r>
              <a:rPr lang="cs-CZ" sz="1800" dirty="0" err="1"/>
              <a:t>limitation</a:t>
            </a:r>
            <a:r>
              <a:rPr lang="cs-CZ" sz="1800" dirty="0"/>
              <a:t> (Flavius)</a:t>
            </a:r>
          </a:p>
          <a:p>
            <a:pPr marL="0" indent="0">
              <a:buNone/>
            </a:pPr>
            <a:r>
              <a:rPr lang="cs-CZ" sz="1800" dirty="0" err="1"/>
              <a:t>Justinian</a:t>
            </a:r>
            <a:r>
              <a:rPr lang="cs-CZ" sz="1800" dirty="0"/>
              <a:t> – </a:t>
            </a:r>
            <a:r>
              <a:rPr lang="cs-CZ" sz="1800" dirty="0" err="1"/>
              <a:t>the</a:t>
            </a:r>
            <a:r>
              <a:rPr lang="cs-CZ" sz="1800" dirty="0"/>
              <a:t> type </a:t>
            </a:r>
            <a:r>
              <a:rPr lang="cs-CZ" sz="1800" dirty="0" err="1"/>
              <a:t>which</a:t>
            </a:r>
            <a:r>
              <a:rPr lang="cs-CZ" sz="1800" dirty="0"/>
              <a:t> </a:t>
            </a:r>
            <a:r>
              <a:rPr lang="cs-CZ" sz="1800" dirty="0" err="1"/>
              <a:t>will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more </a:t>
            </a:r>
            <a:r>
              <a:rPr lang="cs-CZ" sz="1800" dirty="0" err="1"/>
              <a:t>profitable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legatee</a:t>
            </a:r>
            <a:r>
              <a:rPr lang="cs-CZ" sz="1800" dirty="0"/>
              <a:t>, </a:t>
            </a:r>
            <a:r>
              <a:rPr lang="cs-CZ" sz="1800" dirty="0" err="1"/>
              <a:t>will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used</a:t>
            </a:r>
            <a:r>
              <a:rPr lang="cs-CZ" sz="1800" dirty="0"/>
              <a:t>, </a:t>
            </a:r>
            <a:r>
              <a:rPr lang="cs-CZ" sz="1800" dirty="0" err="1"/>
              <a:t>regardless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words</a:t>
            </a:r>
            <a:r>
              <a:rPr lang="cs-CZ" sz="1800" dirty="0"/>
              <a:t> </a:t>
            </a:r>
            <a:r>
              <a:rPr lang="cs-CZ" sz="1800" dirty="0" err="1"/>
              <a:t>that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testator</a:t>
            </a:r>
            <a:r>
              <a:rPr lang="cs-CZ" sz="1800" dirty="0"/>
              <a:t> </a:t>
            </a:r>
            <a:r>
              <a:rPr lang="cs-CZ" sz="1800" dirty="0" err="1"/>
              <a:t>used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0E59B-B223-4F91-9FF4-F7F6C92EA26E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55B85F-23AC-447B-817D-F8C648035B9B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920094"/>
            <a:ext cx="7772400" cy="503237"/>
          </a:xfrm>
        </p:spPr>
        <p:txBody>
          <a:bodyPr/>
          <a:lstStyle/>
          <a:p>
            <a:pPr algn="ctr"/>
            <a:r>
              <a:rPr lang="cs-CZ" altLang="cs-CZ" dirty="0"/>
              <a:t>FIDEICOMMISSUM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82862"/>
            <a:ext cx="8712968" cy="4826458"/>
          </a:xfrm>
          <a:ln/>
        </p:spPr>
        <p:txBody>
          <a:bodyPr/>
          <a:lstStyle/>
          <a:p>
            <a:pPr algn="just"/>
            <a:r>
              <a:rPr lang="cs-CZ" sz="1800" b="1" dirty="0"/>
              <a:t>CODICILLI </a:t>
            </a:r>
          </a:p>
          <a:p>
            <a:pPr algn="just"/>
            <a:r>
              <a:rPr lang="cs-CZ" sz="1800" b="1" dirty="0"/>
              <a:t> </a:t>
            </a:r>
            <a:r>
              <a:rPr lang="cs-CZ" sz="1800" dirty="0" err="1"/>
              <a:t>fideicommissum</a:t>
            </a:r>
            <a:r>
              <a:rPr lang="cs-CZ" sz="1800" dirty="0"/>
              <a:t> in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letter</a:t>
            </a:r>
            <a:r>
              <a:rPr lang="cs-CZ" sz="1800" dirty="0"/>
              <a:t> – as </a:t>
            </a:r>
            <a:r>
              <a:rPr lang="cs-CZ" sz="1800" dirty="0" err="1"/>
              <a:t>supplement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testament </a:t>
            </a:r>
            <a:r>
              <a:rPr lang="cs-CZ" sz="1800" dirty="0" err="1"/>
              <a:t>or</a:t>
            </a:r>
            <a:r>
              <a:rPr lang="cs-CZ" sz="1800" dirty="0"/>
              <a:t> ab </a:t>
            </a:r>
            <a:r>
              <a:rPr lang="cs-CZ" sz="1800" dirty="0" err="1"/>
              <a:t>intestato</a:t>
            </a:r>
            <a:endParaRPr lang="cs-CZ" sz="1800" dirty="0"/>
          </a:p>
          <a:p>
            <a:pPr algn="just"/>
            <a:r>
              <a:rPr lang="cs-CZ" sz="1800" dirty="0" err="1"/>
              <a:t>Codiciar</a:t>
            </a:r>
            <a:r>
              <a:rPr lang="cs-CZ" sz="1800" dirty="0"/>
              <a:t> </a:t>
            </a:r>
            <a:r>
              <a:rPr lang="cs-CZ" sz="1800" dirty="0" err="1"/>
              <a:t>clause</a:t>
            </a:r>
            <a:r>
              <a:rPr lang="cs-CZ" sz="1800" dirty="0"/>
              <a:t>  - </a:t>
            </a: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end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testment</a:t>
            </a:r>
            <a:r>
              <a:rPr lang="cs-CZ" sz="1800" dirty="0"/>
              <a:t> „</a:t>
            </a:r>
            <a:r>
              <a:rPr lang="cs-CZ" sz="1800" dirty="0" err="1"/>
              <a:t>if</a:t>
            </a:r>
            <a:r>
              <a:rPr lang="cs-CZ" sz="1800" dirty="0"/>
              <a:t> </a:t>
            </a:r>
            <a:r>
              <a:rPr lang="cs-CZ" sz="1800" dirty="0" err="1"/>
              <a:t>this</a:t>
            </a:r>
            <a:r>
              <a:rPr lang="cs-CZ" sz="1800" dirty="0"/>
              <a:t> testament </a:t>
            </a:r>
            <a:r>
              <a:rPr lang="cs-CZ" sz="1800" dirty="0" err="1"/>
              <a:t>will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invalid </a:t>
            </a:r>
            <a:r>
              <a:rPr lang="cs-CZ" sz="1800" dirty="0" err="1"/>
              <a:t>due</a:t>
            </a:r>
            <a:r>
              <a:rPr lang="cs-CZ" sz="1800" dirty="0"/>
              <a:t> to </a:t>
            </a:r>
            <a:r>
              <a:rPr lang="cs-CZ" sz="1800" dirty="0" err="1"/>
              <a:t>lack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form</a:t>
            </a:r>
            <a:r>
              <a:rPr lang="cs-CZ" sz="1800" dirty="0"/>
              <a:t>, but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form</a:t>
            </a:r>
            <a:r>
              <a:rPr lang="cs-CZ" sz="1800" dirty="0"/>
              <a:t> </a:t>
            </a:r>
            <a:r>
              <a:rPr lang="en-US" sz="1800" dirty="0"/>
              <a:t>would be sufficient for codicil</a:t>
            </a:r>
            <a:r>
              <a:rPr lang="cs-CZ" sz="1800" dirty="0"/>
              <a:t>, </a:t>
            </a:r>
            <a:r>
              <a:rPr lang="en-US" sz="1800" dirty="0"/>
              <a:t>let it be a codicil</a:t>
            </a:r>
            <a:r>
              <a:rPr lang="cs-CZ" sz="1800" dirty="0"/>
              <a:t>“</a:t>
            </a:r>
          </a:p>
          <a:p>
            <a:pPr algn="just"/>
            <a:r>
              <a:rPr lang="cs-CZ" sz="1800" b="1" dirty="0"/>
              <a:t>FIDEICOMMISSUM HEREDITATIS</a:t>
            </a:r>
          </a:p>
          <a:p>
            <a:pPr algn="just"/>
            <a:r>
              <a:rPr lang="en-US" sz="1800" dirty="0"/>
              <a:t>the heir has the obligation to issue the </a:t>
            </a:r>
            <a:r>
              <a:rPr lang="cs-CZ" sz="1800" dirty="0" err="1"/>
              <a:t>whole</a:t>
            </a:r>
            <a:r>
              <a:rPr lang="cs-CZ" sz="1800" dirty="0"/>
              <a:t> </a:t>
            </a:r>
            <a:r>
              <a:rPr lang="cs-CZ" sz="1800" dirty="0" err="1"/>
              <a:t>testator´s</a:t>
            </a:r>
            <a:r>
              <a:rPr lang="cs-CZ" sz="1800" dirty="0"/>
              <a:t> </a:t>
            </a:r>
            <a:r>
              <a:rPr lang="cs-CZ" sz="1800" dirty="0" err="1"/>
              <a:t>estate</a:t>
            </a:r>
            <a:r>
              <a:rPr lang="cs-CZ" sz="1800" dirty="0"/>
              <a:t> </a:t>
            </a:r>
            <a:r>
              <a:rPr lang="en-US" sz="1800" dirty="0"/>
              <a:t>to the </a:t>
            </a:r>
            <a:r>
              <a:rPr lang="cs-CZ" sz="1800" dirty="0" err="1"/>
              <a:t>trustee</a:t>
            </a:r>
            <a:endParaRPr lang="cs-CZ" sz="1800" dirty="0"/>
          </a:p>
          <a:p>
            <a:pPr algn="just"/>
            <a:r>
              <a:rPr lang="cs-CZ" sz="1800" dirty="0"/>
              <a:t>He has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obligation</a:t>
            </a:r>
            <a:r>
              <a:rPr lang="cs-CZ" sz="1800" dirty="0"/>
              <a:t> to </a:t>
            </a:r>
            <a:r>
              <a:rPr lang="cs-CZ" sz="1800" dirty="0" err="1"/>
              <a:t>pay</a:t>
            </a:r>
            <a:r>
              <a:rPr lang="cs-CZ" sz="1800" dirty="0"/>
              <a:t> </a:t>
            </a:r>
            <a:r>
              <a:rPr lang="cs-CZ" sz="1800" dirty="0" err="1"/>
              <a:t>all</a:t>
            </a:r>
            <a:r>
              <a:rPr lang="cs-CZ" sz="1800" dirty="0"/>
              <a:t> </a:t>
            </a:r>
            <a:r>
              <a:rPr lang="cs-CZ" sz="1800" dirty="0" err="1"/>
              <a:t>debts</a:t>
            </a:r>
            <a:endParaRPr lang="cs-CZ" sz="1800" dirty="0"/>
          </a:p>
          <a:p>
            <a:pPr algn="just"/>
            <a:r>
              <a:rPr lang="cs-CZ" sz="1800" dirty="0" err="1"/>
              <a:t>Limitation</a:t>
            </a:r>
            <a:r>
              <a:rPr lang="cs-CZ" sz="1800" dirty="0"/>
              <a:t> by SC </a:t>
            </a:r>
            <a:r>
              <a:rPr lang="cs-CZ" sz="1800" dirty="0" err="1"/>
              <a:t>Trebelianum</a:t>
            </a:r>
            <a:r>
              <a:rPr lang="cs-CZ" sz="1800" dirty="0"/>
              <a:t> and SC </a:t>
            </a:r>
            <a:r>
              <a:rPr lang="cs-CZ" sz="1800" dirty="0" err="1"/>
              <a:t>Pegasianum</a:t>
            </a:r>
            <a:endParaRPr lang="cs-CZ" sz="1800" dirty="0"/>
          </a:p>
          <a:p>
            <a:pPr algn="just"/>
            <a:r>
              <a:rPr lang="cs-CZ" sz="1800" dirty="0"/>
              <a:t>t</a:t>
            </a:r>
            <a:r>
              <a:rPr lang="en-US" sz="1800" dirty="0"/>
              <a:t>he heirs </a:t>
            </a:r>
            <a:r>
              <a:rPr lang="cs-CZ" sz="1800" dirty="0" err="1"/>
              <a:t>keep</a:t>
            </a:r>
            <a:r>
              <a:rPr lang="en-US" sz="1800" dirty="0"/>
              <a:t> religious rights</a:t>
            </a:r>
            <a:r>
              <a:rPr lang="cs-CZ" sz="1800" dirty="0"/>
              <a:t> (</a:t>
            </a:r>
            <a:r>
              <a:rPr lang="cs-CZ" sz="1800" dirty="0" err="1"/>
              <a:t>sacra</a:t>
            </a:r>
            <a:r>
              <a:rPr lang="cs-CZ" sz="1800" dirty="0"/>
              <a:t> privata, </a:t>
            </a:r>
            <a:r>
              <a:rPr lang="cs-CZ" sz="1800" dirty="0" err="1"/>
              <a:t>iura</a:t>
            </a:r>
            <a:r>
              <a:rPr lang="cs-CZ" sz="1800" dirty="0"/>
              <a:t> </a:t>
            </a:r>
            <a:r>
              <a:rPr lang="cs-CZ" sz="1800" dirty="0" err="1"/>
              <a:t>sepulchrum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FIDEICOMMISSARY SUBSTITUTION</a:t>
            </a:r>
          </a:p>
          <a:p>
            <a:pPr algn="just"/>
            <a:r>
              <a:rPr lang="en-US" sz="1800" dirty="0"/>
              <a:t>the heir must, after a certain period of time, hand over </a:t>
            </a:r>
            <a:r>
              <a:rPr lang="cs-CZ" sz="1800" dirty="0" err="1"/>
              <a:t>testator´s</a:t>
            </a:r>
            <a:r>
              <a:rPr lang="cs-CZ" sz="1800" dirty="0"/>
              <a:t> </a:t>
            </a:r>
            <a:r>
              <a:rPr lang="cs-CZ" sz="1800" dirty="0" err="1"/>
              <a:t>estate</a:t>
            </a:r>
            <a:r>
              <a:rPr lang="cs-CZ" sz="1800" dirty="0"/>
              <a:t> to </a:t>
            </a:r>
            <a:r>
              <a:rPr lang="en-US" sz="1800" dirty="0"/>
              <a:t>another person - </a:t>
            </a:r>
            <a:r>
              <a:rPr lang="cs-CZ" sz="1800" dirty="0" err="1"/>
              <a:t>who</a:t>
            </a:r>
            <a:r>
              <a:rPr lang="en-US" sz="1800" dirty="0"/>
              <a:t> is not an heir</a:t>
            </a:r>
            <a:r>
              <a:rPr lang="cs-CZ" sz="1800" dirty="0"/>
              <a:t> (semel </a:t>
            </a:r>
            <a:r>
              <a:rPr lang="cs-CZ" sz="1800" dirty="0" err="1"/>
              <a:t>heres</a:t>
            </a:r>
            <a:r>
              <a:rPr lang="cs-CZ" sz="1800" dirty="0"/>
              <a:t>, </a:t>
            </a:r>
            <a:r>
              <a:rPr lang="cs-CZ" sz="1800" dirty="0" err="1"/>
              <a:t>semper</a:t>
            </a:r>
            <a:r>
              <a:rPr lang="cs-CZ" sz="1800" dirty="0"/>
              <a:t> </a:t>
            </a:r>
            <a:r>
              <a:rPr lang="cs-CZ" sz="1800" dirty="0" err="1"/>
              <a:t>heres</a:t>
            </a:r>
            <a:r>
              <a:rPr lang="cs-CZ" sz="1800" dirty="0"/>
              <a:t>), but </a:t>
            </a:r>
            <a:r>
              <a:rPr lang="cs-CZ" sz="1800" dirty="0" err="1"/>
              <a:t>trustee</a:t>
            </a:r>
            <a:endParaRPr lang="cs-CZ" sz="1800" dirty="0"/>
          </a:p>
          <a:p>
            <a:pPr algn="just"/>
            <a:r>
              <a:rPr lang="cs-CZ" sz="1800" b="1" dirty="0"/>
              <a:t> FIDEICOMMISSUM FAMILIAE RELICTUM</a:t>
            </a:r>
          </a:p>
          <a:p>
            <a:pPr algn="just"/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order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testator</a:t>
            </a:r>
            <a:r>
              <a:rPr lang="cs-CZ" sz="1800" dirty="0"/>
              <a:t> </a:t>
            </a:r>
            <a:r>
              <a:rPr lang="cs-CZ" sz="1800" dirty="0" err="1"/>
              <a:t>that</a:t>
            </a:r>
            <a:r>
              <a:rPr lang="cs-CZ" sz="1800" dirty="0"/>
              <a:t> </a:t>
            </a:r>
            <a:r>
              <a:rPr lang="cs-CZ" sz="1800" dirty="0" err="1"/>
              <a:t>some</a:t>
            </a:r>
            <a:r>
              <a:rPr lang="cs-CZ" sz="1800" dirty="0"/>
              <a:t> </a:t>
            </a:r>
            <a:r>
              <a:rPr lang="cs-CZ" sz="1800" dirty="0" err="1"/>
              <a:t>esate</a:t>
            </a:r>
            <a:r>
              <a:rPr lang="cs-CZ" sz="1800" dirty="0"/>
              <a:t> (</a:t>
            </a:r>
            <a:r>
              <a:rPr lang="cs-CZ" sz="1800" dirty="0" err="1"/>
              <a:t>typically</a:t>
            </a:r>
            <a:r>
              <a:rPr lang="cs-CZ" sz="1800" dirty="0"/>
              <a:t> </a:t>
            </a:r>
            <a:r>
              <a:rPr lang="cs-CZ" sz="1800" dirty="0" err="1"/>
              <a:t>farmhouse</a:t>
            </a:r>
            <a:r>
              <a:rPr lang="cs-CZ" sz="1800" dirty="0"/>
              <a:t>, </a:t>
            </a:r>
            <a:r>
              <a:rPr lang="cs-CZ" sz="1800" dirty="0" err="1"/>
              <a:t>or</a:t>
            </a:r>
            <a:r>
              <a:rPr lang="cs-CZ" sz="1800" dirty="0"/>
              <a:t> </a:t>
            </a:r>
            <a:r>
              <a:rPr lang="cs-CZ" sz="1800" dirty="0" err="1"/>
              <a:t>manor</a:t>
            </a:r>
            <a:r>
              <a:rPr lang="cs-CZ" sz="1800" dirty="0"/>
              <a:t>) </a:t>
            </a:r>
            <a:r>
              <a:rPr lang="en-US" sz="1800" dirty="0"/>
              <a:t>must remain in the family</a:t>
            </a:r>
            <a:r>
              <a:rPr lang="cs-CZ" sz="1800" dirty="0"/>
              <a:t>  </a:t>
            </a:r>
          </a:p>
          <a:p>
            <a:pPr algn="just"/>
            <a:endParaRPr lang="cs-CZ" sz="1800" b="1" dirty="0"/>
          </a:p>
          <a:p>
            <a:pPr algn="just"/>
            <a:endParaRPr lang="cs-CZ" sz="1200" dirty="0"/>
          </a:p>
          <a:p>
            <a:pPr marL="0" indent="0" algn="just">
              <a:buNone/>
            </a:pPr>
            <a:endParaRPr lang="cs-CZ" sz="1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895836"/>
            <a:ext cx="7992888" cy="480199"/>
          </a:xfrm>
        </p:spPr>
        <p:txBody>
          <a:bodyPr/>
          <a:lstStyle/>
          <a:p>
            <a:pPr algn="ctr"/>
            <a:r>
              <a:rPr lang="cs-CZ" dirty="0"/>
              <a:t>LEGACY TODAY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 err="1"/>
              <a:t>German</a:t>
            </a:r>
            <a:r>
              <a:rPr lang="cs-CZ" sz="1800" b="1" dirty="0"/>
              <a:t> </a:t>
            </a:r>
            <a:r>
              <a:rPr lang="cs-CZ" sz="1800" b="1" dirty="0" err="1"/>
              <a:t>legal</a:t>
            </a:r>
            <a:r>
              <a:rPr lang="cs-CZ" sz="1800" b="1" dirty="0"/>
              <a:t> </a:t>
            </a:r>
            <a:r>
              <a:rPr lang="cs-CZ" sz="1800" b="1" dirty="0" err="1"/>
              <a:t>tradition</a:t>
            </a:r>
            <a:r>
              <a:rPr lang="cs-CZ" sz="1800" b="1" dirty="0"/>
              <a:t> </a:t>
            </a:r>
          </a:p>
          <a:p>
            <a:pPr marL="0" indent="0" algn="just">
              <a:buNone/>
            </a:pPr>
            <a:r>
              <a:rPr lang="cs-CZ" sz="1800" b="1" dirty="0"/>
              <a:t>– </a:t>
            </a:r>
            <a:r>
              <a:rPr lang="cs-CZ" sz="1800" b="1" dirty="0" err="1"/>
              <a:t>different</a:t>
            </a:r>
            <a:r>
              <a:rPr lang="cs-CZ" sz="1800" b="1" dirty="0"/>
              <a:t> </a:t>
            </a:r>
            <a:r>
              <a:rPr lang="cs-CZ" sz="1800" b="1" dirty="0" err="1"/>
              <a:t>between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heir</a:t>
            </a:r>
            <a:r>
              <a:rPr lang="cs-CZ" sz="1800" b="1" dirty="0"/>
              <a:t> and </a:t>
            </a:r>
            <a:r>
              <a:rPr lang="cs-CZ" sz="1800" b="1" dirty="0" err="1"/>
              <a:t>legatee</a:t>
            </a:r>
            <a:r>
              <a:rPr lang="cs-CZ" sz="1800" b="1" dirty="0"/>
              <a:t> </a:t>
            </a:r>
            <a:r>
              <a:rPr lang="cs-CZ" sz="1800" b="1" dirty="0" err="1"/>
              <a:t>like</a:t>
            </a:r>
            <a:r>
              <a:rPr lang="cs-CZ" sz="1800" b="1" dirty="0"/>
              <a:t> in </a:t>
            </a:r>
            <a:r>
              <a:rPr lang="cs-CZ" sz="1800" b="1" dirty="0" err="1"/>
              <a:t>roman</a:t>
            </a:r>
            <a:r>
              <a:rPr lang="cs-CZ" sz="1800" b="1" dirty="0"/>
              <a:t> </a:t>
            </a:r>
            <a:r>
              <a:rPr lang="cs-CZ" sz="1800" b="1" dirty="0" err="1"/>
              <a:t>law</a:t>
            </a:r>
            <a:endParaRPr lang="cs-CZ" sz="1800" b="1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France</a:t>
            </a:r>
          </a:p>
          <a:p>
            <a:pPr algn="just">
              <a:buFontTx/>
              <a:buChar char="-"/>
            </a:pPr>
            <a:r>
              <a:rPr lang="cs-CZ" sz="1800" b="1" dirty="0" err="1"/>
              <a:t>System</a:t>
            </a:r>
            <a:r>
              <a:rPr lang="cs-CZ" sz="1800" b="1" dirty="0"/>
              <a:t>  </a:t>
            </a:r>
            <a:r>
              <a:rPr lang="cs-CZ" sz="1800" b="1" dirty="0" err="1"/>
              <a:t>of</a:t>
            </a:r>
            <a:r>
              <a:rPr lang="cs-CZ" sz="1800" b="1" dirty="0"/>
              <a:t> „</a:t>
            </a:r>
            <a:r>
              <a:rPr lang="cs-CZ" sz="1800" b="1" dirty="0" err="1"/>
              <a:t>reserve</a:t>
            </a:r>
            <a:r>
              <a:rPr lang="cs-CZ" sz="1800" b="1" dirty="0"/>
              <a:t>“ – </a:t>
            </a:r>
            <a:r>
              <a:rPr lang="cs-CZ" sz="1800" b="1" dirty="0" err="1"/>
              <a:t>difference</a:t>
            </a:r>
            <a:r>
              <a:rPr lang="cs-CZ" sz="1800" b="1" dirty="0"/>
              <a:t> </a:t>
            </a:r>
            <a:r>
              <a:rPr lang="cs-CZ" sz="1800" b="1" dirty="0" err="1"/>
              <a:t>is</a:t>
            </a:r>
            <a:r>
              <a:rPr lang="cs-CZ" sz="1800" b="1" dirty="0"/>
              <a:t> not so </a:t>
            </a:r>
            <a:r>
              <a:rPr lang="cs-CZ" sz="1800" b="1" dirty="0" err="1"/>
              <a:t>strong</a:t>
            </a:r>
            <a:endParaRPr lang="cs-CZ" sz="1800" b="1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 err="1"/>
              <a:t>Hungary</a:t>
            </a:r>
            <a:endParaRPr lang="cs-CZ" sz="1800" b="1" dirty="0"/>
          </a:p>
          <a:p>
            <a:pPr algn="just">
              <a:buFontTx/>
              <a:buChar char="-"/>
            </a:pPr>
            <a:r>
              <a:rPr lang="cs-CZ" sz="1800" b="1" dirty="0" err="1"/>
              <a:t>Only</a:t>
            </a:r>
            <a:r>
              <a:rPr lang="cs-CZ" sz="1800" b="1" dirty="0"/>
              <a:t> </a:t>
            </a:r>
            <a:r>
              <a:rPr lang="cs-CZ" sz="1800" b="1" dirty="0" err="1"/>
              <a:t>terminologically</a:t>
            </a:r>
            <a:r>
              <a:rPr lang="cs-CZ" sz="1800" b="1" dirty="0"/>
              <a:t> </a:t>
            </a:r>
            <a:r>
              <a:rPr lang="cs-CZ" sz="1800" b="1" dirty="0" err="1"/>
              <a:t>different</a:t>
            </a:r>
            <a:r>
              <a:rPr lang="cs-CZ" sz="1800" b="1" dirty="0"/>
              <a:t>,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legatee</a:t>
            </a:r>
            <a:r>
              <a:rPr lang="cs-CZ" sz="1800" b="1" dirty="0"/>
              <a:t> </a:t>
            </a:r>
            <a:r>
              <a:rPr lang="cs-CZ" sz="1800" b="1" dirty="0" err="1"/>
              <a:t>also</a:t>
            </a:r>
            <a:r>
              <a:rPr lang="cs-CZ" sz="1800" b="1" dirty="0"/>
              <a:t> has </a:t>
            </a:r>
            <a:r>
              <a:rPr lang="cs-CZ" sz="1800" b="1" dirty="0" err="1"/>
              <a:t>responsability</a:t>
            </a:r>
            <a:r>
              <a:rPr lang="cs-CZ" sz="1800" b="1" dirty="0"/>
              <a:t> </a:t>
            </a:r>
            <a:r>
              <a:rPr lang="cs-CZ" sz="1800" b="1" dirty="0" err="1"/>
              <a:t>for</a:t>
            </a:r>
            <a:r>
              <a:rPr lang="cs-CZ" sz="1800" b="1" dirty="0"/>
              <a:t> </a:t>
            </a:r>
            <a:r>
              <a:rPr lang="cs-CZ" sz="1800" b="1" dirty="0" err="1"/>
              <a:t>debts</a:t>
            </a:r>
            <a:r>
              <a:rPr lang="cs-CZ" sz="1800" b="1" dirty="0"/>
              <a:t> (but limited)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Czech </a:t>
            </a:r>
            <a:r>
              <a:rPr lang="cs-CZ" sz="1800" b="1" dirty="0" err="1"/>
              <a:t>republic</a:t>
            </a:r>
            <a:r>
              <a:rPr lang="cs-CZ" sz="1800" b="1" dirty="0"/>
              <a:t> (1964-2012) and Slovakia (1964-today)</a:t>
            </a:r>
          </a:p>
          <a:p>
            <a:pPr marL="0" indent="0" algn="just">
              <a:buNone/>
            </a:pPr>
            <a:r>
              <a:rPr lang="cs-CZ" sz="1800" b="1" dirty="0"/>
              <a:t>-non </a:t>
            </a:r>
            <a:r>
              <a:rPr lang="cs-CZ" sz="1800" b="1" dirty="0" err="1"/>
              <a:t>existing</a:t>
            </a:r>
            <a:r>
              <a:rPr lang="cs-CZ" sz="1800" b="1" dirty="0"/>
              <a:t> </a:t>
            </a:r>
            <a:r>
              <a:rPr lang="cs-CZ" sz="1800" b="1" dirty="0" err="1"/>
              <a:t>regulation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legacy</a:t>
            </a:r>
            <a:r>
              <a:rPr lang="cs-CZ" sz="1800" b="1" dirty="0"/>
              <a:t> –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heir</a:t>
            </a:r>
            <a:r>
              <a:rPr lang="cs-CZ" sz="1800" b="1" dirty="0"/>
              <a:t> has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whole</a:t>
            </a:r>
            <a:r>
              <a:rPr lang="cs-CZ" sz="1800" b="1" dirty="0"/>
              <a:t> </a:t>
            </a:r>
            <a:r>
              <a:rPr lang="cs-CZ" sz="1800" b="1" dirty="0" err="1"/>
              <a:t>estate</a:t>
            </a:r>
            <a:r>
              <a:rPr lang="cs-CZ" sz="1800" b="1" dirty="0"/>
              <a:t>, a part, </a:t>
            </a:r>
            <a:r>
              <a:rPr lang="cs-CZ" sz="1800" b="1" dirty="0" err="1"/>
              <a:t>or</a:t>
            </a:r>
            <a:r>
              <a:rPr lang="cs-CZ" sz="1800" b="1" dirty="0"/>
              <a:t> a </a:t>
            </a:r>
            <a:r>
              <a:rPr lang="cs-CZ" sz="1800" b="1" dirty="0" err="1"/>
              <a:t>certain</a:t>
            </a:r>
            <a:r>
              <a:rPr lang="cs-CZ" sz="1800" b="1" dirty="0"/>
              <a:t> </a:t>
            </a:r>
            <a:r>
              <a:rPr lang="cs-CZ" sz="1800" b="1" dirty="0" err="1"/>
              <a:t>thing</a:t>
            </a:r>
            <a:r>
              <a:rPr lang="cs-CZ" sz="1800" b="1" dirty="0"/>
              <a:t>  (car)  - he </a:t>
            </a:r>
            <a:r>
              <a:rPr lang="cs-CZ" sz="1800" b="1" dirty="0" err="1"/>
              <a:t>is</a:t>
            </a:r>
            <a:r>
              <a:rPr lang="cs-CZ" sz="1800" b="1" dirty="0"/>
              <a:t> </a:t>
            </a:r>
            <a:r>
              <a:rPr lang="cs-CZ" sz="1800" b="1" dirty="0" err="1"/>
              <a:t>an</a:t>
            </a:r>
            <a:r>
              <a:rPr lang="cs-CZ" sz="1800" b="1" dirty="0"/>
              <a:t> </a:t>
            </a:r>
            <a:r>
              <a:rPr lang="cs-CZ" sz="1800" b="1" dirty="0" err="1"/>
              <a:t>heir</a:t>
            </a:r>
            <a:r>
              <a:rPr lang="cs-CZ" sz="1800" b="1" dirty="0"/>
              <a:t> and has (limited) </a:t>
            </a:r>
            <a:r>
              <a:rPr lang="cs-CZ" sz="1800" b="1" dirty="0" err="1"/>
              <a:t>liability</a:t>
            </a:r>
            <a:r>
              <a:rPr lang="cs-CZ" sz="1800" b="1" dirty="0"/>
              <a:t> </a:t>
            </a:r>
            <a:r>
              <a:rPr lang="cs-CZ" sz="1800" b="1" dirty="0" err="1"/>
              <a:t>for</a:t>
            </a:r>
            <a:r>
              <a:rPr lang="cs-CZ" sz="1800" b="1" dirty="0"/>
              <a:t> </a:t>
            </a:r>
            <a:r>
              <a:rPr lang="cs-CZ" sz="1800" b="1" dirty="0" err="1"/>
              <a:t>debts</a:t>
            </a:r>
            <a:endParaRPr lang="cs-CZ" sz="1800" b="1" dirty="0"/>
          </a:p>
          <a:p>
            <a:pPr marL="0" indent="0" algn="just">
              <a:buNone/>
            </a:pPr>
            <a:endParaRPr lang="en-US" sz="1800" dirty="0"/>
          </a:p>
          <a:p>
            <a:pPr marL="0" indent="0" algn="just">
              <a:buNone/>
            </a:pPr>
            <a:endParaRPr lang="en-US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18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LEGATUM </a:t>
            </a:r>
            <a:r>
              <a:rPr lang="cs-CZ" dirty="0" err="1"/>
              <a:t>today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348985" cy="435768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 err="1"/>
              <a:t>Terminological</a:t>
            </a: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 – in ABGB „</a:t>
            </a:r>
            <a:r>
              <a:rPr lang="cs-CZ" sz="1800" b="1" dirty="0" err="1"/>
              <a:t>Vermächtnis</a:t>
            </a:r>
            <a:r>
              <a:rPr lang="cs-CZ" sz="1800" b="1" dirty="0"/>
              <a:t>“ x </a:t>
            </a:r>
            <a:r>
              <a:rPr lang="cs-CZ" sz="1800" b="1" dirty="0" err="1"/>
              <a:t>legatee</a:t>
            </a:r>
            <a:r>
              <a:rPr lang="cs-CZ" sz="1800" b="1" dirty="0"/>
              <a:t> </a:t>
            </a:r>
            <a:r>
              <a:rPr lang="cs-CZ" sz="1800" b="1" dirty="0" err="1"/>
              <a:t>is</a:t>
            </a:r>
            <a:r>
              <a:rPr lang="cs-CZ" sz="1800" b="1" dirty="0"/>
              <a:t> „</a:t>
            </a:r>
            <a:r>
              <a:rPr lang="cs-CZ" sz="1800" b="1" dirty="0" err="1"/>
              <a:t>Legatar</a:t>
            </a:r>
            <a:r>
              <a:rPr lang="cs-CZ" sz="1800" b="1" dirty="0"/>
              <a:t>“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 err="1"/>
              <a:t>Legacy</a:t>
            </a:r>
            <a:r>
              <a:rPr lang="cs-CZ" sz="1800" b="1" dirty="0"/>
              <a:t> </a:t>
            </a:r>
            <a:r>
              <a:rPr lang="cs-CZ" sz="1800" b="1" dirty="0" err="1"/>
              <a:t>today</a:t>
            </a:r>
            <a:r>
              <a:rPr lang="cs-CZ" sz="1800" b="1" dirty="0"/>
              <a:t> </a:t>
            </a:r>
            <a:r>
              <a:rPr lang="cs-CZ" sz="1800" b="1" dirty="0" err="1"/>
              <a:t>is</a:t>
            </a:r>
            <a:r>
              <a:rPr lang="cs-CZ" sz="1800" b="1" dirty="0"/>
              <a:t> a mix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legatum</a:t>
            </a:r>
            <a:r>
              <a:rPr lang="cs-CZ" sz="1800" b="1" dirty="0"/>
              <a:t> and </a:t>
            </a:r>
            <a:r>
              <a:rPr lang="cs-CZ" sz="1800" b="1" dirty="0" err="1"/>
              <a:t>fideicommissum</a:t>
            </a:r>
            <a:endParaRPr lang="cs-CZ" sz="1800" b="1" dirty="0"/>
          </a:p>
          <a:p>
            <a:pPr algn="just">
              <a:buFontTx/>
              <a:buChar char="-"/>
            </a:pPr>
            <a:r>
              <a:rPr lang="cs-CZ" sz="1800" b="1" dirty="0" err="1"/>
              <a:t>It</a:t>
            </a:r>
            <a:r>
              <a:rPr lang="cs-CZ" sz="1800" b="1" dirty="0"/>
              <a:t> </a:t>
            </a:r>
            <a:r>
              <a:rPr lang="cs-CZ" sz="1800" b="1" dirty="0" err="1"/>
              <a:t>is</a:t>
            </a:r>
            <a:r>
              <a:rPr lang="cs-CZ" sz="1800" b="1" dirty="0"/>
              <a:t> </a:t>
            </a:r>
            <a:r>
              <a:rPr lang="cs-CZ" sz="1800" b="1" dirty="0" err="1"/>
              <a:t>formal</a:t>
            </a:r>
            <a:r>
              <a:rPr lang="cs-CZ" sz="1800" b="1" dirty="0"/>
              <a:t> (</a:t>
            </a:r>
            <a:r>
              <a:rPr lang="cs-CZ" sz="1800" b="1" dirty="0" err="1"/>
              <a:t>mostly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same</a:t>
            </a:r>
            <a:r>
              <a:rPr lang="cs-CZ" sz="1800" b="1" dirty="0"/>
              <a:t> </a:t>
            </a:r>
            <a:r>
              <a:rPr lang="cs-CZ" sz="1800" b="1" dirty="0" err="1"/>
              <a:t>form</a:t>
            </a:r>
            <a:r>
              <a:rPr lang="cs-CZ" sz="1800" b="1" dirty="0"/>
              <a:t>, </a:t>
            </a:r>
            <a:r>
              <a:rPr lang="cs-CZ" sz="1800" b="1" dirty="0" err="1"/>
              <a:t>like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will</a:t>
            </a:r>
            <a:r>
              <a:rPr lang="cs-CZ" sz="1800" b="1" dirty="0"/>
              <a:t>)</a:t>
            </a:r>
          </a:p>
          <a:p>
            <a:pPr algn="just">
              <a:buFontTx/>
              <a:buChar char="-"/>
            </a:pPr>
            <a:r>
              <a:rPr lang="cs-CZ" sz="1800" b="1" dirty="0"/>
              <a:t>X not </a:t>
            </a:r>
            <a:r>
              <a:rPr lang="cs-CZ" sz="1800" b="1" dirty="0" err="1"/>
              <a:t>only</a:t>
            </a:r>
            <a:r>
              <a:rPr lang="cs-CZ" sz="1800" b="1" dirty="0"/>
              <a:t> in testament – </a:t>
            </a:r>
            <a:r>
              <a:rPr lang="cs-CZ" sz="1800" b="1" dirty="0" err="1"/>
              <a:t>may</a:t>
            </a:r>
            <a:r>
              <a:rPr lang="cs-CZ" sz="1800" b="1" dirty="0"/>
              <a:t> </a:t>
            </a:r>
            <a:r>
              <a:rPr lang="cs-CZ" sz="1800" b="1" dirty="0" err="1"/>
              <a:t>be</a:t>
            </a:r>
            <a:r>
              <a:rPr lang="cs-CZ" sz="1800" b="1" dirty="0"/>
              <a:t> </a:t>
            </a:r>
            <a:r>
              <a:rPr lang="cs-CZ" sz="1800" b="1" dirty="0" err="1"/>
              <a:t>also</a:t>
            </a:r>
            <a:r>
              <a:rPr lang="cs-CZ" sz="1800" b="1" dirty="0"/>
              <a:t> in </a:t>
            </a:r>
            <a:r>
              <a:rPr lang="cs-CZ" sz="1800" b="1" dirty="0" err="1"/>
              <a:t>codicil</a:t>
            </a:r>
            <a:r>
              <a:rPr lang="cs-CZ" sz="1800" b="1" dirty="0"/>
              <a:t> (F. ab </a:t>
            </a:r>
            <a:r>
              <a:rPr lang="cs-CZ" sz="1800" b="1" dirty="0" err="1"/>
              <a:t>intestato</a:t>
            </a:r>
            <a:r>
              <a:rPr lang="cs-CZ" sz="1800" b="1" dirty="0"/>
              <a:t>)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Not limited (most </a:t>
            </a:r>
            <a:r>
              <a:rPr lang="cs-CZ" sz="1800" b="1" dirty="0" err="1"/>
              <a:t>codes</a:t>
            </a:r>
            <a:r>
              <a:rPr lang="cs-CZ" sz="1800" b="1" dirty="0"/>
              <a:t>) x </a:t>
            </a:r>
            <a:r>
              <a:rPr lang="cs-CZ" sz="1800" b="1" dirty="0" err="1"/>
              <a:t>limitation</a:t>
            </a:r>
            <a:r>
              <a:rPr lang="cs-CZ" sz="1800" b="1" dirty="0"/>
              <a:t> by </a:t>
            </a:r>
            <a:r>
              <a:rPr lang="cs-CZ" sz="1800" b="1" dirty="0" err="1"/>
              <a:t>Falcidian</a:t>
            </a:r>
            <a:r>
              <a:rPr lang="cs-CZ" sz="1800" b="1" dirty="0"/>
              <a:t> </a:t>
            </a:r>
            <a:r>
              <a:rPr lang="cs-CZ" sz="1800" b="1" dirty="0" err="1"/>
              <a:t>portion</a:t>
            </a:r>
            <a:r>
              <a:rPr lang="cs-CZ" sz="1800" b="1" dirty="0"/>
              <a:t> (CZ CC 2012) </a:t>
            </a:r>
          </a:p>
          <a:p>
            <a:pPr marL="0" indent="0" algn="just">
              <a:buNone/>
            </a:pPr>
            <a:endParaRPr lang="en-US" sz="1800" dirty="0"/>
          </a:p>
          <a:p>
            <a:pPr marL="0" indent="0" algn="just">
              <a:buNone/>
            </a:pPr>
            <a:endParaRPr lang="en-US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381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FIDEICOMMISSSUM </a:t>
            </a:r>
            <a:r>
              <a:rPr lang="cs-CZ" dirty="0" err="1"/>
              <a:t>today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276977" cy="4357687"/>
          </a:xfrm>
        </p:spPr>
        <p:txBody>
          <a:bodyPr/>
          <a:lstStyle/>
          <a:p>
            <a:r>
              <a:rPr lang="cs-CZ" sz="2000" b="1" dirty="0"/>
              <a:t>CODICILLI -  </a:t>
            </a:r>
            <a:r>
              <a:rPr lang="cs-CZ" sz="2000" b="1" dirty="0" err="1"/>
              <a:t>codicil</a:t>
            </a:r>
            <a:r>
              <a:rPr lang="cs-CZ" sz="2000" b="1" dirty="0"/>
              <a:t> (dovětek) </a:t>
            </a:r>
          </a:p>
          <a:p>
            <a:r>
              <a:rPr lang="cs-CZ" sz="2000" b="1" dirty="0"/>
              <a:t>SUBSTITUTIO FIDEICOMMISSARIA </a:t>
            </a:r>
          </a:p>
          <a:p>
            <a:r>
              <a:rPr lang="cs-CZ" sz="2000" b="1" dirty="0" err="1"/>
              <a:t>Substitution</a:t>
            </a:r>
            <a:r>
              <a:rPr lang="cs-CZ" sz="2000" b="1" dirty="0"/>
              <a:t> in trust  - </a:t>
            </a:r>
            <a:r>
              <a:rPr lang="cs-CZ" sz="2000" b="1" dirty="0" err="1"/>
              <a:t>only</a:t>
            </a:r>
            <a:r>
              <a:rPr lang="cs-CZ" sz="2000" b="1" dirty="0"/>
              <a:t> terminology (in </a:t>
            </a:r>
            <a:r>
              <a:rPr lang="cs-CZ" sz="2000" b="1" dirty="0" err="1"/>
              <a:t>fact</a:t>
            </a:r>
            <a:r>
              <a:rPr lang="cs-CZ" sz="2000" b="1" dirty="0"/>
              <a:t> </a:t>
            </a:r>
            <a:r>
              <a:rPr lang="cs-CZ" sz="2000" b="1" dirty="0" err="1"/>
              <a:t>the</a:t>
            </a:r>
            <a:r>
              <a:rPr lang="cs-CZ" sz="2000" b="1" dirty="0"/>
              <a:t> second </a:t>
            </a:r>
            <a:r>
              <a:rPr lang="cs-CZ" sz="2000" b="1" dirty="0" err="1"/>
              <a:t>one</a:t>
            </a:r>
            <a:r>
              <a:rPr lang="cs-CZ" sz="2000" b="1" dirty="0"/>
              <a:t> </a:t>
            </a:r>
            <a:r>
              <a:rPr lang="cs-CZ" sz="2000" b="1" dirty="0" err="1"/>
              <a:t>is</a:t>
            </a:r>
            <a:r>
              <a:rPr lang="cs-CZ" sz="2000" b="1" dirty="0"/>
              <a:t> not a </a:t>
            </a:r>
            <a:r>
              <a:rPr lang="cs-CZ" sz="2000" b="1" dirty="0" err="1"/>
              <a:t>trustee</a:t>
            </a:r>
            <a:r>
              <a:rPr lang="cs-CZ" sz="2000" b="1" dirty="0"/>
              <a:t>, but </a:t>
            </a:r>
            <a:r>
              <a:rPr lang="cs-CZ" sz="2000" b="1" dirty="0" err="1"/>
              <a:t>also</a:t>
            </a:r>
            <a:r>
              <a:rPr lang="cs-CZ" sz="2000" b="1" dirty="0"/>
              <a:t> </a:t>
            </a:r>
            <a:r>
              <a:rPr lang="cs-CZ" sz="2000" b="1" dirty="0" err="1"/>
              <a:t>an</a:t>
            </a:r>
            <a:r>
              <a:rPr lang="cs-CZ" sz="2000" b="1" dirty="0"/>
              <a:t> </a:t>
            </a:r>
            <a:r>
              <a:rPr lang="cs-CZ" sz="2000" b="1" dirty="0" err="1"/>
              <a:t>heir</a:t>
            </a:r>
            <a:r>
              <a:rPr lang="cs-CZ" sz="2000" b="1" dirty="0"/>
              <a:t>)</a:t>
            </a:r>
          </a:p>
          <a:p>
            <a:r>
              <a:rPr lang="cs-CZ" sz="2000" b="1" dirty="0"/>
              <a:t>No „</a:t>
            </a:r>
            <a:r>
              <a:rPr lang="cs-CZ" sz="2000" b="1" dirty="0" err="1"/>
              <a:t>substitution</a:t>
            </a:r>
            <a:r>
              <a:rPr lang="cs-CZ" sz="2000" b="1" dirty="0"/>
              <a:t>“ but „</a:t>
            </a:r>
            <a:r>
              <a:rPr lang="cs-CZ" sz="2000" b="1" dirty="0" err="1"/>
              <a:t>institution</a:t>
            </a:r>
            <a:r>
              <a:rPr lang="cs-CZ" sz="2000" b="1" dirty="0"/>
              <a:t>“</a:t>
            </a:r>
          </a:p>
          <a:p>
            <a:r>
              <a:rPr lang="cs-CZ" sz="2000" b="1" dirty="0"/>
              <a:t>FIDEICOMMISSUM HEREDITATIS </a:t>
            </a:r>
          </a:p>
          <a:p>
            <a:r>
              <a:rPr lang="cs-CZ" sz="2000" b="1" dirty="0"/>
              <a:t>In Roman </a:t>
            </a:r>
            <a:r>
              <a:rPr lang="cs-CZ" sz="2000" b="1" dirty="0" err="1"/>
              <a:t>law</a:t>
            </a:r>
            <a:r>
              <a:rPr lang="cs-CZ" sz="2000" b="1" dirty="0"/>
              <a:t> limited </a:t>
            </a:r>
            <a:r>
              <a:rPr lang="cs-CZ" sz="2000" b="1" dirty="0" err="1"/>
              <a:t>for</a:t>
            </a:r>
            <a:r>
              <a:rPr lang="cs-CZ" sz="2000" b="1" dirty="0"/>
              <a:t> 4 </a:t>
            </a:r>
            <a:r>
              <a:rPr lang="cs-CZ" sz="2000" b="1" dirty="0" err="1"/>
              <a:t>generations</a:t>
            </a:r>
            <a:r>
              <a:rPr lang="cs-CZ" sz="2000" b="1" dirty="0"/>
              <a:t> x in </a:t>
            </a:r>
            <a:r>
              <a:rPr lang="cs-CZ" sz="2000" b="1" dirty="0" err="1"/>
              <a:t>Middle</a:t>
            </a:r>
            <a:r>
              <a:rPr lang="cs-CZ" sz="2000" b="1" dirty="0"/>
              <a:t> </a:t>
            </a:r>
            <a:r>
              <a:rPr lang="cs-CZ" sz="2000" b="1" dirty="0" err="1"/>
              <a:t>Ages</a:t>
            </a:r>
            <a:r>
              <a:rPr lang="cs-CZ" sz="2000" b="1" dirty="0"/>
              <a:t> </a:t>
            </a:r>
            <a:r>
              <a:rPr lang="cs-CZ" sz="2000" b="1" dirty="0" err="1"/>
              <a:t>without</a:t>
            </a:r>
            <a:r>
              <a:rPr lang="cs-CZ" sz="2000" b="1" dirty="0"/>
              <a:t> </a:t>
            </a:r>
            <a:r>
              <a:rPr lang="cs-CZ" sz="2000" b="1" dirty="0" err="1"/>
              <a:t>limitations</a:t>
            </a:r>
            <a:endParaRPr lang="cs-CZ" sz="2000" b="1" dirty="0"/>
          </a:p>
          <a:p>
            <a:r>
              <a:rPr lang="cs-CZ" sz="2000" b="1" dirty="0" err="1"/>
              <a:t>Middle</a:t>
            </a:r>
            <a:r>
              <a:rPr lang="cs-CZ" sz="2000" b="1" dirty="0"/>
              <a:t> </a:t>
            </a:r>
            <a:r>
              <a:rPr lang="cs-CZ" sz="2000" b="1" dirty="0" err="1"/>
              <a:t>Ages</a:t>
            </a:r>
            <a:r>
              <a:rPr lang="cs-CZ" sz="2000" b="1" dirty="0"/>
              <a:t> „</a:t>
            </a:r>
            <a:r>
              <a:rPr lang="cs-CZ" sz="2000" b="1" dirty="0" err="1"/>
              <a:t>Fideikomiss</a:t>
            </a:r>
            <a:r>
              <a:rPr lang="cs-CZ" sz="2000" b="1" dirty="0"/>
              <a:t>“ – </a:t>
            </a:r>
            <a:r>
              <a:rPr lang="cs-CZ" sz="2000" b="1" dirty="0" err="1"/>
              <a:t>inspiration</a:t>
            </a:r>
            <a:r>
              <a:rPr lang="cs-CZ" sz="2000" b="1" dirty="0"/>
              <a:t> </a:t>
            </a:r>
            <a:r>
              <a:rPr lang="cs-CZ" sz="2000" b="1" dirty="0" err="1"/>
              <a:t>from</a:t>
            </a:r>
            <a:r>
              <a:rPr lang="cs-CZ" sz="2000" b="1" dirty="0"/>
              <a:t> </a:t>
            </a:r>
            <a:r>
              <a:rPr lang="cs-CZ" sz="2000" b="1" dirty="0" err="1"/>
              <a:t>Spain</a:t>
            </a:r>
            <a:r>
              <a:rPr lang="cs-CZ" sz="2000" b="1" dirty="0"/>
              <a:t> and Italy, </a:t>
            </a:r>
            <a:r>
              <a:rPr lang="cs-CZ" sz="2000" b="1" dirty="0" err="1"/>
              <a:t>from</a:t>
            </a:r>
            <a:r>
              <a:rPr lang="cs-CZ" sz="2000" b="1" dirty="0"/>
              <a:t> 17th </a:t>
            </a:r>
            <a:r>
              <a:rPr lang="cs-CZ" sz="2000" b="1" dirty="0" err="1"/>
              <a:t>century</a:t>
            </a:r>
            <a:r>
              <a:rPr lang="cs-CZ" sz="2000" b="1" dirty="0"/>
              <a:t> </a:t>
            </a:r>
            <a:r>
              <a:rPr lang="cs-CZ" sz="2000" b="1" dirty="0" err="1"/>
              <a:t>until</a:t>
            </a:r>
            <a:r>
              <a:rPr lang="cs-CZ" sz="2000" b="1" dirty="0"/>
              <a:t> 1924</a:t>
            </a:r>
          </a:p>
          <a:p>
            <a:r>
              <a:rPr lang="cs-CZ" sz="2000" b="1" dirty="0" err="1"/>
              <a:t>CzCC</a:t>
            </a:r>
            <a:r>
              <a:rPr lang="cs-CZ" sz="2000" b="1" dirty="0"/>
              <a:t> 2012 – sec. 1448 „Trust“ – </a:t>
            </a:r>
            <a:r>
              <a:rPr lang="cs-CZ" sz="2000" b="1" dirty="0" err="1"/>
              <a:t>inspiration</a:t>
            </a:r>
            <a:r>
              <a:rPr lang="cs-CZ" sz="2000" b="1" dirty="0"/>
              <a:t> in CC </a:t>
            </a:r>
            <a:r>
              <a:rPr lang="cs-CZ" sz="2000" b="1" dirty="0" err="1"/>
              <a:t>Quebec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087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err="1"/>
              <a:t>Altenklingen</a:t>
            </a:r>
            <a:r>
              <a:rPr lang="cs-CZ" sz="2400" dirty="0"/>
              <a:t> (</a:t>
            </a:r>
            <a:r>
              <a:rPr lang="cs-CZ" sz="2400" dirty="0" err="1"/>
              <a:t>Switzerland</a:t>
            </a:r>
            <a:r>
              <a:rPr lang="cs-CZ" sz="2400" dirty="0"/>
              <a:t>) – trust </a:t>
            </a:r>
            <a:r>
              <a:rPr lang="cs-CZ" sz="2400" dirty="0" err="1"/>
              <a:t>from</a:t>
            </a:r>
            <a:r>
              <a:rPr lang="cs-CZ" sz="2400" dirty="0"/>
              <a:t> 1595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08" y="1700808"/>
            <a:ext cx="5241876" cy="4489381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012160" y="5359192"/>
            <a:ext cx="26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https://en.wikipedia.org/wiki/Altenklingen_Castle</a:t>
            </a:r>
          </a:p>
        </p:txBody>
      </p:sp>
    </p:spTree>
    <p:extLst>
      <p:ext uri="{BB962C8B-B14F-4D97-AF65-F5344CB8AC3E}">
        <p14:creationId xmlns:p14="http://schemas.microsoft.com/office/powerpoint/2010/main" val="126685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2699792" y="3284984"/>
            <a:ext cx="5974308" cy="2952304"/>
          </a:xfrm>
        </p:spPr>
        <p:txBody>
          <a:bodyPr/>
          <a:lstStyle/>
          <a:p>
            <a:pPr algn="ctr"/>
            <a:r>
              <a:rPr lang="cs-CZ" sz="3600" dirty="0" err="1"/>
              <a:t>Thank</a:t>
            </a:r>
            <a:r>
              <a:rPr lang="cs-CZ" sz="3600" dirty="0"/>
              <a:t> </a:t>
            </a:r>
            <a:r>
              <a:rPr lang="cs-CZ" sz="3600" dirty="0" err="1"/>
              <a:t>you</a:t>
            </a:r>
            <a:r>
              <a:rPr lang="cs-CZ" sz="3600" dirty="0"/>
              <a:t> </a:t>
            </a:r>
            <a:r>
              <a:rPr lang="cs-CZ" sz="3600" dirty="0" err="1"/>
              <a:t>for</a:t>
            </a:r>
            <a:r>
              <a:rPr lang="cs-CZ" sz="3600" dirty="0"/>
              <a:t> </a:t>
            </a:r>
            <a:r>
              <a:rPr lang="cs-CZ" sz="3600" dirty="0" err="1"/>
              <a:t>attention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P. Salák jr.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442075"/>
            <a:ext cx="6837363" cy="263525"/>
          </a:xfrm>
        </p:spPr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480425" y="6442075"/>
            <a:ext cx="663575" cy="263525"/>
          </a:xfrm>
        </p:spPr>
        <p:txBody>
          <a:bodyPr/>
          <a:lstStyle/>
          <a:p>
            <a:fld id="{C8E1380E-CE38-45BF-AFD2-FB9816607317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0823417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1875</TotalTime>
  <Words>646</Words>
  <Application>Microsoft Office PowerPoint</Application>
  <PresentationFormat>Předvádění na obrazovce (4:3)</PresentationFormat>
  <Paragraphs>95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sablona cesky</vt:lpstr>
      <vt:lpstr>BÉŽOVÁ TITL</vt:lpstr>
      <vt:lpstr>LEGACY    doc. JUDr. P. Salák jr., Ph.D.</vt:lpstr>
      <vt:lpstr>WHAT IS LEGACY?</vt:lpstr>
      <vt:lpstr>Legacy in Roman law</vt:lpstr>
      <vt:lpstr>FIDEICOMMISSUM</vt:lpstr>
      <vt:lpstr>LEGACY TODAY</vt:lpstr>
      <vt:lpstr>LEGATUM today</vt:lpstr>
      <vt:lpstr>FIDEICOMMISSSUM today</vt:lpstr>
      <vt:lpstr>Altenklingen (Switzerland) – trust from 1595</vt:lpstr>
      <vt:lpstr>Thank you for attention  P. Salák jr.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 TESTAMENTU</dc:title>
  <dc:creator>10908</dc:creator>
  <cp:lastModifiedBy>Radek Černoch</cp:lastModifiedBy>
  <cp:revision>76</cp:revision>
  <dcterms:created xsi:type="dcterms:W3CDTF">2016-03-07T11:47:48Z</dcterms:created>
  <dcterms:modified xsi:type="dcterms:W3CDTF">2019-04-11T05:50:57Z</dcterms:modified>
</cp:coreProperties>
</file>