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0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-1578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20627" y="1098388"/>
            <a:ext cx="9790563" cy="4394988"/>
          </a:xfrm>
        </p:spPr>
        <p:txBody>
          <a:bodyPr/>
          <a:lstStyle/>
          <a:p>
            <a:r>
              <a:rPr lang="es-ES" dirty="0" smtClean="0"/>
              <a:t>EXTRAORDINARY</a:t>
            </a:r>
            <a:br>
              <a:rPr lang="es-ES" dirty="0" smtClean="0"/>
            </a:br>
            <a:r>
              <a:rPr lang="es-ES" dirty="0" smtClean="0"/>
              <a:t>TESTAMENTS</a:t>
            </a:r>
            <a:br>
              <a:rPr lang="es-ES" dirty="0" smtClean="0"/>
            </a:br>
            <a:r>
              <a:rPr lang="es-ES" sz="4400" dirty="0" smtClean="0"/>
              <a:t>SPANISH LAW</a:t>
            </a:r>
            <a:endParaRPr lang="en-IE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u="sng" dirty="0" smtClean="0"/>
              <a:t>LAW OF SUCCESION</a:t>
            </a:r>
          </a:p>
          <a:p>
            <a:r>
              <a:rPr lang="es-ES" sz="1200" b="0" i="1" dirty="0" smtClean="0"/>
              <a:t>Pablo Colomina </a:t>
            </a:r>
            <a:r>
              <a:rPr lang="es-ES" sz="1200" b="0" i="1" dirty="0" err="1" smtClean="0"/>
              <a:t>urios</a:t>
            </a:r>
            <a:endParaRPr lang="es-ES" sz="1200" b="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2522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291" y="2314575"/>
            <a:ext cx="3030234" cy="30302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464764"/>
            <a:ext cx="10449697" cy="993334"/>
          </a:xfrm>
        </p:spPr>
        <p:txBody>
          <a:bodyPr>
            <a:normAutofit/>
          </a:bodyPr>
          <a:lstStyle/>
          <a:p>
            <a:r>
              <a:rPr lang="en-IE" sz="4400" dirty="0">
                <a:solidFill>
                  <a:schemeClr val="accent1"/>
                </a:solidFill>
              </a:rPr>
              <a:t>Testament in imminent danger of death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285101"/>
            <a:ext cx="10178322" cy="510745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IE" sz="2400" dirty="0" smtClean="0"/>
          </a:p>
          <a:p>
            <a:pPr marL="457200" lvl="1" indent="0">
              <a:buNone/>
            </a:pPr>
            <a:r>
              <a:rPr lang="en-IE" sz="2400" dirty="0" smtClean="0"/>
              <a:t>If </a:t>
            </a:r>
            <a:r>
              <a:rPr lang="en-IE" sz="2400" dirty="0"/>
              <a:t>the testator is in imminent danger of death can be granted </a:t>
            </a:r>
            <a:r>
              <a:rPr lang="en-IE" sz="2400" dirty="0">
                <a:solidFill>
                  <a:srgbClr val="FF0000"/>
                </a:solidFill>
              </a:rPr>
              <a:t>(art. </a:t>
            </a:r>
            <a:r>
              <a:rPr lang="en-IE" sz="2400" dirty="0" smtClean="0">
                <a:solidFill>
                  <a:srgbClr val="FF0000"/>
                </a:solidFill>
              </a:rPr>
              <a:t>700 C.C.)</a:t>
            </a:r>
            <a:r>
              <a:rPr lang="en-IE" sz="2400" dirty="0" smtClean="0"/>
              <a:t>:</a:t>
            </a:r>
            <a:r>
              <a:rPr lang="en-IE" sz="2400" dirty="0"/>
              <a:t> </a:t>
            </a:r>
            <a:br>
              <a:rPr lang="en-IE" sz="2400" dirty="0"/>
            </a:br>
            <a:r>
              <a:rPr lang="en-IE" sz="2400" dirty="0" smtClean="0"/>
              <a:t>		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- before </a:t>
            </a:r>
            <a:r>
              <a:rPr lang="en-IE" sz="2400" dirty="0">
                <a:solidFill>
                  <a:srgbClr val="00B050"/>
                </a:solidFill>
              </a:rPr>
              <a:t>five</a:t>
            </a:r>
            <a:r>
              <a:rPr lang="en-IE" sz="2400" dirty="0"/>
              <a:t> suitable </a:t>
            </a:r>
            <a:r>
              <a:rPr lang="en-IE" sz="2400" dirty="0">
                <a:solidFill>
                  <a:srgbClr val="00B050"/>
                </a:solidFill>
              </a:rPr>
              <a:t>witnesses </a:t>
            </a:r>
            <a:r>
              <a:rPr lang="en-IE" sz="2400" dirty="0" smtClean="0"/>
              <a:t/>
            </a:r>
            <a:br>
              <a:rPr lang="en-IE" sz="2400" dirty="0" smtClean="0"/>
            </a:br>
            <a:r>
              <a:rPr lang="en-IE" sz="2400" dirty="0" smtClean="0"/>
              <a:t>		- without a </a:t>
            </a:r>
            <a:r>
              <a:rPr lang="en-IE" sz="2400" dirty="0"/>
              <a:t>Notary </a:t>
            </a:r>
            <a:r>
              <a:rPr lang="en-IE" sz="2400" dirty="0" smtClean="0"/>
              <a:t>= </a:t>
            </a:r>
            <a:r>
              <a:rPr lang="en-IE" sz="2400" dirty="0"/>
              <a:t>is impossible </a:t>
            </a:r>
            <a:endParaRPr lang="en-IE" sz="2400" dirty="0" smtClean="0"/>
          </a:p>
          <a:p>
            <a:pPr marL="457200" lvl="1" indent="0">
              <a:buNone/>
            </a:pPr>
            <a:endParaRPr lang="en-IE" sz="2400" dirty="0"/>
          </a:p>
          <a:p>
            <a:pPr marL="457200" lvl="1" indent="0">
              <a:buNone/>
            </a:pPr>
            <a:r>
              <a:rPr lang="en-IE" sz="2400" dirty="0" smtClean="0"/>
              <a:t>The </a:t>
            </a:r>
            <a:r>
              <a:rPr lang="en-IE" sz="2400" b="1" i="1" dirty="0"/>
              <a:t>state of danger </a:t>
            </a:r>
            <a:r>
              <a:rPr lang="en-IE" sz="2400" dirty="0"/>
              <a:t>is essential for the validity of the will, </a:t>
            </a:r>
            <a:br>
              <a:rPr lang="en-IE" sz="2400" dirty="0"/>
            </a:br>
            <a:r>
              <a:rPr lang="en-IE" sz="2400" dirty="0" smtClean="0"/>
              <a:t>		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  <a:r>
              <a:rPr lang="en-IE" sz="2400" dirty="0" smtClean="0"/>
              <a:t>	-is </a:t>
            </a:r>
            <a:r>
              <a:rPr lang="en-IE" sz="2400" dirty="0"/>
              <a:t>not Enough the serious </a:t>
            </a:r>
            <a:br>
              <a:rPr lang="en-IE" sz="2400" dirty="0"/>
            </a:br>
            <a:r>
              <a:rPr lang="en-IE" sz="2400" dirty="0" smtClean="0"/>
              <a:t>		-disease </a:t>
            </a:r>
            <a:r>
              <a:rPr lang="en-IE" sz="2400" dirty="0"/>
              <a:t>requires urgent, immediate and extreme situation of </a:t>
            </a:r>
            <a:r>
              <a:rPr lang="en-IE" sz="2400" dirty="0" smtClean="0"/>
              <a:t>		proximity </a:t>
            </a:r>
            <a:r>
              <a:rPr lang="en-IE" sz="2400" dirty="0"/>
              <a:t>to death.</a:t>
            </a:r>
          </a:p>
        </p:txBody>
      </p:sp>
    </p:spTree>
    <p:extLst>
      <p:ext uri="{BB962C8B-B14F-4D97-AF65-F5344CB8AC3E}">
        <p14:creationId xmlns:p14="http://schemas.microsoft.com/office/powerpoint/2010/main" xmlns="" val="4723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1208406"/>
            <a:ext cx="2171700" cy="231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solidFill>
                  <a:srgbClr val="FFC000"/>
                </a:solidFill>
              </a:rPr>
              <a:t>Testament in case of epidemic </a:t>
            </a:r>
            <a:r>
              <a:rPr lang="en-IE" sz="2400" dirty="0">
                <a:solidFill>
                  <a:srgbClr val="FF0000"/>
                </a:solidFill>
              </a:rPr>
              <a:t>art. </a:t>
            </a:r>
            <a:r>
              <a:rPr lang="en-IE" sz="2400" dirty="0" smtClean="0">
                <a:solidFill>
                  <a:srgbClr val="FF0000"/>
                </a:solidFill>
              </a:rPr>
              <a:t>701 c.c.</a:t>
            </a:r>
            <a:endParaRPr lang="en-IE" sz="2400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631093"/>
            <a:ext cx="10178322" cy="42485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can </a:t>
            </a:r>
            <a:r>
              <a:rPr lang="en-IE" sz="2800" dirty="0"/>
              <a:t>be granted before </a:t>
            </a:r>
            <a:r>
              <a:rPr lang="en-IE" sz="2800" dirty="0">
                <a:solidFill>
                  <a:srgbClr val="00B050"/>
                </a:solidFill>
              </a:rPr>
              <a:t>3 witnesses </a:t>
            </a:r>
            <a:r>
              <a:rPr lang="en-IE" sz="2800" dirty="0"/>
              <a:t>over </a:t>
            </a:r>
            <a:r>
              <a:rPr lang="en-IE" sz="2800" dirty="0">
                <a:solidFill>
                  <a:srgbClr val="00B050"/>
                </a:solidFill>
              </a:rPr>
              <a:t>16 years</a:t>
            </a:r>
            <a:r>
              <a:rPr lang="en-IE" sz="2800" dirty="0"/>
              <a:t> </a:t>
            </a:r>
            <a:br>
              <a:rPr lang="en-IE" sz="2800" dirty="0"/>
            </a:br>
            <a:endParaRPr lang="en-IE" sz="2800" dirty="0" smtClean="0"/>
          </a:p>
          <a:p>
            <a:r>
              <a:rPr lang="en-IE" sz="2800" dirty="0" smtClean="0"/>
              <a:t>without </a:t>
            </a:r>
            <a:r>
              <a:rPr lang="en-IE" sz="2800" dirty="0"/>
              <a:t>the need of notary </a:t>
            </a:r>
            <a:br>
              <a:rPr lang="en-IE" sz="2800" dirty="0"/>
            </a:br>
            <a:endParaRPr lang="en-IE" sz="2800" dirty="0" smtClean="0"/>
          </a:p>
          <a:p>
            <a:r>
              <a:rPr lang="en-IE" sz="2800" dirty="0" smtClean="0"/>
              <a:t>The CC </a:t>
            </a:r>
            <a:r>
              <a:rPr lang="en-IE" sz="2800" dirty="0"/>
              <a:t>does </a:t>
            </a:r>
            <a:r>
              <a:rPr lang="en-IE" sz="2800" u="sng" dirty="0"/>
              <a:t>not require </a:t>
            </a:r>
            <a:r>
              <a:rPr lang="en-IE" sz="2800" dirty="0"/>
              <a:t>the testator </a:t>
            </a:r>
            <a:r>
              <a:rPr lang="en-IE" sz="2800" b="1" i="1" dirty="0"/>
              <a:t>to suffer epidemic disease</a:t>
            </a:r>
            <a:r>
              <a:rPr lang="en-IE" sz="2800" dirty="0"/>
              <a:t>. </a:t>
            </a:r>
            <a:endParaRPr lang="en-IE" sz="2800" dirty="0" smtClean="0"/>
          </a:p>
          <a:p>
            <a:pPr marL="0" indent="0">
              <a:buNone/>
            </a:pPr>
            <a:r>
              <a:rPr lang="en-IE" sz="2800" dirty="0"/>
              <a:t>	</a:t>
            </a:r>
            <a:r>
              <a:rPr lang="en-IE" sz="2800" dirty="0" smtClean="0"/>
              <a:t>It </a:t>
            </a:r>
            <a:r>
              <a:rPr lang="en-IE" sz="2800" dirty="0"/>
              <a:t>is enough that it is in the affected place.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4301490"/>
            <a:ext cx="3486150" cy="255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5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733169"/>
            <a:ext cx="10178322" cy="51464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	</a:t>
            </a:r>
            <a:r>
              <a:rPr lang="en-IE" b="1" dirty="0" smtClean="0">
                <a:solidFill>
                  <a:schemeClr val="accent1"/>
                </a:solidFill>
              </a:rPr>
              <a:t>FORM:</a:t>
            </a:r>
            <a:r>
              <a:rPr lang="en-IE" b="1" dirty="0">
                <a:solidFill>
                  <a:schemeClr val="accent1"/>
                </a:solidFill>
              </a:rPr>
              <a:t> 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/>
              <a:t>			</a:t>
            </a:r>
            <a:r>
              <a:rPr lang="en-IE" dirty="0" smtClean="0">
                <a:solidFill>
                  <a:srgbClr val="FF0000"/>
                </a:solidFill>
              </a:rPr>
              <a:t>Art</a:t>
            </a:r>
            <a:r>
              <a:rPr lang="en-IE" dirty="0">
                <a:solidFill>
                  <a:srgbClr val="FF0000"/>
                </a:solidFill>
              </a:rPr>
              <a:t>. </a:t>
            </a:r>
            <a:r>
              <a:rPr lang="en-IE" dirty="0" smtClean="0">
                <a:solidFill>
                  <a:srgbClr val="FF0000"/>
                </a:solidFill>
              </a:rPr>
              <a:t>702 C.C.: </a:t>
            </a:r>
            <a:r>
              <a:rPr lang="en-IE" dirty="0"/>
              <a:t>They must be written, if possible. 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			If </a:t>
            </a:r>
            <a:r>
              <a:rPr lang="en-IE" dirty="0"/>
              <a:t>it is not possible the will is valid even if the </a:t>
            </a:r>
            <a:r>
              <a:rPr lang="en-IE" dirty="0">
                <a:solidFill>
                  <a:srgbClr val="00B050"/>
                </a:solidFill>
              </a:rPr>
              <a:t>witnesses do not know </a:t>
            </a:r>
            <a:r>
              <a:rPr lang="en-IE" dirty="0" smtClean="0">
                <a:solidFill>
                  <a:srgbClr val="00B050"/>
                </a:solidFill>
              </a:rPr>
              <a:t>			how </a:t>
            </a:r>
            <a:r>
              <a:rPr lang="en-IE" dirty="0">
                <a:solidFill>
                  <a:srgbClr val="00B050"/>
                </a:solidFill>
              </a:rPr>
              <a:t>to write</a:t>
            </a:r>
            <a:r>
              <a:rPr lang="en-IE" dirty="0"/>
              <a:t>, keep in their memory until their elevation to public </a:t>
            </a:r>
            <a:r>
              <a:rPr lang="en-IE" dirty="0" smtClean="0"/>
              <a:t>			deed </a:t>
            </a:r>
            <a:r>
              <a:rPr lang="en-IE" dirty="0"/>
              <a:t>by the notary. 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	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accent1"/>
                </a:solidFill>
              </a:rPr>
              <a:t>	</a:t>
            </a:r>
            <a:r>
              <a:rPr lang="en-IE" b="1" dirty="0" smtClean="0">
                <a:solidFill>
                  <a:schemeClr val="accent1"/>
                </a:solidFill>
              </a:rPr>
              <a:t>EXPIRATION DATE:</a:t>
            </a:r>
            <a:r>
              <a:rPr lang="en-IE" b="1" dirty="0">
                <a:solidFill>
                  <a:schemeClr val="accent1"/>
                </a:solidFill>
              </a:rPr>
              <a:t> </a:t>
            </a:r>
            <a:br>
              <a:rPr lang="en-IE" b="1" dirty="0">
                <a:solidFill>
                  <a:schemeClr val="accent1"/>
                </a:solidFill>
              </a:rPr>
            </a:b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			at </a:t>
            </a:r>
            <a:r>
              <a:rPr lang="en-IE" dirty="0">
                <a:solidFill>
                  <a:srgbClr val="00B0F0"/>
                </a:solidFill>
              </a:rPr>
              <a:t>3 months </a:t>
            </a:r>
            <a:r>
              <a:rPr lang="en-IE" dirty="0"/>
              <a:t>since the testator came out of the danger of death </a:t>
            </a:r>
            <a:endParaRPr lang="en-IE" dirty="0" smtClean="0"/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		or 			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		stopped </a:t>
            </a:r>
            <a:r>
              <a:rPr lang="en-IE" dirty="0"/>
              <a:t>the epidemic </a:t>
            </a:r>
            <a:r>
              <a:rPr lang="en-IE" dirty="0" smtClean="0"/>
              <a:t>			        </a:t>
            </a:r>
            <a:r>
              <a:rPr lang="en-IE" dirty="0" smtClean="0">
                <a:solidFill>
                  <a:srgbClr val="FF0000"/>
                </a:solidFill>
              </a:rPr>
              <a:t>Art</a:t>
            </a:r>
            <a:r>
              <a:rPr lang="en-IE" dirty="0">
                <a:solidFill>
                  <a:srgbClr val="FF0000"/>
                </a:solidFill>
              </a:rPr>
              <a:t>. </a:t>
            </a:r>
            <a:r>
              <a:rPr lang="en-IE" dirty="0" smtClean="0">
                <a:solidFill>
                  <a:srgbClr val="FF0000"/>
                </a:solidFill>
              </a:rPr>
              <a:t>703 C. C. 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0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6377" y="1098388"/>
            <a:ext cx="9790563" cy="4394988"/>
          </a:xfrm>
        </p:spPr>
        <p:txBody>
          <a:bodyPr/>
          <a:lstStyle/>
          <a:p>
            <a:r>
              <a:rPr lang="es-ES" dirty="0" smtClean="0"/>
              <a:t>especial</a:t>
            </a:r>
            <a:br>
              <a:rPr lang="es-ES" dirty="0" smtClean="0"/>
            </a:br>
            <a:r>
              <a:rPr lang="es-ES" dirty="0" smtClean="0"/>
              <a:t>TESTAMENTS</a:t>
            </a:r>
            <a:endParaRPr lang="en-I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u="sng" dirty="0" smtClean="0"/>
              <a:t>LAW OF SUCCESION</a:t>
            </a:r>
          </a:p>
          <a:p>
            <a:r>
              <a:rPr lang="es-ES" sz="1200" b="0" i="1" dirty="0" smtClean="0"/>
              <a:t>Pablo Colomina </a:t>
            </a:r>
            <a:r>
              <a:rPr lang="es-ES" sz="1200" b="0" i="1" dirty="0" err="1" smtClean="0"/>
              <a:t>urios</a:t>
            </a:r>
            <a:endParaRPr lang="es-ES" sz="1200" b="0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7232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57747" y="-3428672"/>
            <a:ext cx="1268627" cy="81259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029075" cy="68839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416322" cy="886242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rgbClr val="FFC000"/>
                </a:solidFill>
              </a:rPr>
              <a:t>Forms of the Military Testament: 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81050" y="1383957"/>
            <a:ext cx="11182350" cy="5313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>
                <a:solidFill>
                  <a:schemeClr val="bg1"/>
                </a:solidFill>
              </a:rPr>
              <a:t>- Open:</a:t>
            </a:r>
            <a:r>
              <a:rPr lang="en-IE" dirty="0" smtClean="0">
                <a:solidFill>
                  <a:schemeClr val="bg1"/>
                </a:solidFill>
              </a:rPr>
              <a:t>	</a:t>
            </a:r>
            <a:r>
              <a:rPr lang="en-IE" dirty="0" smtClean="0"/>
              <a:t>			In </a:t>
            </a:r>
            <a:r>
              <a:rPr lang="en-IE" i="1" dirty="0"/>
              <a:t>writing</a:t>
            </a:r>
            <a:r>
              <a:rPr lang="en-IE" dirty="0"/>
              <a:t> before an </a:t>
            </a:r>
            <a:r>
              <a:rPr lang="en-IE" dirty="0">
                <a:solidFill>
                  <a:srgbClr val="00B050"/>
                </a:solidFill>
              </a:rPr>
              <a:t>officer with rank of captain </a:t>
            </a:r>
            <a:r>
              <a:rPr lang="en-IE" dirty="0"/>
              <a:t>and </a:t>
            </a:r>
            <a:r>
              <a:rPr lang="en-IE" dirty="0">
                <a:solidFill>
                  <a:srgbClr val="00B050"/>
                </a:solidFill>
              </a:rPr>
              <a:t>two suitable </a:t>
            </a:r>
            <a:r>
              <a:rPr lang="en-IE" dirty="0" smtClean="0">
                <a:solidFill>
                  <a:srgbClr val="00B050"/>
                </a:solidFill>
              </a:rPr>
              <a:t>					witnesses</a:t>
            </a:r>
            <a:r>
              <a:rPr lang="en-IE" dirty="0">
                <a:solidFill>
                  <a:srgbClr val="00B050"/>
                </a:solidFill>
              </a:rPr>
              <a:t>.</a:t>
            </a:r>
            <a:r>
              <a:rPr lang="en-IE" dirty="0"/>
              <a:t> </a:t>
            </a:r>
            <a:br>
              <a:rPr lang="en-IE" dirty="0"/>
            </a:br>
            <a:r>
              <a:rPr lang="en-IE" dirty="0" smtClean="0"/>
              <a:t>					</a:t>
            </a:r>
            <a:r>
              <a:rPr lang="en-IE" sz="1600" dirty="0" smtClean="0"/>
              <a:t>If </a:t>
            </a:r>
            <a:r>
              <a:rPr lang="en-IE" sz="1600" dirty="0"/>
              <a:t>the testator is </a:t>
            </a:r>
            <a:r>
              <a:rPr lang="en-IE" sz="1600" b="1" dirty="0"/>
              <a:t>injured</a:t>
            </a:r>
            <a:r>
              <a:rPr lang="en-IE" sz="1600" dirty="0"/>
              <a:t> before </a:t>
            </a:r>
            <a:r>
              <a:rPr lang="en-IE" sz="1600" dirty="0">
                <a:solidFill>
                  <a:srgbClr val="00B050"/>
                </a:solidFill>
              </a:rPr>
              <a:t>the captain </a:t>
            </a:r>
            <a:r>
              <a:rPr lang="en-IE" sz="1600" dirty="0"/>
              <a:t>or </a:t>
            </a:r>
            <a:r>
              <a:rPr lang="en-IE" sz="1600" dirty="0">
                <a:solidFill>
                  <a:srgbClr val="00B050"/>
                </a:solidFill>
              </a:rPr>
              <a:t>physician who assists you. </a:t>
            </a:r>
            <a:r>
              <a:rPr lang="en-IE" dirty="0">
                <a:solidFill>
                  <a:srgbClr val="00B050"/>
                </a:solidFill>
              </a:rPr>
              <a:t/>
            </a:r>
            <a:br>
              <a:rPr lang="en-IE" dirty="0">
                <a:solidFill>
                  <a:srgbClr val="00B050"/>
                </a:solidFill>
              </a:rPr>
            </a:br>
            <a:r>
              <a:rPr lang="en-IE" dirty="0">
                <a:solidFill>
                  <a:srgbClr val="00B050"/>
                </a:solidFill>
              </a:rPr>
              <a:t/>
            </a:r>
            <a:br>
              <a:rPr lang="en-IE" dirty="0">
                <a:solidFill>
                  <a:srgbClr val="00B050"/>
                </a:solidFill>
              </a:rPr>
            </a:br>
            <a:endParaRPr lang="en-IE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IE" b="1" u="sng" dirty="0" smtClean="0">
                <a:solidFill>
                  <a:schemeClr val="bg1"/>
                </a:solidFill>
              </a:rPr>
              <a:t>- Closed: 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smtClean="0"/>
              <a:t>			Before </a:t>
            </a:r>
            <a:r>
              <a:rPr lang="en-IE" dirty="0"/>
              <a:t>a </a:t>
            </a:r>
            <a:r>
              <a:rPr lang="en-IE" dirty="0">
                <a:solidFill>
                  <a:srgbClr val="00B050"/>
                </a:solidFill>
              </a:rPr>
              <a:t>war Commissioner</a:t>
            </a:r>
            <a:r>
              <a:rPr lang="en-IE" dirty="0"/>
              <a:t> (</a:t>
            </a:r>
            <a:r>
              <a:rPr lang="en-IE" dirty="0">
                <a:solidFill>
                  <a:srgbClr val="FF0000"/>
                </a:solidFill>
              </a:rPr>
              <a:t>art. </a:t>
            </a:r>
            <a:r>
              <a:rPr lang="en-IE" dirty="0" smtClean="0">
                <a:solidFill>
                  <a:srgbClr val="FF0000"/>
                </a:solidFill>
              </a:rPr>
              <a:t>717 C.C</a:t>
            </a:r>
            <a:r>
              <a:rPr lang="en-IE" dirty="0" smtClean="0"/>
              <a:t>.).</a:t>
            </a:r>
            <a:r>
              <a:rPr lang="en-IE" dirty="0"/>
              <a:t> </a:t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endParaRPr lang="en-IE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E" b="1" u="sng" dirty="0" smtClean="0">
                <a:solidFill>
                  <a:schemeClr val="bg1"/>
                </a:solidFill>
              </a:rPr>
              <a:t>- Extraordinary situations</a:t>
            </a:r>
            <a:r>
              <a:rPr lang="en-IE" b="1" dirty="0" smtClean="0">
                <a:solidFill>
                  <a:schemeClr val="bg1"/>
                </a:solidFill>
              </a:rPr>
              <a:t>: 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smtClean="0"/>
              <a:t>	</a:t>
            </a:r>
            <a:r>
              <a:rPr lang="en-IE" dirty="0" smtClean="0">
                <a:solidFill>
                  <a:srgbClr val="FF0000"/>
                </a:solidFill>
              </a:rPr>
              <a:t>art</a:t>
            </a:r>
            <a:r>
              <a:rPr lang="en-IE" dirty="0">
                <a:solidFill>
                  <a:srgbClr val="FF0000"/>
                </a:solidFill>
              </a:rPr>
              <a:t>. </a:t>
            </a:r>
            <a:r>
              <a:rPr lang="en-IE" dirty="0" smtClean="0">
                <a:solidFill>
                  <a:srgbClr val="FF0000"/>
                </a:solidFill>
              </a:rPr>
              <a:t>720 C.C. </a:t>
            </a:r>
            <a:r>
              <a:rPr lang="en-IE" dirty="0" smtClean="0"/>
              <a:t>, </a:t>
            </a:r>
            <a:r>
              <a:rPr lang="en-IE" dirty="0"/>
              <a:t>battle, assault, combat... </a:t>
            </a:r>
            <a:br>
              <a:rPr lang="en-IE" dirty="0"/>
            </a:br>
            <a:r>
              <a:rPr lang="en-IE" dirty="0" smtClean="0"/>
              <a:t>					</a:t>
            </a:r>
            <a:r>
              <a:rPr lang="en-IE" sz="1600" dirty="0" smtClean="0"/>
              <a:t>Before </a:t>
            </a:r>
            <a:r>
              <a:rPr lang="en-IE" sz="1600" dirty="0">
                <a:solidFill>
                  <a:srgbClr val="00B050"/>
                </a:solidFill>
              </a:rPr>
              <a:t>two witnesses </a:t>
            </a:r>
            <a:r>
              <a:rPr lang="en-IE" sz="1600" dirty="0"/>
              <a:t>who must formalize </a:t>
            </a:r>
            <a:r>
              <a:rPr lang="en-IE" sz="1600" dirty="0" smtClean="0"/>
              <a:t>it </a:t>
            </a:r>
            <a:r>
              <a:rPr lang="en-IE" sz="1600" dirty="0"/>
              <a:t>before </a:t>
            </a:r>
            <a:r>
              <a:rPr lang="en-IE" sz="1600" dirty="0" smtClean="0"/>
              <a:t>								the </a:t>
            </a:r>
            <a:r>
              <a:rPr lang="en-IE" sz="1600" dirty="0"/>
              <a:t>auditor of War (</a:t>
            </a:r>
            <a:r>
              <a:rPr lang="en-IE" sz="1600" dirty="0">
                <a:solidFill>
                  <a:srgbClr val="00B0F0"/>
                </a:solidFill>
              </a:rPr>
              <a:t>in 3 </a:t>
            </a:r>
            <a:r>
              <a:rPr lang="en-IE" sz="1600" dirty="0" smtClean="0">
                <a:solidFill>
                  <a:srgbClr val="00B0F0"/>
                </a:solidFill>
              </a:rPr>
              <a:t>months</a:t>
            </a:r>
            <a:r>
              <a:rPr lang="en-IE" sz="1600" dirty="0"/>
              <a:t>). </a:t>
            </a:r>
            <a:br>
              <a:rPr lang="en-IE" sz="1600" dirty="0"/>
            </a:br>
            <a:r>
              <a:rPr lang="en-IE" sz="1600" dirty="0"/>
              <a:t/>
            </a:r>
            <a:br>
              <a:rPr lang="en-IE" sz="1600" dirty="0"/>
            </a:br>
            <a:endParaRPr lang="en-IE" sz="1600" dirty="0" smtClean="0"/>
          </a:p>
          <a:p>
            <a:pPr marL="0" indent="0">
              <a:buNone/>
            </a:pPr>
            <a:r>
              <a:rPr lang="en-IE" b="1" u="sng" dirty="0" smtClean="0"/>
              <a:t>- </a:t>
            </a:r>
            <a:r>
              <a:rPr lang="en-IE" b="1" u="sng" dirty="0" smtClean="0">
                <a:solidFill>
                  <a:schemeClr val="bg1"/>
                </a:solidFill>
              </a:rPr>
              <a:t>Inefficacy</a:t>
            </a:r>
            <a:r>
              <a:rPr lang="en-IE" dirty="0" smtClean="0">
                <a:solidFill>
                  <a:schemeClr val="bg1"/>
                </a:solidFill>
              </a:rPr>
              <a:t> 	</a:t>
            </a:r>
            <a:r>
              <a:rPr lang="en-IE" dirty="0" smtClean="0">
                <a:solidFill>
                  <a:srgbClr val="FF0000"/>
                </a:solidFill>
              </a:rPr>
              <a:t>		Art</a:t>
            </a:r>
            <a:r>
              <a:rPr lang="en-IE" dirty="0">
                <a:solidFill>
                  <a:srgbClr val="FF0000"/>
                </a:solidFill>
              </a:rPr>
              <a:t>. </a:t>
            </a:r>
            <a:r>
              <a:rPr lang="en-IE" dirty="0" smtClean="0">
                <a:solidFill>
                  <a:srgbClr val="FF0000"/>
                </a:solidFill>
              </a:rPr>
              <a:t>719 C.C. </a:t>
            </a:r>
            <a:r>
              <a:rPr lang="en-IE" dirty="0" smtClean="0"/>
              <a:t>:----------} </a:t>
            </a:r>
            <a:r>
              <a:rPr lang="en-IE" dirty="0">
                <a:solidFill>
                  <a:srgbClr val="00B0F0"/>
                </a:solidFill>
              </a:rPr>
              <a:t>4 months </a:t>
            </a:r>
            <a:r>
              <a:rPr lang="en-IE" dirty="0"/>
              <a:t>end of campaign.</a:t>
            </a:r>
          </a:p>
        </p:txBody>
      </p:sp>
    </p:spTree>
    <p:extLst>
      <p:ext uri="{BB962C8B-B14F-4D97-AF65-F5344CB8AC3E}">
        <p14:creationId xmlns:p14="http://schemas.microsoft.com/office/powerpoint/2010/main" xmlns="" val="35238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651" y="0"/>
            <a:ext cx="3719785" cy="187642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7109727" cy="919193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</a:rPr>
              <a:t>MARITIME TESTAMENT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66335"/>
            <a:ext cx="10178322" cy="441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/>
            </a:r>
            <a:br>
              <a:rPr lang="en-IE" dirty="0"/>
            </a:br>
            <a:r>
              <a:rPr lang="en-IE" dirty="0" smtClean="0"/>
              <a:t>- Granted by those who are aboard on a maritime voyage, </a:t>
            </a:r>
            <a:r>
              <a:rPr lang="en-IE" dirty="0" smtClean="0">
                <a:solidFill>
                  <a:srgbClr val="FF0000"/>
                </a:solidFill>
              </a:rPr>
              <a:t>art. 722 C.C. </a:t>
            </a:r>
            <a:br>
              <a:rPr lang="en-IE" dirty="0" smtClean="0">
                <a:solidFill>
                  <a:srgbClr val="FF0000"/>
                </a:solidFill>
              </a:rPr>
            </a:br>
            <a:r>
              <a:rPr lang="en-IE" dirty="0" smtClean="0">
                <a:solidFill>
                  <a:srgbClr val="FF0000"/>
                </a:solidFill>
              </a:rPr>
              <a:t>			</a:t>
            </a:r>
            <a:r>
              <a:rPr lang="en-IE" sz="1800" dirty="0" smtClean="0"/>
              <a:t>The journey begins at the time of embarkation. </a:t>
            </a:r>
            <a:br>
              <a:rPr lang="en-IE" sz="1800" dirty="0" smtClean="0"/>
            </a:br>
            <a:r>
              <a:rPr lang="en-IE" sz="1800" dirty="0" smtClean="0"/>
              <a:t/>
            </a:r>
            <a:br>
              <a:rPr lang="en-IE" sz="1800" dirty="0" smtClean="0"/>
            </a:br>
            <a:r>
              <a:rPr lang="en-IE" sz="1800" dirty="0" smtClean="0"/>
              <a:t>- </a:t>
            </a:r>
            <a:r>
              <a:rPr lang="en-IE" u="sng" dirty="0" smtClean="0"/>
              <a:t>Requirements:</a:t>
            </a:r>
            <a:r>
              <a:rPr lang="en-IE" dirty="0" smtClean="0"/>
              <a:t> </a:t>
            </a:r>
            <a:br>
              <a:rPr lang="en-IE" dirty="0" smtClean="0"/>
            </a:br>
            <a:r>
              <a:rPr lang="en-IE" dirty="0" smtClean="0"/>
              <a:t>			</a:t>
            </a:r>
            <a:r>
              <a:rPr lang="en-IE" i="1" dirty="0" smtClean="0"/>
              <a:t>Warship</a:t>
            </a:r>
            <a:r>
              <a:rPr lang="en-IE" dirty="0" smtClean="0"/>
              <a:t>: Before the </a:t>
            </a:r>
            <a:r>
              <a:rPr lang="en-IE" dirty="0" smtClean="0">
                <a:solidFill>
                  <a:srgbClr val="00B050"/>
                </a:solidFill>
              </a:rPr>
              <a:t>accountant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00B050"/>
                </a:solidFill>
              </a:rPr>
              <a:t>two suitable witnesses. </a:t>
            </a:r>
            <a:br>
              <a:rPr lang="en-IE" dirty="0" smtClean="0">
                <a:solidFill>
                  <a:srgbClr val="00B050"/>
                </a:solidFill>
              </a:rPr>
            </a:br>
            <a:r>
              <a:rPr lang="en-IE" dirty="0" smtClean="0"/>
              <a:t>			</a:t>
            </a:r>
            <a:r>
              <a:rPr lang="en-IE" i="1" dirty="0" smtClean="0"/>
              <a:t>Merchant ship</a:t>
            </a:r>
            <a:r>
              <a:rPr lang="en-IE" dirty="0" smtClean="0"/>
              <a:t>: Before the </a:t>
            </a:r>
            <a:r>
              <a:rPr lang="en-IE" dirty="0" smtClean="0">
                <a:solidFill>
                  <a:srgbClr val="00B050"/>
                </a:solidFill>
              </a:rPr>
              <a:t>captain</a:t>
            </a:r>
            <a:r>
              <a:rPr lang="en-IE" dirty="0" smtClean="0"/>
              <a:t> and </a:t>
            </a:r>
            <a:r>
              <a:rPr lang="en-IE" dirty="0" smtClean="0">
                <a:solidFill>
                  <a:srgbClr val="00B050"/>
                </a:solidFill>
              </a:rPr>
              <a:t>two suitable witnesses.</a:t>
            </a:r>
            <a:r>
              <a:rPr lang="en-IE" dirty="0" smtClean="0"/>
              <a:t> </a:t>
            </a:r>
            <a:br>
              <a:rPr lang="en-IE" dirty="0" smtClean="0"/>
            </a:br>
            <a:r>
              <a:rPr lang="en-IE" dirty="0" smtClean="0"/>
              <a:t>					-</a:t>
            </a:r>
            <a:r>
              <a:rPr lang="en-IE" sz="1800" i="1" dirty="0" smtClean="0"/>
              <a:t>Witnesses, chosen among the passengers </a:t>
            </a:r>
            <a:r>
              <a:rPr lang="en-IE" sz="1800" i="1" dirty="0" smtClean="0">
                <a:solidFill>
                  <a:srgbClr val="FF0000"/>
                </a:solidFill>
              </a:rPr>
              <a:t>(art. 722 C.C.).</a:t>
            </a:r>
            <a:r>
              <a:rPr lang="en-IE" sz="1800" dirty="0" smtClean="0"/>
              <a:t> 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- </a:t>
            </a:r>
            <a:r>
              <a:rPr lang="en-IE" u="sng" dirty="0" smtClean="0"/>
              <a:t>Expiry maritime will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B0F0"/>
                </a:solidFill>
              </a:rPr>
              <a:t>4 months </a:t>
            </a:r>
            <a:r>
              <a:rPr lang="en-IE" dirty="0" smtClean="0"/>
              <a:t>from end trip.</a:t>
            </a:r>
            <a:endParaRPr lang="en-I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836" y="4273906"/>
            <a:ext cx="5181600" cy="25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61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109</TotalTime>
  <Words>68</Words>
  <Application>Microsoft Office PowerPoint</Application>
  <PresentationFormat>Vlastní</PresentationFormat>
  <Paragraphs>29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Badge</vt:lpstr>
      <vt:lpstr>EXTRAORDINARY TESTAMENTS SPANISH LAW</vt:lpstr>
      <vt:lpstr>Testament in imminent danger of death</vt:lpstr>
      <vt:lpstr>Testament in case of epidemic art. 701 c.c.</vt:lpstr>
      <vt:lpstr>Snímek 4</vt:lpstr>
      <vt:lpstr>especial TESTAMENTS</vt:lpstr>
      <vt:lpstr>Forms of the Military Testament:  </vt:lpstr>
      <vt:lpstr>MARITIME TESTAMENT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EXTRAORDINARY TESTAMENTS</dc:title>
  <dc:creator>Pablo Colomina</dc:creator>
  <cp:lastModifiedBy>Jaroslava</cp:lastModifiedBy>
  <cp:revision>10</cp:revision>
  <dcterms:created xsi:type="dcterms:W3CDTF">2018-03-21T15:47:41Z</dcterms:created>
  <dcterms:modified xsi:type="dcterms:W3CDTF">2018-04-02T08:51:50Z</dcterms:modified>
</cp:coreProperties>
</file>