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57" r:id="rId3"/>
    <p:sldId id="258" r:id="rId4"/>
    <p:sldId id="259" r:id="rId5"/>
    <p:sldId id="265" r:id="rId6"/>
    <p:sldId id="266"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p:restoredTop sz="94410"/>
  </p:normalViewPr>
  <p:slideViewPr>
    <p:cSldViewPr snapToGrid="0" snapToObjects="1">
      <p:cViewPr varScale="1">
        <p:scale>
          <a:sx n="110" d="100"/>
          <a:sy n="110" d="100"/>
        </p:scale>
        <p:origin x="-480"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B407B-E49E-6346-87DD-41AB24ED9F5D}" type="datetimeFigureOut">
              <a:rPr lang="en-US" smtClean="0"/>
              <a:pPr/>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43EDD-8EAB-1146-B8E7-BB5D86ADFF27}" type="slidenum">
              <a:rPr lang="en-US" smtClean="0"/>
              <a:pPr/>
              <a:t>‹#›</a:t>
            </a:fld>
            <a:endParaRPr lang="en-US"/>
          </a:p>
        </p:txBody>
      </p:sp>
    </p:spTree>
    <p:extLst>
      <p:ext uri="{BB962C8B-B14F-4D97-AF65-F5344CB8AC3E}">
        <p14:creationId xmlns:p14="http://schemas.microsoft.com/office/powerpoint/2010/main" xmlns="" val="206640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43EDD-8EAB-1146-B8E7-BB5D86ADFF27}" type="slidenum">
              <a:rPr lang="en-US" smtClean="0"/>
              <a:pPr/>
              <a:t>5</a:t>
            </a:fld>
            <a:endParaRPr lang="en-US"/>
          </a:p>
        </p:txBody>
      </p:sp>
    </p:spTree>
    <p:extLst>
      <p:ext uri="{BB962C8B-B14F-4D97-AF65-F5344CB8AC3E}">
        <p14:creationId xmlns:p14="http://schemas.microsoft.com/office/powerpoint/2010/main" xmlns="" val="122989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1F22B3-8D7E-8743-8E6C-3D5818D529E7}" type="datetimeFigureOut">
              <a:rPr lang="en-US" smtClean="0"/>
              <a:pPr/>
              <a:t>4/2/2018</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D13D2257-CBC6-7E40-81D6-4D2A1149A9F3}"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6452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F22B3-8D7E-8743-8E6C-3D5818D529E7}"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2257-CBC6-7E40-81D6-4D2A1149A9F3}"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89765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1F22B3-8D7E-8743-8E6C-3D5818D529E7}"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2257-CBC6-7E40-81D6-4D2A1149A9F3}"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xmlns="" val="171772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A21F22B3-8D7E-8743-8E6C-3D5818D529E7}" type="datetimeFigureOut">
              <a:rPr lang="en-US" smtClean="0"/>
              <a:pPr/>
              <a:t>4/2/2018</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D13D2257-CBC6-7E40-81D6-4D2A1149A9F3}"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52912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1F22B3-8D7E-8743-8E6C-3D5818D529E7}"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2257-CBC6-7E40-81D6-4D2A1149A9F3}"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57332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1F22B3-8D7E-8743-8E6C-3D5818D529E7}" type="datetimeFigureOut">
              <a:rPr lang="en-US" smtClean="0"/>
              <a:pPr/>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D2257-CBC6-7E40-81D6-4D2A1149A9F3}"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24442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1F22B3-8D7E-8743-8E6C-3D5818D529E7}" type="datetimeFigureOut">
              <a:rPr lang="en-US" smtClean="0"/>
              <a:pPr/>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D2257-CBC6-7E40-81D6-4D2A1149A9F3}"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11846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1F22B3-8D7E-8743-8E6C-3D5818D529E7}" type="datetimeFigureOut">
              <a:rPr lang="en-US" smtClean="0"/>
              <a:pPr/>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D2257-CBC6-7E40-81D6-4D2A1149A9F3}"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39529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F22B3-8D7E-8743-8E6C-3D5818D529E7}" type="datetimeFigureOut">
              <a:rPr lang="en-US" smtClean="0"/>
              <a:pPr/>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D2257-CBC6-7E40-81D6-4D2A1149A9F3}" type="slidenum">
              <a:rPr lang="en-US" smtClean="0"/>
              <a:pPr/>
              <a:t>‹#›</a:t>
            </a:fld>
            <a:endParaRPr lang="en-US"/>
          </a:p>
        </p:txBody>
      </p:sp>
    </p:spTree>
    <p:extLst>
      <p:ext uri="{BB962C8B-B14F-4D97-AF65-F5344CB8AC3E}">
        <p14:creationId xmlns:p14="http://schemas.microsoft.com/office/powerpoint/2010/main" xmlns="" val="247529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F22B3-8D7E-8743-8E6C-3D5818D529E7}" type="datetimeFigureOut">
              <a:rPr lang="en-US" smtClean="0"/>
              <a:pPr/>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D2257-CBC6-7E40-81D6-4D2A1149A9F3}"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05461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A21F22B3-8D7E-8743-8E6C-3D5818D529E7}" type="datetimeFigureOut">
              <a:rPr lang="en-US" smtClean="0"/>
              <a:pPr/>
              <a:t>4/2/2018</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D13D2257-CBC6-7E40-81D6-4D2A1149A9F3}"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xmlns="" val="34516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xmlns=""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21F22B3-8D7E-8743-8E6C-3D5818D529E7}" type="datetimeFigureOut">
              <a:rPr lang="en-US" smtClean="0"/>
              <a:pPr/>
              <a:t>4/2/2018</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D13D2257-CBC6-7E40-81D6-4D2A1149A9F3}" type="slidenum">
              <a:rPr lang="en-US" smtClean="0"/>
              <a:pPr/>
              <a:t>‹#›</a:t>
            </a:fld>
            <a:endParaRPr lang="en-US"/>
          </a:p>
        </p:txBody>
      </p:sp>
    </p:spTree>
    <p:extLst>
      <p:ext uri="{BB962C8B-B14F-4D97-AF65-F5344CB8AC3E}">
        <p14:creationId xmlns:p14="http://schemas.microsoft.com/office/powerpoint/2010/main" xmlns="" val="1730391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654BA-BC88-1B41-9ACD-379C639F7B5F}"/>
              </a:ext>
            </a:extLst>
          </p:cNvPr>
          <p:cNvSpPr>
            <a:spLocks noGrp="1"/>
          </p:cNvSpPr>
          <p:nvPr>
            <p:ph type="ctrTitle"/>
          </p:nvPr>
        </p:nvSpPr>
        <p:spPr/>
        <p:txBody>
          <a:bodyPr>
            <a:normAutofit fontScale="90000"/>
          </a:bodyPr>
          <a:lstStyle/>
          <a:p>
            <a:r>
              <a:rPr lang="en-US" dirty="0"/>
              <a:t>Extraordinary Testaments in the United Kingdom </a:t>
            </a:r>
          </a:p>
        </p:txBody>
      </p:sp>
      <p:sp>
        <p:nvSpPr>
          <p:cNvPr id="3" name="Subtitle 2">
            <a:extLst>
              <a:ext uri="{FF2B5EF4-FFF2-40B4-BE49-F238E27FC236}">
                <a16:creationId xmlns:a16="http://schemas.microsoft.com/office/drawing/2014/main" xmlns="" id="{0B3C7F1D-70CC-E64B-A8B6-6C39E6854F92}"/>
              </a:ext>
            </a:extLst>
          </p:cNvPr>
          <p:cNvSpPr>
            <a:spLocks noGrp="1"/>
          </p:cNvSpPr>
          <p:nvPr>
            <p:ph type="subTitle" idx="1"/>
          </p:nvPr>
        </p:nvSpPr>
        <p:spPr>
          <a:xfrm>
            <a:off x="1128404" y="4329238"/>
            <a:ext cx="8637072" cy="1071095"/>
          </a:xfrm>
        </p:spPr>
        <p:txBody>
          <a:bodyPr/>
          <a:lstStyle/>
          <a:p>
            <a:r>
              <a:rPr lang="en-US" dirty="0"/>
              <a:t>Sam Cox</a:t>
            </a:r>
          </a:p>
        </p:txBody>
      </p:sp>
    </p:spTree>
    <p:extLst>
      <p:ext uri="{BB962C8B-B14F-4D97-AF65-F5344CB8AC3E}">
        <p14:creationId xmlns:p14="http://schemas.microsoft.com/office/powerpoint/2010/main" xmlns="" val="139735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ACA87-D245-2445-957C-58117C8FB2F4}"/>
              </a:ext>
            </a:extLst>
          </p:cNvPr>
          <p:cNvSpPr>
            <a:spLocks noGrp="1"/>
          </p:cNvSpPr>
          <p:nvPr>
            <p:ph type="title"/>
          </p:nvPr>
        </p:nvSpPr>
        <p:spPr/>
        <p:txBody>
          <a:bodyPr>
            <a:normAutofit fontScale="90000"/>
          </a:bodyPr>
          <a:lstStyle/>
          <a:p>
            <a:r>
              <a:rPr lang="en-GB" sz="2700" b="1" dirty="0"/>
              <a:t>The will of Kenneth Gibson, born in 1923 in Lincolnshire, who requested in 1999 that his step-daughter should get the 'price of half a pound of pork sausages that she claimed in my presence that her late mother Ann Cox had not paid her for</a:t>
            </a:r>
            <a:r>
              <a:rPr lang="en-GB" dirty="0"/>
              <a:t/>
            </a:r>
            <a:br>
              <a:rPr lang="en-GB" dirty="0"/>
            </a:br>
            <a:r>
              <a:rPr lang="en-GB" dirty="0"/>
              <a:t/>
            </a:r>
            <a:br>
              <a:rPr lang="en-GB" dirty="0"/>
            </a:br>
            <a:endParaRPr lang="en-US" dirty="0"/>
          </a:p>
        </p:txBody>
      </p:sp>
      <p:pic>
        <p:nvPicPr>
          <p:cNvPr id="4" name="Content Placeholder 3">
            <a:extLst>
              <a:ext uri="{FF2B5EF4-FFF2-40B4-BE49-F238E27FC236}">
                <a16:creationId xmlns:a16="http://schemas.microsoft.com/office/drawing/2014/main" xmlns="" id="{77873680-EF9F-DF42-8675-AF3137636229}"/>
              </a:ext>
            </a:extLst>
          </p:cNvPr>
          <p:cNvPicPr>
            <a:picLocks noGrp="1" noChangeAspect="1"/>
          </p:cNvPicPr>
          <p:nvPr>
            <p:ph idx="1"/>
          </p:nvPr>
        </p:nvPicPr>
        <p:blipFill>
          <a:blip r:embed="rId2"/>
          <a:stretch>
            <a:fillRect/>
          </a:stretch>
        </p:blipFill>
        <p:spPr>
          <a:xfrm>
            <a:off x="3144604" y="2673146"/>
            <a:ext cx="4642544" cy="3786648"/>
          </a:xfrm>
          <a:prstGeom prst="rect">
            <a:avLst/>
          </a:prstGeom>
        </p:spPr>
      </p:pic>
    </p:spTree>
    <p:extLst>
      <p:ext uri="{BB962C8B-B14F-4D97-AF65-F5344CB8AC3E}">
        <p14:creationId xmlns:p14="http://schemas.microsoft.com/office/powerpoint/2010/main" xmlns="" val="202893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9F31B-88D1-B54A-99ED-A77D6CC7AB73}"/>
              </a:ext>
            </a:extLst>
          </p:cNvPr>
          <p:cNvSpPr>
            <a:spLocks noGrp="1"/>
          </p:cNvSpPr>
          <p:nvPr>
            <p:ph type="title"/>
          </p:nvPr>
        </p:nvSpPr>
        <p:spPr>
          <a:xfrm>
            <a:off x="1263005" y="2398666"/>
            <a:ext cx="9603275" cy="1049235"/>
          </a:xfrm>
        </p:spPr>
        <p:txBody>
          <a:bodyPr>
            <a:normAutofit/>
          </a:bodyPr>
          <a:lstStyle/>
          <a:p>
            <a:r>
              <a:rPr lang="en-US" sz="4400" dirty="0"/>
              <a:t>Thank you for listening!</a:t>
            </a:r>
          </a:p>
        </p:txBody>
      </p:sp>
      <p:sp>
        <p:nvSpPr>
          <p:cNvPr id="3" name="Content Placeholder 2">
            <a:extLst>
              <a:ext uri="{FF2B5EF4-FFF2-40B4-BE49-F238E27FC236}">
                <a16:creationId xmlns:a16="http://schemas.microsoft.com/office/drawing/2014/main" xmlns="" id="{92500937-CCA2-494A-8CA8-F17BABD150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214121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BC4F1-7E18-0443-A7B8-E06D13539C44}"/>
              </a:ext>
            </a:extLst>
          </p:cNvPr>
          <p:cNvSpPr>
            <a:spLocks noGrp="1"/>
          </p:cNvSpPr>
          <p:nvPr>
            <p:ph type="title"/>
          </p:nvPr>
        </p:nvSpPr>
        <p:spPr/>
        <p:txBody>
          <a:bodyPr/>
          <a:lstStyle/>
          <a:p>
            <a:r>
              <a:rPr lang="en-US" dirty="0"/>
              <a:t>How is a ”Testament” or ”Will” defined in UK law?</a:t>
            </a:r>
          </a:p>
        </p:txBody>
      </p:sp>
      <p:sp>
        <p:nvSpPr>
          <p:cNvPr id="3" name="Content Placeholder 2">
            <a:extLst>
              <a:ext uri="{FF2B5EF4-FFF2-40B4-BE49-F238E27FC236}">
                <a16:creationId xmlns:a16="http://schemas.microsoft.com/office/drawing/2014/main" xmlns="" id="{40B8B967-629A-D14C-9D98-E54FD7375350}"/>
              </a:ext>
            </a:extLst>
          </p:cNvPr>
          <p:cNvSpPr>
            <a:spLocks noGrp="1"/>
          </p:cNvSpPr>
          <p:nvPr>
            <p:ph idx="1"/>
          </p:nvPr>
        </p:nvSpPr>
        <p:spPr/>
        <p:txBody>
          <a:bodyPr/>
          <a:lstStyle/>
          <a:p>
            <a:r>
              <a:rPr lang="en-US" dirty="0"/>
              <a:t>Wills are legal documents stating how a persons money and property will be distributed after their death</a:t>
            </a:r>
          </a:p>
          <a:p>
            <a:r>
              <a:rPr lang="en-US" dirty="0"/>
              <a:t>Wills are also tools to state preference who will be the guardian(s) of any minors </a:t>
            </a:r>
          </a:p>
          <a:p>
            <a:pPr marL="0" indent="0">
              <a:buNone/>
            </a:pPr>
            <a:endParaRPr lang="en-US" dirty="0"/>
          </a:p>
        </p:txBody>
      </p:sp>
    </p:spTree>
    <p:extLst>
      <p:ext uri="{BB962C8B-B14F-4D97-AF65-F5344CB8AC3E}">
        <p14:creationId xmlns:p14="http://schemas.microsoft.com/office/powerpoint/2010/main" xmlns="" val="266699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1F4C8-1190-6649-8917-0A3619BFBC76}"/>
              </a:ext>
            </a:extLst>
          </p:cNvPr>
          <p:cNvSpPr>
            <a:spLocks noGrp="1"/>
          </p:cNvSpPr>
          <p:nvPr>
            <p:ph type="title"/>
          </p:nvPr>
        </p:nvSpPr>
        <p:spPr/>
        <p:txBody>
          <a:bodyPr/>
          <a:lstStyle/>
          <a:p>
            <a:r>
              <a:rPr lang="en-US" dirty="0"/>
              <a:t>What makes a will legal?</a:t>
            </a:r>
          </a:p>
        </p:txBody>
      </p:sp>
      <p:sp>
        <p:nvSpPr>
          <p:cNvPr id="3" name="Content Placeholder 2">
            <a:extLst>
              <a:ext uri="{FF2B5EF4-FFF2-40B4-BE49-F238E27FC236}">
                <a16:creationId xmlns:a16="http://schemas.microsoft.com/office/drawing/2014/main" xmlns="" id="{CBCA94F8-79DF-4049-892E-077255EF8C09}"/>
              </a:ext>
            </a:extLst>
          </p:cNvPr>
          <p:cNvSpPr>
            <a:spLocks noGrp="1"/>
          </p:cNvSpPr>
          <p:nvPr>
            <p:ph idx="1"/>
          </p:nvPr>
        </p:nvSpPr>
        <p:spPr>
          <a:xfrm>
            <a:off x="1130270" y="1656380"/>
            <a:ext cx="9603275" cy="3946398"/>
          </a:xfrm>
        </p:spPr>
        <p:txBody>
          <a:bodyPr>
            <a:normAutofit fontScale="92500" lnSpcReduction="10000"/>
          </a:bodyPr>
          <a:lstStyle/>
          <a:p>
            <a:r>
              <a:rPr lang="en-GB" dirty="0"/>
              <a:t>For your will to be legally valid, you must:</a:t>
            </a:r>
          </a:p>
          <a:p>
            <a:r>
              <a:rPr lang="en-GB" dirty="0"/>
              <a:t>be 18 or over</a:t>
            </a:r>
          </a:p>
          <a:p>
            <a:r>
              <a:rPr lang="en-GB" dirty="0"/>
              <a:t>make it voluntarily</a:t>
            </a:r>
          </a:p>
          <a:p>
            <a:r>
              <a:rPr lang="en-GB" dirty="0"/>
              <a:t>be of sound mind</a:t>
            </a:r>
          </a:p>
          <a:p>
            <a:r>
              <a:rPr lang="en-GB" dirty="0"/>
              <a:t>make it in writing</a:t>
            </a:r>
          </a:p>
          <a:p>
            <a:r>
              <a:rPr lang="en-GB" dirty="0"/>
              <a:t>sign it in the presence of 2 witnesses who are both over 18</a:t>
            </a:r>
          </a:p>
          <a:p>
            <a:r>
              <a:rPr lang="en-GB" dirty="0"/>
              <a:t>have it signed by your 2 witnesses, in your presence</a:t>
            </a:r>
          </a:p>
          <a:p>
            <a:r>
              <a:rPr lang="en-GB" dirty="0"/>
              <a:t>If you make any changes to your will you must follow the same signing and witnessing process.</a:t>
            </a:r>
          </a:p>
          <a:p>
            <a:endParaRPr lang="en-GB" dirty="0"/>
          </a:p>
          <a:p>
            <a:endParaRPr lang="en-US" dirty="0"/>
          </a:p>
        </p:txBody>
      </p:sp>
    </p:spTree>
    <p:extLst>
      <p:ext uri="{BB962C8B-B14F-4D97-AF65-F5344CB8AC3E}">
        <p14:creationId xmlns:p14="http://schemas.microsoft.com/office/powerpoint/2010/main" xmlns="" val="55461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52F36-B944-3B47-A55A-A8FB6907ABB8}"/>
              </a:ext>
            </a:extLst>
          </p:cNvPr>
          <p:cNvSpPr>
            <a:spLocks noGrp="1"/>
          </p:cNvSpPr>
          <p:nvPr>
            <p:ph type="title"/>
          </p:nvPr>
        </p:nvSpPr>
        <p:spPr/>
        <p:txBody>
          <a:bodyPr/>
          <a:lstStyle/>
          <a:p>
            <a:r>
              <a:rPr lang="en-US" dirty="0"/>
              <a:t>When is a will not valid?</a:t>
            </a:r>
          </a:p>
        </p:txBody>
      </p:sp>
      <p:sp>
        <p:nvSpPr>
          <p:cNvPr id="3" name="Content Placeholder 2">
            <a:extLst>
              <a:ext uri="{FF2B5EF4-FFF2-40B4-BE49-F238E27FC236}">
                <a16:creationId xmlns:a16="http://schemas.microsoft.com/office/drawing/2014/main" xmlns="" id="{CCCA2078-CDA5-994B-AF72-CCCBAE4B7810}"/>
              </a:ext>
            </a:extLst>
          </p:cNvPr>
          <p:cNvSpPr>
            <a:spLocks noGrp="1"/>
          </p:cNvSpPr>
          <p:nvPr>
            <p:ph idx="1"/>
          </p:nvPr>
        </p:nvSpPr>
        <p:spPr/>
        <p:txBody>
          <a:bodyPr>
            <a:normAutofit fontScale="85000" lnSpcReduction="20000"/>
          </a:bodyPr>
          <a:lstStyle/>
          <a:p>
            <a:r>
              <a:rPr lang="en-US" dirty="0"/>
              <a:t>A will is not valid if it doesn’t meet the requirements of the previous slide</a:t>
            </a:r>
          </a:p>
          <a:p>
            <a:r>
              <a:rPr lang="en-US" dirty="0"/>
              <a:t>But also historically a will may be invalid </a:t>
            </a:r>
            <a:r>
              <a:rPr lang="en-GB" dirty="0"/>
              <a:t>in whole or in part, for many reasons, which may be divided into </a:t>
            </a:r>
          </a:p>
          <a:p>
            <a:r>
              <a:rPr lang="en-GB" dirty="0"/>
              <a:t>1)those arising from external circumstances and those arising from the will itself. The main examples of the former class are revocation by burning, tearing, etc.</a:t>
            </a:r>
          </a:p>
          <a:p>
            <a:r>
              <a:rPr lang="en-GB" dirty="0"/>
              <a:t>2) Undue influence is a ground upon which frequent attempts are made to set aside wills. Its nature is well explained in a judgment of Lord Penzance's: "Pressure of whatever character, whether acting on the fears or the hopes, if so exerted as to overpower the volition without convincing the judgment, is a species of restraint under which no valid will can be made."</a:t>
            </a:r>
            <a:endParaRPr lang="en-US" dirty="0"/>
          </a:p>
        </p:txBody>
      </p:sp>
    </p:spTree>
    <p:extLst>
      <p:ext uri="{BB962C8B-B14F-4D97-AF65-F5344CB8AC3E}">
        <p14:creationId xmlns:p14="http://schemas.microsoft.com/office/powerpoint/2010/main" xmlns="" val="315918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4D8A0-B36F-1F47-B2EC-6C1D97F25F06}"/>
              </a:ext>
            </a:extLst>
          </p:cNvPr>
          <p:cNvSpPr>
            <a:spLocks noGrp="1"/>
          </p:cNvSpPr>
          <p:nvPr>
            <p:ph type="title"/>
          </p:nvPr>
        </p:nvSpPr>
        <p:spPr/>
        <p:txBody>
          <a:bodyPr/>
          <a:lstStyle/>
          <a:p>
            <a:r>
              <a:rPr lang="en-US" dirty="0"/>
              <a:t>Types of Extraordinary Testament</a:t>
            </a:r>
          </a:p>
        </p:txBody>
      </p:sp>
      <p:sp>
        <p:nvSpPr>
          <p:cNvPr id="3" name="Content Placeholder 2">
            <a:extLst>
              <a:ext uri="{FF2B5EF4-FFF2-40B4-BE49-F238E27FC236}">
                <a16:creationId xmlns:a16="http://schemas.microsoft.com/office/drawing/2014/main" xmlns="" id="{68E210CA-3417-C840-BCC1-831227C5DC5D}"/>
              </a:ext>
            </a:extLst>
          </p:cNvPr>
          <p:cNvSpPr>
            <a:spLocks noGrp="1"/>
          </p:cNvSpPr>
          <p:nvPr>
            <p:ph idx="1"/>
          </p:nvPr>
        </p:nvSpPr>
        <p:spPr/>
        <p:txBody>
          <a:bodyPr>
            <a:normAutofit fontScale="85000" lnSpcReduction="10000"/>
          </a:bodyPr>
          <a:lstStyle/>
          <a:p>
            <a:r>
              <a:rPr lang="en-GB" sz="2100" b="1" dirty="0"/>
              <a:t>Privileged testament </a:t>
            </a:r>
            <a:r>
              <a:rPr lang="en-GB" dirty="0"/>
              <a:t>those who are in active military service, which means that they are either working in the Forces or are just about to be posted to one. This does not just apply to soldiers on the front line, it is also possible for civilian support staff to execute a privileged Will if they are being posted into an operational area. </a:t>
            </a:r>
          </a:p>
          <a:p>
            <a:r>
              <a:rPr lang="en-GB" dirty="0"/>
              <a:t>A privileged Will is usually written down but can even be an oral declaration. There is no requirement for any witnesses, although an oral declaration must of course be witnessed for there to be any evidence of it. The executor of the Will can be a minor, which is especially important given that many troops are ordered into combat before they reach the age of 18. </a:t>
            </a:r>
            <a:br>
              <a:rPr lang="en-GB" dirty="0"/>
            </a:br>
            <a:endParaRPr lang="en-GB" dirty="0"/>
          </a:p>
          <a:p>
            <a:pPr marL="0" indent="0">
              <a:buNone/>
            </a:pPr>
            <a:endParaRPr lang="en-US" dirty="0"/>
          </a:p>
        </p:txBody>
      </p:sp>
    </p:spTree>
    <p:extLst>
      <p:ext uri="{BB962C8B-B14F-4D97-AF65-F5344CB8AC3E}">
        <p14:creationId xmlns:p14="http://schemas.microsoft.com/office/powerpoint/2010/main" xmlns="" val="190468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17261-1F90-E741-B373-6463C63AC52D}"/>
              </a:ext>
            </a:extLst>
          </p:cNvPr>
          <p:cNvSpPr>
            <a:spLocks noGrp="1"/>
          </p:cNvSpPr>
          <p:nvPr>
            <p:ph type="title"/>
          </p:nvPr>
        </p:nvSpPr>
        <p:spPr/>
        <p:txBody>
          <a:bodyPr/>
          <a:lstStyle/>
          <a:p>
            <a:r>
              <a:rPr lang="en-US" dirty="0"/>
              <a:t>Joint and Mutual Wills</a:t>
            </a:r>
          </a:p>
        </p:txBody>
      </p:sp>
      <p:sp>
        <p:nvSpPr>
          <p:cNvPr id="3" name="Content Placeholder 2">
            <a:extLst>
              <a:ext uri="{FF2B5EF4-FFF2-40B4-BE49-F238E27FC236}">
                <a16:creationId xmlns:a16="http://schemas.microsoft.com/office/drawing/2014/main" xmlns="" id="{A0107C16-24AD-7846-924D-18E9097CEF4B}"/>
              </a:ext>
            </a:extLst>
          </p:cNvPr>
          <p:cNvSpPr>
            <a:spLocks noGrp="1"/>
          </p:cNvSpPr>
          <p:nvPr>
            <p:ph idx="1"/>
          </p:nvPr>
        </p:nvSpPr>
        <p:spPr>
          <a:xfrm>
            <a:off x="1130270" y="2171769"/>
            <a:ext cx="9603275" cy="3946398"/>
          </a:xfrm>
        </p:spPr>
        <p:txBody>
          <a:bodyPr>
            <a:normAutofit fontScale="92500" lnSpcReduction="10000"/>
          </a:bodyPr>
          <a:lstStyle/>
          <a:p>
            <a:r>
              <a:rPr lang="en-GB" sz="1900" b="1" dirty="0"/>
              <a:t>A joint will </a:t>
            </a:r>
            <a:r>
              <a:rPr lang="en-GB" sz="1900" dirty="0"/>
              <a:t>is two single wills made by two people (usually spouses) giving instructions about how their properties are to be distributed. This is mostly for convenience purposes and they can be called ‘</a:t>
            </a:r>
            <a:r>
              <a:rPr lang="en-GB" sz="1900" i="1" dirty="0"/>
              <a:t>mirror’ </a:t>
            </a:r>
            <a:r>
              <a:rPr lang="en-GB" sz="1900" dirty="0"/>
              <a:t>wills. </a:t>
            </a:r>
          </a:p>
          <a:p>
            <a:r>
              <a:rPr lang="en-GB" sz="1900" dirty="0"/>
              <a:t>Joint wills can be revoked by either party at any time before death and are valid as long as they follow the format of standard wills. </a:t>
            </a:r>
          </a:p>
          <a:p>
            <a:r>
              <a:rPr lang="en-GB" sz="1900" b="1" dirty="0"/>
              <a:t>Mutual wills </a:t>
            </a:r>
            <a:r>
              <a:rPr lang="en-GB" sz="1900" dirty="0"/>
              <a:t>are two or more wills made by people giving instructions based on agreement about how their properties are to be distributed for each other’s benefit. Mutual wills are deemed irrevocable. If revoked after the death of one party and new provisions are put in place, any disadvantaged beneficiaries under the first will who do not benefit under the later will can ‘</a:t>
            </a:r>
            <a:r>
              <a:rPr lang="en-GB" sz="1900" i="1" dirty="0"/>
              <a:t>enforce’ </a:t>
            </a:r>
            <a:r>
              <a:rPr lang="en-GB" sz="1900" dirty="0"/>
              <a:t>the terms of the first will. </a:t>
            </a:r>
          </a:p>
          <a:p>
            <a:endParaRPr lang="en-GB" sz="1800" dirty="0"/>
          </a:p>
          <a:p>
            <a:endParaRPr lang="en-US" dirty="0"/>
          </a:p>
        </p:txBody>
      </p:sp>
    </p:spTree>
    <p:extLst>
      <p:ext uri="{BB962C8B-B14F-4D97-AF65-F5344CB8AC3E}">
        <p14:creationId xmlns:p14="http://schemas.microsoft.com/office/powerpoint/2010/main" xmlns="" val="78091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F1A40-664F-2042-B314-75E556D4CCF9}"/>
              </a:ext>
            </a:extLst>
          </p:cNvPr>
          <p:cNvSpPr>
            <a:spLocks noGrp="1"/>
          </p:cNvSpPr>
          <p:nvPr>
            <p:ph type="title"/>
          </p:nvPr>
        </p:nvSpPr>
        <p:spPr/>
        <p:txBody>
          <a:bodyPr/>
          <a:lstStyle/>
          <a:p>
            <a:r>
              <a:rPr lang="en-US" dirty="0"/>
              <a:t>Other extraordinary Wills in the UK </a:t>
            </a:r>
          </a:p>
        </p:txBody>
      </p:sp>
      <p:sp>
        <p:nvSpPr>
          <p:cNvPr id="3" name="Content Placeholder 2">
            <a:extLst>
              <a:ext uri="{FF2B5EF4-FFF2-40B4-BE49-F238E27FC236}">
                <a16:creationId xmlns:a16="http://schemas.microsoft.com/office/drawing/2014/main" xmlns="" id="{1079EB46-2D6F-E14F-BF0D-9D3EA245130C}"/>
              </a:ext>
            </a:extLst>
          </p:cNvPr>
          <p:cNvSpPr>
            <a:spLocks noGrp="1"/>
          </p:cNvSpPr>
          <p:nvPr>
            <p:ph idx="1"/>
          </p:nvPr>
        </p:nvSpPr>
        <p:spPr/>
        <p:txBody>
          <a:bodyPr/>
          <a:lstStyle/>
          <a:p>
            <a:r>
              <a:rPr lang="en-US" dirty="0"/>
              <a:t>As long as the will is valid and not void by these conditions…</a:t>
            </a:r>
          </a:p>
          <a:p>
            <a:r>
              <a:rPr lang="en-US" dirty="0"/>
              <a:t>Even extraordinary wills can be be valid </a:t>
            </a:r>
          </a:p>
          <a:p>
            <a:r>
              <a:rPr lang="en-US" dirty="0"/>
              <a:t>I will now show some examples of some extraordinary wills which come from the United Kingdom </a:t>
            </a:r>
          </a:p>
          <a:p>
            <a:r>
              <a:rPr lang="en-US" dirty="0"/>
              <a:t>These come from a genealogy firm called Fraser and Fraser, based in Central London. They have been putting together a list of the strangest requests they have seen on wills in the UK</a:t>
            </a:r>
          </a:p>
          <a:p>
            <a:pPr marL="0" indent="0">
              <a:buNone/>
            </a:pPr>
            <a:endParaRPr lang="en-US" dirty="0"/>
          </a:p>
        </p:txBody>
      </p:sp>
    </p:spTree>
    <p:extLst>
      <p:ext uri="{BB962C8B-B14F-4D97-AF65-F5344CB8AC3E}">
        <p14:creationId xmlns:p14="http://schemas.microsoft.com/office/powerpoint/2010/main" xmlns="" val="176902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895F7-5896-5046-9513-A2A29A4EB7EB}"/>
              </a:ext>
            </a:extLst>
          </p:cNvPr>
          <p:cNvSpPr>
            <a:spLocks noGrp="1"/>
          </p:cNvSpPr>
          <p:nvPr>
            <p:ph type="title"/>
          </p:nvPr>
        </p:nvSpPr>
        <p:spPr/>
        <p:txBody>
          <a:bodyPr/>
          <a:lstStyle/>
          <a:p>
            <a:r>
              <a:rPr lang="en-US" b="1" dirty="0"/>
              <a:t>Anonymous donation to clear national debt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B940612A-3CAF-064A-B3F2-D27B70F99293}"/>
              </a:ext>
            </a:extLst>
          </p:cNvPr>
          <p:cNvSpPr>
            <a:spLocks noGrp="1"/>
          </p:cNvSpPr>
          <p:nvPr>
            <p:ph idx="1"/>
          </p:nvPr>
        </p:nvSpPr>
        <p:spPr/>
        <p:txBody>
          <a:bodyPr/>
          <a:lstStyle/>
          <a:p>
            <a:r>
              <a:rPr lang="en-GB" dirty="0"/>
              <a:t>Anonymous donation “to clear the national debt”</a:t>
            </a:r>
            <a:r>
              <a:rPr lang="en-GB" b="1" dirty="0"/>
              <a:t> </a:t>
            </a:r>
            <a:r>
              <a:rPr lang="en-GB" dirty="0"/>
              <a:t>A public-spirited donor made a half-million pound bequest to Britain back in 1928, which is now worth more than £350m. Unfortunately, the anonymous donor was very specific about how the money should be spent: it should only be passed on once it is enough to clear the entire national debt. Sadly, the total national debt currently stands at £1.5tn and so the country can’t touch the money.</a:t>
            </a:r>
            <a:endParaRPr lang="en-US" dirty="0"/>
          </a:p>
        </p:txBody>
      </p:sp>
    </p:spTree>
    <p:extLst>
      <p:ext uri="{BB962C8B-B14F-4D97-AF65-F5344CB8AC3E}">
        <p14:creationId xmlns:p14="http://schemas.microsoft.com/office/powerpoint/2010/main" xmlns="" val="350400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B99F9-F49F-6D40-8C91-2B74C168C907}"/>
              </a:ext>
            </a:extLst>
          </p:cNvPr>
          <p:cNvSpPr>
            <a:spLocks noGrp="1"/>
          </p:cNvSpPr>
          <p:nvPr>
            <p:ph type="title"/>
          </p:nvPr>
        </p:nvSpPr>
        <p:spPr>
          <a:xfrm>
            <a:off x="1111436" y="938580"/>
            <a:ext cx="9603275" cy="1465416"/>
          </a:xfrm>
        </p:spPr>
        <p:txBody>
          <a:bodyPr>
            <a:normAutofit fontScale="90000"/>
          </a:bodyPr>
          <a:lstStyle/>
          <a:p>
            <a:r>
              <a:rPr lang="en-GB" b="1" dirty="0"/>
              <a:t>The will of Stephen Cuthbert, from Wiltshire, who wrote his will in 2002 with strict instructions that his estate paid for the 'p*** up' after his funeral</a:t>
            </a:r>
            <a:r>
              <a:rPr lang="en-GB" dirty="0"/>
              <a:t/>
            </a:r>
            <a:br>
              <a:rPr lang="en-GB" dirty="0"/>
            </a:br>
            <a:endParaRPr lang="en-US" dirty="0"/>
          </a:p>
        </p:txBody>
      </p:sp>
      <p:pic>
        <p:nvPicPr>
          <p:cNvPr id="4" name="Content Placeholder 3">
            <a:extLst>
              <a:ext uri="{FF2B5EF4-FFF2-40B4-BE49-F238E27FC236}">
                <a16:creationId xmlns:a16="http://schemas.microsoft.com/office/drawing/2014/main" xmlns="" id="{B3CAE1AB-11D8-FD47-A400-3FA3BAB41741}"/>
              </a:ext>
            </a:extLst>
          </p:cNvPr>
          <p:cNvPicPr>
            <a:picLocks noGrp="1" noChangeAspect="1"/>
          </p:cNvPicPr>
          <p:nvPr>
            <p:ph idx="1"/>
          </p:nvPr>
        </p:nvPicPr>
        <p:blipFill>
          <a:blip r:embed="rId2"/>
          <a:stretch>
            <a:fillRect/>
          </a:stretch>
        </p:blipFill>
        <p:spPr>
          <a:xfrm>
            <a:off x="2840436" y="2684215"/>
            <a:ext cx="5496345" cy="3672344"/>
          </a:xfrm>
          <a:prstGeom prst="rect">
            <a:avLst/>
          </a:prstGeom>
        </p:spPr>
      </p:pic>
    </p:spTree>
    <p:extLst>
      <p:ext uri="{BB962C8B-B14F-4D97-AF65-F5344CB8AC3E}">
        <p14:creationId xmlns:p14="http://schemas.microsoft.com/office/powerpoint/2010/main" xmlns="" val="8269097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{AB156BFF-E40A-0A48-833C-F800B7B32EF4}tf10001119</Template>
  <TotalTime>124</TotalTime>
  <Words>626</Words>
  <Application>Microsoft Office PowerPoint</Application>
  <PresentationFormat>Vlastní</PresentationFormat>
  <Paragraphs>37</Paragraphs>
  <Slides>11</Slides>
  <Notes>1</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Gallery</vt:lpstr>
      <vt:lpstr>Extraordinary Testaments in the United Kingdom </vt:lpstr>
      <vt:lpstr>How is a ”Testament” or ”Will” defined in UK law?</vt:lpstr>
      <vt:lpstr>What makes a will legal?</vt:lpstr>
      <vt:lpstr>When is a will not valid?</vt:lpstr>
      <vt:lpstr>Types of Extraordinary Testament</vt:lpstr>
      <vt:lpstr>Joint and Mutual Wills</vt:lpstr>
      <vt:lpstr>Other extraordinary Wills in the UK </vt:lpstr>
      <vt:lpstr>Anonymous donation to clear national debt  </vt:lpstr>
      <vt:lpstr>The will of Stephen Cuthbert, from Wiltshire, who wrote his will in 2002 with strict instructions that his estate paid for the 'p*** up' after his funeral </vt:lpstr>
      <vt:lpstr>The will of Kenneth Gibson, born in 1923 in Lincolnshire, who requested in 1999 that his step-daughter should get the 'price of half a pound of pork sausages that she claimed in my presence that her late mother Ann Cox had not paid her for  </vt:lpstr>
      <vt:lpstr>Thank you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Extraordinary Testaments in the United Kingdom</dc:title>
  <dc:creator>samuel.cox</dc:creator>
  <cp:lastModifiedBy>Jaroslava</cp:lastModifiedBy>
  <cp:revision>12</cp:revision>
  <dcterms:created xsi:type="dcterms:W3CDTF">2018-03-28T13:14:57Z</dcterms:created>
  <dcterms:modified xsi:type="dcterms:W3CDTF">2018-04-02T08:50:46Z</dcterms:modified>
</cp:coreProperties>
</file>