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98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66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84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8"/>
            <a:ext cx="10363200" cy="21018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00151" y="4027489"/>
            <a:ext cx="10363200" cy="21034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06F4A0-476C-DB4C-9D26-47EE3CCD48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C76E3-1E78-CA4D-8FBC-D8DB5D1C46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19319-3CD1-4680-82EB-0486B3C706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1652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06F4A0-476C-DB4C-9D26-47EE3CCD48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C76E3-1E78-CA4D-8FBC-D8DB5D1C46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9833-ED5C-4F29-8379-B276D308B1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20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14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64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80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6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8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95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87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2F466-ADA7-4E0C-8F95-78C7D7EDE72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060AC-732E-4050-BD92-D05B5CBBC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87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Ekonomika" TargetMode="External"/><Relationship Id="rId7" Type="http://schemas.openxmlformats.org/officeDocument/2006/relationships/hyperlink" Target="https://cs.wikipedia.org/wiki/Monet%C3%A1rn%C3%AD_politika" TargetMode="External"/><Relationship Id="rId2" Type="http://schemas.openxmlformats.org/officeDocument/2006/relationships/hyperlink" Target="https://cs.wikipedia.org/wiki/Hospod%C3%A1%C5%99sk%C3%A1_politik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Dan%C4%9B" TargetMode="External"/><Relationship Id="rId5" Type="http://schemas.openxmlformats.org/officeDocument/2006/relationships/hyperlink" Target="https://cs.wikipedia.org/wiki/Ve%C5%99ejn%C3%A9_v%C3%BDdaje" TargetMode="External"/><Relationship Id="rId4" Type="http://schemas.openxmlformats.org/officeDocument/2006/relationships/hyperlink" Target="https://cs.wikipedia.org/wiki/Struktu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Ekonomick%C3%A1_aktivita&amp;action=edit&amp;redlink=1" TargetMode="External"/><Relationship Id="rId2" Type="http://schemas.openxmlformats.org/officeDocument/2006/relationships/hyperlink" Target="https://cs.wikipedia.org/wiki/Agreg%C3%A1tn%C3%AD_popt%C3%A1vk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/index.php?title=Zam%C4%9Bstnanost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t%C3%A1tn%C3%AD_dluh" TargetMode="External"/><Relationship Id="rId2" Type="http://schemas.openxmlformats.org/officeDocument/2006/relationships/hyperlink" Target="https://cs.wikipedia.org/wiki/Ve%C5%99ejn%C3%A9_v%C3%BDdaj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>
                <a:latin typeface="Arial" panose="020B0604020202020204" pitchFamily="34" charset="0"/>
              </a:rPr>
              <a:t>Fiskální zřízení ČR</a:t>
            </a:r>
            <a:br>
              <a:rPr lang="cs-CZ" altLang="cs-CZ" sz="4400" b="1">
                <a:latin typeface="Arial" panose="020B0604020202020204" pitchFamily="34" charset="0"/>
              </a:rPr>
            </a:br>
            <a:r>
              <a:rPr lang="cs-CZ" altLang="cs-CZ" sz="4400" b="1"/>
              <a:t/>
            </a:r>
            <a:br>
              <a:rPr lang="cs-CZ" altLang="cs-CZ" sz="4400" b="1"/>
            </a:br>
            <a:r>
              <a:rPr lang="cs-CZ" altLang="cs-CZ" sz="4400" b="1"/>
              <a:t>Rozpočtové právo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Ivana Pařízková</a:t>
            </a:r>
          </a:p>
        </p:txBody>
      </p:sp>
    </p:spTree>
    <p:extLst>
      <p:ext uri="{BB962C8B-B14F-4D97-AF65-F5344CB8AC3E}">
        <p14:creationId xmlns:p14="http://schemas.microsoft.com/office/powerpoint/2010/main" val="62075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altLang="cs-CZ" sz="5400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Rozpočtové 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Berní právo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Celní právo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3865A4-7AA4-3B4E-9D85-949AD247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>
                <a:latin typeface="Rockwell Extra Bold" pitchFamily="18" charset="0"/>
              </a:rPr>
              <a:t>  </a:t>
            </a:r>
            <a:r>
              <a:rPr lang="cs-CZ" sz="4900" dirty="0">
                <a:latin typeface="Rockwell Extra Bold" pitchFamily="18" charset="0"/>
              </a:rPr>
              <a:t>Zvláštní část FP</a:t>
            </a:r>
            <a:br>
              <a:rPr lang="cs-CZ" sz="4900" dirty="0">
                <a:latin typeface="Rockwell Extra Bold" pitchFamily="18" charset="0"/>
              </a:rPr>
            </a:br>
            <a:r>
              <a:rPr lang="cs-CZ" sz="4900" dirty="0">
                <a:latin typeface="Rockwell Extra Bold" pitchFamily="18" charset="0"/>
              </a:rPr>
              <a:t>FISKÁLNÍ</a:t>
            </a:r>
          </a:p>
        </p:txBody>
      </p:sp>
    </p:spTree>
    <p:extLst>
      <p:ext uri="{BB962C8B-B14F-4D97-AF65-F5344CB8AC3E}">
        <p14:creationId xmlns:p14="http://schemas.microsoft.com/office/powerpoint/2010/main" val="2282925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0" y="1412875"/>
            <a:ext cx="7772400" cy="1728788"/>
          </a:xfrm>
        </p:spPr>
        <p:txBody>
          <a:bodyPr>
            <a:normAutofit fontScale="90000"/>
          </a:bodyPr>
          <a:lstStyle/>
          <a:p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>                 </a:t>
            </a:r>
            <a:br>
              <a:rPr lang="cs-CZ" altLang="cs-CZ" sz="2800"/>
            </a:br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>                Rozpočtové právo-pojem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b="1" u="sng" dirty="0" smtClean="0"/>
              <a:t>souhrn právních norem</a:t>
            </a:r>
            <a:r>
              <a:rPr lang="cs-CZ" altLang="cs-CZ" b="1" dirty="0" smtClean="0"/>
              <a:t>, které se zabývají chováním subjektů finančně právních vztahů k veřejným peněžním fondům, resp. veřejným rozpočtům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b="1" u="sng" dirty="0" smtClean="0"/>
              <a:t>souhrn finančně právních norem upravujících</a:t>
            </a:r>
            <a:r>
              <a:rPr lang="cs-CZ" altLang="cs-CZ" u="sng" dirty="0" smtClean="0"/>
              <a:t> </a:t>
            </a:r>
            <a:r>
              <a:rPr lang="cs-CZ" altLang="cs-CZ" b="1" dirty="0" smtClean="0"/>
              <a:t>rozpočtovou soustavu,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    rozpočtový proces,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    každoročně státní rozpočet </a:t>
            </a:r>
          </a:p>
        </p:txBody>
      </p:sp>
    </p:spTree>
    <p:extLst>
      <p:ext uri="{BB962C8B-B14F-4D97-AF65-F5344CB8AC3E}">
        <p14:creationId xmlns:p14="http://schemas.microsoft.com/office/powerpoint/2010/main" val="29033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/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77CBF265-5007-5C4B-A9C1-D135B86A534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24113" y="4024313"/>
            <a:ext cx="7772400" cy="21066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Rozpočtové právo v systému finančního práva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/>
              <a:t>V rámci fiskální části FP můžeme hovořit o tom, že ji ještě tvoří i právní úprava </a:t>
            </a:r>
            <a:r>
              <a:rPr lang="cs-CZ" altLang="cs-CZ" sz="1800" b="1" i="1" u="sng" dirty="0"/>
              <a:t>účetnictví</a:t>
            </a:r>
            <a:r>
              <a:rPr lang="cs-CZ" altLang="cs-CZ" sz="1800" b="1" dirty="0"/>
              <a:t>, které se promítá jak  do rozpočtového práva, tak především do berního - daňového práva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/>
              <a:t>Tato jednotlivá pododvětví FP  spolu velmi úzce souvisí a mají úzké vazby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14C79086-41AA-5F4F-B194-A6A114A1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781300"/>
            <a:ext cx="13684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Nefiskální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část FP</a:t>
            </a:r>
          </a:p>
        </p:txBody>
      </p:sp>
      <p:sp>
        <p:nvSpPr>
          <p:cNvPr id="8197" name="Oval 5">
            <a:extLst>
              <a:ext uri="{FF2B5EF4-FFF2-40B4-BE49-F238E27FC236}">
                <a16:creationId xmlns:a16="http://schemas.microsoft.com/office/drawing/2014/main" id="{2A13F4E5-5CE2-3048-B607-9C7EBE079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2781300"/>
            <a:ext cx="1346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Fiskální část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cxnSp>
        <p:nvCxnSpPr>
          <p:cNvPr id="40965" name="AutoShape 6"/>
          <p:cNvCxnSpPr>
            <a:cxnSpLocks noChangeShapeType="1"/>
            <a:endCxn id="8196" idx="0"/>
          </p:cNvCxnSpPr>
          <p:nvPr/>
        </p:nvCxnSpPr>
        <p:spPr bwMode="auto">
          <a:xfrm rot="10800000" flipV="1">
            <a:off x="4403726" y="2155826"/>
            <a:ext cx="969963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6" name="AutoShape 7"/>
          <p:cNvCxnSpPr>
            <a:cxnSpLocks noChangeShapeType="1"/>
            <a:endCxn id="8197" idx="0"/>
          </p:cNvCxnSpPr>
          <p:nvPr/>
        </p:nvCxnSpPr>
        <p:spPr bwMode="auto">
          <a:xfrm>
            <a:off x="6745288" y="2155826"/>
            <a:ext cx="887412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8328026" y="32131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825658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9" name="Oval 10"/>
          <p:cNvSpPr>
            <a:spLocks noChangeArrowheads="1"/>
          </p:cNvSpPr>
          <p:nvPr/>
        </p:nvSpPr>
        <p:spPr bwMode="auto">
          <a:xfrm>
            <a:off x="5448301" y="1700213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FFFF00"/>
                </a:solidFill>
                <a:latin typeface="Arial" panose="020B0604020202020204" pitchFamily="34" charset="0"/>
              </a:rPr>
              <a:t>Finanční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FFFF00"/>
                </a:solidFill>
                <a:latin typeface="Arial" panose="020B0604020202020204" pitchFamily="34" charset="0"/>
              </a:rPr>
              <a:t>právo</a:t>
            </a:r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 flipV="1">
            <a:off x="8256589" y="2781300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933608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8740776" y="2635250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Rozpočtové právo</a:t>
            </a:r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8740775" y="2995613"/>
            <a:ext cx="1367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Berní právo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Daňové právo</a:t>
            </a:r>
          </a:p>
        </p:txBody>
      </p:sp>
      <p:sp>
        <p:nvSpPr>
          <p:cNvPr id="40974" name="Text Box 15"/>
          <p:cNvSpPr txBox="1">
            <a:spLocks noChangeArrowheads="1"/>
          </p:cNvSpPr>
          <p:nvPr/>
        </p:nvSpPr>
        <p:spPr bwMode="auto">
          <a:xfrm>
            <a:off x="8812213" y="3498850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Celní právo</a:t>
            </a:r>
          </a:p>
        </p:txBody>
      </p:sp>
    </p:spTree>
    <p:extLst>
      <p:ext uri="{BB962C8B-B14F-4D97-AF65-F5344CB8AC3E}">
        <p14:creationId xmlns:p14="http://schemas.microsoft.com/office/powerpoint/2010/main" val="31603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2800">
                <a:solidFill>
                  <a:srgbClr val="FF0000"/>
                </a:solidFill>
              </a:rPr>
              <a:t>                      </a:t>
            </a:r>
            <a:br>
              <a:rPr lang="cs-CZ" altLang="cs-CZ" sz="2800">
                <a:solidFill>
                  <a:srgbClr val="FF0000"/>
                </a:solidFill>
              </a:rPr>
            </a:br>
            <a:r>
              <a:rPr lang="cs-CZ" altLang="cs-CZ" sz="2800">
                <a:solidFill>
                  <a:srgbClr val="FF0000"/>
                </a:solidFill>
              </a:rPr>
              <a:t/>
            </a:r>
            <a:br>
              <a:rPr lang="cs-CZ" altLang="cs-CZ" sz="2800">
                <a:solidFill>
                  <a:srgbClr val="FF0000"/>
                </a:solidFill>
              </a:rPr>
            </a:br>
            <a:r>
              <a:rPr lang="cs-CZ" altLang="cs-CZ" sz="2800">
                <a:solidFill>
                  <a:srgbClr val="FF0000"/>
                </a:solidFill>
              </a:rPr>
              <a:t>               </a:t>
            </a:r>
            <a:r>
              <a:rPr lang="cs-CZ" altLang="cs-CZ" sz="2800" b="1">
                <a:latin typeface="Times New Roman" panose="02020603050405020304" pitchFamily="18" charset="0"/>
              </a:rPr>
              <a:t>TOK  PENĚZ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29326" y="2003425"/>
            <a:ext cx="4175125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        Příjmy                     Výdaje</a:t>
            </a:r>
          </a:p>
        </p:txBody>
      </p:sp>
      <p:pic>
        <p:nvPicPr>
          <p:cNvPr id="41987" name="Picture 4" descr="MCj02380290000[1]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7351" y="3429001"/>
            <a:ext cx="1393825" cy="2016125"/>
          </a:xfrm>
        </p:spPr>
      </p:pic>
      <p:sp>
        <p:nvSpPr>
          <p:cNvPr id="6149" name="Oval 5">
            <a:extLst>
              <a:ext uri="{FF2B5EF4-FFF2-40B4-BE49-F238E27FC236}">
                <a16:creationId xmlns:a16="http://schemas.microsoft.com/office/drawing/2014/main" id="{AD26E749-E4F0-2243-961C-27FE1DFDE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492376"/>
            <a:ext cx="914400" cy="957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 err="1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Veř.peněžní</a:t>
            </a: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SR</a:t>
            </a:r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B65538D5-D8A2-5F43-B716-443A43D0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6540E151-A240-E048-ABF6-1EFD69E4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D14866F3-15A2-6648-91DE-2A29ADB60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288" y="4941888"/>
            <a:ext cx="9144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41992" name="AutoShape 9"/>
          <p:cNvCxnSpPr>
            <a:cxnSpLocks noChangeShapeType="1"/>
          </p:cNvCxnSpPr>
          <p:nvPr/>
        </p:nvCxnSpPr>
        <p:spPr bwMode="auto">
          <a:xfrm>
            <a:off x="8447088" y="2549526"/>
            <a:ext cx="766762" cy="9001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3" name="AutoShape 10"/>
          <p:cNvCxnSpPr>
            <a:cxnSpLocks noChangeShapeType="1"/>
          </p:cNvCxnSpPr>
          <p:nvPr/>
        </p:nvCxnSpPr>
        <p:spPr bwMode="auto">
          <a:xfrm rot="5400000">
            <a:off x="8306595" y="4396583"/>
            <a:ext cx="1101725" cy="814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4" name="AutoShape 11"/>
          <p:cNvCxnSpPr>
            <a:cxnSpLocks noChangeShapeType="1"/>
          </p:cNvCxnSpPr>
          <p:nvPr/>
        </p:nvCxnSpPr>
        <p:spPr bwMode="auto">
          <a:xfrm rot="10800000">
            <a:off x="6926263" y="4203701"/>
            <a:ext cx="793750" cy="1101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5" name="AutoShape 12"/>
          <p:cNvCxnSpPr>
            <a:cxnSpLocks noChangeShapeType="1"/>
          </p:cNvCxnSpPr>
          <p:nvPr/>
        </p:nvCxnSpPr>
        <p:spPr bwMode="auto">
          <a:xfrm rot="16200000">
            <a:off x="7024688" y="2579688"/>
            <a:ext cx="900113" cy="839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626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100" b="1"/>
              <a:t>Vnitřní členění RP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384425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z="5000" b="1"/>
              <a:t>Obecná část</a:t>
            </a:r>
          </a:p>
          <a:p>
            <a:pPr eaLnBrk="1" hangingPunct="1"/>
            <a:r>
              <a:rPr lang="cs-CZ" altLang="cs-CZ" sz="5000" b="1"/>
              <a:t>Zvláštní část</a:t>
            </a:r>
          </a:p>
          <a:p>
            <a:pPr eaLnBrk="1" hangingPunct="1"/>
            <a:r>
              <a:rPr lang="cs-CZ" altLang="cs-CZ" sz="5000" b="1"/>
              <a:t>Procesní část</a:t>
            </a:r>
          </a:p>
        </p:txBody>
      </p:sp>
    </p:spTree>
    <p:extLst>
      <p:ext uri="{BB962C8B-B14F-4D97-AF65-F5344CB8AC3E}">
        <p14:creationId xmlns:p14="http://schemas.microsoft.com/office/powerpoint/2010/main" val="53224134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773239"/>
            <a:ext cx="7772400" cy="4357687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5600" b="1"/>
              <a:t>Obecná část  RP</a:t>
            </a:r>
          </a:p>
        </p:txBody>
      </p:sp>
    </p:spTree>
    <p:extLst>
      <p:ext uri="{BB962C8B-B14F-4D97-AF65-F5344CB8AC3E}">
        <p14:creationId xmlns:p14="http://schemas.microsoft.com/office/powerpoint/2010/main" val="413203882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>             </a:t>
            </a:r>
            <a:r>
              <a:rPr lang="cs-CZ" altLang="cs-CZ" sz="2800" b="1"/>
              <a:t>POJEM  ROZPOČET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381751" y="1773239"/>
            <a:ext cx="3814763" cy="43576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r>
              <a:rPr lang="cs-CZ" altLang="cs-CZ" sz="2000" b="1" u="sng" dirty="0"/>
              <a:t>BUDGET</a:t>
            </a:r>
            <a:r>
              <a:rPr lang="cs-CZ" altLang="cs-CZ" sz="2000" dirty="0"/>
              <a:t>=anglické slovo, vzniklo ze starofrancouzského </a:t>
            </a:r>
            <a:r>
              <a:rPr lang="cs-CZ" altLang="cs-CZ" sz="2000" dirty="0" err="1"/>
              <a:t>boulgette</a:t>
            </a:r>
            <a:endParaRPr lang="cs-CZ" altLang="cs-CZ" sz="2000" dirty="0"/>
          </a:p>
          <a:p>
            <a:pPr>
              <a:lnSpc>
                <a:spcPct val="90000"/>
              </a:lnSpc>
            </a:pPr>
            <a:r>
              <a:rPr lang="cs-CZ" altLang="cs-CZ" sz="2000" dirty="0"/>
              <a:t>V nejširším pojetí-přehled příjmů a vydání soukromého nebo veřejného hospodářství pro určité období rozpočtové období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Definici nelze jednoznačně stanovit  a to z důvodu, že rozpočet ve společnosti hraje roli hospodářskou a státoprávní</a:t>
            </a:r>
          </a:p>
          <a:p>
            <a:pPr>
              <a:lnSpc>
                <a:spcPct val="90000"/>
              </a:lnSpc>
            </a:pPr>
            <a:r>
              <a:rPr lang="cs-CZ" altLang="cs-CZ" sz="1600" b="1" u="sng" dirty="0"/>
              <a:t>Nejčastěji je posuzován ze stránky hospodářské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pic>
        <p:nvPicPr>
          <p:cNvPr id="45059" name="Picture 4" descr="MCj02374060000[1]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9850" y="3697288"/>
            <a:ext cx="2216150" cy="2252662"/>
          </a:xfrm>
        </p:spPr>
      </p:pic>
    </p:spTree>
    <p:extLst>
      <p:ext uri="{BB962C8B-B14F-4D97-AF65-F5344CB8AC3E}">
        <p14:creationId xmlns:p14="http://schemas.microsoft.com/office/powerpoint/2010/main" val="13367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2800"/>
              <a:t/>
            </a:r>
            <a:br>
              <a:rPr lang="cs-CZ" altLang="cs-CZ" sz="2800"/>
            </a:br>
            <a:r>
              <a:rPr lang="cs-CZ" altLang="cs-CZ" sz="2800"/>
              <a:t>    </a:t>
            </a:r>
            <a:br>
              <a:rPr lang="cs-CZ" altLang="cs-CZ" sz="2800"/>
            </a:br>
            <a:r>
              <a:rPr lang="cs-CZ" altLang="cs-CZ" sz="2800"/>
              <a:t>              ROZPOČET z hospodářské stránky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endParaRPr lang="cs-CZ" altLang="cs-CZ" sz="2000"/>
          </a:p>
          <a:p>
            <a:endParaRPr lang="cs-CZ" altLang="cs-CZ" sz="2000"/>
          </a:p>
          <a:p>
            <a:endParaRPr lang="cs-CZ" altLang="cs-CZ" sz="2000"/>
          </a:p>
          <a:p>
            <a:r>
              <a:rPr lang="cs-CZ" altLang="cs-CZ" b="1" u="sng" smtClean="0"/>
              <a:t>Číselný plán pro určité</a:t>
            </a:r>
            <a:r>
              <a:rPr lang="cs-CZ" altLang="cs-CZ" b="1" smtClean="0"/>
              <a:t>, časově omezené období,  jehož náplní jsou PŘÍJMY a VÝDAJE</a:t>
            </a:r>
          </a:p>
          <a:p>
            <a:r>
              <a:rPr lang="cs-CZ" altLang="cs-CZ" b="1" u="sng" smtClean="0"/>
              <a:t>Z historického pohledu</a:t>
            </a:r>
            <a:r>
              <a:rPr lang="cs-CZ" altLang="cs-CZ" b="1" smtClean="0"/>
              <a:t> lze rozpočet chápat jako produkt historického vývoje společnosti  a její ekonomiky</a:t>
            </a:r>
          </a:p>
          <a:p>
            <a:r>
              <a:rPr lang="cs-CZ" altLang="cs-CZ" b="1" u="sng" smtClean="0"/>
              <a:t>Vztah příjmů a výdajů</a:t>
            </a:r>
            <a:r>
              <a:rPr lang="cs-CZ" altLang="cs-CZ" b="1" smtClean="0"/>
              <a:t> pro určité období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smtClean="0"/>
              <a:t>   časový úsek, jedná se o takový vztah, který vychází z počáteční situace(stavu) P+V a z cílové vize P+V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mtClean="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543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/>
              <a:t>Malé nahlédnutí do historie rozpočetnictví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24113" y="4024313"/>
            <a:ext cx="7772400" cy="21066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</a:rPr>
              <a:t>Vznik rozpočtů je spojen s vývojem jednotlivých společensko-ekonomických formací-prvotní formy </a:t>
            </a:r>
            <a:r>
              <a:rPr lang="cs-CZ" altLang="cs-CZ" sz="2000" b="1" u="sng">
                <a:solidFill>
                  <a:srgbClr val="000000"/>
                </a:solidFill>
              </a:rPr>
              <a:t>rozpočtů-otrokářská společnost-vše naturální podoba</a:t>
            </a:r>
          </a:p>
          <a:p>
            <a:pPr>
              <a:lnSpc>
                <a:spcPct val="80000"/>
              </a:lnSpc>
            </a:pPr>
            <a:endParaRPr lang="cs-CZ" altLang="cs-CZ" sz="2000" b="1" u="sng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000" b="1" u="sng">
                <a:solidFill>
                  <a:srgbClr val="000000"/>
                </a:solidFill>
              </a:rPr>
              <a:t>Starověk</a:t>
            </a:r>
            <a:r>
              <a:rPr lang="cs-CZ" altLang="cs-CZ" sz="2000">
                <a:solidFill>
                  <a:srgbClr val="000000"/>
                </a:solidFill>
              </a:rPr>
              <a:t>- Babylónie, Asýrie, Egypt, Persie, Fénicie, městské státy antického Řecka, Makedonie, otrokářský Řím- naturální podoba</a:t>
            </a:r>
          </a:p>
          <a:p>
            <a:pPr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  <p:pic>
        <p:nvPicPr>
          <p:cNvPr id="47107" name="Picture 4" descr="MCj0353606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3664" y="1674814"/>
            <a:ext cx="1843087" cy="2185987"/>
          </a:xfrm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8500ABC4-58E7-1449-8328-AEF42695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3521076"/>
            <a:ext cx="776446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dirty="0"/>
              <a:t>         </a:t>
            </a:r>
            <a:r>
              <a:rPr lang="cs-CZ" altLang="cs-CZ" sz="2000" b="1" u="sng" dirty="0">
                <a:solidFill>
                  <a:schemeClr val="accent6"/>
                </a:solidFill>
              </a:rPr>
              <a:t>„ Bez poznání minulosti bychom nepochopili přítomnost</a:t>
            </a:r>
            <a:r>
              <a:rPr lang="cs-CZ" altLang="cs-CZ" sz="2000" b="1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3534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/>
              <a:t>Historie rozpočetnictví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AF082B-3CA4-0C48-AC68-E62252B44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b="1" u="sng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u="sng" dirty="0">
                <a:solidFill>
                  <a:srgbClr val="000000"/>
                </a:solidFill>
              </a:rPr>
              <a:t>Vznik kovových peněz</a:t>
            </a:r>
            <a:r>
              <a:rPr lang="cs-CZ" altLang="cs-CZ" dirty="0">
                <a:solidFill>
                  <a:srgbClr val="000000"/>
                </a:solidFill>
              </a:rPr>
              <a:t> znamenal zdokonalování státního hospodářství a vedl k jejich hromadění  do </a:t>
            </a:r>
            <a:r>
              <a:rPr lang="cs-CZ" altLang="cs-CZ" b="1" u="sng" dirty="0">
                <a:solidFill>
                  <a:srgbClr val="000000"/>
                </a:solidFill>
              </a:rPr>
              <a:t>státní pokladny</a:t>
            </a:r>
            <a:r>
              <a:rPr lang="cs-CZ" altLang="cs-CZ" dirty="0">
                <a:solidFill>
                  <a:srgbClr val="000000"/>
                </a:solidFill>
              </a:rPr>
              <a:t> - Čína, Egypt, Řecko, </a:t>
            </a:r>
          </a:p>
          <a:p>
            <a:pPr>
              <a:lnSpc>
                <a:spcPct val="80000"/>
              </a:lnSpc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otrokářský Řím-vznik prvních poplatků – za užívání podmaněných státních území-AGER PUBLICUS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    a vznik prvních  daní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</a:t>
            </a:r>
            <a:r>
              <a:rPr lang="cs-CZ" altLang="cs-CZ" b="1" i="1" dirty="0">
                <a:solidFill>
                  <a:schemeClr val="accent6"/>
                </a:solidFill>
              </a:rPr>
              <a:t>-pozemková daň(</a:t>
            </a:r>
            <a:r>
              <a:rPr lang="cs-CZ" altLang="cs-CZ" b="1" i="1" dirty="0" err="1">
                <a:solidFill>
                  <a:schemeClr val="accent6"/>
                </a:solidFill>
              </a:rPr>
              <a:t>tributum</a:t>
            </a:r>
            <a:r>
              <a:rPr lang="cs-CZ" altLang="cs-CZ" b="1" i="1" dirty="0">
                <a:solidFill>
                  <a:schemeClr val="accent6"/>
                </a:solidFill>
              </a:rPr>
              <a:t> soli)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 dirty="0">
                <a:solidFill>
                  <a:schemeClr val="accent6"/>
                </a:solidFill>
              </a:rPr>
              <a:t>   -naturální daň z části úrody(stipendium)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 dirty="0">
                <a:solidFill>
                  <a:schemeClr val="accent6"/>
                </a:solidFill>
              </a:rPr>
              <a:t>   -poplatky z řemesel a jiného podnikání(</a:t>
            </a:r>
            <a:r>
              <a:rPr lang="cs-CZ" altLang="cs-CZ" b="1" i="1" dirty="0" err="1">
                <a:solidFill>
                  <a:schemeClr val="accent6"/>
                </a:solidFill>
              </a:rPr>
              <a:t>vectigalia</a:t>
            </a:r>
            <a:r>
              <a:rPr lang="cs-CZ" altLang="cs-CZ" b="1" i="1" dirty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>
                <a:solidFill>
                  <a:srgbClr val="000000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9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altLang="cs-CZ" sz="3600" b="1"/>
              <a:t>	</a:t>
            </a:r>
            <a:br>
              <a:rPr lang="cs-CZ" altLang="cs-CZ" sz="3600" b="1"/>
            </a:br>
            <a:r>
              <a:rPr lang="cs-CZ" altLang="cs-CZ" sz="3600" b="1"/>
              <a:t>			</a:t>
            </a:r>
            <a:br>
              <a:rPr lang="cs-CZ" altLang="cs-CZ" sz="3600" b="1"/>
            </a:br>
            <a:r>
              <a:rPr lang="cs-CZ" altLang="cs-CZ" sz="3600" b="1"/>
              <a:t>			</a:t>
            </a:r>
            <a:endParaRPr lang="cs-CZ" altLang="cs-CZ" sz="280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1933303"/>
            <a:ext cx="6400800" cy="3705497"/>
          </a:xfrm>
        </p:spPr>
        <p:txBody>
          <a:bodyPr/>
          <a:lstStyle/>
          <a:p>
            <a:pPr marL="0" indent="0" algn="ctr">
              <a:buNone/>
            </a:pPr>
            <a:endParaRPr lang="cs-CZ" altLang="cs-CZ" dirty="0" smtClean="0"/>
          </a:p>
          <a:p>
            <a:pPr marL="0" indent="0" algn="ctr">
              <a:buNone/>
            </a:pPr>
            <a:r>
              <a:rPr lang="cs-CZ" altLang="cs-CZ" sz="3200" b="1" dirty="0">
                <a:latin typeface="Times New Roman" panose="02020603050405020304" pitchFamily="18" charset="0"/>
              </a:rPr>
              <a:t>      </a:t>
            </a:r>
            <a:r>
              <a:rPr lang="cs-CZ" altLang="cs-CZ" sz="5400" b="1" dirty="0">
                <a:latin typeface="Times New Roman" panose="02020603050405020304" pitchFamily="18" charset="0"/>
              </a:rPr>
              <a:t>Vítejte v řečišti </a:t>
            </a:r>
          </a:p>
          <a:p>
            <a:pPr marL="0" indent="0" algn="ctr">
              <a:buNone/>
            </a:pPr>
            <a:r>
              <a:rPr lang="cs-CZ" altLang="cs-CZ" sz="5400" b="1" dirty="0">
                <a:latin typeface="Times New Roman" panose="02020603050405020304" pitchFamily="18" charset="0"/>
              </a:rPr>
              <a:t>       veřejných peněz!</a:t>
            </a:r>
            <a:r>
              <a:rPr lang="cs-CZ" altLang="cs-CZ" sz="4800" b="1" dirty="0" smtClean="0"/>
              <a:t> </a:t>
            </a:r>
            <a:r>
              <a:rPr lang="cs-CZ" altLang="cs-CZ" sz="4800" dirty="0" smtClean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8132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</a:t>
            </a:r>
            <a:r>
              <a:rPr lang="cs-CZ" altLang="cs-CZ" sz="2800" b="1" u="sng"/>
              <a:t>Historie rozpočtů v České republice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smtClean="0"/>
              <a:t>St.rozpočet dnešního typu vznikl 17. října 1863- </a:t>
            </a:r>
            <a:r>
              <a:rPr lang="cs-CZ" altLang="cs-CZ" b="1" u="sng" smtClean="0"/>
              <a:t>rozpočtové řízení</a:t>
            </a:r>
          </a:p>
          <a:p>
            <a:pPr>
              <a:lnSpc>
                <a:spcPct val="80000"/>
              </a:lnSpc>
            </a:pPr>
            <a:endParaRPr lang="cs-CZ" altLang="cs-CZ" b="1" smtClean="0"/>
          </a:p>
          <a:p>
            <a:pPr>
              <a:lnSpc>
                <a:spcPct val="80000"/>
              </a:lnSpc>
            </a:pPr>
            <a:r>
              <a:rPr lang="cs-CZ" altLang="cs-CZ" b="1" smtClean="0"/>
              <a:t>1867 v Ústavě první</a:t>
            </a:r>
            <a:r>
              <a:rPr lang="cs-CZ" altLang="cs-CZ" smtClean="0"/>
              <a:t> právní úprava </a:t>
            </a:r>
            <a:r>
              <a:rPr lang="cs-CZ" altLang="cs-CZ" u="sng" smtClean="0"/>
              <a:t>rozpočtu jako takového</a:t>
            </a:r>
          </a:p>
          <a:p>
            <a:pPr>
              <a:lnSpc>
                <a:spcPct val="80000"/>
              </a:lnSpc>
            </a:pPr>
            <a:endParaRPr lang="cs-CZ" altLang="cs-CZ" smtClean="0"/>
          </a:p>
          <a:p>
            <a:pPr>
              <a:lnSpc>
                <a:spcPct val="80000"/>
              </a:lnSpc>
            </a:pPr>
            <a:r>
              <a:rPr lang="cs-CZ" altLang="cs-CZ" smtClean="0"/>
              <a:t>Recepce zákonných norem </a:t>
            </a:r>
            <a:r>
              <a:rPr lang="cs-CZ" altLang="cs-CZ" b="1" smtClean="0"/>
              <a:t>Rakouska-Uherska</a:t>
            </a:r>
            <a:r>
              <a:rPr lang="cs-CZ" altLang="cs-CZ" smtClean="0"/>
              <a:t> do československého právního řádu , která byla provedena </a:t>
            </a:r>
            <a:r>
              <a:rPr lang="cs-CZ" altLang="cs-CZ" b="1" smtClean="0"/>
              <a:t>z.č.11/1918 Sb</a:t>
            </a:r>
            <a:r>
              <a:rPr lang="cs-CZ" altLang="cs-CZ" smtClean="0"/>
              <a:t>., </a:t>
            </a:r>
            <a:r>
              <a:rPr lang="cs-CZ" altLang="cs-CZ" u="sng" smtClean="0"/>
              <a:t>znamenala i převzetí rakouských rozpočtových norem</a:t>
            </a:r>
          </a:p>
          <a:p>
            <a:pPr>
              <a:lnSpc>
                <a:spcPct val="80000"/>
              </a:lnSpc>
            </a:pPr>
            <a:endParaRPr lang="cs-CZ" altLang="cs-CZ" b="1" smtClean="0"/>
          </a:p>
          <a:p>
            <a:pPr>
              <a:lnSpc>
                <a:spcPct val="80000"/>
              </a:lnSpc>
            </a:pPr>
            <a:r>
              <a:rPr lang="cs-CZ" altLang="cs-CZ" b="1" smtClean="0"/>
              <a:t>Prosinec 1918 přijat zákon č. 95/1918 Sb., </a:t>
            </a:r>
            <a:r>
              <a:rPr lang="cs-CZ" altLang="cs-CZ" b="1" u="sng" smtClean="0"/>
              <a:t>zákon o rozpočtovém provizoriu, naše první samostatná rozpočtová norma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39623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             </a:t>
            </a:r>
            <a:r>
              <a:rPr lang="cs-CZ" altLang="cs-CZ" b="1" u="sng" smtClean="0"/>
              <a:t>Rozpočty po roce 1945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mtClean="0"/>
              <a:t>R.1945-1946 stagnace</a:t>
            </a:r>
          </a:p>
          <a:p>
            <a:pPr>
              <a:lnSpc>
                <a:spcPct val="80000"/>
              </a:lnSpc>
            </a:pPr>
            <a:r>
              <a:rPr lang="cs-CZ" altLang="cs-CZ" smtClean="0"/>
              <a:t>Struktura rozpočtů zůstala zachována do roku 1947</a:t>
            </a:r>
          </a:p>
          <a:p>
            <a:pPr>
              <a:lnSpc>
                <a:spcPct val="80000"/>
              </a:lnSpc>
            </a:pPr>
            <a:r>
              <a:rPr lang="cs-CZ" altLang="cs-CZ" smtClean="0"/>
              <a:t>Změny rozpočetnictví od </a:t>
            </a:r>
            <a:r>
              <a:rPr lang="cs-CZ" altLang="cs-CZ" b="1" smtClean="0"/>
              <a:t>r.1948</a:t>
            </a:r>
            <a:r>
              <a:rPr lang="cs-CZ" altLang="cs-CZ" smtClean="0"/>
              <a:t>-spojování rozpočtů </a:t>
            </a:r>
            <a:r>
              <a:rPr lang="cs-CZ" altLang="cs-CZ" b="1" smtClean="0"/>
              <a:t>podniků(tzv. finanční plány) s rozpočty NV a ministerstev v jednom státním rozpočtu</a:t>
            </a:r>
          </a:p>
          <a:p>
            <a:pPr>
              <a:lnSpc>
                <a:spcPct val="80000"/>
              </a:lnSpc>
            </a:pPr>
            <a:endParaRPr lang="cs-CZ" altLang="cs-CZ" b="1" smtClean="0"/>
          </a:p>
          <a:p>
            <a:pPr>
              <a:lnSpc>
                <a:spcPct val="80000"/>
              </a:lnSpc>
            </a:pPr>
            <a:r>
              <a:rPr lang="cs-CZ" altLang="cs-CZ" b="1" smtClean="0"/>
              <a:t>Z. č. 8/1959 Sb.,</a:t>
            </a:r>
            <a:r>
              <a:rPr lang="cs-CZ" altLang="cs-CZ" smtClean="0"/>
              <a:t> Stanovil základní pravidla státního rozpočtu a o hospodaření s rozpočtovými prostředky</a:t>
            </a:r>
          </a:p>
          <a:p>
            <a:pPr>
              <a:lnSpc>
                <a:spcPct val="80000"/>
              </a:lnSpc>
            </a:pPr>
            <a:endParaRPr lang="cs-CZ" altLang="cs-CZ" b="1" smtClean="0"/>
          </a:p>
          <a:p>
            <a:pPr>
              <a:lnSpc>
                <a:spcPct val="80000"/>
              </a:lnSpc>
            </a:pPr>
            <a:r>
              <a:rPr lang="cs-CZ" altLang="cs-CZ" b="1" smtClean="0"/>
              <a:t>1970 nová</a:t>
            </a:r>
            <a:r>
              <a:rPr lang="cs-CZ" altLang="cs-CZ" smtClean="0"/>
              <a:t> </a:t>
            </a:r>
            <a:r>
              <a:rPr lang="cs-CZ" altLang="cs-CZ" b="1" smtClean="0"/>
              <a:t>pravidla-reakce na federativní stát+každá republika svoje pravidla</a:t>
            </a:r>
          </a:p>
          <a:p>
            <a:pPr>
              <a:lnSpc>
                <a:spcPct val="80000"/>
              </a:lnSpc>
            </a:pPr>
            <a:endParaRPr lang="cs-CZ" altLang="cs-CZ" b="1" smtClean="0"/>
          </a:p>
          <a:p>
            <a:pPr>
              <a:lnSpc>
                <a:spcPct val="80000"/>
              </a:lnSpc>
            </a:pPr>
            <a:r>
              <a:rPr lang="cs-CZ" altLang="cs-CZ" b="1" smtClean="0"/>
              <a:t>1990- z.č. 576/1990 Sb., pravidla hospodaření s rozpočtovými prostředky ČR, platila až do roku 2000.</a:t>
            </a:r>
          </a:p>
          <a:p>
            <a:pPr>
              <a:lnSpc>
                <a:spcPct val="80000"/>
              </a:lnSpc>
            </a:pPr>
            <a:endParaRPr lang="cs-CZ" altLang="cs-CZ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3020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 smtClean="0"/>
              <a:t>        </a:t>
            </a:r>
            <a:r>
              <a:rPr lang="cs-CZ" altLang="cs-CZ" b="1" i="1" u="sng" smtClean="0"/>
              <a:t>Prameny rozpočtového práva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i="1"/>
              <a:t>Ústavní zákon </a:t>
            </a:r>
            <a:r>
              <a:rPr lang="cs-CZ" altLang="cs-CZ" b="1" i="1" u="sng"/>
              <a:t>č. 1/1993 Sb.,</a:t>
            </a:r>
            <a:r>
              <a:rPr lang="cs-CZ" altLang="cs-CZ" i="1" u="sng"/>
              <a:t> </a:t>
            </a:r>
            <a:r>
              <a:rPr lang="cs-CZ" altLang="cs-CZ" i="1"/>
              <a:t>Ústava České republiky.</a:t>
            </a:r>
          </a:p>
          <a:p>
            <a:pPr>
              <a:lnSpc>
                <a:spcPct val="80000"/>
              </a:lnSpc>
            </a:pPr>
            <a:r>
              <a:rPr lang="cs-CZ" altLang="cs-CZ" i="1"/>
              <a:t>Usnesení předsednictva ČNR </a:t>
            </a:r>
            <a:r>
              <a:rPr lang="cs-CZ" altLang="cs-CZ" b="1" i="1" u="sng"/>
              <a:t>č. 2/1993</a:t>
            </a:r>
            <a:r>
              <a:rPr lang="cs-CZ" altLang="cs-CZ" i="1" u="sng"/>
              <a:t> Sb</a:t>
            </a:r>
            <a:r>
              <a:rPr lang="cs-CZ" altLang="cs-CZ" i="1"/>
              <a:t>., o vyhlášení Listiny základních práv a svobod, ve znění pozdějších předpisů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i="1"/>
          </a:p>
          <a:p>
            <a:pPr>
              <a:lnSpc>
                <a:spcPct val="80000"/>
              </a:lnSpc>
            </a:pPr>
            <a:r>
              <a:rPr lang="cs-CZ" altLang="cs-CZ" i="1"/>
              <a:t>ÚZ </a:t>
            </a:r>
            <a:r>
              <a:rPr lang="cs-CZ" altLang="cs-CZ" b="1" i="1" u="sng"/>
              <a:t>č.347/1997 Sb</a:t>
            </a:r>
            <a:r>
              <a:rPr lang="cs-CZ" altLang="cs-CZ" i="1" u="sng"/>
              <a:t>.</a:t>
            </a:r>
            <a:r>
              <a:rPr lang="cs-CZ" altLang="cs-CZ" i="1"/>
              <a:t>, o vytvoření VÚSC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i="1"/>
          </a:p>
          <a:p>
            <a:pPr>
              <a:lnSpc>
                <a:spcPct val="80000"/>
              </a:lnSpc>
            </a:pPr>
            <a:r>
              <a:rPr lang="cs-CZ" altLang="cs-CZ" i="1"/>
              <a:t>Zákon č. </a:t>
            </a:r>
            <a:r>
              <a:rPr lang="cs-CZ" altLang="cs-CZ" b="1" i="1" u="sng"/>
              <a:t>218/2000 Sb.</a:t>
            </a:r>
            <a:r>
              <a:rPr lang="cs-CZ" altLang="cs-CZ" b="1" i="1"/>
              <a:t>,</a:t>
            </a:r>
            <a:r>
              <a:rPr lang="cs-CZ" altLang="cs-CZ" i="1"/>
              <a:t>  o rozpočtových pravidlech a o změně některých souvisejících zákonů(rozpočtová pravidla), ve znění pozdějších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17470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 smtClean="0"/>
              <a:t>        Prameny rozpočtového práva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smtClean="0"/>
              <a:t>Zákon č. </a:t>
            </a:r>
            <a:r>
              <a:rPr lang="cs-CZ" altLang="cs-CZ" b="1" i="1" u="sng" smtClean="0"/>
              <a:t>250/2000 Sb</a:t>
            </a:r>
            <a:r>
              <a:rPr lang="cs-CZ" altLang="cs-CZ" b="1" i="1" smtClean="0"/>
              <a:t>.,</a:t>
            </a:r>
            <a:r>
              <a:rPr lang="cs-CZ" altLang="cs-CZ" i="1" smtClean="0"/>
              <a:t> o rozpočtových pravidlech územních rozpočtů,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 smtClean="0"/>
          </a:p>
          <a:p>
            <a:r>
              <a:rPr lang="cs-CZ" altLang="cs-CZ" i="1" smtClean="0"/>
              <a:t>Zákon č. </a:t>
            </a:r>
            <a:r>
              <a:rPr lang="cs-CZ" altLang="cs-CZ" b="1" i="1" u="sng" smtClean="0"/>
              <a:t>219/2000 Sb</a:t>
            </a:r>
            <a:r>
              <a:rPr lang="cs-CZ" altLang="cs-CZ" b="1" i="1" smtClean="0"/>
              <a:t>.,</a:t>
            </a:r>
            <a:r>
              <a:rPr lang="cs-CZ" altLang="cs-CZ" i="1" smtClean="0"/>
              <a:t>  o majetku České republiky a jejím vystupování  v právních vztazích,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 smtClean="0"/>
          </a:p>
          <a:p>
            <a:r>
              <a:rPr lang="cs-CZ" altLang="cs-CZ" i="1" smtClean="0"/>
              <a:t>Zákon č. </a:t>
            </a:r>
            <a:r>
              <a:rPr lang="cs-CZ" altLang="cs-CZ" b="1" i="1" u="sng" smtClean="0"/>
              <a:t>243/2000 Sb</a:t>
            </a:r>
            <a:r>
              <a:rPr lang="cs-CZ" altLang="cs-CZ" b="1" i="1" smtClean="0"/>
              <a:t>.,</a:t>
            </a:r>
            <a:r>
              <a:rPr lang="cs-CZ" altLang="cs-CZ" i="1" smtClean="0"/>
              <a:t> o rozpočtovém určení výnosu některých daní územním samosprávným celkům a některým státním fondům (zákon o rozpočtovém určení daní),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3645371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53250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2424114" y="1773238"/>
            <a:ext cx="7786687" cy="4392612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mtClean="0"/>
              <a:t>Z. č. 23/2017 Sb., o pravidlech rozpočtové odpovědnosti</a:t>
            </a:r>
          </a:p>
          <a:p>
            <a:r>
              <a:rPr lang="cs-CZ" altLang="cs-CZ" smtClean="0"/>
              <a:t>Z. č. 25/2017 Sb., o sběru vybraných údajů pro účely monitorování a řízení veřejných financí</a:t>
            </a:r>
          </a:p>
          <a:p>
            <a:r>
              <a:rPr lang="cs-CZ" altLang="cs-CZ" smtClean="0"/>
              <a:t>Z. č. 248/2000 Sb., o podpoře regionálního rozvoje</a:t>
            </a:r>
          </a:p>
          <a:p>
            <a:r>
              <a:rPr lang="cs-CZ" altLang="cs-CZ" smtClean="0"/>
              <a:t>Vyhláška č. 133/2013 Sb., o stanovení rozsahu a struktury pro vypracování návrhu zákona o SR a návrhu SV SR a lhůtách pro jejich předkládání</a:t>
            </a:r>
          </a:p>
          <a:p>
            <a:r>
              <a:rPr lang="cs-CZ" altLang="cs-CZ" smtClean="0"/>
              <a:t>Vyhláška . 5/2014 Sb., o způsobu, termínech a rozsahu údajů předkládaných pro hodnocení plnění SR, roup. StF, rozpočtů ÚSC, roz. DoSvO a roz. RegRR</a:t>
            </a:r>
          </a:p>
          <a:p>
            <a:endParaRPr lang="cs-CZ" altLang="cs-CZ" smtClean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2BFB00-6508-2846-91A2-3C177DDCCB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325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94E8EB-E29A-4684-8838-01D24DB0353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250047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smtClean="0"/>
              <a:t>         </a:t>
            </a:r>
            <a:r>
              <a:rPr lang="cs-CZ" altLang="cs-CZ" b="1" i="1" smtClean="0"/>
              <a:t>Prameny rozpočtového práva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200" i="1"/>
              <a:t>Zákon č. </a:t>
            </a:r>
            <a:r>
              <a:rPr lang="cs-CZ" altLang="cs-CZ" sz="3200" b="1" i="1" u="sng"/>
              <a:t>320/2001 Sb</a:t>
            </a:r>
            <a:r>
              <a:rPr lang="cs-CZ" altLang="cs-CZ" sz="3200" b="1" i="1"/>
              <a:t>.,</a:t>
            </a:r>
            <a:r>
              <a:rPr lang="cs-CZ" altLang="cs-CZ" sz="3200" i="1"/>
              <a:t>  o finanční kontrole ve veřejné správě a o změně některých zákonů (zákon o finanční kontrole),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</a:t>
            </a:r>
            <a:r>
              <a:rPr lang="cs-CZ" altLang="cs-CZ" sz="3200" b="1" i="1"/>
              <a:t>č. </a:t>
            </a:r>
            <a:r>
              <a:rPr lang="cs-CZ" altLang="cs-CZ" sz="3200" b="1" i="1" u="sng"/>
              <a:t>128/2000 Sb</a:t>
            </a:r>
            <a:r>
              <a:rPr lang="cs-CZ" altLang="cs-CZ" sz="3200" b="1" i="1"/>
              <a:t>.,</a:t>
            </a:r>
            <a:r>
              <a:rPr lang="cs-CZ" altLang="cs-CZ" sz="3200" i="1"/>
              <a:t> o obcích,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č</a:t>
            </a:r>
            <a:r>
              <a:rPr lang="cs-CZ" altLang="cs-CZ" sz="3200" b="1" i="1"/>
              <a:t>. </a:t>
            </a:r>
            <a:r>
              <a:rPr lang="cs-CZ" altLang="cs-CZ" sz="3200" b="1" i="1" u="sng"/>
              <a:t>129/2000 Sb</a:t>
            </a:r>
            <a:r>
              <a:rPr lang="cs-CZ" altLang="cs-CZ" sz="3200" i="1"/>
              <a:t>., o krajích,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č. </a:t>
            </a:r>
            <a:r>
              <a:rPr lang="cs-CZ" altLang="cs-CZ" sz="3200" b="1" i="1" u="sng"/>
              <a:t>563/1991 Sb</a:t>
            </a:r>
            <a:r>
              <a:rPr lang="cs-CZ" altLang="cs-CZ" sz="3200" b="1" i="1"/>
              <a:t>.,</a:t>
            </a:r>
            <a:r>
              <a:rPr lang="cs-CZ" altLang="cs-CZ" sz="3200" i="1"/>
              <a:t> o účetnictví, ve znění pozdějších předpisů</a:t>
            </a:r>
            <a:endParaRPr lang="cs-CZ" altLang="cs-CZ" sz="32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8864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 smtClean="0"/>
              <a:t>          Prameny rozpočtového práva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smtClean="0"/>
              <a:t>Zákon č. </a:t>
            </a:r>
            <a:r>
              <a:rPr lang="cs-CZ" altLang="cs-CZ" b="1" i="1" smtClean="0"/>
              <a:t>586/1992 Sb.,</a:t>
            </a:r>
            <a:r>
              <a:rPr lang="cs-CZ" altLang="cs-CZ" i="1" smtClean="0"/>
              <a:t> o daních z příjmů, ve znění pozdějších předpisů</a:t>
            </a:r>
          </a:p>
          <a:p>
            <a:r>
              <a:rPr lang="cs-CZ" altLang="cs-CZ" i="1" smtClean="0"/>
              <a:t>Zákon č. </a:t>
            </a:r>
            <a:r>
              <a:rPr lang="cs-CZ" altLang="cs-CZ" b="1" i="1" smtClean="0"/>
              <a:t>280/2009 Sb.,</a:t>
            </a:r>
            <a:r>
              <a:rPr lang="cs-CZ" altLang="cs-CZ" i="1" smtClean="0"/>
              <a:t> Daňový řád, v platném znění</a:t>
            </a:r>
          </a:p>
          <a:p>
            <a:r>
              <a:rPr lang="cs-CZ" altLang="cs-CZ" i="1" smtClean="0"/>
              <a:t>Zákon č. </a:t>
            </a:r>
            <a:r>
              <a:rPr lang="cs-CZ" altLang="cs-CZ" b="1" i="1" smtClean="0"/>
              <a:t>420/2004 Sb</a:t>
            </a:r>
            <a:r>
              <a:rPr lang="cs-CZ" altLang="cs-CZ" i="1" smtClean="0"/>
              <a:t>., o přezkoumávání hospodaření ÚSC, ve znění pozdějších předpisů</a:t>
            </a:r>
          </a:p>
          <a:p>
            <a:r>
              <a:rPr lang="cs-CZ" altLang="cs-CZ" i="1" smtClean="0"/>
              <a:t>Zákon </a:t>
            </a:r>
            <a:r>
              <a:rPr lang="cs-CZ" altLang="cs-CZ" b="1" i="1" smtClean="0"/>
              <a:t>č.</a:t>
            </a:r>
            <a:r>
              <a:rPr lang="cs-CZ" altLang="cs-CZ" b="1" smtClean="0"/>
              <a:t> 255/2012 Sb.  </a:t>
            </a:r>
            <a:r>
              <a:rPr lang="cs-CZ" altLang="cs-CZ" smtClean="0"/>
              <a:t>o kontrole (kontrolní řád)</a:t>
            </a:r>
            <a:r>
              <a:rPr lang="cs-CZ" altLang="cs-CZ" i="1" smtClean="0"/>
              <a:t>, vzpzd.</a:t>
            </a:r>
          </a:p>
          <a:p>
            <a:r>
              <a:rPr lang="cs-CZ" altLang="cs-CZ" i="1" smtClean="0"/>
              <a:t>Vyhláška č. </a:t>
            </a:r>
            <a:r>
              <a:rPr lang="cs-CZ" altLang="cs-CZ" b="1" i="1" smtClean="0"/>
              <a:t>416/2004 Sb</a:t>
            </a:r>
            <a:r>
              <a:rPr lang="cs-CZ" altLang="cs-CZ" i="1" smtClean="0"/>
              <a:t>., kterou se provádí zák. o FK ve</a:t>
            </a:r>
            <a:r>
              <a:rPr lang="cs-CZ" altLang="cs-CZ" smtClean="0"/>
              <a:t> VS</a:t>
            </a:r>
          </a:p>
          <a:p>
            <a:r>
              <a:rPr lang="cs-CZ" altLang="cs-CZ" i="1" smtClean="0"/>
              <a:t>Vyhláška MF  č. </a:t>
            </a:r>
            <a:r>
              <a:rPr lang="cs-CZ" altLang="cs-CZ" b="1" i="1" smtClean="0"/>
              <a:t>323/2002 Sb</a:t>
            </a:r>
            <a:r>
              <a:rPr lang="cs-CZ" altLang="cs-CZ" i="1" smtClean="0"/>
              <a:t>., o rozpočtové skladbě,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1293404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i="1" smtClean="0"/>
              <a:t>            </a:t>
            </a:r>
            <a:r>
              <a:rPr lang="cs-CZ" altLang="cs-CZ" b="1" smtClean="0"/>
              <a:t>SUBJEKTY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 smtClean="0"/>
              <a:t>STÁT- orgány státní správy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 smtClean="0"/>
              <a:t>Orgány místní samosprávy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 smtClean="0"/>
              <a:t>Zájmové veř. právní korporace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 smtClean="0"/>
              <a:t>Soukromoprávní korporace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 smtClean="0"/>
              <a:t>FO + PO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 smtClean="0"/>
              <a:t>Speciální orgány st. správy= org. FINANČNÍ SPRÁVY-FÚ</a:t>
            </a:r>
            <a:endParaRPr lang="cs-CZ" altLang="cs-CZ" sz="1800"/>
          </a:p>
        </p:txBody>
      </p:sp>
      <p:pic>
        <p:nvPicPr>
          <p:cNvPr id="56323" name="Picture 4" descr="MCj0304493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1725" y="3073401"/>
            <a:ext cx="1379538" cy="1757363"/>
          </a:xfrm>
        </p:spPr>
      </p:pic>
    </p:spTree>
    <p:extLst>
      <p:ext uri="{BB962C8B-B14F-4D97-AF65-F5344CB8AC3E}">
        <p14:creationId xmlns:p14="http://schemas.microsoft.com/office/powerpoint/2010/main" val="19663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E477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cs-CZ" altLang="cs-CZ" b="1" smtClean="0"/>
              <a:t>Rozpočtová soustava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u="sng" smtClean="0">
                <a:solidFill>
                  <a:srgbClr val="000000"/>
                </a:solidFill>
              </a:rPr>
              <a:t>Soustava veř. rozpočtů se člení na základě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u="sng" smtClean="0">
                <a:solidFill>
                  <a:srgbClr val="000000"/>
                </a:solidFill>
              </a:rPr>
              <a:t>FINANCÍ</a:t>
            </a:r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4635500" y="2339975"/>
            <a:ext cx="1531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SOUKROMÉ</a:t>
            </a: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4656138" y="33575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VEŘEJNÉ</a:t>
            </a: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6364288" y="2152650"/>
            <a:ext cx="1250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FO, rodiny</a:t>
            </a:r>
          </a:p>
        </p:txBody>
      </p:sp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6291263" y="2349500"/>
            <a:ext cx="3143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soukromoprávní korporace</a:t>
            </a:r>
          </a:p>
        </p:txBody>
      </p:sp>
      <p:sp>
        <p:nvSpPr>
          <p:cNvPr id="57351" name="Line 8"/>
          <p:cNvSpPr>
            <a:spLocks noChangeShapeType="1"/>
          </p:cNvSpPr>
          <p:nvPr/>
        </p:nvSpPr>
        <p:spPr bwMode="auto">
          <a:xfrm flipH="1">
            <a:off x="4008438" y="3573463"/>
            <a:ext cx="12239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52" name="Line 9"/>
          <p:cNvSpPr>
            <a:spLocks noChangeShapeType="1"/>
          </p:cNvSpPr>
          <p:nvPr/>
        </p:nvSpPr>
        <p:spPr bwMode="auto">
          <a:xfrm>
            <a:off x="5232401" y="3573463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53" name="Text Box 10"/>
          <p:cNvSpPr txBox="1">
            <a:spLocks noChangeArrowheads="1"/>
          </p:cNvSpPr>
          <p:nvPr/>
        </p:nvSpPr>
        <p:spPr bwMode="auto">
          <a:xfrm>
            <a:off x="3051175" y="42402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CENTRÁLNÍ ÚROVEŇ</a:t>
            </a:r>
          </a:p>
        </p:txBody>
      </p:sp>
      <p:sp>
        <p:nvSpPr>
          <p:cNvPr id="57354" name="Text Box 11"/>
          <p:cNvSpPr txBox="1">
            <a:spLocks noChangeArrowheads="1"/>
          </p:cNvSpPr>
          <p:nvPr/>
        </p:nvSpPr>
        <p:spPr bwMode="auto">
          <a:xfrm>
            <a:off x="5716588" y="4240213"/>
            <a:ext cx="374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</a:t>
            </a:r>
            <a:r>
              <a:rPr lang="cs-CZ" altLang="cs-CZ" sz="1800" b="1">
                <a:latin typeface="Arial" panose="020B0604020202020204" pitchFamily="34" charset="0"/>
              </a:rPr>
              <a:t>ÚZEMNÍ-MÍSTNÍ-MUNICIPÁLNÍ</a:t>
            </a:r>
          </a:p>
        </p:txBody>
      </p:sp>
    </p:spTree>
    <p:extLst>
      <p:ext uri="{BB962C8B-B14F-4D97-AF65-F5344CB8AC3E}">
        <p14:creationId xmlns:p14="http://schemas.microsoft.com/office/powerpoint/2010/main" val="300217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smtClean="0"/>
              <a:t>               </a:t>
            </a:r>
            <a:r>
              <a:rPr lang="cs-CZ" altLang="cs-CZ" b="1" i="1" u="sng" smtClean="0"/>
              <a:t>Centrální rozpočty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Státní rozpočet</a:t>
            </a:r>
          </a:p>
          <a:p>
            <a:pPr>
              <a:lnSpc>
                <a:spcPct val="80000"/>
              </a:lnSpc>
            </a:pPr>
            <a:r>
              <a:rPr lang="cs-CZ" altLang="cs-CZ"/>
              <a:t>Rozpočty státních fondů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Rozpočet Národního fondu</a:t>
            </a:r>
          </a:p>
          <a:p>
            <a:pPr>
              <a:lnSpc>
                <a:spcPct val="80000"/>
              </a:lnSpc>
            </a:pPr>
            <a:r>
              <a:rPr lang="cs-CZ" altLang="cs-CZ"/>
              <a:t>Fondy organizačních složek</a:t>
            </a:r>
          </a:p>
          <a:p>
            <a:pPr>
              <a:lnSpc>
                <a:spcPct val="80000"/>
              </a:lnSpc>
            </a:pPr>
            <a:r>
              <a:rPr lang="cs-CZ" altLang="cs-CZ"/>
              <a:t>Fondy příspěvkových organizací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Státní finanční aktiva a pasiva</a:t>
            </a:r>
          </a:p>
          <a:p>
            <a:pPr>
              <a:lnSpc>
                <a:spcPct val="80000"/>
              </a:lnSpc>
            </a:pPr>
            <a:r>
              <a:rPr lang="cs-CZ" altLang="cs-CZ"/>
              <a:t>Rozpočet bezpečnostní informační služby</a:t>
            </a:r>
          </a:p>
          <a:p>
            <a:pPr>
              <a:lnSpc>
                <a:spcPct val="80000"/>
              </a:lnSpc>
            </a:pPr>
            <a:r>
              <a:rPr lang="cs-CZ" altLang="cs-CZ"/>
              <a:t>Rozpočty sociálního zabezpečení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2800" b="1" dirty="0"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 smtClean="0">
                <a:latin typeface="Arial" panose="020B0604020202020204" pitchFamily="34" charset="0"/>
              </a:rPr>
              <a:t>POJEM  FISKÁLNÍ</a:t>
            </a:r>
            <a:endParaRPr lang="cs-CZ" altLang="cs-CZ" sz="2800" b="1" dirty="0"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331425-0F1E-A940-8B3B-01EAD1174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sz="3200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>
                <a:latin typeface="Arial" charset="0"/>
              </a:rPr>
              <a:t>POJEM</a:t>
            </a:r>
            <a:r>
              <a:rPr lang="cs-CZ" altLang="cs-CZ" sz="3200" dirty="0">
                <a:latin typeface="Arial" charset="0"/>
              </a:rPr>
              <a:t> </a:t>
            </a:r>
            <a:r>
              <a:rPr lang="cs-CZ" altLang="cs-CZ" sz="3200" b="1" dirty="0">
                <a:latin typeface="Arial" charset="0"/>
              </a:rPr>
              <a:t>FISKÁLNÍ</a:t>
            </a:r>
            <a:r>
              <a:rPr lang="cs-CZ" altLang="cs-CZ" sz="3200" dirty="0">
                <a:latin typeface="Arial" charset="0"/>
              </a:rPr>
              <a:t> pochází z </a:t>
            </a:r>
            <a:r>
              <a:rPr lang="cs-CZ" altLang="cs-CZ" sz="3200" i="1" u="sng" dirty="0">
                <a:latin typeface="Arial" charset="0"/>
                <a:hlinkClick r:id="rId2" tooltip="Latina"/>
              </a:rPr>
              <a:t>lat.</a:t>
            </a:r>
            <a:r>
              <a:rPr lang="cs-CZ" altLang="cs-CZ" sz="3200" i="1" u="sng" dirty="0">
                <a:latin typeface="Arial" charset="0"/>
              </a:rPr>
              <a:t> </a:t>
            </a:r>
            <a:r>
              <a:rPr lang="cs-CZ" altLang="cs-CZ" sz="3200" i="1" u="sng" dirty="0" err="1">
                <a:latin typeface="Arial" charset="0"/>
              </a:rPr>
              <a:t>fiscus</a:t>
            </a:r>
            <a:r>
              <a:rPr lang="cs-CZ" altLang="cs-CZ" sz="3200" dirty="0">
                <a:latin typeface="Arial" charset="0"/>
              </a:rPr>
              <a:t>, </a:t>
            </a:r>
          </a:p>
          <a:p>
            <a:pPr marL="0" indent="0">
              <a:buNone/>
              <a:defRPr/>
            </a:pPr>
            <a:endParaRPr lang="cs-CZ" altLang="cs-CZ" sz="32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dirty="0">
                <a:latin typeface="Arial" charset="0"/>
              </a:rPr>
              <a:t>původně </a:t>
            </a:r>
            <a:r>
              <a:rPr lang="cs-CZ" altLang="cs-CZ" sz="3200" b="1" u="sng" dirty="0">
                <a:latin typeface="Arial" charset="0"/>
              </a:rPr>
              <a:t>košík</a:t>
            </a:r>
            <a:r>
              <a:rPr lang="cs-CZ" altLang="cs-CZ" sz="3200" dirty="0">
                <a:latin typeface="Arial" charset="0"/>
              </a:rPr>
              <a:t>, později </a:t>
            </a:r>
            <a:r>
              <a:rPr lang="cs-CZ" altLang="cs-CZ" sz="3200" b="1" dirty="0">
                <a:latin typeface="Arial" charset="0"/>
              </a:rPr>
              <a:t>státní pokladna</a:t>
            </a:r>
            <a:r>
              <a:rPr lang="cs-CZ" altLang="cs-CZ" sz="3200" dirty="0">
                <a:latin typeface="Arial" charset="0"/>
              </a:rPr>
              <a:t>, a vyjadřuje spojitost s daněmi. </a:t>
            </a:r>
          </a:p>
        </p:txBody>
      </p:sp>
    </p:spTree>
    <p:extLst>
      <p:ext uri="{BB962C8B-B14F-4D97-AF65-F5344CB8AC3E}">
        <p14:creationId xmlns:p14="http://schemas.microsoft.com/office/powerpoint/2010/main" val="4006258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125539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altLang="cs-CZ" b="1" i="1" smtClean="0"/>
              <a:t>                  </a:t>
            </a:r>
            <a:r>
              <a:rPr lang="cs-CZ" altLang="cs-CZ" b="1" i="1" u="sng" smtClean="0"/>
              <a:t>Územní rozpočty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1846264"/>
            <a:ext cx="7772400" cy="4357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/>
              <a:t>Rozpočty krajů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dobrovolných svazků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městských částí a městských obvodů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Rozpočet hl. města Prahy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regionálních rad reg. soudržnosti</a:t>
            </a:r>
          </a:p>
        </p:txBody>
      </p:sp>
    </p:spTree>
    <p:extLst>
      <p:ext uri="{BB962C8B-B14F-4D97-AF65-F5344CB8AC3E}">
        <p14:creationId xmlns:p14="http://schemas.microsoft.com/office/powerpoint/2010/main" val="26615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            Funkce a zásady tvorby rozpočtů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24113" y="1773239"/>
            <a:ext cx="3814762" cy="4357687"/>
          </a:xfrm>
        </p:spPr>
        <p:txBody>
          <a:bodyPr/>
          <a:lstStyle/>
          <a:p>
            <a:pPr marL="533400" indent="-533400">
              <a:buNone/>
            </a:pPr>
            <a:endParaRPr lang="cs-CZ" altLang="cs-CZ" sz="2000" i="1" u="sng"/>
          </a:p>
          <a:p>
            <a:pPr marL="533400" indent="-533400">
              <a:buNone/>
            </a:pPr>
            <a:r>
              <a:rPr lang="cs-CZ" altLang="cs-CZ" sz="2000" b="1" i="1" u="sng"/>
              <a:t>FUNKCE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Fiskální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Alokační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Redistribuční</a:t>
            </a:r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/>
          <a:lstStyle/>
          <a:p>
            <a:pPr marL="533400" indent="-533400">
              <a:buNone/>
            </a:pPr>
            <a:endParaRPr lang="cs-CZ" altLang="cs-CZ" sz="1800" i="1" u="sng"/>
          </a:p>
          <a:p>
            <a:pPr marL="533400" indent="-533400">
              <a:buNone/>
            </a:pPr>
            <a:r>
              <a:rPr lang="cs-CZ" altLang="cs-CZ" sz="1800" b="1" i="1" u="sng"/>
              <a:t>ZÁSADY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Plánovitosti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Jednotnosti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Neúčelovosti P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Účelovosti V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Úplnosti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Reálnosti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Včasnosti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Veřejnosti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vyrovnanosti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565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 </a:t>
            </a:r>
            <a:r>
              <a:rPr lang="cs-CZ" altLang="cs-CZ" b="1" u="sng" smtClean="0"/>
              <a:t>Společné rysy veřejných rozpočtů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úprava-zákony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Společná vnitřní struktura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Základní zásady v pravidlech hospodaření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strpět kontrolní dozor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ochrana před neoprávněným použitím rozpočtových prostředků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předkládat o sobě ůdaje</a:t>
            </a:r>
          </a:p>
        </p:txBody>
      </p:sp>
    </p:spTree>
    <p:extLst>
      <p:ext uri="{BB962C8B-B14F-4D97-AF65-F5344CB8AC3E}">
        <p14:creationId xmlns:p14="http://schemas.microsoft.com/office/powerpoint/2010/main" val="32373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 i="1"/>
              <a:t>DANĚ</a:t>
            </a:r>
          </a:p>
        </p:txBody>
      </p:sp>
      <p:sp>
        <p:nvSpPr>
          <p:cNvPr id="32770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b="1" u="sng">
                <a:latin typeface="Arial" panose="020B0604020202020204" pitchFamily="34" charset="0"/>
              </a:rPr>
              <a:t>Daně</a:t>
            </a:r>
            <a:r>
              <a:rPr lang="cs-CZ" altLang="cs-CZ" sz="3200">
                <a:latin typeface="Arial" panose="020B0604020202020204" pitchFamily="34" charset="0"/>
              </a:rPr>
              <a:t> původně sloužily k pokrytí potřeb panovnického dvora a armády, později i pro financování veřejně prospěšných staveb (silnice, průplavy, železnice, školy atd.) </a:t>
            </a:r>
            <a:r>
              <a:rPr lang="cs-CZ" altLang="cs-CZ" sz="3200" b="1">
                <a:latin typeface="Arial" panose="020B0604020202020204" pitchFamily="34" charset="0"/>
              </a:rPr>
              <a:t>a pro financování veřejných statků</a:t>
            </a:r>
            <a:r>
              <a:rPr lang="cs-CZ" altLang="cs-CZ" sz="3200">
                <a:latin typeface="Arial" panose="020B0604020202020204" pitchFamily="34" charset="0"/>
              </a:rPr>
              <a:t> (bezpečnost a policie, zdravotnictví, školství, ochrana prostředí a další).</a:t>
            </a:r>
            <a:r>
              <a:rPr lang="cs-CZ" altLang="cs-CZ" sz="3200"/>
              <a:t> </a:t>
            </a:r>
          </a:p>
          <a:p>
            <a:endParaRPr lang="cs-CZ" altLang="cs-CZ" sz="32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B12B81-6DC9-BB4D-88B4-CC0BB07C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448811-12B6-403B-8089-DE06327CB39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09575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cs-CZ" altLang="cs-CZ" sz="2800" b="1">
                <a:latin typeface="Arial" panose="020B0604020202020204" pitchFamily="34" charset="0"/>
              </a:rPr>
              <a:t/>
            </a: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/>
            </a: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>Fiskální politika státu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cs-CZ" altLang="cs-CZ" b="1" smtClean="0">
              <a:latin typeface="Arial" panose="020B0604020202020204" pitchFamily="34" charset="0"/>
            </a:endParaRPr>
          </a:p>
          <a:p>
            <a:endParaRPr lang="cs-CZ" altLang="cs-CZ" b="1" smtClean="0">
              <a:latin typeface="Arial" panose="020B0604020202020204" pitchFamily="34" charset="0"/>
            </a:endParaRPr>
          </a:p>
          <a:p>
            <a:endParaRPr lang="cs-CZ" altLang="cs-CZ" b="1" smtClean="0">
              <a:latin typeface="Arial" panose="020B0604020202020204" pitchFamily="34" charset="0"/>
            </a:endParaRPr>
          </a:p>
          <a:p>
            <a:r>
              <a:rPr lang="cs-CZ" altLang="cs-CZ" b="1">
                <a:latin typeface="Arial" panose="020B0604020202020204" pitchFamily="34" charset="0"/>
              </a:rPr>
              <a:t>Fiskální politika</a:t>
            </a:r>
            <a:r>
              <a:rPr lang="cs-CZ" altLang="cs-CZ">
                <a:latin typeface="Arial" panose="020B0604020202020204" pitchFamily="34" charset="0"/>
              </a:rPr>
              <a:t> je součást </a:t>
            </a:r>
            <a:r>
              <a:rPr lang="cs-CZ" altLang="cs-CZ">
                <a:latin typeface="Arial" panose="020B0604020202020204" pitchFamily="34" charset="0"/>
                <a:hlinkClick r:id="rId2" tooltip="Hospodářská politika"/>
              </a:rPr>
              <a:t>hospodářské politiky</a:t>
            </a:r>
            <a:r>
              <a:rPr lang="cs-CZ" altLang="cs-CZ">
                <a:latin typeface="Arial" panose="020B0604020202020204" pitchFamily="34" charset="0"/>
              </a:rPr>
              <a:t> státu, která se snaží ovlivnit vývoj </a:t>
            </a:r>
            <a:r>
              <a:rPr lang="cs-CZ" altLang="cs-CZ">
                <a:latin typeface="Arial" panose="020B0604020202020204" pitchFamily="34" charset="0"/>
                <a:hlinkClick r:id="rId3" tooltip="Ekonomika"/>
              </a:rPr>
              <a:t>ekonomiky</a:t>
            </a:r>
            <a:r>
              <a:rPr lang="cs-CZ" altLang="cs-CZ">
                <a:latin typeface="Arial" panose="020B0604020202020204" pitchFamily="34" charset="0"/>
              </a:rPr>
              <a:t> změnami výše a </a:t>
            </a:r>
            <a:r>
              <a:rPr lang="cs-CZ" altLang="cs-CZ">
                <a:latin typeface="Arial" panose="020B0604020202020204" pitchFamily="34" charset="0"/>
                <a:hlinkClick r:id="rId4" tooltip="Struktura"/>
              </a:rPr>
              <a:t>struktury</a:t>
            </a:r>
            <a:r>
              <a:rPr lang="cs-CZ" altLang="cs-CZ">
                <a:latin typeface="Arial" panose="020B0604020202020204" pitchFamily="34" charset="0"/>
              </a:rPr>
              <a:t> </a:t>
            </a:r>
            <a:r>
              <a:rPr lang="cs-CZ" altLang="cs-CZ">
                <a:latin typeface="Arial" panose="020B0604020202020204" pitchFamily="34" charset="0"/>
                <a:hlinkClick r:id="rId5" tooltip="Veřejné výdaje"/>
              </a:rPr>
              <a:t>veřejných výdajů</a:t>
            </a:r>
            <a:r>
              <a:rPr lang="cs-CZ" altLang="cs-CZ">
                <a:latin typeface="Arial" panose="020B0604020202020204" pitchFamily="34" charset="0"/>
              </a:rPr>
              <a:t> a </a:t>
            </a:r>
            <a:r>
              <a:rPr lang="cs-CZ" altLang="cs-CZ">
                <a:latin typeface="Arial" panose="020B0604020202020204" pitchFamily="34" charset="0"/>
                <a:hlinkClick r:id="rId6" tooltip="Daně"/>
              </a:rPr>
              <a:t>daní</a:t>
            </a:r>
            <a:r>
              <a:rPr lang="cs-CZ" altLang="cs-CZ">
                <a:latin typeface="Arial" panose="020B0604020202020204" pitchFamily="34" charset="0"/>
              </a:rPr>
              <a:t>. Na rozdíl od </a:t>
            </a:r>
            <a:r>
              <a:rPr lang="cs-CZ" altLang="cs-CZ">
                <a:latin typeface="Arial" panose="020B0604020202020204" pitchFamily="34" charset="0"/>
                <a:hlinkClick r:id="rId7" tooltip="Monetární politika"/>
              </a:rPr>
              <a:t>monetární politiky</a:t>
            </a:r>
            <a:r>
              <a:rPr lang="cs-CZ" altLang="cs-CZ">
                <a:latin typeface="Arial" panose="020B0604020202020204" pitchFamily="34" charset="0"/>
              </a:rPr>
              <a:t>, která pečuje o stabilitu měny, je fiskální politika nástrojem aktivního zasahování státu do hospodářství.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720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dirty="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u="sng" dirty="0" smtClean="0">
                <a:latin typeface="Arial" panose="020B0604020202020204" pitchFamily="34" charset="0"/>
              </a:rPr>
              <a:t>Pomocí </a:t>
            </a:r>
            <a:r>
              <a:rPr lang="cs-CZ" altLang="cs-CZ" b="1" u="sng" dirty="0" smtClean="0">
                <a:latin typeface="Arial" panose="020B0604020202020204" pitchFamily="34" charset="0"/>
              </a:rPr>
              <a:t>fiskální politiky může veřejná správa ovlivnit: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rozdělení příjmů (přerozdělování) 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hlinkClick r:id="rId2" tooltip="Agregátní poptávka"/>
              </a:rPr>
              <a:t>agregátní poptávku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úroveň </a:t>
            </a:r>
            <a:r>
              <a:rPr lang="cs-CZ" altLang="cs-CZ" dirty="0">
                <a:latin typeface="Arial" panose="020B0604020202020204" pitchFamily="34" charset="0"/>
                <a:hlinkClick r:id="rId3" tooltip="Ekonomická aktivita (stránka neexistuje)"/>
              </a:rPr>
              <a:t>ekonomické aktivity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a v důsledku toho i </a:t>
            </a:r>
            <a:r>
              <a:rPr lang="cs-CZ" altLang="cs-CZ" dirty="0">
                <a:latin typeface="Arial" panose="020B0604020202020204" pitchFamily="34" charset="0"/>
                <a:hlinkClick r:id="rId4" tooltip="Zaměstnanost (stránka neexistuje)"/>
              </a:rPr>
              <a:t>zaměstnanost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způsob využívání zdrojů (například ekologické a energetické daně). 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52943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cs-CZ" altLang="cs-CZ" sz="2800" b="1" dirty="0"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>Typy fiskální politiky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A797CF-9362-064B-B65B-DA4941C8E7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1773239"/>
            <a:ext cx="7772400" cy="43576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sz="1800" u="sng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sz="1800" u="sng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sz="1800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sz="2000" b="1" u="sng" dirty="0">
                <a:latin typeface="Arial" charset="0"/>
              </a:rPr>
              <a:t>Podle poměru příjmů a výdajů </a:t>
            </a:r>
            <a:r>
              <a:rPr lang="cs-CZ" altLang="cs-CZ" sz="2000" b="1" u="sng" dirty="0">
                <a:latin typeface="Arial" charset="0"/>
                <a:hlinkClick r:id="rId2" tooltip="Státní rozpočet"/>
              </a:rPr>
              <a:t>státního rozpočtu</a:t>
            </a:r>
            <a:r>
              <a:rPr lang="cs-CZ" altLang="cs-CZ" sz="2000" b="1" u="sng" dirty="0">
                <a:latin typeface="Arial" charset="0"/>
              </a:rPr>
              <a:t> můžeme fiskální </a:t>
            </a:r>
            <a:endParaRPr lang="cs-CZ" altLang="cs-CZ" sz="2000" b="1" u="sng" dirty="0" smtClean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2000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sz="2000" b="1" u="sng" dirty="0" smtClean="0">
                <a:latin typeface="Arial" charset="0"/>
              </a:rPr>
              <a:t>politiky </a:t>
            </a:r>
            <a:r>
              <a:rPr lang="cs-CZ" altLang="cs-CZ" sz="2000" b="1" u="sng" dirty="0">
                <a:latin typeface="Arial" charset="0"/>
              </a:rPr>
              <a:t>teoreticky rozdělit na tři typy: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2000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2000" b="1" u="sng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EXPANZIVNÍ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NEUTRÁLNÍ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RESTRIKTIVNÍ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</a:rPr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5397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92966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latin typeface="Arial" panose="020B0604020202020204" pitchFamily="34" charset="0"/>
              </a:rPr>
              <a:t>Typy fiskální politiky</a:t>
            </a:r>
            <a:endParaRPr lang="cs-CZ" altLang="cs-CZ" sz="3200" dirty="0" smtClean="0"/>
          </a:p>
        </p:txBody>
      </p:sp>
      <p:sp>
        <p:nvSpPr>
          <p:cNvPr id="36866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515600" cy="508145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smtClean="0">
                <a:latin typeface="Arial" panose="020B0604020202020204" pitchFamily="34" charset="0"/>
              </a:rPr>
              <a:t>Expanzivní </a:t>
            </a:r>
            <a:r>
              <a:rPr lang="cs-CZ" altLang="cs-CZ" b="1" dirty="0">
                <a:latin typeface="Arial" panose="020B0604020202020204" pitchFamily="34" charset="0"/>
              </a:rPr>
              <a:t>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    </a:t>
            </a:r>
            <a:r>
              <a:rPr lang="cs-CZ" altLang="cs-CZ" dirty="0">
                <a:latin typeface="Arial" panose="020B0604020202020204" pitchFamily="34" charset="0"/>
                <a:hlinkClick r:id="rId2" tooltip="Veřejné výdaje"/>
              </a:rPr>
              <a:t>Veřejné výdaje</a:t>
            </a:r>
            <a:r>
              <a:rPr lang="cs-CZ" altLang="cs-CZ" dirty="0">
                <a:latin typeface="Arial" panose="020B0604020202020204" pitchFamily="34" charset="0"/>
              </a:rPr>
              <a:t> jsou větší než vybrané daně, takže vzniká schodek (deficit) státního rozpočtu, čímž roste státní dluh. </a:t>
            </a:r>
            <a:endParaRPr lang="cs-CZ" altLang="cs-CZ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Neutrální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    Veřejné výdaje se rovnají vybraným daním, státní rozpočet je tudíž vyrovnaný</a:t>
            </a:r>
            <a:r>
              <a:rPr lang="cs-CZ" altLang="cs-CZ" dirty="0" smtClean="0">
                <a:latin typeface="Arial" panose="020B0604020202020204" pitchFamily="34" charset="0"/>
              </a:rPr>
              <a:t>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Restriktivní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    Veřejné výdaje jsou menší než daně, takže se snižuje státní dluh. Restriktivní fiskální politika má smysl tehdy, má-li stát veliký </a:t>
            </a:r>
            <a:r>
              <a:rPr lang="cs-CZ" altLang="cs-CZ" dirty="0">
                <a:latin typeface="Arial" panose="020B0604020202020204" pitchFamily="34" charset="0"/>
                <a:hlinkClick r:id="rId3" tooltip="Státní dluh"/>
              </a:rPr>
              <a:t>státní dluh</a:t>
            </a:r>
            <a:r>
              <a:rPr lang="cs-CZ" altLang="cs-CZ" dirty="0">
                <a:latin typeface="Arial" panose="020B0604020202020204" pitchFamily="34" charset="0"/>
              </a:rPr>
              <a:t>; jinak by totiž znamenala, že stát vybírá zbytečně vysoké daně</a:t>
            </a:r>
            <a:r>
              <a:rPr lang="cs-CZ" altLang="cs-CZ" dirty="0" smtClean="0">
                <a:latin typeface="Arial" panose="020B0604020202020204" pitchFamily="34" charset="0"/>
              </a:rPr>
              <a:t>. 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54FD84-11D7-2E42-9A74-B7FAD956B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68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B39269-5931-439B-9596-C7EDD7E6669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415873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smtClean="0"/>
              <a:t>Právní hledisko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B7E85-1708-0846-A49E-F8BF5F40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>
                <a:latin typeface="Arial" charset="0"/>
              </a:rPr>
              <a:t>Příjmy a výdaje </a:t>
            </a:r>
            <a:r>
              <a:rPr lang="cs-CZ" altLang="cs-CZ" b="1" dirty="0">
                <a:latin typeface="Arial" charset="0"/>
                <a:hlinkClick r:id="rId2" tooltip="Státní rozpočet"/>
              </a:rPr>
              <a:t>státního rozpočtu</a:t>
            </a:r>
            <a:endParaRPr lang="cs-CZ" altLang="cs-CZ" b="1" dirty="0">
              <a:latin typeface="Arial" charset="0"/>
            </a:endParaRPr>
          </a:p>
          <a:p>
            <a:pPr>
              <a:defRPr/>
            </a:pPr>
            <a:r>
              <a:rPr lang="cs-CZ" altLang="cs-CZ" b="1" dirty="0">
                <a:latin typeface="Arial" charset="0"/>
              </a:rPr>
              <a:t>Příjmy a výdaje rozpočtů ÚSC-obce, kraje, apod.</a:t>
            </a:r>
          </a:p>
          <a:p>
            <a:pPr>
              <a:defRPr/>
            </a:pPr>
            <a:r>
              <a:rPr lang="cs-CZ" b="1" dirty="0">
                <a:latin typeface="Arial" charset="0"/>
              </a:rPr>
              <a:t>Daně a poplatky, odvody </a:t>
            </a:r>
          </a:p>
          <a:p>
            <a:pPr>
              <a:defRPr/>
            </a:pPr>
            <a:r>
              <a:rPr lang="cs-CZ" b="1" dirty="0">
                <a:latin typeface="Arial" charset="0"/>
              </a:rPr>
              <a:t>Cla</a:t>
            </a:r>
          </a:p>
          <a:p>
            <a:pPr>
              <a:defRPr/>
            </a:pPr>
            <a:r>
              <a:rPr lang="cs-CZ" b="1" dirty="0">
                <a:latin typeface="Arial" charset="0"/>
              </a:rPr>
              <a:t>Ostatní příjmy veřejných peněžních fondů</a:t>
            </a:r>
          </a:p>
          <a:p>
            <a:pPr>
              <a:defRPr/>
            </a:pPr>
            <a:endParaRPr lang="cs-CZ" b="1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b="1" dirty="0">
                <a:latin typeface="Arial" charset="0"/>
              </a:rPr>
              <a:t>-se zabývá tzv. FISKÁLNÍ část FP</a:t>
            </a:r>
          </a:p>
          <a:p>
            <a:pPr>
              <a:defRPr/>
            </a:pPr>
            <a:endParaRPr lang="cs-CZ" b="1" dirty="0">
              <a:latin typeface="Arial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9CCD1E-73A0-534F-B369-D6E8D1ADC1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78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28FB78-A7DA-4389-92E9-AC806002803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8975697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1448</Words>
  <Application>Microsoft Office PowerPoint</Application>
  <PresentationFormat>Širokoúhlá obrazovka</PresentationFormat>
  <Paragraphs>272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Rockwell Extra Bold</vt:lpstr>
      <vt:lpstr>Times New Roman</vt:lpstr>
      <vt:lpstr>Trebuchet MS</vt:lpstr>
      <vt:lpstr>Wingdings</vt:lpstr>
      <vt:lpstr>Motiv Office</vt:lpstr>
      <vt:lpstr>Fiskální zřízení ČR  Rozpočtové právo</vt:lpstr>
      <vt:lpstr>         </vt:lpstr>
      <vt:lpstr>    POJEM  FISKÁLNÍ</vt:lpstr>
      <vt:lpstr>DANĚ</vt:lpstr>
      <vt:lpstr>  Fiskální politika státu</vt:lpstr>
      <vt:lpstr>    </vt:lpstr>
      <vt:lpstr>  Typy fiskální politiky</vt:lpstr>
      <vt:lpstr>Typy fiskální politiky</vt:lpstr>
      <vt:lpstr>Právní hledisko</vt:lpstr>
      <vt:lpstr>  Zvláštní část FP FISKÁLNÍ</vt:lpstr>
      <vt:lpstr>                                    Rozpočtové právo-pojem </vt:lpstr>
      <vt:lpstr>    </vt:lpstr>
      <vt:lpstr>                                       TOK  PENĚZ</vt:lpstr>
      <vt:lpstr>Vnitřní členění RP</vt:lpstr>
      <vt:lpstr>Prezentace aplikace PowerPoint</vt:lpstr>
      <vt:lpstr>               POJEM  ROZPOČET</vt:lpstr>
      <vt:lpstr>                    ROZPOČET z hospodářské stránky </vt:lpstr>
      <vt:lpstr>Malé nahlédnutí do historie rozpočetnictví</vt:lpstr>
      <vt:lpstr>Historie rozpočetnictví</vt:lpstr>
      <vt:lpstr>         Historie rozpočtů v České republice</vt:lpstr>
      <vt:lpstr>             Rozpočty po roce 1945</vt:lpstr>
      <vt:lpstr>        Prameny rozpočtového práva</vt:lpstr>
      <vt:lpstr>        Prameny rozpočtového práva</vt:lpstr>
      <vt:lpstr>Prezentace aplikace PowerPoint</vt:lpstr>
      <vt:lpstr>         Prameny rozpočtového práva</vt:lpstr>
      <vt:lpstr>          Prameny rozpočtového práva</vt:lpstr>
      <vt:lpstr>            SUBJEKTY</vt:lpstr>
      <vt:lpstr>Rozpočtová soustava</vt:lpstr>
      <vt:lpstr>               Centrální rozpočty</vt:lpstr>
      <vt:lpstr>                  Územní rozpočty</vt:lpstr>
      <vt:lpstr>            Funkce a zásady tvorby rozpočtů</vt:lpstr>
      <vt:lpstr>          Společné rysy veřejných rozpočtů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zřízení ČR  Rozpočtové právo</dc:title>
  <dc:creator>35</dc:creator>
  <cp:lastModifiedBy>35</cp:lastModifiedBy>
  <cp:revision>1</cp:revision>
  <dcterms:created xsi:type="dcterms:W3CDTF">2020-03-26T14:45:28Z</dcterms:created>
  <dcterms:modified xsi:type="dcterms:W3CDTF">2020-03-26T14:46:39Z</dcterms:modified>
</cp:coreProperties>
</file>