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2" r:id="rId3"/>
    <p:sldId id="273" r:id="rId4"/>
    <p:sldId id="261" r:id="rId5"/>
    <p:sldId id="262" r:id="rId6"/>
    <p:sldId id="263" r:id="rId7"/>
    <p:sldId id="265" r:id="rId8"/>
    <p:sldId id="260" r:id="rId9"/>
    <p:sldId id="259" r:id="rId10"/>
    <p:sldId id="266" r:id="rId11"/>
    <p:sldId id="258" r:id="rId12"/>
    <p:sldId id="267" r:id="rId13"/>
    <p:sldId id="268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6" autoAdjust="0"/>
    <p:restoredTop sz="94660"/>
  </p:normalViewPr>
  <p:slideViewPr>
    <p:cSldViewPr>
      <p:cViewPr varScale="1">
        <p:scale>
          <a:sx n="56" d="100"/>
          <a:sy n="56" d="100"/>
        </p:scale>
        <p:origin x="160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9F3F8-FE9B-4B7B-821F-19AEF58DEA5F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52C47-E12E-4121-BFB0-FAFA0889D5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666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752C47-E12E-4121-BFB0-FAFA0889D5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50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06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79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53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77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41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146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31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5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11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84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92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27B74-2E05-4465-95DC-851874B384E0}" type="datetimeFigureOut">
              <a:rPr lang="cs-CZ" smtClean="0"/>
              <a:t>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10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Koordinace národních systémů sociálního zabezpečení v rámci EU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Jana Komendová,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81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Negativní vymezení věcného rozsahu koordinace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Koordinační pravidla se nevztahují na:</a:t>
            </a:r>
          </a:p>
          <a:p>
            <a:pPr marL="971550" lvl="1" indent="-514350">
              <a:buAutoNum type="arabicPeriod"/>
            </a:pPr>
            <a:r>
              <a:rPr lang="cs-CZ" dirty="0" smtClean="0"/>
              <a:t>Sociální a léčebnou pomoc,</a:t>
            </a:r>
          </a:p>
          <a:p>
            <a:pPr marL="971550" lvl="1" indent="-514350">
              <a:buAutoNum type="arabicPeriod"/>
            </a:pPr>
            <a:r>
              <a:rPr lang="cs-CZ" dirty="0" smtClean="0"/>
              <a:t>Dávky, u nichž členský stát přijímá odpovědnost za škody např. obětem války a vojenských akcí nebo jejich následků, obětem trestných činů, atentátů nebo teroristických útoků, obětem škod způsobených státními činiteli při výkonu služby, obětem, jež utrpěly znevýhodněním z politických či náboženských důvodů nebo z důvodu svého původu.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65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Základní zásady koordinace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sz="2800" dirty="0" smtClean="0">
                <a:latin typeface="+mj-lt"/>
                <a:cs typeface="Times New Roman" panose="02020603050405020304" pitchFamily="18" charset="0"/>
              </a:rPr>
              <a:t>Zásada zákazu diskriminace na základě státní příslušnosti – platí, pokud jde o státní příslušnost členských států,</a:t>
            </a:r>
          </a:p>
          <a:p>
            <a:pPr marL="514350" indent="-514350">
              <a:buAutoNum type="arabicPeriod"/>
            </a:pPr>
            <a:r>
              <a:rPr lang="cs-CZ" sz="2800" dirty="0" smtClean="0">
                <a:latin typeface="+mj-lt"/>
                <a:cs typeface="Times New Roman" panose="02020603050405020304" pitchFamily="18" charset="0"/>
              </a:rPr>
              <a:t>Zásada sčítání dob pojištění – jde o doby pojištění dosažené v jednotlivých členských státech,</a:t>
            </a:r>
          </a:p>
          <a:p>
            <a:pPr marL="0" indent="0">
              <a:buNone/>
            </a:pPr>
            <a:r>
              <a:rPr lang="cs-CZ" sz="2800" dirty="0" smtClean="0">
                <a:latin typeface="+mj-lt"/>
                <a:cs typeface="Times New Roman" panose="02020603050405020304" pitchFamily="18" charset="0"/>
              </a:rPr>
              <a:t>3. Zásada aplikace právního řádu jen jednoho členského 	států EU,</a:t>
            </a:r>
          </a:p>
          <a:p>
            <a:pPr marL="0" indent="0">
              <a:buNone/>
            </a:pPr>
            <a:r>
              <a:rPr lang="cs-CZ" sz="2800" dirty="0" smtClean="0">
                <a:latin typeface="+mj-lt"/>
                <a:cs typeface="Times New Roman" panose="02020603050405020304" pitchFamily="18" charset="0"/>
              </a:rPr>
              <a:t>4. Zásada výplaty dávek do ciziny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63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Rovné zacházení a zákaz diskriminace z důvodu státní příslušnosti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Úplatní se jen, pokud jde o státní příslušnost členských států EU, EHP a Švýcarska</a:t>
            </a:r>
          </a:p>
          <a:p>
            <a:r>
              <a:rPr lang="cs-CZ" dirty="0" smtClean="0"/>
              <a:t>Základní zásada, na niž je EU založena</a:t>
            </a:r>
          </a:p>
          <a:p>
            <a:r>
              <a:rPr lang="cs-CZ" b="1" dirty="0" smtClean="0"/>
              <a:t>Přímá diskriminace </a:t>
            </a:r>
            <a:r>
              <a:rPr lang="cs-CZ" dirty="0" smtClean="0"/>
              <a:t>– ustanovení právních předpisů nebo rozhodnutí národních orgánů, které z nároků a práv vylučují osoby na základě státní příslušnosti</a:t>
            </a:r>
          </a:p>
          <a:p>
            <a:r>
              <a:rPr lang="cs-CZ" b="1" dirty="0" smtClean="0"/>
              <a:t>Nepřímá diskriminace </a:t>
            </a:r>
            <a:r>
              <a:rPr lang="cs-CZ" dirty="0" smtClean="0"/>
              <a:t>– rozdílné zacházení založené na zdánlivě neutrálním kritériu, které ve svém důsledku znevýhodní státní příslušníky jiných členských států ve srovnání s vlastními státními příslušníky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886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Koordinace rodinných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Rodinná dávka dle č. 1 nařízení 883/2004 - všechny věcné nebo peněžité dávky určené k vyrovnání rodinných výdajů.</a:t>
            </a:r>
          </a:p>
          <a:p>
            <a:r>
              <a:rPr lang="cs-CZ" dirty="0" smtClean="0"/>
              <a:t>Vyloučení záloh na výživné a zvláštních dávek při narození dítěte a dávek při osvojení dítěte</a:t>
            </a:r>
          </a:p>
          <a:p>
            <a:r>
              <a:rPr lang="cs-CZ" dirty="0" smtClean="0"/>
              <a:t>Rozdíl od dávek v mateřství, jejichž účelem je zajištění péče v těhotenství a po porodu a náhrada příjmu z výdělečné činnosti  důsledku narození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1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Úprava koordinace rodinných dávek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Sekundární právo – nařízení Evropského parlamentu a Rady 883/2004/ES o koordinaci národních systémů sociálního zabezpečení</a:t>
            </a:r>
          </a:p>
          <a:p>
            <a:r>
              <a:rPr lang="cs-CZ" dirty="0" smtClean="0"/>
              <a:t>Kapitola 8 čl. 67 a </a:t>
            </a:r>
            <a:r>
              <a:rPr lang="cs-CZ" dirty="0" err="1" smtClean="0"/>
              <a:t>nasl</a:t>
            </a:r>
            <a:r>
              <a:rPr lang="cs-CZ" dirty="0" smtClean="0"/>
              <a:t>.</a:t>
            </a:r>
          </a:p>
          <a:p>
            <a:r>
              <a:rPr lang="cs-CZ" dirty="0" smtClean="0"/>
              <a:t>Zaměření zejména na případy souběhu nároků na dávky z více členských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317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Pravidla přednosti poskytování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Rodinné dávky poskytované během stejné doby stejným rodinným příslušníkům dávky dle předpisů více členských států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U dávek poskytovaných více než jedním členským státem z různých důvodů.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1. nároky přiznané z důvodu zaměstnání 	nebo samostatně výdělečné činnosti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2. nároky přiznané z důvodu pobírání důchodu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3. nároky přiznané z důvodu místa bydliště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5351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Pravidla přednosti poskytování dávek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Rodinné dávky poskytované během stejné doby stejným rodinným příslušníkům dávky dle předpisů více členských států</a:t>
            </a:r>
          </a:p>
          <a:p>
            <a:pPr marL="0" indent="0">
              <a:buNone/>
            </a:pPr>
            <a:r>
              <a:rPr lang="cs-CZ" sz="2800" dirty="0" smtClean="0"/>
              <a:t>b) U dávek poskytovaných více než jedním členským státem ze stejných důvodů</a:t>
            </a:r>
          </a:p>
          <a:p>
            <a:pPr marL="0" indent="0">
              <a:buNone/>
            </a:pPr>
            <a:r>
              <a:rPr lang="cs-CZ" sz="2800" dirty="0" smtClean="0"/>
              <a:t>1. Nároky přiznané z důvodu zaměstnání nebo samostatně výdělečné činnosti – místo bydliště dětí, podpůrně, tam kde je to vhodné nejvyšší dávky (rozdělení nákladů na dávky,</a:t>
            </a:r>
          </a:p>
          <a:p>
            <a:pPr marL="0" indent="0">
              <a:buNone/>
            </a:pPr>
            <a:r>
              <a:rPr lang="cs-CZ" sz="2800" dirty="0" smtClean="0"/>
              <a:t>2. Nároky přiznané z důvodu pobírání důchodu – místo bydliště dětí, podpůrně tam kde je to vhodné  nejdelší doba pojištění nebo bydlení podle kolidujících předpisů</a:t>
            </a:r>
          </a:p>
          <a:p>
            <a:pPr marL="0" indent="0">
              <a:buNone/>
            </a:pPr>
            <a:r>
              <a:rPr lang="cs-CZ" sz="2800" dirty="0" smtClean="0"/>
              <a:t>3. Nároky přiznané z důvodu bydliště  - míso bydliště dětí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9889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přednášky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Účel koordinace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Volný pohyb osob, volný pohyb pracovní síly v rámci EU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Právní úprava koordinace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Osobní rozsah koordinace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Věcný rozsah koordinace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Základní zásady koordinace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oordinace rodinných dávek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148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Účel koordinace národních systému sociálního zabezpečení v členských státech EU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Účelem je zajistit nároky vyplývající ze systému sociálního zabezpečení osobám, které využívají právo na volný pohyb osob a právo na volný pohyb pracovní síly</a:t>
            </a:r>
          </a:p>
          <a:p>
            <a:r>
              <a:rPr lang="cs-CZ" dirty="0" smtClean="0"/>
              <a:t>Koordinační pravidla určují, který právní řád se použije</a:t>
            </a:r>
          </a:p>
          <a:p>
            <a:r>
              <a:rPr lang="cs-CZ" dirty="0" smtClean="0"/>
              <a:t> Cílem je zabránit:	</a:t>
            </a:r>
          </a:p>
          <a:p>
            <a:pPr marL="0" indent="0">
              <a:buNone/>
            </a:pPr>
            <a:r>
              <a:rPr lang="cs-CZ" dirty="0" smtClean="0"/>
              <a:t>¨	negativnímu konfliktu právních řádů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pozitivnímu konfliktu právních řádů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216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Volný pohyb osob, volný pohyb pracovníků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2800" b="1" dirty="0" smtClean="0"/>
              <a:t>Primární právo:</a:t>
            </a:r>
            <a:r>
              <a:rPr lang="cs-CZ" altLang="cs-CZ" sz="2800" dirty="0" smtClean="0"/>
              <a:t>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altLang="cs-CZ" sz="2800" dirty="0" smtClean="0"/>
              <a:t> část II. Smlouvy o fungování EU – </a:t>
            </a:r>
            <a:r>
              <a:rPr lang="cs-CZ" altLang="cs-CZ" sz="2800" i="1" dirty="0" smtClean="0"/>
              <a:t>Zákaz diskriminace a občanství Unie</a:t>
            </a:r>
            <a:r>
              <a:rPr lang="cs-CZ" altLang="cs-CZ" sz="2800" dirty="0" smtClean="0"/>
              <a:t>. Občanství Unie existuje vedle  občanství členských států, nenahrazuje je. Každá osoba, která má státní příslušnost členského státu, má občanství Unie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altLang="cs-CZ" sz="2800" dirty="0" smtClean="0"/>
              <a:t>čl. 18 přímý zákaz jakékoli diskriminace na základě státní příslušnosti v rámci použití Smluv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737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cs-CZ" altLang="cs-CZ" dirty="0" smtClean="0"/>
              <a:t>Čl. 45 Smlouvy o fungování EU  (bývalý čl. 39 popř. 48 Smlouvy o založení ES) – volný pohyb pracovní síly – dle judikatury ESD je přímo aplikovatelný. Zaručuje: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2000" dirty="0" smtClean="0"/>
              <a:t>Právo ucházet se o skutečně nabízené pracovní místo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2000" dirty="0" smtClean="0"/>
              <a:t>Právo pohybovat se za tímto účelem po území jiného členského státu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2000" dirty="0" smtClean="0"/>
              <a:t>Právo pobývat na území jiného členského státu za účelem výkonu zaměstnání v souladu s právními a správními předpisy, jež upravují zaměstnávání vlastních státních příslušníků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2000" dirty="0" smtClean="0"/>
              <a:t>Právo pobývat na území jiného členského státu po skončení hospodářské aktivity.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2000" dirty="0" smtClean="0"/>
              <a:t>Nepoužije se na zaměstnání ve veřejné správě</a:t>
            </a:r>
          </a:p>
          <a:p>
            <a:r>
              <a:rPr lang="cs-CZ" dirty="0" smtClean="0"/>
              <a:t>Výjimky odůvodněné veřejnou bezpečností, veřejným pořádkem a ochranou veřejného zdraví.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15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Sekundární právo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dirty="0" smtClean="0"/>
              <a:t>Nařízení Evropského parlamentu a Rady 492/2011/EU ze dne 5.dubna 2011 o volném pohybu pracovníků uvnitř Unie nahradilo  Nařízení Rady 1612/68/EHS o volném pohybu pracovníků uvnitř Společenství</a:t>
            </a:r>
          </a:p>
          <a:p>
            <a:r>
              <a:rPr lang="cs-CZ" altLang="cs-CZ" dirty="0" smtClean="0"/>
              <a:t>Směrnice 2004/38/ES o právu občanů Unie a jejich rodinných příslušníků svobodně se pohybovat a pobývat na území členských států (nahradila předchozí směrnice ze 60. let)</a:t>
            </a:r>
          </a:p>
          <a:p>
            <a:r>
              <a:rPr lang="cs-CZ" altLang="cs-CZ" dirty="0" smtClean="0"/>
              <a:t>Směrnice Evropského parlamentu a Rady 2014/54/EU ze dne 16. dubna 2014 o opatřeních </a:t>
            </a:r>
            <a:r>
              <a:rPr lang="cs-CZ" altLang="cs-CZ" dirty="0" err="1" smtClean="0"/>
              <a:t>usnadńujících</a:t>
            </a:r>
            <a:r>
              <a:rPr lang="cs-CZ" altLang="cs-CZ" dirty="0" smtClean="0"/>
              <a:t> výkon práv udělených pracovníkům v souvislosti s jejich volným pohybem</a:t>
            </a:r>
          </a:p>
        </p:txBody>
      </p:sp>
    </p:spTree>
    <p:extLst>
      <p:ext uri="{BB962C8B-B14F-4D97-AF65-F5344CB8AC3E}">
        <p14:creationId xmlns:p14="http://schemas.microsoft.com/office/powerpoint/2010/main" val="2302562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Právní úprava koordinace národních systémů sociálního zabezpečení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Primární právo – čl. 48 Smlouvy o fungování EU – legislativní pravomoc orgánů Unie přijímat akty sekundárního práva k ochraně migrujících pracovníků, OSVČ a osob na nich závislých, pokud jde o doby vzniku nároku na dávky a výplatu dávek na území jiného členského státu</a:t>
            </a:r>
          </a:p>
          <a:p>
            <a:r>
              <a:rPr lang="cs-CZ" dirty="0" smtClean="0"/>
              <a:t>Sekundární právo</a:t>
            </a:r>
          </a:p>
          <a:p>
            <a:pPr lvl="1"/>
            <a:r>
              <a:rPr lang="cs-CZ" sz="2400" dirty="0" smtClean="0"/>
              <a:t>Nařízení Evropského parlamentu a Rady (ES) 883/2004 ze dne 29. dubna 2004 o koordinaci systémů sociálního zabezpečení</a:t>
            </a:r>
          </a:p>
          <a:p>
            <a:pPr lvl="1"/>
            <a:r>
              <a:rPr lang="cs-CZ" sz="2400" dirty="0" smtClean="0"/>
              <a:t>Nařízení Evropského parlamentu a Rady (ES)  987/2009 ze dne 16. září 2009, kterým se stanoví prováděcí pravidla k nařízení 883/2004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40385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Osobní rozsah koordinace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Evropský přeshraniční prvek - </a:t>
            </a:r>
            <a:r>
              <a:rPr lang="cs-CZ" sz="2000" dirty="0" smtClean="0"/>
              <a:t>oprávněná osoba podléhá nebo podléhala právním předpisům více než jednoho členského státu</a:t>
            </a:r>
          </a:p>
          <a:p>
            <a:r>
              <a:rPr lang="cs-CZ" sz="2000" b="1" dirty="0" smtClean="0"/>
              <a:t>Přímá působnost</a:t>
            </a:r>
          </a:p>
          <a:p>
            <a:pPr lvl="1"/>
            <a:r>
              <a:rPr lang="cs-CZ" sz="2000" dirty="0" smtClean="0"/>
              <a:t>Státní příslušníci členských států EU,</a:t>
            </a:r>
          </a:p>
          <a:p>
            <a:pPr lvl="1"/>
            <a:r>
              <a:rPr lang="cs-CZ" sz="2000" dirty="0" smtClean="0"/>
              <a:t>Státní příslušníci států EHP (Norsko, Island, Lichtenštejnsko) a Švýcarska,</a:t>
            </a:r>
          </a:p>
          <a:p>
            <a:pPr lvl="1"/>
            <a:r>
              <a:rPr lang="cs-CZ" sz="2000" dirty="0" smtClean="0"/>
              <a:t>Osoby bez státní příslušnosti a uprchlíci bydlící na území členských států </a:t>
            </a:r>
          </a:p>
          <a:p>
            <a:pPr lvl="1"/>
            <a:r>
              <a:rPr lang="cs-CZ" sz="2000" dirty="0" smtClean="0"/>
              <a:t>Státní příslušníci třetích zemi, kteří oprávněně pobývají na území některého členského státu</a:t>
            </a:r>
          </a:p>
          <a:p>
            <a:r>
              <a:rPr lang="cs-CZ" sz="2000" b="1" dirty="0" smtClean="0"/>
              <a:t>Odvozená působnost</a:t>
            </a:r>
          </a:p>
          <a:p>
            <a:pPr lvl="1"/>
            <a:r>
              <a:rPr lang="cs-CZ" sz="1600" dirty="0" smtClean="0"/>
              <a:t>Rodinní příslušníci osob, které přímo podléhají koordinaci,</a:t>
            </a:r>
          </a:p>
          <a:p>
            <a:pPr lvl="1"/>
            <a:r>
              <a:rPr lang="cs-CZ" sz="1600" dirty="0" smtClean="0"/>
              <a:t>Pozůstalí po osobách, které přímo podléhaly koordinaci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4333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Věcný rozsah koordinace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Dávky, na které se koordinační pravidla vztahují</a:t>
            </a:r>
            <a:endParaRPr lang="cs-CZ" sz="1600" dirty="0" smtClean="0"/>
          </a:p>
          <a:p>
            <a:r>
              <a:rPr lang="cs-CZ" sz="2400" dirty="0" smtClean="0"/>
              <a:t>Dávky v nemoci,</a:t>
            </a:r>
          </a:p>
          <a:p>
            <a:r>
              <a:rPr lang="cs-CZ" sz="2400" dirty="0" smtClean="0"/>
              <a:t>Dávky v mateřství a rovnocenné </a:t>
            </a:r>
            <a:r>
              <a:rPr lang="cs-CZ" sz="2400" dirty="0"/>
              <a:t>o</a:t>
            </a:r>
            <a:r>
              <a:rPr lang="cs-CZ" sz="2400" dirty="0" smtClean="0"/>
              <a:t>tcovské dávky,</a:t>
            </a:r>
          </a:p>
          <a:p>
            <a:r>
              <a:rPr lang="cs-CZ" sz="2400" dirty="0" smtClean="0"/>
              <a:t>Dávky v invaliditě,</a:t>
            </a:r>
          </a:p>
          <a:p>
            <a:r>
              <a:rPr lang="cs-CZ" sz="2400" dirty="0" smtClean="0"/>
              <a:t>Dávky ve stáří,</a:t>
            </a:r>
          </a:p>
          <a:p>
            <a:r>
              <a:rPr lang="cs-CZ" sz="2400" dirty="0" smtClean="0"/>
              <a:t>Pozůstalostní dávky,</a:t>
            </a:r>
          </a:p>
          <a:p>
            <a:r>
              <a:rPr lang="cs-CZ" sz="2400" dirty="0" smtClean="0"/>
              <a:t>Dávky při pracovních úrazech a nemocech z povolání</a:t>
            </a:r>
          </a:p>
          <a:p>
            <a:r>
              <a:rPr lang="cs-CZ" sz="2400" dirty="0" smtClean="0"/>
              <a:t>Pohřebné,</a:t>
            </a:r>
          </a:p>
          <a:p>
            <a:r>
              <a:rPr lang="cs-CZ" sz="2400" dirty="0" smtClean="0"/>
              <a:t>Dávky v nezaměstnanosti,</a:t>
            </a:r>
          </a:p>
          <a:p>
            <a:r>
              <a:rPr lang="cs-CZ" sz="2400" dirty="0" smtClean="0"/>
              <a:t>Předdůchodové dávky,</a:t>
            </a:r>
          </a:p>
          <a:p>
            <a:r>
              <a:rPr lang="cs-CZ" sz="2400" dirty="0" smtClean="0"/>
              <a:t>Rodinné dávky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020202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1090</Words>
  <Application>Microsoft Office PowerPoint</Application>
  <PresentationFormat>Předvádění na obrazovce (4:3)</PresentationFormat>
  <Paragraphs>94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Motiv systému Office</vt:lpstr>
      <vt:lpstr>Koordinace národních systémů sociálního zabezpečení v rámci EU</vt:lpstr>
      <vt:lpstr>Program přednášky</vt:lpstr>
      <vt:lpstr>Účel koordinace národních systému sociálního zabezpečení v členských státech EU</vt:lpstr>
      <vt:lpstr>Volný pohyb osob, volný pohyb pracovníků</vt:lpstr>
      <vt:lpstr>Pokračování</vt:lpstr>
      <vt:lpstr>Sekundární právo</vt:lpstr>
      <vt:lpstr>Právní úprava koordinace národních systémů sociálního zabezpečení</vt:lpstr>
      <vt:lpstr>Osobní rozsah koordinace</vt:lpstr>
      <vt:lpstr>Věcný rozsah koordinace</vt:lpstr>
      <vt:lpstr>Negativní vymezení věcného rozsahu koordinace</vt:lpstr>
      <vt:lpstr>Základní zásady koordinace</vt:lpstr>
      <vt:lpstr>Rovné zacházení a zákaz diskriminace z důvodu státní příslušnosti</vt:lpstr>
      <vt:lpstr>Koordinace rodinných dávek</vt:lpstr>
      <vt:lpstr>Úprava koordinace rodinných dávek</vt:lpstr>
      <vt:lpstr>Pravidla přednosti poskytování dávek</vt:lpstr>
      <vt:lpstr>Pravidla přednosti poskytování dávek - pokračování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Koordinace národních systémů sociálního zabezpečení</dc:title>
  <dc:creator>Jana Komendová</dc:creator>
  <cp:lastModifiedBy>40001</cp:lastModifiedBy>
  <cp:revision>21</cp:revision>
  <dcterms:created xsi:type="dcterms:W3CDTF">2016-03-29T13:45:07Z</dcterms:created>
  <dcterms:modified xsi:type="dcterms:W3CDTF">2020-04-07T15:32:03Z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