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6" r:id="rId1"/>
  </p:sldMasterIdLst>
  <p:notesMasterIdLst>
    <p:notesMasterId r:id="rId26"/>
  </p:notesMasterIdLst>
  <p:handoutMasterIdLst>
    <p:handoutMasterId r:id="rId27"/>
  </p:handoutMasterIdLst>
  <p:sldIdLst>
    <p:sldId id="259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670" autoAdjust="0"/>
  </p:normalViewPr>
  <p:slideViewPr>
    <p:cSldViewPr snapToGrid="0">
      <p:cViewPr>
        <p:scale>
          <a:sx n="58" d="100"/>
          <a:sy n="58" d="100"/>
        </p:scale>
        <p:origin x="-1074" y="-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24AC0F-15B4-4E2D-A37D-BBD3226D3FA7}" type="datetimeFigureOut">
              <a:rPr lang="cs-CZ" smtClean="0"/>
              <a:pPr/>
              <a:t>4.10.2019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4941D4-0E04-421F-82F7-D21FF1455D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53540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2D7FA3-A32B-416F-9349-373BC9200398}" type="datetimeFigureOut">
              <a:rPr lang="cs-CZ" smtClean="0"/>
              <a:pPr/>
              <a:t>4.10.2019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44665-C98B-4465-AACE-16E8717CB9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70995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79787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4.10.2019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43477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4.10.2019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87013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4.10.2019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335239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4.10.2019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5511411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4.10.2019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05197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4.10.2019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451947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4.10.2019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66332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4.10.2019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022143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4.10.2019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98660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4.10.2019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9615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4.10.2019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98435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4.10.2019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1098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4.10.2019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96994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4.10.2019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28658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4.10.2019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56054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4.10.2019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34283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4.10.2019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76360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F1A59CC-1637-43CB-B61D-B0538919099D}" type="datetimeFigureOut">
              <a:rPr lang="cs-CZ" smtClean="0"/>
              <a:pPr/>
              <a:t>4.10.2019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561508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27" r:id="rId1"/>
    <p:sldLayoutId id="2147483928" r:id="rId2"/>
    <p:sldLayoutId id="2147483929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5" r:id="rId9"/>
    <p:sldLayoutId id="2147483936" r:id="rId10"/>
    <p:sldLayoutId id="2147483937" r:id="rId11"/>
    <p:sldLayoutId id="2147483938" r:id="rId12"/>
    <p:sldLayoutId id="2147483939" r:id="rId13"/>
    <p:sldLayoutId id="2147483940" r:id="rId14"/>
    <p:sldLayoutId id="2147483941" r:id="rId15"/>
    <p:sldLayoutId id="2147483942" r:id="rId16"/>
    <p:sldLayoutId id="214748394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293" y="2116148"/>
            <a:ext cx="9404723" cy="1400530"/>
          </a:xfrm>
        </p:spPr>
        <p:txBody>
          <a:bodyPr/>
          <a:lstStyle/>
          <a:p>
            <a:r>
              <a:rPr lang="cs-CZ" sz="6600" b="1" smtClean="0">
                <a:solidFill>
                  <a:srgbClr val="FF0000"/>
                </a:solidFill>
              </a:rPr>
              <a:t>DOKAZOVÁNÍ</a:t>
            </a:r>
            <a:endParaRPr lang="cs-CZ" sz="6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393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Provádění důkazů(§ 122 OSŘ)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1536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600201"/>
            <a:ext cx="9956800" cy="48736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1900" smtClean="0"/>
              <a:t>Provést důkaz může </a:t>
            </a:r>
            <a:r>
              <a:rPr lang="cs-CZ" altLang="cs-CZ" sz="1900" b="1" smtClean="0"/>
              <a:t>pouze soud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19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1900" smtClean="0"/>
              <a:t>Možnost </a:t>
            </a:r>
            <a:r>
              <a:rPr lang="cs-CZ" altLang="cs-CZ" sz="1900" b="1" smtClean="0"/>
              <a:t>dožádání</a:t>
            </a:r>
            <a:r>
              <a:rPr lang="cs-CZ" altLang="cs-CZ" sz="1900" smtClean="0"/>
              <a:t>(=důkaz proveden jiným soudem) - stranám musí být umožněno se zúčastnit provádění důkazů a vyjádřit se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19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1900" smtClean="0"/>
              <a:t>Soud provádí dokazování zásadně </a:t>
            </a:r>
            <a:r>
              <a:rPr lang="cs-CZ" altLang="cs-CZ" sz="1900" b="1" smtClean="0"/>
              <a:t>při jednání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19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1900" smtClean="0"/>
              <a:t>Strany musí mít možnost se k důkazům vyjádřit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19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1900" b="1" smtClean="0"/>
              <a:t>Soud rozhoduje, které důkazy provede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1900" b="1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1900" smtClean="0"/>
              <a:t>Někdy právní předpis stanovuje, </a:t>
            </a:r>
            <a:r>
              <a:rPr lang="cs-CZ" altLang="cs-CZ" sz="1900" b="1" smtClean="0"/>
              <a:t>který důkaz musí soud provést – např. § 38 ZZŘS - </a:t>
            </a:r>
            <a:r>
              <a:rPr lang="cs-CZ" altLang="cs-CZ" sz="1800" smtClean="0"/>
              <a:t>Soud vyslechne posuzovaného, znalce, podle okolností ošetřujícího lékaře posuzovaného, jeho opatrovníka a provede popřípadě další vhodné důkazy. </a:t>
            </a:r>
            <a:endParaRPr lang="cs-CZ" altLang="cs-CZ" sz="19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1900" smtClean="0"/>
              <a:t>Neexistuje </a:t>
            </a:r>
            <a:r>
              <a:rPr lang="cs-CZ" altLang="cs-CZ" sz="1900" b="1" smtClean="0"/>
              <a:t>povinnost provést veškeré důkazy navržené účastníky, </a:t>
            </a:r>
            <a:r>
              <a:rPr lang="cs-CZ" altLang="cs-CZ" sz="1900" smtClean="0"/>
              <a:t>ale pozor na </a:t>
            </a:r>
            <a:r>
              <a:rPr lang="cs-CZ" altLang="cs-CZ" sz="1900" b="1" smtClean="0"/>
              <a:t>tzv. opomenuté důkazy.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Problematika tzv. opomenutých důkazů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1843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87829" y="1926771"/>
            <a:ext cx="9978571" cy="4547055"/>
          </a:xfrm>
        </p:spPr>
        <p:txBody>
          <a:bodyPr/>
          <a:lstStyle/>
          <a:p>
            <a:pPr eaLnBrk="1" hangingPunct="1"/>
            <a:r>
              <a:rPr lang="cs-CZ" altLang="cs-CZ" smtClean="0"/>
              <a:t>Pojem používaný zejména </a:t>
            </a:r>
            <a:r>
              <a:rPr lang="cs-CZ" altLang="cs-CZ" b="1" smtClean="0"/>
              <a:t>judikaturou ESLP a ÚS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Jedná se o porušení </a:t>
            </a:r>
            <a:r>
              <a:rPr lang="cs-CZ" altLang="cs-CZ" b="1" smtClean="0"/>
              <a:t>práva na spravedlivý proce</a:t>
            </a:r>
            <a:r>
              <a:rPr lang="cs-CZ" altLang="cs-CZ" smtClean="0"/>
              <a:t>s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b="1" smtClean="0"/>
              <a:t>Jedná se o důkazy, které</a:t>
            </a:r>
          </a:p>
          <a:p>
            <a:pPr lvl="1" eaLnBrk="1" hangingPunct="1"/>
            <a:r>
              <a:rPr lang="cs-CZ" altLang="cs-CZ" smtClean="0"/>
              <a:t>Soud odmítl provést důkaz a toto ani v odůvodnění rozhodnutí neodůvodnil</a:t>
            </a:r>
          </a:p>
          <a:p>
            <a:pPr lvl="1" eaLnBrk="1" hangingPunct="1"/>
            <a:r>
              <a:rPr lang="cs-CZ" altLang="cs-CZ" smtClean="0"/>
              <a:t>Soud důkaz provedl, ale žádným způsobem ho nehodnotil</a:t>
            </a:r>
          </a:p>
          <a:p>
            <a:pPr lvl="1" eaLnBrk="1" hangingPunct="1">
              <a:buFont typeface="Wingdings 2" pitchFamily="18" charset="2"/>
              <a:buNone/>
            </a:pPr>
            <a:endParaRPr lang="cs-CZ" altLang="cs-CZ" smtClean="0"/>
          </a:p>
          <a:p>
            <a:pPr eaLnBrk="1" hangingPunct="1"/>
            <a:r>
              <a:rPr lang="cs-CZ" altLang="cs-CZ" b="1" smtClean="0"/>
              <a:t>Judikatura:</a:t>
            </a:r>
            <a:r>
              <a:rPr lang="cs-CZ" altLang="cs-CZ" sz="1800" b="1" smtClean="0"/>
              <a:t>I. ÚS 854/09, II. ÚS 1437/07, II. ÚS 262/04</a:t>
            </a:r>
            <a:endParaRPr lang="cs-CZ" altLang="cs-CZ" b="1" smtClean="0"/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Hodnocení důkazů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1741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600201"/>
            <a:ext cx="9956800" cy="4873625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r>
              <a:rPr lang="cs-CZ" dirty="0" smtClean="0"/>
              <a:t>Zásada volného hodnocení důkazů - </a:t>
            </a:r>
            <a:r>
              <a:rPr lang="cs-CZ" b="1" dirty="0" smtClean="0"/>
              <a:t>vyjádřena v ustanovení § </a:t>
            </a:r>
            <a:r>
              <a:rPr lang="cs-CZ" b="1" smtClean="0"/>
              <a:t>132 OSŘ</a:t>
            </a:r>
          </a:p>
          <a:p>
            <a:pPr eaLnBrk="1" hangingPunct="1">
              <a:defRPr/>
            </a:pPr>
            <a:endParaRPr lang="cs-CZ" b="1" dirty="0" smtClean="0"/>
          </a:p>
          <a:p>
            <a:pPr eaLnBrk="1" hangingPunct="1">
              <a:defRPr/>
            </a:pPr>
            <a:r>
              <a:rPr lang="cs-CZ" dirty="0" smtClean="0"/>
              <a:t>Jedná se vlastně o myšlenkový proces soudce</a:t>
            </a:r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Podstata – zákon soudu neukládá, jakou důkazní sílu mají jednotlivé důkazní prostředky</a:t>
            </a:r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Týká se výlučně </a:t>
            </a:r>
            <a:r>
              <a:rPr lang="cs-CZ" b="1" dirty="0" smtClean="0"/>
              <a:t>hodnocení pravdivosti(věrohodnosti všech důkazů – i např. znaleckého posudku). </a:t>
            </a:r>
          </a:p>
          <a:p>
            <a:pPr eaLnBrk="1" hangingPunct="1">
              <a:defRPr/>
            </a:pPr>
            <a:endParaRPr lang="cs-CZ" b="1" dirty="0" smtClean="0"/>
          </a:p>
          <a:p>
            <a:pPr eaLnBrk="1" hangingPunct="1">
              <a:defRPr/>
            </a:pPr>
            <a:r>
              <a:rPr lang="cs-CZ" b="1" dirty="0" smtClean="0"/>
              <a:t>Netýká se závažnosti důkazu – její relevance(tedy např. se ukáže, že skutečnost byla dokázána, ale není právně významná z hlediska uplatněného práva) ani zákonnosti důkazů</a:t>
            </a:r>
          </a:p>
          <a:p>
            <a:pPr eaLnBrk="1" hangingPunct="1">
              <a:defRPr/>
            </a:pPr>
            <a:endParaRPr lang="cs-CZ" b="1" dirty="0" smtClean="0"/>
          </a:p>
          <a:p>
            <a:pPr eaLnBrk="1" hangingPunct="1">
              <a:defRPr/>
            </a:pPr>
            <a:r>
              <a:rPr lang="cs-CZ" dirty="0" smtClean="0"/>
              <a:t>Soudce by měl být přesvědčen o správnosti svého hodnocení – často užíván pojem – s „praktickou jistotu“</a:t>
            </a:r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Zásada volného hodnocení důkazů nesmí být zaměňována s pojmem </a:t>
            </a:r>
            <a:r>
              <a:rPr lang="cs-CZ" b="1" dirty="0" smtClean="0"/>
              <a:t>svévole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Předmět dokazování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1945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600201"/>
            <a:ext cx="9956800" cy="4873625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altLang="cs-CZ" sz="2200" b="1" smtClean="0"/>
              <a:t>Negativní vymezení </a:t>
            </a:r>
            <a:r>
              <a:rPr lang="cs-CZ" altLang="cs-CZ" sz="2200" smtClean="0"/>
              <a:t>- Které skutečnosti nejsou předmětem dokazování?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sz="2200" smtClean="0"/>
          </a:p>
          <a:p>
            <a:pPr lvl="1" eaLnBrk="1" hangingPunct="1">
              <a:defRPr/>
            </a:pPr>
            <a:r>
              <a:rPr lang="cs-CZ" altLang="cs-CZ" sz="1900" b="1" smtClean="0"/>
              <a:t>Skutečnosti obecně známé</a:t>
            </a:r>
            <a:r>
              <a:rPr lang="cs-CZ" altLang="cs-CZ" sz="1900" smtClean="0"/>
              <a:t>(tzv. notoriety)</a:t>
            </a:r>
          </a:p>
          <a:p>
            <a:pPr lvl="1" eaLnBrk="1" hangingPunct="1">
              <a:defRPr/>
            </a:pPr>
            <a:r>
              <a:rPr lang="cs-CZ" altLang="cs-CZ" sz="1900" b="1" smtClean="0"/>
              <a:t>Skutečnosti úředně známe </a:t>
            </a:r>
            <a:r>
              <a:rPr lang="cs-CZ" altLang="cs-CZ" sz="1900" smtClean="0"/>
              <a:t>– např. informace v informačním systému datových schránek (rozhodnutí ÚS sp.zn. </a:t>
            </a:r>
            <a:r>
              <a:rPr lang="cs-CZ" altLang="cs-CZ" sz="1700" smtClean="0"/>
              <a:t>II. ÚS 3518/11)</a:t>
            </a:r>
            <a:endParaRPr lang="cs-CZ" altLang="cs-CZ" sz="1900" smtClean="0"/>
          </a:p>
          <a:p>
            <a:pPr lvl="1" eaLnBrk="1" hangingPunct="1">
              <a:defRPr/>
            </a:pPr>
            <a:r>
              <a:rPr lang="cs-CZ" altLang="cs-CZ" sz="1900" b="1" smtClean="0"/>
              <a:t>Právní předpisy </a:t>
            </a:r>
            <a:r>
              <a:rPr lang="cs-CZ" altLang="cs-CZ" sz="1900" smtClean="0"/>
              <a:t>– pouze ohledně těch, které jsou uvedeny ve Sbírce zákonů ČR</a:t>
            </a:r>
          </a:p>
          <a:p>
            <a:pPr eaLnBrk="1" hangingPunct="1">
              <a:buClr>
                <a:srgbClr val="FE8637"/>
              </a:buClr>
              <a:defRPr/>
            </a:pPr>
            <a:endParaRPr lang="cs-CZ" altLang="cs-CZ" sz="2200" b="1" smtClean="0">
              <a:solidFill>
                <a:srgbClr val="000000"/>
              </a:solidFill>
            </a:endParaRPr>
          </a:p>
          <a:p>
            <a:pPr eaLnBrk="1" hangingPunct="1">
              <a:buClr>
                <a:srgbClr val="FE8637"/>
              </a:buClr>
              <a:defRPr/>
            </a:pPr>
            <a:r>
              <a:rPr lang="cs-CZ" altLang="cs-CZ" sz="2200" b="1" smtClean="0">
                <a:solidFill>
                  <a:schemeClr val="tx2">
                    <a:lumMod val="75000"/>
                  </a:schemeClr>
                </a:solidFill>
              </a:rPr>
              <a:t>Soud </a:t>
            </a:r>
            <a:r>
              <a:rPr lang="cs-CZ" altLang="cs-CZ" sz="2200" b="1" u="sng" smtClean="0">
                <a:solidFill>
                  <a:schemeClr val="tx2">
                    <a:lumMod val="75000"/>
                  </a:schemeClr>
                </a:solidFill>
              </a:rPr>
              <a:t>může</a:t>
            </a:r>
            <a:r>
              <a:rPr lang="cs-CZ" altLang="cs-CZ" sz="2200" b="1" smtClean="0">
                <a:solidFill>
                  <a:schemeClr val="tx2">
                    <a:lumMod val="75000"/>
                  </a:schemeClr>
                </a:solidFill>
              </a:rPr>
              <a:t> vzít za svá shodná skutková tvrzení účastníků – neprovádí se dokazování</a:t>
            </a:r>
          </a:p>
          <a:p>
            <a:pPr eaLnBrk="1" hangingPunct="1">
              <a:buClr>
                <a:srgbClr val="FE8637"/>
              </a:buClr>
              <a:defRPr/>
            </a:pPr>
            <a:r>
              <a:rPr lang="cs-CZ" altLang="cs-CZ" sz="2200" b="1" smtClean="0">
                <a:solidFill>
                  <a:schemeClr val="tx2">
                    <a:lumMod val="75000"/>
                  </a:schemeClr>
                </a:solidFill>
              </a:rPr>
              <a:t>Z výše uvedeného plyne, že předmětem dokazování jsou zejména (mezi účastníky) sporné skutečnosti</a:t>
            </a:r>
            <a:endParaRPr lang="cs-CZ" altLang="cs-CZ" sz="2200" smtClean="0">
              <a:solidFill>
                <a:schemeClr val="tx2">
                  <a:lumMod val="75000"/>
                </a:schemeClr>
              </a:solidFill>
            </a:endParaRPr>
          </a:p>
          <a:p>
            <a:pPr lvl="1" eaLnBrk="1" hangingPunct="1">
              <a:defRPr/>
            </a:pPr>
            <a:endParaRPr lang="cs-CZ" altLang="cs-CZ" sz="190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0797" y="207789"/>
            <a:ext cx="9404723" cy="140053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Důkazní prostředky – výčet a charakteristika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87829" y="2041071"/>
            <a:ext cx="9978571" cy="4432755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Ustanovení § 125 OSŘ:</a:t>
            </a:r>
          </a:p>
          <a:p>
            <a:pPr marL="641033" lvl="1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Důkazní prostředek je jakýkoli prostředek, kterým lze </a:t>
            </a:r>
            <a:r>
              <a:rPr lang="cs-CZ" b="1" dirty="0" smtClean="0"/>
              <a:t>zjistit stav věci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		+ </a:t>
            </a:r>
          </a:p>
          <a:p>
            <a:pPr marL="641033" lvl="1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upravuje </a:t>
            </a:r>
            <a:r>
              <a:rPr lang="cs-CZ" b="1" dirty="0" smtClean="0"/>
              <a:t>demonstrativní výčet</a:t>
            </a:r>
            <a:r>
              <a:rPr lang="cs-CZ" dirty="0" smtClean="0"/>
              <a:t> důkazních prostředků(tedy je možné využít i jiných důkazních prostředků – např. konfrontace, audiovizuální záznam).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cs-CZ" b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Výčet: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dirty="0" smtClean="0"/>
              <a:t>Výslech svědka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dirty="0" smtClean="0"/>
              <a:t>Znalecký posudek, odborné vyjádření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dirty="0" smtClean="0"/>
              <a:t>Listina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dirty="0" smtClean="0"/>
              <a:t>Zprávy a vyjádření orgánů, fyzických a právnických osob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dirty="0" smtClean="0"/>
              <a:t>Výslech účastníků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Výslech svědka I.(§ 126 OSŘ)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2150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4157" y="1861457"/>
            <a:ext cx="9962243" cy="4612369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 smtClean="0"/>
              <a:t>Soud </a:t>
            </a:r>
            <a:r>
              <a:rPr lang="cs-CZ" b="1" dirty="0" smtClean="0"/>
              <a:t>předvolá osobu</a:t>
            </a:r>
            <a:r>
              <a:rPr lang="cs-CZ" dirty="0" smtClean="0"/>
              <a:t>, která je označena jako svědek</a:t>
            </a:r>
          </a:p>
          <a:p>
            <a:pPr eaLnBrk="1" hangingPunct="1">
              <a:defRPr/>
            </a:pPr>
            <a:r>
              <a:rPr lang="cs-CZ" dirty="0" smtClean="0"/>
              <a:t>Svědek – nezastupitelná osoba, která nějakou skutečnost vnímala pomocí vlastních smyslů</a:t>
            </a:r>
          </a:p>
          <a:p>
            <a:pPr eaLnBrk="1" hangingPunct="1">
              <a:defRPr/>
            </a:pPr>
            <a:r>
              <a:rPr lang="cs-CZ" dirty="0" smtClean="0"/>
              <a:t>Tato předvolaná osoba má povinnost vypovídat (§ 126 OSŘ)</a:t>
            </a:r>
            <a:endParaRPr lang="cs-CZ" b="1" dirty="0" smtClean="0"/>
          </a:p>
          <a:p>
            <a:pPr eaLnBrk="1" hangingPunct="1">
              <a:defRPr/>
            </a:pPr>
            <a:r>
              <a:rPr lang="cs-CZ" dirty="0" smtClean="0"/>
              <a:t>V případě nedostavení se je možné využít </a:t>
            </a:r>
            <a:r>
              <a:rPr lang="cs-CZ" b="1" dirty="0" smtClean="0"/>
              <a:t>předvedení</a:t>
            </a:r>
            <a:r>
              <a:rPr lang="cs-CZ" dirty="0" smtClean="0"/>
              <a:t>(§ 52 OSŘ) či </a:t>
            </a:r>
            <a:r>
              <a:rPr lang="cs-CZ" b="1" dirty="0" smtClean="0"/>
              <a:t>pořádkové pokuty</a:t>
            </a:r>
            <a:r>
              <a:rPr lang="cs-CZ" dirty="0" smtClean="0"/>
              <a:t> (§53 OSŘ)</a:t>
            </a:r>
          </a:p>
          <a:p>
            <a:pPr eaLnBrk="1" hangingPunct="1">
              <a:defRPr/>
            </a:pPr>
            <a:r>
              <a:rPr lang="cs-CZ" dirty="0" smtClean="0"/>
              <a:t>Svědek má </a:t>
            </a:r>
            <a:r>
              <a:rPr lang="cs-CZ" b="1" dirty="0" smtClean="0"/>
              <a:t>povinnost vypovídat pravdu a nic nezamlčovat – i trestněprávní sankce při porušení</a:t>
            </a:r>
          </a:p>
          <a:p>
            <a:pPr eaLnBrk="1" hangingPunct="1">
              <a:defRPr/>
            </a:pPr>
            <a:r>
              <a:rPr lang="cs-CZ" b="1" dirty="0" smtClean="0"/>
              <a:t>Odmítnout výpověď může jen z důvodu, že by způsobil nebezpečí trestního stíhání sobě, nebo osobám blízkým </a:t>
            </a:r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Výslech svědka (§ 126 OSŘ) – Průběh I.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2355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71500" y="2073729"/>
            <a:ext cx="9994900" cy="4400097"/>
          </a:xfrm>
        </p:spPr>
        <p:txBody>
          <a:bodyPr/>
          <a:lstStyle/>
          <a:p>
            <a:pPr eaLnBrk="1" hangingPunct="1"/>
            <a:r>
              <a:rPr lang="cs-CZ" altLang="cs-CZ" b="1" smtClean="0"/>
              <a:t>Výslech ad generalia(všeobecný)</a:t>
            </a:r>
          </a:p>
          <a:p>
            <a:pPr eaLnBrk="1" hangingPunct="1"/>
            <a:endParaRPr lang="cs-CZ" altLang="cs-CZ" smtClean="0"/>
          </a:p>
          <a:p>
            <a:pPr lvl="1" eaLnBrk="1" hangingPunct="1"/>
            <a:r>
              <a:rPr lang="cs-CZ" altLang="cs-CZ" smtClean="0"/>
              <a:t>Zjištění totožnosti</a:t>
            </a:r>
          </a:p>
          <a:p>
            <a:pPr lvl="1" eaLnBrk="1" hangingPunct="1"/>
            <a:r>
              <a:rPr lang="cs-CZ" altLang="cs-CZ" smtClean="0"/>
              <a:t>Zjištění poměru svědka k věci a k účastníkům</a:t>
            </a:r>
          </a:p>
          <a:p>
            <a:pPr lvl="1" eaLnBrk="1" hangingPunct="1"/>
            <a:r>
              <a:rPr lang="cs-CZ" altLang="cs-CZ" smtClean="0"/>
              <a:t>Zjištění jiných skutečností, které by mohly mít vliv na věrohodnost výpovědi</a:t>
            </a:r>
          </a:p>
          <a:p>
            <a:pPr lvl="1" eaLnBrk="1" hangingPunct="1"/>
            <a:r>
              <a:rPr lang="cs-CZ" altLang="cs-CZ" smtClean="0"/>
              <a:t>Poučení o právech svědka(právo odepřít výpověď, právo na svědečné)</a:t>
            </a:r>
          </a:p>
          <a:p>
            <a:pPr lvl="1" eaLnBrk="1" hangingPunct="1"/>
            <a:r>
              <a:rPr lang="cs-CZ" altLang="cs-CZ" smtClean="0"/>
              <a:t>Poučení o povinnostech(vypovídat pravdu a nic nezamlčovat)</a:t>
            </a:r>
          </a:p>
          <a:p>
            <a:pPr lvl="1" eaLnBrk="1" hangingPunct="1"/>
            <a:r>
              <a:rPr lang="cs-CZ" altLang="cs-CZ" smtClean="0"/>
              <a:t>Poučení o trestních následcích – křivá výpověď - § 346 trestního zákoníku 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782" y="289432"/>
            <a:ext cx="9404723" cy="1400530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Výslech svědka (§ 126 OSŘ) – Průběh II.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36814" y="2090057"/>
            <a:ext cx="9929586" cy="4383769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b="1" dirty="0" smtClean="0"/>
              <a:t>Výslech ad </a:t>
            </a:r>
            <a:r>
              <a:rPr lang="cs-CZ" b="1" dirty="0" err="1" smtClean="0"/>
              <a:t>specialia</a:t>
            </a:r>
            <a:r>
              <a:rPr lang="cs-CZ" b="1" dirty="0" smtClean="0"/>
              <a:t>(výslech k věci)</a:t>
            </a:r>
          </a:p>
          <a:p>
            <a:pPr lvl="1" eaLnBrk="1" hangingPunct="1">
              <a:defRPr/>
            </a:pPr>
            <a:r>
              <a:rPr lang="cs-CZ" dirty="0" smtClean="0"/>
              <a:t>Svědek by měl sám souvisle vylíčit vše, co ví o předmětu výslechu</a:t>
            </a:r>
          </a:p>
          <a:p>
            <a:pPr lvl="1" eaLnBrk="1" hangingPunct="1">
              <a:defRPr/>
            </a:pPr>
            <a:r>
              <a:rPr lang="cs-CZ" dirty="0" smtClean="0"/>
              <a:t>Poté kladeny otázky soudem – k vyjasnění některých skutečností</a:t>
            </a:r>
          </a:p>
          <a:p>
            <a:pPr lvl="1" eaLnBrk="1" hangingPunct="1">
              <a:defRPr/>
            </a:pPr>
            <a:r>
              <a:rPr lang="cs-CZ" dirty="0" smtClean="0"/>
              <a:t>Poté mohou klást otázky účastníci řízení, jejich zástupci, znalec.</a:t>
            </a:r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Nesmí být kladeny otázky nesouvisející s předmětem řízení a otázky tzv. </a:t>
            </a:r>
            <a:r>
              <a:rPr lang="cs-CZ" dirty="0" err="1" smtClean="0"/>
              <a:t>kapciósní</a:t>
            </a:r>
            <a:r>
              <a:rPr lang="cs-CZ" dirty="0" smtClean="0"/>
              <a:t> – úskočné a klamavé</a:t>
            </a:r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Nárok na svědečné</a:t>
            </a:r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b="1" dirty="0" smtClean="0"/>
              <a:t>Hodnocení důkazů soudem </a:t>
            </a:r>
            <a:r>
              <a:rPr lang="cs-CZ" dirty="0" smtClean="0"/>
              <a:t>– nejen to, co svědek vypověděl</a:t>
            </a:r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7125" y="207789"/>
            <a:ext cx="9404723" cy="1400530"/>
          </a:xfrm>
          <a:noFill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Znalecký posudek I., odborné vyjádření(§ 127 a 127a OSŘ</a:t>
            </a:r>
            <a:r>
              <a:rPr lang="cs-CZ" dirty="0" smtClean="0">
                <a:solidFill>
                  <a:schemeClr val="accent2"/>
                </a:solidFill>
              </a:rPr>
              <a:t>)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2560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08214" y="1698171"/>
            <a:ext cx="10158186" cy="4931229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lnSpc>
                <a:spcPct val="120000"/>
              </a:lnSpc>
            </a:pPr>
            <a:r>
              <a:rPr lang="cs-CZ" altLang="cs-CZ" sz="2300" smtClean="0"/>
              <a:t>Soud má vyžádat od orgánu veřejné moci odborné vyjádření a pokud to není dostačující – ustanoví znalce</a:t>
            </a:r>
          </a:p>
          <a:p>
            <a:pPr eaLnBrk="1" hangingPunct="1">
              <a:lnSpc>
                <a:spcPct val="120000"/>
              </a:lnSpc>
            </a:pPr>
            <a:r>
              <a:rPr lang="cs-CZ" altLang="cs-CZ" sz="2300" smtClean="0"/>
              <a:t>Znalecký posudek je vypracován v případech, kdy jsou pro rozhodnutí soudu </a:t>
            </a:r>
            <a:r>
              <a:rPr lang="cs-CZ" altLang="cs-CZ" sz="2300" b="1" smtClean="0"/>
              <a:t>důležité nějaké odborné znalosti</a:t>
            </a:r>
          </a:p>
          <a:p>
            <a:pPr lvl="1" eaLnBrk="1" hangingPunct="1">
              <a:lnSpc>
                <a:spcPct val="120000"/>
              </a:lnSpc>
            </a:pPr>
            <a:r>
              <a:rPr lang="cs-CZ" altLang="cs-CZ" sz="2000" smtClean="0"/>
              <a:t>Někdy ukládá povinnost vyhotovit jej </a:t>
            </a:r>
            <a:r>
              <a:rPr lang="cs-CZ" altLang="cs-CZ" sz="2000" b="1" smtClean="0"/>
              <a:t>zákon</a:t>
            </a:r>
            <a:r>
              <a:rPr lang="cs-CZ" altLang="cs-CZ" sz="2000" smtClean="0"/>
              <a:t>(§ </a:t>
            </a:r>
            <a:r>
              <a:rPr lang="cs-CZ" altLang="cs-CZ" sz="2000" smtClean="0">
                <a:latin typeface="Arial" charset="0"/>
              </a:rPr>
              <a:t>38 ZZŘS</a:t>
            </a:r>
            <a:r>
              <a:rPr lang="cs-CZ" altLang="cs-CZ" sz="2000" smtClean="0"/>
              <a:t>) nebo vyplývá z </a:t>
            </a:r>
            <a:r>
              <a:rPr lang="cs-CZ" altLang="cs-CZ" sz="2000" b="1" smtClean="0"/>
              <a:t>judikatury</a:t>
            </a:r>
            <a:r>
              <a:rPr lang="cs-CZ" altLang="cs-CZ" sz="2000" smtClean="0"/>
              <a:t>(stanovení nové hranice pozemků – R 65/72)</a:t>
            </a:r>
          </a:p>
          <a:p>
            <a:pPr eaLnBrk="1" hangingPunct="1">
              <a:lnSpc>
                <a:spcPct val="120000"/>
              </a:lnSpc>
            </a:pPr>
            <a:r>
              <a:rPr lang="cs-CZ" altLang="cs-CZ" sz="2300" smtClean="0"/>
              <a:t>Osoba znalce </a:t>
            </a:r>
            <a:r>
              <a:rPr lang="cs-CZ" altLang="cs-CZ" sz="2300" b="1" smtClean="0"/>
              <a:t>je zaměnitelná</a:t>
            </a:r>
            <a:r>
              <a:rPr lang="cs-CZ" altLang="cs-CZ" sz="2300" smtClean="0"/>
              <a:t>(svědek ne) </a:t>
            </a:r>
          </a:p>
          <a:p>
            <a:pPr eaLnBrk="1" hangingPunct="1">
              <a:lnSpc>
                <a:spcPct val="120000"/>
              </a:lnSpc>
            </a:pPr>
            <a:r>
              <a:rPr lang="cs-CZ" altLang="cs-CZ" sz="2300" smtClean="0"/>
              <a:t>Znalec nemůže být podjatý – možnost stanovit jiného</a:t>
            </a:r>
          </a:p>
          <a:p>
            <a:pPr eaLnBrk="1" hangingPunct="1">
              <a:lnSpc>
                <a:spcPct val="120000"/>
              </a:lnSpc>
            </a:pPr>
            <a:r>
              <a:rPr lang="cs-CZ" altLang="cs-CZ" sz="2300" smtClean="0"/>
              <a:t>Právní úprava postavení znalců – </a:t>
            </a:r>
            <a:r>
              <a:rPr lang="cs-CZ" altLang="cs-CZ" sz="2300" b="1" smtClean="0"/>
              <a:t>zákon č. 36/1967 Sb., o znalcích a tlumočnících + OSŘ</a:t>
            </a:r>
          </a:p>
          <a:p>
            <a:pPr eaLnBrk="1" hangingPunct="1">
              <a:lnSpc>
                <a:spcPct val="120000"/>
              </a:lnSpc>
            </a:pPr>
            <a:r>
              <a:rPr lang="cs-CZ" altLang="cs-CZ" sz="2300" smtClean="0"/>
              <a:t>Soud musí vymezit znalci konkrétní úkol</a:t>
            </a:r>
          </a:p>
          <a:p>
            <a:pPr eaLnBrk="1" hangingPunct="1">
              <a:lnSpc>
                <a:spcPct val="120000"/>
              </a:lnSpc>
            </a:pPr>
            <a:r>
              <a:rPr lang="cs-CZ" altLang="cs-CZ" sz="2300" smtClean="0"/>
              <a:t>Znalecký posudek se skládá z:</a:t>
            </a:r>
          </a:p>
          <a:p>
            <a:pPr lvl="1" eaLnBrk="1" hangingPunct="1">
              <a:lnSpc>
                <a:spcPct val="120000"/>
              </a:lnSpc>
            </a:pPr>
            <a:r>
              <a:rPr lang="cs-CZ" altLang="cs-CZ" sz="2000" b="1" smtClean="0"/>
              <a:t>Nálezu</a:t>
            </a:r>
            <a:r>
              <a:rPr lang="cs-CZ" altLang="cs-CZ" sz="2000" smtClean="0"/>
              <a:t> – popis relevantních skutečností</a:t>
            </a:r>
          </a:p>
          <a:p>
            <a:pPr lvl="1" eaLnBrk="1" hangingPunct="1">
              <a:lnSpc>
                <a:spcPct val="120000"/>
              </a:lnSpc>
            </a:pPr>
            <a:r>
              <a:rPr lang="cs-CZ" altLang="cs-CZ" sz="2000" b="1" smtClean="0"/>
              <a:t>Posudku</a:t>
            </a:r>
            <a:r>
              <a:rPr lang="cs-CZ" altLang="cs-CZ" sz="2000" smtClean="0"/>
              <a:t> – odborné posouzení skutečností, vyjádření znalce k zadanému úkolu</a:t>
            </a:r>
          </a:p>
          <a:p>
            <a:pPr lvl="1" eaLnBrk="1" hangingPunct="1">
              <a:lnSpc>
                <a:spcPct val="120000"/>
              </a:lnSpc>
            </a:pPr>
            <a:r>
              <a:rPr lang="cs-CZ" altLang="cs-CZ" sz="2000" b="1" smtClean="0"/>
              <a:t>Znalecké doložky</a:t>
            </a:r>
            <a:r>
              <a:rPr lang="cs-CZ" altLang="cs-CZ" sz="2000" smtClean="0"/>
              <a:t> – označení znalce, ve kterém seznamu znalců je zapsán, v jakém oboru</a:t>
            </a:r>
          </a:p>
          <a:p>
            <a:pPr eaLnBrk="1" hangingPunct="1">
              <a:lnSpc>
                <a:spcPct val="120000"/>
              </a:lnSpc>
              <a:buClr>
                <a:srgbClr val="FE8637"/>
              </a:buClr>
            </a:pPr>
            <a:r>
              <a:rPr lang="cs-CZ" altLang="cs-CZ" sz="2600" smtClean="0">
                <a:solidFill>
                  <a:schemeClr val="tx2">
                    <a:lumMod val="75000"/>
                  </a:schemeClr>
                </a:solidFill>
              </a:rPr>
              <a:t>Znalecký posudek – především </a:t>
            </a:r>
            <a:r>
              <a:rPr lang="cs-CZ" altLang="cs-CZ" sz="2600" b="1" smtClean="0">
                <a:solidFill>
                  <a:schemeClr val="tx2">
                    <a:lumMod val="75000"/>
                  </a:schemeClr>
                </a:solidFill>
              </a:rPr>
              <a:t>ústní </a:t>
            </a:r>
            <a:r>
              <a:rPr lang="cs-CZ" altLang="cs-CZ" sz="2600" smtClean="0">
                <a:solidFill>
                  <a:schemeClr val="tx2">
                    <a:lumMod val="75000"/>
                  </a:schemeClr>
                </a:solidFill>
              </a:rPr>
              <a:t>– mohou být znalci kladeny otázky i ze strany účastníků a jejich zástupců. Obvykle vypracován i písemný znalecký posudek</a:t>
            </a:r>
            <a:r>
              <a:rPr lang="cs-CZ" altLang="cs-CZ" sz="200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1600" smtClean="0"/>
          </a:p>
          <a:p>
            <a:pPr eaLnBrk="1" hangingPunct="1">
              <a:lnSpc>
                <a:spcPct val="80000"/>
              </a:lnSpc>
            </a:pPr>
            <a:endParaRPr lang="cs-CZ" altLang="cs-CZ" sz="1900" smtClean="0"/>
          </a:p>
          <a:p>
            <a:pPr eaLnBrk="1" hangingPunct="1">
              <a:lnSpc>
                <a:spcPct val="80000"/>
              </a:lnSpc>
            </a:pPr>
            <a:endParaRPr lang="cs-CZ" altLang="cs-CZ" sz="190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Znalecký posudek II. (§ 127 a 127a OSŘ)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2662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87829" y="2155370"/>
            <a:ext cx="9978571" cy="4318455"/>
          </a:xfrm>
        </p:spPr>
        <p:txBody>
          <a:bodyPr/>
          <a:lstStyle/>
          <a:p>
            <a:pPr eaLnBrk="1" hangingPunct="1"/>
            <a:r>
              <a:rPr lang="cs-CZ" altLang="cs-CZ" smtClean="0"/>
              <a:t>Znalecký posudek předložený jednou ze stran – až do novely OSŘ provedené zákonem č. 218/2011 Sb. považován za </a:t>
            </a:r>
            <a:r>
              <a:rPr lang="cs-CZ" altLang="cs-CZ" b="1" smtClean="0"/>
              <a:t>listinný důkaz – vliv ve fázi hodnocení důkazů </a:t>
            </a:r>
          </a:p>
          <a:p>
            <a:pPr eaLnBrk="1" hangingPunct="1"/>
            <a:r>
              <a:rPr lang="cs-CZ" altLang="cs-CZ" smtClean="0"/>
              <a:t>Výše uvedená novela vložila do OSŘ </a:t>
            </a:r>
            <a:r>
              <a:rPr lang="cs-CZ" altLang="cs-CZ" b="1" smtClean="0"/>
              <a:t>§ 127a</a:t>
            </a:r>
            <a:r>
              <a:rPr lang="cs-CZ" altLang="cs-CZ" smtClean="0"/>
              <a:t>, který dopadá na znalecké posudky předložené stranou</a:t>
            </a:r>
          </a:p>
          <a:p>
            <a:pPr eaLnBrk="1" hangingPunct="1"/>
            <a:r>
              <a:rPr lang="cs-CZ" altLang="cs-CZ" smtClean="0"/>
              <a:t>Výslovně zákon hovoří o </a:t>
            </a:r>
            <a:r>
              <a:rPr lang="cs-CZ" altLang="cs-CZ" b="1" smtClean="0"/>
              <a:t>způsobu provádění takového důkazu</a:t>
            </a:r>
          </a:p>
          <a:p>
            <a:pPr eaLnBrk="1" hangingPunct="1"/>
            <a:r>
              <a:rPr lang="cs-CZ" altLang="cs-CZ" smtClean="0"/>
              <a:t>Stále</a:t>
            </a:r>
            <a:r>
              <a:rPr lang="cs-CZ" altLang="cs-CZ" smtClean="0">
                <a:latin typeface="Arial" charset="0"/>
              </a:rPr>
              <a:t> </a:t>
            </a:r>
            <a:r>
              <a:rPr lang="cs-CZ" altLang="cs-CZ" smtClean="0"/>
              <a:t>zřejmě nutné </a:t>
            </a:r>
            <a:r>
              <a:rPr lang="cs-CZ" altLang="cs-CZ" b="1" smtClean="0"/>
              <a:t>oddělova</a:t>
            </a:r>
            <a:r>
              <a:rPr lang="cs-CZ" altLang="cs-CZ" smtClean="0"/>
              <a:t>t znalecké posudky zadané k vypracování soudem a znalecké posudky předložené účastníkem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7754" y="1922289"/>
            <a:ext cx="9404723" cy="140053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2"/>
                </a:solidFill>
              </a:rPr>
              <a:t>Dokazování v civilním soudním řízení (zejména </a:t>
            </a:r>
            <a:r>
              <a:rPr lang="cs-CZ" b="1" dirty="0" smtClean="0">
                <a:solidFill>
                  <a:schemeClr val="accent2"/>
                </a:solidFill>
              </a:rPr>
              <a:t>§ 120 a </a:t>
            </a:r>
            <a:r>
              <a:rPr lang="cs-CZ" b="1" dirty="0" err="1" smtClean="0">
                <a:solidFill>
                  <a:schemeClr val="accent2"/>
                </a:solidFill>
              </a:rPr>
              <a:t>násl</a:t>
            </a:r>
            <a:r>
              <a:rPr lang="cs-CZ" b="1" dirty="0" smtClean="0">
                <a:solidFill>
                  <a:schemeClr val="accent2"/>
                </a:solidFill>
              </a:rPr>
              <a:t>. OSŘ)</a:t>
            </a:r>
            <a:endParaRPr lang="cs-CZ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Listina(§129 OSŘ)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2765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600201"/>
            <a:ext cx="9956800" cy="48736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1900" smtClean="0"/>
              <a:t>Důkaz listinou se provádí tak, že předseda senátu listinu přečte, popřípadě sdělí její obsah</a:t>
            </a:r>
          </a:p>
          <a:p>
            <a:pPr eaLnBrk="1" hangingPunct="1">
              <a:lnSpc>
                <a:spcPct val="80000"/>
              </a:lnSpc>
            </a:pPr>
            <a:endParaRPr lang="cs-CZ" altLang="cs-CZ" sz="19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900" smtClean="0"/>
              <a:t>Je třeba rozlišit listiny </a:t>
            </a:r>
            <a:r>
              <a:rPr lang="cs-CZ" altLang="cs-CZ" sz="1900" b="1" smtClean="0"/>
              <a:t>soukromé a veřejné</a:t>
            </a:r>
            <a:r>
              <a:rPr lang="cs-CZ" altLang="cs-CZ" sz="1900" b="1" smtClean="0">
                <a:latin typeface="Arial" charset="0"/>
              </a:rPr>
              <a:t> </a:t>
            </a:r>
            <a:r>
              <a:rPr lang="cs-CZ" altLang="cs-CZ" sz="1900" b="1" smtClean="0"/>
              <a:t>– toto dělení nově v NOZ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0" b="1" smtClean="0"/>
              <a:t>Veřejné listiny: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smtClean="0"/>
              <a:t>listiny, které byly vydány státními orgány v mezích jejich pravomoci a další listiny, které za veřejné prohlásí zákon(např. notářské zápisy)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smtClean="0"/>
              <a:t>Zkoumána pravost – zda byla vydána uvedeným orgánem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smtClean="0"/>
              <a:t>Pravdivost – považována za pravdivou, dokud není prokázán opak(vyvratitelná právní domněnka)</a:t>
            </a:r>
          </a:p>
          <a:p>
            <a:pPr eaLnBrk="1" hangingPunct="1">
              <a:lnSpc>
                <a:spcPct val="80000"/>
              </a:lnSpc>
            </a:pPr>
            <a:endParaRPr lang="cs-CZ" altLang="cs-CZ" sz="19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900" b="1" smtClean="0"/>
              <a:t>Soukromé listiny: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smtClean="0"/>
              <a:t>Zkoumána pravost i pravdivost – může být zpochybněna pouhou námitkou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smtClean="0"/>
              <a:t>Důkazní břemeno je pak na subjektu, který se listiny dovolává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160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Clr>
                <a:srgbClr val="FE8637"/>
              </a:buClr>
            </a:pPr>
            <a:r>
              <a:rPr lang="cs-CZ" altLang="cs-CZ" sz="1900" b="1" smtClean="0">
                <a:solidFill>
                  <a:schemeClr val="tx2">
                    <a:lumMod val="75000"/>
                  </a:schemeClr>
                </a:solidFill>
              </a:rPr>
              <a:t>Rozdíl je tedy v důkazní síle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1600" smtClean="0"/>
          </a:p>
          <a:p>
            <a:pPr eaLnBrk="1" hangingPunct="1">
              <a:lnSpc>
                <a:spcPct val="80000"/>
              </a:lnSpc>
            </a:pPr>
            <a:endParaRPr lang="cs-CZ" altLang="cs-CZ" sz="1900" smtClean="0"/>
          </a:p>
          <a:p>
            <a:pPr eaLnBrk="1" hangingPunct="1">
              <a:lnSpc>
                <a:spcPct val="80000"/>
              </a:lnSpc>
            </a:pPr>
            <a:endParaRPr lang="cs-CZ" altLang="cs-CZ" sz="1900" smtClean="0"/>
          </a:p>
          <a:p>
            <a:pPr eaLnBrk="1" hangingPunct="1">
              <a:lnSpc>
                <a:spcPct val="80000"/>
              </a:lnSpc>
            </a:pPr>
            <a:endParaRPr lang="cs-CZ" altLang="cs-CZ" sz="190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Výslech účastníka(§131 OSŘ)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2867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600201"/>
            <a:ext cx="9956800" cy="4873625"/>
          </a:xfrm>
        </p:spPr>
        <p:txBody>
          <a:bodyPr/>
          <a:lstStyle/>
          <a:p>
            <a:pPr eaLnBrk="1" hangingPunct="1"/>
            <a:r>
              <a:rPr lang="cs-CZ" altLang="cs-CZ" smtClean="0"/>
              <a:t>Podpůrný důkaz – je možné k němu přistoupit až tehdy, pokud </a:t>
            </a:r>
          </a:p>
          <a:p>
            <a:pPr lvl="1" eaLnBrk="1" hangingPunct="1"/>
            <a:r>
              <a:rPr lang="cs-CZ" altLang="cs-CZ" smtClean="0"/>
              <a:t>Nelze prokazovanou skutečnost prokázat jinak</a:t>
            </a:r>
          </a:p>
          <a:p>
            <a:pPr lvl="1" eaLnBrk="1" hangingPunct="1"/>
            <a:r>
              <a:rPr lang="cs-CZ" altLang="cs-CZ" smtClean="0"/>
              <a:t>Účastník musí souhlasit</a:t>
            </a:r>
            <a:endParaRPr lang="cs-CZ" altLang="cs-CZ" smtClean="0">
              <a:latin typeface="Arial" charset="0"/>
            </a:endParaRPr>
          </a:p>
          <a:p>
            <a:pPr lvl="1" eaLnBrk="1" hangingPunct="1"/>
            <a:r>
              <a:rPr lang="cs-CZ" altLang="cs-CZ" smtClean="0"/>
              <a:t>§ 22 ZZŘS – speciální úprava - </a:t>
            </a:r>
            <a:r>
              <a:rPr lang="cs-CZ" altLang="cs-CZ" sz="1700" smtClean="0"/>
              <a:t>Výslech účastníků je možné nařídit vždy, je-li toho ke zjištění skutkového stavu třeba. Souhlas účastníka se nevyžaduje.</a:t>
            </a:r>
            <a:endParaRPr lang="cs-CZ" altLang="cs-CZ" smtClean="0"/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Účastník </a:t>
            </a:r>
            <a:r>
              <a:rPr lang="cs-CZ" altLang="cs-CZ" b="1" smtClean="0"/>
              <a:t>není trestně odpovědný za svou výpověď</a:t>
            </a:r>
          </a:p>
          <a:p>
            <a:pPr eaLnBrk="1" hangingPunct="1"/>
            <a:endParaRPr lang="cs-CZ" altLang="cs-CZ" b="1" smtClean="0"/>
          </a:p>
          <a:p>
            <a:pPr eaLnBrk="1" hangingPunct="1"/>
            <a:r>
              <a:rPr lang="cs-CZ" altLang="cs-CZ" smtClean="0"/>
              <a:t>Průběh – obdobně jako u výslech svědka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Instituty spojené s dokazováním 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2969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600201"/>
            <a:ext cx="9956800" cy="48736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900" b="1" smtClean="0"/>
              <a:t>Úvaha soudu nahrazující důkaz(§ 136 OSŘ)</a:t>
            </a:r>
          </a:p>
          <a:p>
            <a:pPr eaLnBrk="1" hangingPunct="1">
              <a:lnSpc>
                <a:spcPct val="80000"/>
              </a:lnSpc>
            </a:pPr>
            <a:endParaRPr lang="cs-CZ" altLang="cs-CZ" sz="19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900" smtClean="0"/>
              <a:t>Jedná se situace, kdy by bylo </a:t>
            </a:r>
            <a:r>
              <a:rPr lang="cs-CZ" altLang="cs-CZ" sz="1900" b="1" smtClean="0"/>
              <a:t>nemožné určit výši nároku </a:t>
            </a:r>
            <a:r>
              <a:rPr lang="cs-CZ" altLang="cs-CZ" sz="1900" smtClean="0"/>
              <a:t>vůbec nebo jen s </a:t>
            </a:r>
            <a:r>
              <a:rPr lang="cs-CZ" altLang="cs-CZ" sz="1900" b="1" smtClean="0"/>
              <a:t>nepoměrnými obtížemi</a:t>
            </a:r>
            <a:r>
              <a:rPr lang="cs-CZ" altLang="cs-CZ" sz="1900" smtClean="0"/>
              <a:t>(vzhledem k předmětu řízení)</a:t>
            </a:r>
          </a:p>
          <a:p>
            <a:pPr eaLnBrk="1" hangingPunct="1">
              <a:lnSpc>
                <a:spcPct val="80000"/>
              </a:lnSpc>
            </a:pPr>
            <a:endParaRPr lang="cs-CZ" altLang="cs-CZ" sz="19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900" smtClean="0"/>
              <a:t>Využitelné např. při stanovení výše nemajetkové újmy</a:t>
            </a:r>
          </a:p>
          <a:p>
            <a:pPr eaLnBrk="1" hangingPunct="1">
              <a:lnSpc>
                <a:spcPct val="80000"/>
              </a:lnSpc>
            </a:pPr>
            <a:endParaRPr lang="cs-CZ" altLang="cs-CZ" sz="19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900" smtClean="0"/>
              <a:t>Soud potom sám stanoví výši nároku</a:t>
            </a:r>
          </a:p>
          <a:p>
            <a:pPr eaLnBrk="1" hangingPunct="1">
              <a:lnSpc>
                <a:spcPct val="80000"/>
              </a:lnSpc>
            </a:pPr>
            <a:endParaRPr lang="cs-CZ" altLang="cs-CZ" sz="19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900" smtClean="0"/>
              <a:t>Tato úvaha </a:t>
            </a:r>
            <a:r>
              <a:rPr lang="cs-CZ" altLang="cs-CZ" sz="1900" b="1" smtClean="0"/>
              <a:t>není volná </a:t>
            </a:r>
            <a:r>
              <a:rPr lang="cs-CZ" altLang="cs-CZ" sz="1900" smtClean="0"/>
              <a:t>– musí být opřena o důležité argumenty, odůvodněna a přezkoumatelná v instančním postupu.</a:t>
            </a:r>
          </a:p>
          <a:p>
            <a:pPr eaLnBrk="1" hangingPunct="1">
              <a:lnSpc>
                <a:spcPct val="80000"/>
              </a:lnSpc>
            </a:pPr>
            <a:endParaRPr lang="cs-CZ" altLang="cs-CZ" sz="19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900" b="1" smtClean="0"/>
              <a:t>Není možné využít při stanovování základu nároku – tedy samotné existence nároku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160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Předběžné otázky - § 135 OSŘ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072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8843" y="1828800"/>
            <a:ext cx="10027557" cy="4645026"/>
          </a:xfrm>
        </p:spPr>
        <p:txBody>
          <a:bodyPr/>
          <a:lstStyle/>
          <a:p>
            <a:r>
              <a:rPr lang="cs-CZ" smtClean="0"/>
              <a:t>Vymezení pojmu</a:t>
            </a:r>
          </a:p>
          <a:p>
            <a:endParaRPr lang="cs-CZ" smtClean="0"/>
          </a:p>
          <a:p>
            <a:r>
              <a:rPr lang="cs-CZ" smtClean="0"/>
              <a:t>Posouzení soudem</a:t>
            </a:r>
          </a:p>
          <a:p>
            <a:endParaRPr lang="cs-CZ" smtClean="0"/>
          </a:p>
          <a:p>
            <a:r>
              <a:rPr lang="cs-CZ" smtClean="0"/>
              <a:t>Příklady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1525" y="2999976"/>
            <a:ext cx="9404723" cy="140053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Děkuji za pozornost</a:t>
            </a:r>
            <a:endParaRPr lang="cs-CZ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Dokazování – pojem a charakteristika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06186" y="2090057"/>
            <a:ext cx="10060214" cy="4383769"/>
          </a:xfrm>
        </p:spPr>
        <p:txBody>
          <a:bodyPr/>
          <a:lstStyle/>
          <a:p>
            <a:pPr eaLnBrk="1" hangingPunct="1"/>
            <a:r>
              <a:rPr lang="cs-CZ" altLang="cs-CZ" b="1" smtClean="0"/>
              <a:t>Dokazování</a:t>
            </a:r>
            <a:r>
              <a:rPr lang="cs-CZ" altLang="cs-CZ" smtClean="0"/>
              <a:t> – právem upravený postup soudu a účastníků, který směřuje ke zjištění skutkových </a:t>
            </a:r>
            <a:r>
              <a:rPr lang="cs-CZ" altLang="cs-CZ" b="1" smtClean="0"/>
              <a:t>poznatků o skutečnostech rozhodných pro dané řízení(pro rozhodnutí)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mtClean="0"/>
          </a:p>
          <a:p>
            <a:pPr eaLnBrk="1" hangingPunct="1"/>
            <a:r>
              <a:rPr lang="cs-CZ" altLang="cs-CZ" smtClean="0"/>
              <a:t>V tomto procesu hraje nejdůležitější roli </a:t>
            </a:r>
            <a:r>
              <a:rPr lang="cs-CZ" altLang="cs-CZ" b="1" smtClean="0"/>
              <a:t>soud</a:t>
            </a:r>
            <a:r>
              <a:rPr lang="cs-CZ" altLang="cs-CZ" smtClean="0"/>
              <a:t>, ale je nutné upozornit i na roli procesních stran, která je různá v jednotlivých fázích dokazování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Nutné odlišit od tzv. </a:t>
            </a:r>
            <a:r>
              <a:rPr lang="cs-CZ" altLang="cs-CZ" b="1" smtClean="0"/>
              <a:t>osvědčení</a:t>
            </a:r>
            <a:r>
              <a:rPr lang="cs-CZ" altLang="cs-CZ" smtClean="0"/>
              <a:t> skutečností – </a:t>
            </a:r>
          </a:p>
          <a:p>
            <a:pPr lvl="1" eaLnBrk="1" hangingPunct="1">
              <a:buFont typeface="Arial" charset="0"/>
              <a:buChar char="•"/>
            </a:pPr>
            <a:r>
              <a:rPr lang="cs-CZ" altLang="cs-CZ" smtClean="0"/>
              <a:t>Skutečnost není dokázána, ale  postačí, pokud se jeví jako </a:t>
            </a:r>
            <a:r>
              <a:rPr lang="cs-CZ" altLang="cs-CZ" b="1" smtClean="0"/>
              <a:t>pravděpodobná</a:t>
            </a:r>
          </a:p>
          <a:p>
            <a:pPr lvl="1" eaLnBrk="1" hangingPunct="1">
              <a:buFont typeface="Arial" charset="0"/>
              <a:buChar char="•"/>
            </a:pPr>
            <a:r>
              <a:rPr lang="cs-CZ" altLang="cs-CZ" smtClean="0"/>
              <a:t>Např. u </a:t>
            </a:r>
            <a:r>
              <a:rPr lang="cs-CZ" altLang="cs-CZ" b="1" smtClean="0"/>
              <a:t>předběžných opatření</a:t>
            </a:r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1501" y="293914"/>
            <a:ext cx="9479334" cy="1559334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cs-CZ" altLang="cs-CZ" b="1" cap="none" smtClean="0">
                <a:solidFill>
                  <a:schemeClr val="accent2"/>
                </a:solidFill>
              </a:rPr>
              <a:t>VYBRANÉ PROJEVY ZÁSAD CIVILNÍHO PROCESU V OBLASTI DOKAZOVÁNÍ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53143" y="1877787"/>
            <a:ext cx="9913257" cy="4596040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Rozdílné uplatnění zásad ve </a:t>
            </a:r>
            <a:r>
              <a:rPr lang="cs-CZ" b="1" dirty="0" smtClean="0"/>
              <a:t>sporném</a:t>
            </a:r>
            <a:r>
              <a:rPr lang="cs-CZ" dirty="0" smtClean="0"/>
              <a:t> a </a:t>
            </a:r>
            <a:r>
              <a:rPr lang="cs-CZ" b="1" dirty="0" smtClean="0"/>
              <a:t>nesporném </a:t>
            </a:r>
            <a:r>
              <a:rPr lang="cs-CZ" dirty="0" smtClean="0"/>
              <a:t>řízení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Sporné řízení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Zásada projednací (aktivita na procesních stranách)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Nesporné řízení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Zásada vyšetřovací (aktivita na soudu, účastníci nezbaveni povinnosti tvrdit rozhodné skutečnosti a označit důkazy, ale neuplatní se plně pravidla o tzv. břemenu tvrzení a břemenu důkazním)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Společné pro obě řízení: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Zásada ústnosti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Zásada přímosti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Zásada volného hodnocení důkazů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8768" y="207789"/>
            <a:ext cx="9404723" cy="1400530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Povinnosti a procesní břemena spojená s dokazováním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87828" y="1943100"/>
            <a:ext cx="10651671" cy="450215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altLang="cs-CZ" sz="2200" b="1" dirty="0"/>
              <a:t>Není přesné souhrnné označení důkazní břemeno</a:t>
            </a:r>
          </a:p>
          <a:p>
            <a:pPr lvl="1" eaLnBrk="1" hangingPunct="1">
              <a:defRPr/>
            </a:pPr>
            <a:r>
              <a:rPr lang="cs-CZ" altLang="cs-CZ" sz="1900" dirty="0" smtClean="0"/>
              <a:t>Subjektivní důkazní břemeno x objektivní důkazní břemeno</a:t>
            </a:r>
          </a:p>
          <a:p>
            <a:pPr eaLnBrk="1" hangingPunct="1">
              <a:defRPr/>
            </a:pPr>
            <a:r>
              <a:rPr lang="cs-CZ" altLang="cs-CZ" sz="2200" dirty="0" smtClean="0"/>
              <a:t>Účastníci mají obecně povinnost </a:t>
            </a:r>
            <a:r>
              <a:rPr lang="cs-CZ" altLang="cs-CZ" sz="2200" b="1" dirty="0" smtClean="0"/>
              <a:t>tvrdit rozhodné skutečnosti</a:t>
            </a:r>
            <a:r>
              <a:rPr lang="cs-CZ" altLang="cs-CZ" sz="2200" dirty="0" smtClean="0"/>
              <a:t> a </a:t>
            </a:r>
            <a:r>
              <a:rPr lang="cs-CZ" altLang="cs-CZ" sz="2200" b="1" dirty="0" smtClean="0"/>
              <a:t>označit důkazy </a:t>
            </a:r>
            <a:r>
              <a:rPr lang="cs-CZ" altLang="cs-CZ" sz="2200" dirty="0" smtClean="0"/>
              <a:t>na podporu svých tvrzení (§101 OSŘ a 120 OSŘ)</a:t>
            </a:r>
          </a:p>
          <a:p>
            <a:pPr eaLnBrk="1" hangingPunct="1">
              <a:defRPr/>
            </a:pPr>
            <a:r>
              <a:rPr lang="cs-CZ" altLang="cs-CZ" sz="2200" b="1" dirty="0" smtClean="0"/>
              <a:t>Břemeno tvrzení a břemeno důkazní </a:t>
            </a:r>
            <a:r>
              <a:rPr lang="cs-CZ" altLang="cs-CZ" sz="2200" dirty="0" smtClean="0"/>
              <a:t>– procesní odpovědnost stran za to, že budou tvrdit rozhodné skutečnosti a navrhnou důkazy k prokázání svých tvrzení skutkového stavu</a:t>
            </a:r>
          </a:p>
          <a:p>
            <a:pPr eaLnBrk="1" hangingPunct="1">
              <a:defRPr/>
            </a:pPr>
            <a:r>
              <a:rPr lang="cs-CZ" altLang="cs-CZ" sz="2200" dirty="0" smtClean="0"/>
              <a:t>Rozdíl mezi </a:t>
            </a:r>
            <a:r>
              <a:rPr lang="cs-CZ" altLang="cs-CZ" sz="2200" b="1" dirty="0" smtClean="0"/>
              <a:t>sporným</a:t>
            </a:r>
            <a:r>
              <a:rPr lang="cs-CZ" altLang="cs-CZ" sz="2200" dirty="0" smtClean="0"/>
              <a:t> a </a:t>
            </a:r>
            <a:r>
              <a:rPr lang="cs-CZ" altLang="cs-CZ" sz="2200" b="1" dirty="0" smtClean="0"/>
              <a:t>nesporným řízením v uplatnění břemen</a:t>
            </a:r>
          </a:p>
          <a:p>
            <a:pPr eaLnBrk="1" hangingPunct="1">
              <a:defRPr/>
            </a:pPr>
            <a:r>
              <a:rPr lang="cs-CZ" altLang="cs-CZ" sz="2200" dirty="0" smtClean="0"/>
              <a:t>Tzv. </a:t>
            </a:r>
            <a:r>
              <a:rPr lang="cs-CZ" altLang="cs-CZ" sz="2200" b="1" dirty="0" smtClean="0"/>
              <a:t>neunesení břemene</a:t>
            </a:r>
            <a:r>
              <a:rPr lang="cs-CZ" altLang="cs-CZ" sz="2200" dirty="0" smtClean="0"/>
              <a:t> </a:t>
            </a:r>
            <a:r>
              <a:rPr lang="cs-CZ" altLang="cs-CZ" sz="2200" b="1" dirty="0" smtClean="0">
                <a:latin typeface="Arial" charset="0"/>
              </a:rPr>
              <a:t>(</a:t>
            </a:r>
            <a:r>
              <a:rPr lang="cs-CZ" altLang="cs-CZ" sz="2200" b="1" dirty="0" smtClean="0"/>
              <a:t>tvrzení a</a:t>
            </a:r>
            <a:r>
              <a:rPr lang="cs-CZ" altLang="cs-CZ" sz="2200" dirty="0" smtClean="0"/>
              <a:t> </a:t>
            </a:r>
            <a:r>
              <a:rPr lang="cs-CZ" altLang="cs-CZ" sz="2200" b="1" dirty="0" smtClean="0"/>
              <a:t>důkazního</a:t>
            </a:r>
            <a:r>
              <a:rPr lang="cs-CZ" altLang="cs-CZ" sz="2200" b="1" dirty="0" smtClean="0">
                <a:latin typeface="Arial" charset="0"/>
              </a:rPr>
              <a:t>)</a:t>
            </a:r>
            <a:r>
              <a:rPr lang="cs-CZ" altLang="cs-CZ" sz="2200" b="1" dirty="0" smtClean="0"/>
              <a:t> </a:t>
            </a:r>
            <a:r>
              <a:rPr lang="cs-CZ" altLang="cs-CZ" sz="2200" dirty="0" smtClean="0"/>
              <a:t>– rozhodnutí v neprospěch toho účastníka, který netvrdil všechny rozhodné skutečnosti, popřípadě neoznačil všechny skutečnosti</a:t>
            </a:r>
          </a:p>
          <a:p>
            <a:pPr lvl="1" eaLnBrk="1" hangingPunct="1">
              <a:defRPr/>
            </a:pPr>
            <a:r>
              <a:rPr lang="cs-CZ" altLang="cs-CZ" sz="1900" dirty="0" smtClean="0"/>
              <a:t>Uplatní se pouze ve </a:t>
            </a:r>
            <a:r>
              <a:rPr lang="cs-CZ" altLang="cs-CZ" sz="1900" b="1" u="sng" dirty="0" smtClean="0"/>
              <a:t>sporném řízení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Dělení důkazního břemene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1331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36814" y="1894114"/>
            <a:ext cx="9929586" cy="4579712"/>
          </a:xfrm>
        </p:spPr>
        <p:txBody>
          <a:bodyPr/>
          <a:lstStyle/>
          <a:p>
            <a:r>
              <a:rPr lang="cs-CZ" smtClean="0"/>
              <a:t>Možné přístupy</a:t>
            </a:r>
            <a:br>
              <a:rPr lang="cs-CZ" smtClean="0"/>
            </a:br>
            <a:endParaRPr lang="cs-CZ" smtClean="0"/>
          </a:p>
          <a:p>
            <a:r>
              <a:rPr lang="cs-CZ" smtClean="0"/>
              <a:t>Teorie analýzy norem</a:t>
            </a:r>
          </a:p>
          <a:p>
            <a:endParaRPr lang="cs-CZ" smtClean="0"/>
          </a:p>
          <a:p>
            <a:r>
              <a:rPr lang="cs-CZ" smtClean="0"/>
              <a:t>Lze dokazovat negativní skutečnosti?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171" y="289432"/>
            <a:ext cx="9446677" cy="126178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Jednotlivé fáze procesu dokazování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71500" y="1975757"/>
            <a:ext cx="9994900" cy="4498069"/>
          </a:xfrm>
        </p:spPr>
        <p:txBody>
          <a:bodyPr/>
          <a:lstStyle/>
          <a:p>
            <a:pPr eaLnBrk="1" hangingPunct="1"/>
            <a:r>
              <a:rPr lang="cs-CZ" altLang="cs-CZ" smtClean="0"/>
              <a:t>Navrhování důkazů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Obstarávání důkazních prostředků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Provádění důkazů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Hodnocení důkazů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Navrhování důkazů - § 101 OSŘ a §120 OSŘ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1536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4157" y="2041071"/>
            <a:ext cx="9962243" cy="4432755"/>
          </a:xfrm>
        </p:spPr>
        <p:txBody>
          <a:bodyPr/>
          <a:lstStyle/>
          <a:p>
            <a:pPr eaLnBrk="1" hangingPunct="1"/>
            <a:r>
              <a:rPr lang="cs-CZ" altLang="cs-CZ" b="1" smtClean="0"/>
              <a:t>Sporné řízení</a:t>
            </a:r>
          </a:p>
          <a:p>
            <a:pPr lvl="1" eaLnBrk="1" hangingPunct="1"/>
            <a:r>
              <a:rPr lang="cs-CZ" altLang="cs-CZ" smtClean="0"/>
              <a:t>Povinnost navrhnout(označit) důkazy na procesních stranách(v souladu se zásadou projednací)</a:t>
            </a:r>
          </a:p>
          <a:p>
            <a:pPr lvl="1" eaLnBrk="1" hangingPunct="1"/>
            <a:r>
              <a:rPr lang="cs-CZ" altLang="cs-CZ" smtClean="0"/>
              <a:t>Soud </a:t>
            </a:r>
            <a:r>
              <a:rPr lang="cs-CZ" altLang="cs-CZ" b="1" smtClean="0"/>
              <a:t>může provést </a:t>
            </a:r>
            <a:r>
              <a:rPr lang="cs-CZ" altLang="cs-CZ" smtClean="0"/>
              <a:t>jiné důkazy jen za předpokladu, že je třeba objasnit některé skutečnosti a tato potřeba musí vyplynout z obsahu spisu(§ 120/2 OSŘ)</a:t>
            </a:r>
          </a:p>
          <a:p>
            <a:pPr lvl="1" eaLnBrk="1" hangingPunct="1">
              <a:buFont typeface="Wingdings 2" pitchFamily="18" charset="2"/>
              <a:buNone/>
            </a:pPr>
            <a:endParaRPr lang="cs-CZ" altLang="cs-CZ" smtClean="0"/>
          </a:p>
          <a:p>
            <a:pPr eaLnBrk="1" hangingPunct="1"/>
            <a:r>
              <a:rPr lang="cs-CZ" altLang="cs-CZ" b="1" smtClean="0"/>
              <a:t>Nesporné řízení</a:t>
            </a:r>
          </a:p>
          <a:p>
            <a:pPr lvl="1" eaLnBrk="1" hangingPunct="1"/>
            <a:r>
              <a:rPr lang="cs-CZ" altLang="cs-CZ" smtClean="0"/>
              <a:t>Účastníci mají povinnost tvrzení i označit důkazy</a:t>
            </a:r>
          </a:p>
          <a:p>
            <a:pPr lvl="1" eaLnBrk="1" hangingPunct="1"/>
            <a:r>
              <a:rPr lang="cs-CZ" altLang="cs-CZ" b="1" smtClean="0"/>
              <a:t>Soud má ale povinnost </a:t>
            </a:r>
            <a:r>
              <a:rPr lang="cs-CZ" altLang="cs-CZ" smtClean="0"/>
              <a:t>provést i jiné než navrhnuté důkazy, pokud je to třeba  ke zjištění skutkového stavu (§ 20 a 21 ZZŘS</a:t>
            </a:r>
            <a:r>
              <a:rPr lang="cs-CZ" altLang="cs-CZ" smtClean="0">
                <a:latin typeface="Arial" charset="0"/>
              </a:rPr>
              <a:t> – </a:t>
            </a:r>
            <a:r>
              <a:rPr lang="cs-CZ" altLang="cs-CZ" smtClean="0"/>
              <a:t>povinnost soudu zjistit všechny skutečnosti důležité pro rozhodnutí)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Obstarávání důkazních prostředků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600201"/>
            <a:ext cx="9956800" cy="48736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 smtClean="0"/>
              <a:t>Hlavní role </a:t>
            </a:r>
            <a:r>
              <a:rPr lang="cs-CZ" b="1" dirty="0" smtClean="0"/>
              <a:t>soud:</a:t>
            </a:r>
          </a:p>
          <a:p>
            <a:pPr lvl="1" eaLnBrk="1" hangingPunct="1">
              <a:defRPr/>
            </a:pPr>
            <a:r>
              <a:rPr lang="cs-CZ" dirty="0" smtClean="0"/>
              <a:t>Ustanovuje znalce</a:t>
            </a:r>
          </a:p>
          <a:p>
            <a:pPr lvl="1" eaLnBrk="1" hangingPunct="1">
              <a:defRPr/>
            </a:pPr>
            <a:r>
              <a:rPr lang="cs-CZ" dirty="0" smtClean="0"/>
              <a:t>Vyžádá si vydání listiny(mimo níže uvedené)</a:t>
            </a:r>
          </a:p>
          <a:p>
            <a:pPr lvl="1" eaLnBrk="1" hangingPunct="1">
              <a:defRPr/>
            </a:pPr>
            <a:r>
              <a:rPr lang="cs-CZ" dirty="0" smtClean="0"/>
              <a:t>Předvolá svědka</a:t>
            </a:r>
          </a:p>
          <a:p>
            <a:pPr lvl="1" eaLnBrk="1" hangingPunct="1">
              <a:defRPr/>
            </a:pPr>
            <a:r>
              <a:rPr lang="cs-CZ" dirty="0" smtClean="0"/>
              <a:t>Vyžádá si zprávy o důležitých skutečnostech(§128 OSŘ)</a:t>
            </a:r>
          </a:p>
          <a:p>
            <a:pPr lvl="1" eaLnBrk="1" hangingPunct="1">
              <a:defRPr/>
            </a:pPr>
            <a:r>
              <a:rPr lang="cs-CZ" dirty="0" smtClean="0"/>
              <a:t>Zajistí předmět ohledání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Žalobce má povinnost k žalobě přiložit </a:t>
            </a:r>
            <a:r>
              <a:rPr lang="cs-CZ" b="1" dirty="0" smtClean="0"/>
              <a:t>písemné důkazy</a:t>
            </a:r>
            <a:r>
              <a:rPr lang="cs-CZ" dirty="0" smtClean="0"/>
              <a:t>(§ 79/2 OSŘ)</a:t>
            </a:r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Žalovaný má tuto povinnost ve vyjádření k žalobě(§ 114a OSŘ)</a:t>
            </a:r>
          </a:p>
          <a:p>
            <a:pPr eaLnBrk="1" hangingPunct="1">
              <a:defRPr/>
            </a:pPr>
            <a:r>
              <a:rPr lang="cs-CZ" dirty="0" smtClean="0"/>
              <a:t>Při obstarávání důkazních prostředků </a:t>
            </a:r>
            <a:r>
              <a:rPr lang="cs-CZ" b="1" dirty="0" smtClean="0"/>
              <a:t>povinnost účastníků i třetích osob k součinnosti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483</TotalTime>
  <Words>1577</Words>
  <Application>Microsoft Office PowerPoint</Application>
  <PresentationFormat>Vlastní</PresentationFormat>
  <Paragraphs>215</Paragraphs>
  <Slides>24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Ion</vt:lpstr>
      <vt:lpstr>DOKAZOVÁNÍ</vt:lpstr>
      <vt:lpstr>Dokazování v civilním soudním řízení (zejména § 120 a násl. OSŘ)</vt:lpstr>
      <vt:lpstr>Dokazování – pojem a charakteristika</vt:lpstr>
      <vt:lpstr>VYBRANÉ PROJEVY ZÁSAD CIVILNÍHO PROCESU V OBLASTI DOKAZOVÁNÍ</vt:lpstr>
      <vt:lpstr>Povinnosti a procesní břemena spojená s dokazováním</vt:lpstr>
      <vt:lpstr>Dělení důkazního břemene</vt:lpstr>
      <vt:lpstr>Jednotlivé fáze procesu dokazování</vt:lpstr>
      <vt:lpstr>Navrhování důkazů - § 101 OSŘ a §120 OSŘ</vt:lpstr>
      <vt:lpstr>Obstarávání důkazních prostředků</vt:lpstr>
      <vt:lpstr>Provádění důkazů(§ 122 OSŘ)</vt:lpstr>
      <vt:lpstr>Problematika tzv. opomenutých důkazů</vt:lpstr>
      <vt:lpstr>Hodnocení důkazů</vt:lpstr>
      <vt:lpstr>Předmět dokazování</vt:lpstr>
      <vt:lpstr>Důkazní prostředky – výčet a charakteristika</vt:lpstr>
      <vt:lpstr>Výslech svědka I.(§ 126 OSŘ)</vt:lpstr>
      <vt:lpstr>Výslech svědka (§ 126 OSŘ) – Průběh I.</vt:lpstr>
      <vt:lpstr>Výslech svědka (§ 126 OSŘ) – Průběh II.</vt:lpstr>
      <vt:lpstr>Znalecký posudek I., odborné vyjádření(§ 127 a 127a OSŘ)</vt:lpstr>
      <vt:lpstr>Znalecký posudek II. (§ 127 a 127a OSŘ)</vt:lpstr>
      <vt:lpstr>Listina(§129 OSŘ)</vt:lpstr>
      <vt:lpstr>Výslech účastníka(§131 OSŘ)</vt:lpstr>
      <vt:lpstr>Instituty spojené s dokazováním </vt:lpstr>
      <vt:lpstr>Předběžné otázky - § 135 OSŘ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Justice</dc:title>
  <dc:creator>Petr Hořín</dc:creator>
  <cp:lastModifiedBy>Anna</cp:lastModifiedBy>
  <cp:revision>165</cp:revision>
  <cp:lastPrinted>2019-09-19T12:46:21Z</cp:lastPrinted>
  <dcterms:created xsi:type="dcterms:W3CDTF">2019-09-17T19:07:43Z</dcterms:created>
  <dcterms:modified xsi:type="dcterms:W3CDTF">2019-10-03T23:19:08Z</dcterms:modified>
</cp:coreProperties>
</file>