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handoutMasterIdLst>
    <p:handoutMasterId r:id="rId30"/>
  </p:handoutMasterIdLst>
  <p:sldIdLst>
    <p:sldId id="256" r:id="rId2"/>
    <p:sldId id="257" r:id="rId3"/>
    <p:sldId id="281" r:id="rId4"/>
    <p:sldId id="282" r:id="rId5"/>
    <p:sldId id="283" r:id="rId6"/>
    <p:sldId id="280" r:id="rId7"/>
    <p:sldId id="284" r:id="rId8"/>
    <p:sldId id="258" r:id="rId9"/>
    <p:sldId id="262" r:id="rId10"/>
    <p:sldId id="274" r:id="rId11"/>
    <p:sldId id="285" r:id="rId12"/>
    <p:sldId id="259" r:id="rId13"/>
    <p:sldId id="260" r:id="rId14"/>
    <p:sldId id="261" r:id="rId15"/>
    <p:sldId id="263" r:id="rId16"/>
    <p:sldId id="264" r:id="rId17"/>
    <p:sldId id="265" r:id="rId18"/>
    <p:sldId id="267" r:id="rId19"/>
    <p:sldId id="268" r:id="rId20"/>
    <p:sldId id="270" r:id="rId21"/>
    <p:sldId id="271" r:id="rId22"/>
    <p:sldId id="272" r:id="rId23"/>
    <p:sldId id="273" r:id="rId24"/>
    <p:sldId id="269" r:id="rId25"/>
    <p:sldId id="275" r:id="rId26"/>
    <p:sldId id="286" r:id="rId27"/>
    <p:sldId id="279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82" y="-9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60BFD-CEBE-4807-89FC-48D0C820CA20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89F338-50FA-4E96-8C68-5869505824F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243751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55275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680744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057301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924302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17982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30197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62117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425945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67377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755371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67107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5DC51651-6BD6-4283-B671-FF3C6B6A8611}" type="datetimeFigureOut">
              <a:rPr lang="cs-CZ" smtClean="0"/>
              <a:pPr/>
              <a:t>27.04.2020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AF9CDCBE-C6AC-47DF-B4A4-8E220E8AABE6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984355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597252" cy="1463040"/>
          </a:xfrm>
        </p:spPr>
        <p:txBody>
          <a:bodyPr/>
          <a:lstStyle/>
          <a:p>
            <a:r>
              <a:rPr lang="cs-CZ" sz="2400" dirty="0" smtClean="0"/>
              <a:t>Rozkazní </a:t>
            </a:r>
            <a:r>
              <a:rPr lang="cs-CZ" sz="2400" dirty="0" smtClean="0"/>
              <a:t>řízení</a:t>
            </a:r>
            <a:br>
              <a:rPr lang="cs-CZ" sz="2400" dirty="0" smtClean="0"/>
            </a:br>
            <a:r>
              <a:rPr lang="cs-CZ" sz="2400" dirty="0" smtClean="0"/>
              <a:t/>
            </a:r>
            <a:br>
              <a:rPr lang="cs-CZ" sz="2400" dirty="0" smtClean="0"/>
            </a:br>
            <a:r>
              <a:rPr lang="cs-CZ" sz="1400" dirty="0" smtClean="0"/>
              <a:t>PŘEDNÁŠÍ T. PONDIKASOVÁ</a:t>
            </a:r>
            <a:br>
              <a:rPr lang="cs-CZ" sz="1400" dirty="0" smtClean="0"/>
            </a:br>
            <a:r>
              <a:rPr lang="cs-CZ" sz="1400" dirty="0" smtClean="0"/>
              <a:t>JARO 2020</a:t>
            </a:r>
            <a:endParaRPr lang="cs-CZ" sz="1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56176" y="4960137"/>
            <a:ext cx="2702074" cy="1463040"/>
          </a:xfrm>
        </p:spPr>
        <p:txBody>
          <a:bodyPr>
            <a:normAutofit/>
          </a:bodyPr>
          <a:lstStyle/>
          <a:p>
            <a:r>
              <a:rPr lang="cs-CZ" dirty="0" smtClean="0"/>
              <a:t>PREZENTACE </a:t>
            </a:r>
            <a:r>
              <a:rPr lang="cs-CZ" dirty="0" smtClean="0"/>
              <a:t>JUDR</a:t>
            </a:r>
            <a:r>
              <a:rPr lang="cs-CZ" dirty="0" smtClean="0"/>
              <a:t>. EVA DOBROVOLNÁ, Ph.D., LL.M</a:t>
            </a:r>
            <a:r>
              <a:rPr lang="cs-CZ" dirty="0" smtClean="0"/>
              <a:t>.</a:t>
            </a:r>
            <a:endParaRPr lang="cs-CZ" dirty="0" smtClean="0"/>
          </a:p>
          <a:p>
            <a:endParaRPr lang="cs-CZ" dirty="0" smtClean="0"/>
          </a:p>
          <a:p>
            <a:r>
              <a:rPr lang="cs-CZ" sz="1200" dirty="0" smtClean="0"/>
              <a:t>EDITACE T. PONDIKASOVÁ</a:t>
            </a:r>
          </a:p>
        </p:txBody>
      </p:sp>
    </p:spTree>
    <p:extLst>
      <p:ext uri="{BB962C8B-B14F-4D97-AF65-F5344CB8AC3E}">
        <p14:creationId xmlns:p14="http://schemas.microsoft.com/office/powerpoint/2010/main" xmlns="" val="192735437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Předpoklady vydání elektronického platebního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Předpoklady pro vydání EPR jsou:</a:t>
            </a:r>
          </a:p>
          <a:p>
            <a:pPr lvl="1"/>
            <a:r>
              <a:rPr lang="cs-CZ" dirty="0" smtClean="0"/>
              <a:t>Uplatněný nárok na zaplacení peněžité částky do 1 000 000 Kč</a:t>
            </a:r>
          </a:p>
          <a:p>
            <a:pPr lvl="1"/>
            <a:r>
              <a:rPr lang="cs-CZ" dirty="0" smtClean="0"/>
              <a:t>Návrh žalobce</a:t>
            </a:r>
          </a:p>
          <a:p>
            <a:pPr lvl="1"/>
            <a:r>
              <a:rPr lang="cs-CZ" dirty="0" smtClean="0"/>
              <a:t>Podání na elektronickém formuláři</a:t>
            </a:r>
          </a:p>
          <a:p>
            <a:pPr lvl="1"/>
            <a:r>
              <a:rPr lang="cs-CZ" dirty="0" smtClean="0"/>
              <a:t>Uznávaný elektronický podpis na návrhu</a:t>
            </a:r>
          </a:p>
          <a:p>
            <a:pPr lvl="1"/>
            <a:r>
              <a:rPr lang="cs-CZ" dirty="0" smtClean="0"/>
              <a:t>Uplatněný nárok vyplývá ze skutečností uvedených žalobcem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72339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Kdy nelze </a:t>
            </a:r>
            <a:r>
              <a:rPr lang="cs-CZ" dirty="0" smtClean="0"/>
              <a:t>vydat elektronický </a:t>
            </a:r>
            <a:r>
              <a:rPr lang="cs-CZ" dirty="0"/>
              <a:t>platební rozkaz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Elektronický platební rozkaz nelze vydat:</a:t>
            </a:r>
          </a:p>
          <a:p>
            <a:pPr lvl="1"/>
            <a:r>
              <a:rPr lang="cs-CZ" dirty="0" smtClean="0"/>
              <a:t>Není-li znám pobyt žalovaného</a:t>
            </a:r>
          </a:p>
          <a:p>
            <a:pPr lvl="1"/>
            <a:r>
              <a:rPr lang="cs-CZ" dirty="0" smtClean="0"/>
              <a:t>Má-li být žalovanému doručeno do ciziny</a:t>
            </a:r>
          </a:p>
          <a:p>
            <a:pPr lvl="1"/>
            <a:r>
              <a:rPr lang="cs-CZ" dirty="0" smtClean="0"/>
              <a:t>Pokračuje-li soud v řízení po jeho přerušení</a:t>
            </a:r>
          </a:p>
          <a:p>
            <a:pPr lvl="1"/>
            <a:r>
              <a:rPr lang="cs-CZ" dirty="0" smtClean="0"/>
              <a:t>Nebyl-li zaplacen poplatek za řízení o vydání EPR splatný podáním návrhu na zahájení řízení ani ve lhůtě soudem k tomu určené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50731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Obsah elektronického platebního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Elektronický platební </a:t>
            </a:r>
            <a:r>
              <a:rPr lang="cs-CZ" dirty="0"/>
              <a:t>rozkaz obsahuje</a:t>
            </a:r>
          </a:p>
          <a:p>
            <a:pPr lvl="1"/>
            <a:r>
              <a:rPr lang="cs-CZ" dirty="0"/>
              <a:t>Uložení povinnosti zaplatit peněžitou částku a náklady řízení do 15 dnů od doručení PR.</a:t>
            </a:r>
          </a:p>
          <a:p>
            <a:pPr lvl="1"/>
            <a:r>
              <a:rPr lang="cs-CZ" dirty="0"/>
              <a:t>Poučení žalovaného o tom, že ve lhůtě 15 dnů od doručení PR může podat odpor.</a:t>
            </a:r>
          </a:p>
        </p:txBody>
      </p:sp>
    </p:spTree>
    <p:extLst>
      <p:ext uri="{BB962C8B-B14F-4D97-AF65-F5344CB8AC3E}">
        <p14:creationId xmlns:p14="http://schemas.microsoft.com/office/powerpoint/2010/main" xmlns="" val="367000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Doručení elektronického platebního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Platí totéž co u platebního rozkazu!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67503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Odpor proti elektronickému platebnímu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28728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Platí </a:t>
            </a:r>
            <a:r>
              <a:rPr lang="cs-CZ" dirty="0" smtClean="0"/>
              <a:t>totéž co u platebního rozkazu!</a:t>
            </a:r>
          </a:p>
          <a:p>
            <a:r>
              <a:rPr lang="cs-CZ" dirty="0" smtClean="0"/>
              <a:t>Odpor proti elektronickému platebnímu rozkazu lze podat i na elektronickém formuláři </a:t>
            </a:r>
            <a:r>
              <a:rPr lang="cs-CZ" dirty="0"/>
              <a:t>(dostupný na </a:t>
            </a:r>
            <a:r>
              <a:rPr lang="cs-CZ" dirty="0" err="1" smtClean="0"/>
              <a:t>ePodatelně</a:t>
            </a:r>
            <a:r>
              <a:rPr lang="cs-CZ" dirty="0" smtClean="0"/>
              <a:t>) podepsaném </a:t>
            </a:r>
            <a:r>
              <a:rPr lang="cs-CZ" dirty="0" smtClean="0"/>
              <a:t>zaručeným </a:t>
            </a:r>
            <a:r>
              <a:rPr lang="cs-CZ" dirty="0"/>
              <a:t>elektronickým </a:t>
            </a:r>
            <a:r>
              <a:rPr lang="cs-CZ" dirty="0" smtClean="0"/>
              <a:t>podpisem (náležitosti </a:t>
            </a:r>
            <a:r>
              <a:rPr lang="cs-CZ" dirty="0"/>
              <a:t>zaručeného elektronického podpisu upravuje především zákon č. 227/2000 Sb. o elektronickém </a:t>
            </a:r>
            <a:r>
              <a:rPr lang="cs-CZ" dirty="0" smtClean="0"/>
              <a:t>podpisu</a:t>
            </a:r>
            <a:r>
              <a:rPr lang="cs-CZ" dirty="0" smtClean="0"/>
              <a:t>).</a:t>
            </a:r>
          </a:p>
          <a:p>
            <a:endParaRPr lang="cs-CZ" dirty="0" smtClean="0"/>
          </a:p>
          <a:p>
            <a:pPr lvl="1"/>
            <a:r>
              <a:rPr lang="cs-CZ" i="1" dirty="0" smtClean="0">
                <a:solidFill>
                  <a:srgbClr val="FF0000"/>
                </a:solidFill>
              </a:rPr>
              <a:t>EDIT</a:t>
            </a:r>
            <a:r>
              <a:rPr lang="cs-CZ" i="1" dirty="0" smtClean="0">
                <a:solidFill>
                  <a:srgbClr val="FF0000"/>
                </a:solidFill>
              </a:rPr>
              <a:t>: zákon č. 227/2000 Sb. o elektronickém </a:t>
            </a:r>
            <a:r>
              <a:rPr lang="cs-CZ" i="1" dirty="0" smtClean="0">
                <a:solidFill>
                  <a:srgbClr val="FF0000"/>
                </a:solidFill>
              </a:rPr>
              <a:t>podpisu, byl zrušen s účinností od  </a:t>
            </a:r>
            <a:r>
              <a:rPr lang="cs-CZ" i="1" dirty="0" smtClean="0">
                <a:solidFill>
                  <a:srgbClr val="FF0000"/>
                </a:solidFill>
              </a:rPr>
              <a:t>19.09.2016 zákonem č. </a:t>
            </a:r>
            <a:r>
              <a:rPr lang="cs-CZ" i="1" dirty="0" smtClean="0">
                <a:solidFill>
                  <a:srgbClr val="FF0000"/>
                </a:solidFill>
              </a:rPr>
              <a:t>297/2016 Sb., o službách vytvářejících důvěru pro elektronické </a:t>
            </a:r>
            <a:r>
              <a:rPr lang="cs-CZ" i="1" dirty="0" smtClean="0">
                <a:solidFill>
                  <a:srgbClr val="FF0000"/>
                </a:solidFill>
              </a:rPr>
              <a:t>transakce, v této souvislosti došlo i k formulační revizi právní úpravy § 174a OSŘ</a:t>
            </a:r>
          </a:p>
          <a:p>
            <a:pPr lvl="1"/>
            <a:endParaRPr lang="cs-CZ" i="1" dirty="0" smtClean="0">
              <a:solidFill>
                <a:srgbClr val="FF0000"/>
              </a:solidFill>
            </a:endParaRPr>
          </a:p>
          <a:p>
            <a:pPr lvl="1"/>
            <a:endParaRPr lang="cs-CZ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54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platební rozkaz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Samostatná forma rozhodnutí vydaná v rámci řízení upraveného nařízením ES č. 1896/2006</a:t>
            </a:r>
          </a:p>
          <a:p>
            <a:pPr algn="just"/>
            <a:r>
              <a:rPr lang="cs-CZ" dirty="0" smtClean="0"/>
              <a:t>Zjednodušené řízení pro uplatnění nesporných pohledávek v rámci EU.</a:t>
            </a:r>
          </a:p>
          <a:p>
            <a:pPr algn="just"/>
            <a:r>
              <a:rPr lang="cs-CZ" dirty="0" smtClean="0"/>
              <a:t>Cílem je rychlé prosazení nesporných pohledávek.</a:t>
            </a:r>
          </a:p>
          <a:p>
            <a:pPr algn="just"/>
            <a:r>
              <a:rPr lang="cs-CZ" dirty="0" smtClean="0"/>
              <a:t>Nařízení je použitelné přímo!</a:t>
            </a:r>
          </a:p>
          <a:p>
            <a:pPr algn="just"/>
            <a:r>
              <a:rPr lang="cs-CZ" dirty="0" smtClean="0"/>
              <a:t>Jedná se o dobrovolnou alternativu ke klasickému soudnímu řízení.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3878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Evropský platební rozkaz – oblast použitelnosti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Týká se přeshraničních právních věcí. Tento předpoklad je dán, pokud minimálně jedna </a:t>
            </a:r>
            <a:r>
              <a:rPr lang="cs-CZ" dirty="0"/>
              <a:t>ze stran bydliště nebo místo obvyklého pobytu v jiném členském státě, než je členský stát soudu, u něhož byl podán návrh na vydání platebního </a:t>
            </a:r>
            <a:r>
              <a:rPr lang="cs-CZ" dirty="0" smtClean="0"/>
              <a:t>rozkazu.</a:t>
            </a:r>
          </a:p>
          <a:p>
            <a:pPr algn="just"/>
            <a:r>
              <a:rPr lang="cs-CZ" dirty="0" smtClean="0"/>
              <a:t>Vztahuje se na občanské a obchodní věci – výjimkou jsou mimosmluvní závazkové vztahy (např. ze způsobené dopravní nehody)</a:t>
            </a:r>
          </a:p>
          <a:p>
            <a:pPr algn="just"/>
            <a:r>
              <a:rPr lang="cs-CZ" dirty="0" smtClean="0"/>
              <a:t>Použij se na vyčíslené a splatné peněžité pohledávky</a:t>
            </a:r>
          </a:p>
          <a:p>
            <a:pPr algn="just"/>
            <a:r>
              <a:rPr lang="cs-CZ" dirty="0" smtClean="0"/>
              <a:t>Mezinárodní příslušnost se řídí podle čl. 6 nařízení Brusel I. Výjimka: spotřebitel jako žalovaný!</a:t>
            </a:r>
          </a:p>
          <a:p>
            <a:pPr algn="just"/>
            <a:r>
              <a:rPr lang="cs-CZ" dirty="0" smtClean="0"/>
              <a:t>Místní příslušnost soudu podle národních předpisů.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628930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Evropský platební rozkaz – průběh řízení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cs-CZ" dirty="0" smtClean="0"/>
              <a:t>Návrh (čl. 7)</a:t>
            </a:r>
          </a:p>
          <a:p>
            <a:pPr lvl="1" algn="just"/>
            <a:r>
              <a:rPr lang="cs-CZ" dirty="0" smtClean="0"/>
              <a:t>Formulář A – lze učinit v papírové nebo elektronické formě</a:t>
            </a:r>
          </a:p>
          <a:p>
            <a:pPr lvl="1" algn="just"/>
            <a:r>
              <a:rPr lang="cs-CZ" dirty="0" smtClean="0"/>
              <a:t>V jazyce soudu, u kterého se podává</a:t>
            </a:r>
          </a:p>
          <a:p>
            <a:pPr lvl="1" algn="just"/>
            <a:r>
              <a:rPr lang="cs-CZ" dirty="0" smtClean="0"/>
              <a:t>Obsahové předpoklady: </a:t>
            </a:r>
          </a:p>
          <a:p>
            <a:pPr lvl="2"/>
            <a:r>
              <a:rPr lang="cs-CZ" dirty="0" smtClean="0"/>
              <a:t>jména </a:t>
            </a:r>
            <a:r>
              <a:rPr lang="cs-CZ" dirty="0"/>
              <a:t>a adresy stran a případně jejich zástupců a název a adresa soudu, ke kterému se návrh </a:t>
            </a:r>
            <a:r>
              <a:rPr lang="cs-CZ" dirty="0" smtClean="0"/>
              <a:t>podává;</a:t>
            </a:r>
          </a:p>
          <a:p>
            <a:pPr lvl="2"/>
            <a:r>
              <a:rPr lang="cs-CZ" dirty="0" smtClean="0"/>
              <a:t>výše </a:t>
            </a:r>
            <a:r>
              <a:rPr lang="cs-CZ" dirty="0"/>
              <a:t>nároku, včetně jistiny a případně úroku, smluvních pokut a </a:t>
            </a:r>
            <a:r>
              <a:rPr lang="cs-CZ" dirty="0" smtClean="0"/>
              <a:t>nákladů;</a:t>
            </a:r>
          </a:p>
          <a:p>
            <a:pPr lvl="2"/>
            <a:r>
              <a:rPr lang="cs-CZ" dirty="0" smtClean="0"/>
              <a:t>v </a:t>
            </a:r>
            <a:r>
              <a:rPr lang="cs-CZ" dirty="0"/>
              <a:t>případě požadovaného úroku úroková sazba a období, za něž je tento úrok požadován, pokud není k jistině automaticky připočten zákonný úrok podle právních předpisů členského státu </a:t>
            </a:r>
            <a:r>
              <a:rPr lang="cs-CZ" dirty="0" smtClean="0"/>
              <a:t>původu;</a:t>
            </a:r>
          </a:p>
          <a:p>
            <a:pPr lvl="2"/>
            <a:r>
              <a:rPr lang="cs-CZ" dirty="0" smtClean="0"/>
              <a:t>žalobní </a:t>
            </a:r>
            <a:r>
              <a:rPr lang="cs-CZ" dirty="0"/>
              <a:t>důvod včetně popisu okolností, kterých se žalobce dovolává jako základu nároku a případně požadovaného </a:t>
            </a:r>
            <a:r>
              <a:rPr lang="cs-CZ" dirty="0" smtClean="0"/>
              <a:t>úroku;</a:t>
            </a:r>
          </a:p>
          <a:p>
            <a:pPr lvl="2"/>
            <a:r>
              <a:rPr lang="cs-CZ" dirty="0" smtClean="0"/>
              <a:t>popis </a:t>
            </a:r>
            <a:r>
              <a:rPr lang="cs-CZ" dirty="0"/>
              <a:t>důkazních prostředků podporujících </a:t>
            </a:r>
            <a:r>
              <a:rPr lang="cs-CZ" dirty="0" smtClean="0"/>
              <a:t>nárok;</a:t>
            </a:r>
          </a:p>
          <a:p>
            <a:pPr lvl="2"/>
            <a:r>
              <a:rPr lang="cs-CZ" dirty="0" smtClean="0"/>
              <a:t>odůvodnění </a:t>
            </a:r>
            <a:r>
              <a:rPr lang="cs-CZ" dirty="0"/>
              <a:t>příslušnosti </a:t>
            </a:r>
            <a:r>
              <a:rPr lang="cs-CZ" dirty="0" smtClean="0"/>
              <a:t>soudu</a:t>
            </a:r>
          </a:p>
          <a:p>
            <a:pPr lvl="2"/>
            <a:r>
              <a:rPr lang="cs-CZ" dirty="0" smtClean="0"/>
              <a:t>přeshraniční </a:t>
            </a:r>
            <a:r>
              <a:rPr lang="cs-CZ" dirty="0"/>
              <a:t>povaha případu ve smyslu článku 3.</a:t>
            </a:r>
          </a:p>
          <a:p>
            <a:pPr lvl="1" algn="just">
              <a:buClr>
                <a:srgbClr val="CF543F"/>
              </a:buClr>
            </a:pPr>
            <a:r>
              <a:rPr lang="cs-CZ" dirty="0" smtClean="0">
                <a:solidFill>
                  <a:srgbClr val="564B3C"/>
                </a:solidFill>
              </a:rPr>
              <a:t>Navrhovatel p</a:t>
            </a:r>
            <a:r>
              <a:rPr lang="cs-CZ" dirty="0" smtClean="0"/>
              <a:t>rohlásí</a:t>
            </a:r>
            <a:r>
              <a:rPr lang="cs-CZ" dirty="0"/>
              <a:t>, že poskytnuté informace jsou podle jeho nejlepšího vědomí a svědomí pravdivé a že si je vědom toho, že jakékoli úmyslné nepravdivé prohlášení by mohlo vést k odpovídajícím sankcím podle právních předpisů členského státu </a:t>
            </a:r>
            <a:r>
              <a:rPr lang="cs-CZ" dirty="0" smtClean="0"/>
              <a:t>původu.</a:t>
            </a:r>
          </a:p>
          <a:p>
            <a:pPr lvl="1" algn="just">
              <a:buClr>
                <a:srgbClr val="CF543F"/>
              </a:buClr>
            </a:pPr>
            <a:r>
              <a:rPr lang="cs-CZ" dirty="0" smtClean="0"/>
              <a:t>V </a:t>
            </a:r>
            <a:r>
              <a:rPr lang="cs-CZ" dirty="0"/>
              <a:t>dodatku návrhu může žalobce sdělit soudu, že nesouhlasí s převedením věci do běžného občanského soudního </a:t>
            </a:r>
            <a:r>
              <a:rPr lang="cs-CZ" dirty="0" smtClean="0"/>
              <a:t>řízení</a:t>
            </a:r>
          </a:p>
          <a:p>
            <a:pPr lvl="1" algn="just">
              <a:buClr>
                <a:srgbClr val="CF543F"/>
              </a:buClr>
            </a:pPr>
            <a:r>
              <a:rPr lang="cs-CZ" dirty="0" smtClean="0"/>
              <a:t>Podpis</a:t>
            </a:r>
          </a:p>
          <a:p>
            <a:pPr marL="411480" lvl="1" indent="0" algn="just">
              <a:buClr>
                <a:srgbClr val="CF543F"/>
              </a:buClr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402768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Evropský platební rozkaz – průběh řízení </a:t>
            </a:r>
            <a:r>
              <a:rPr lang="cs-CZ" dirty="0" err="1"/>
              <a:t>ii</a:t>
            </a:r>
            <a:r>
              <a:rPr lang="cs-CZ" dirty="0"/>
              <a:t>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844752"/>
          </a:xfrm>
        </p:spPr>
        <p:txBody>
          <a:bodyPr>
            <a:normAutofit/>
          </a:bodyPr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Přezkum </a:t>
            </a:r>
            <a:r>
              <a:rPr lang="cs-CZ" dirty="0" smtClean="0"/>
              <a:t>návrhu soudem (čl. 8)</a:t>
            </a:r>
          </a:p>
          <a:p>
            <a:pPr lvl="1"/>
            <a:r>
              <a:rPr lang="cs-CZ" dirty="0"/>
              <a:t>S</a:t>
            </a:r>
            <a:r>
              <a:rPr lang="cs-CZ" dirty="0" smtClean="0"/>
              <a:t>plnění požadavků stanovených </a:t>
            </a:r>
            <a:r>
              <a:rPr lang="cs-CZ" dirty="0"/>
              <a:t>v článcích 2, 3, 4, 6 a 7 </a:t>
            </a:r>
            <a:endParaRPr lang="cs-CZ" dirty="0" smtClean="0"/>
          </a:p>
          <a:p>
            <a:pPr lvl="1"/>
            <a:r>
              <a:rPr lang="cs-CZ" dirty="0"/>
              <a:t>Z</a:t>
            </a:r>
            <a:r>
              <a:rPr lang="cs-CZ" dirty="0" smtClean="0"/>
              <a:t>da </a:t>
            </a:r>
            <a:r>
              <a:rPr lang="cs-CZ" dirty="0"/>
              <a:t>se nárok jeví jako </a:t>
            </a:r>
            <a:r>
              <a:rPr lang="cs-CZ" dirty="0" smtClean="0"/>
              <a:t>opodstatněný (nejedná se však o obsahový přezkum)</a:t>
            </a:r>
          </a:p>
          <a:p>
            <a:pPr marL="411480" lvl="1" indent="0">
              <a:buNone/>
            </a:pPr>
            <a:r>
              <a:rPr lang="cs-CZ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xmlns="" val="9048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Evropský platební rozkaz – průběh řízení </a:t>
            </a:r>
            <a:r>
              <a:rPr lang="cs-CZ" dirty="0" err="1" smtClean="0"/>
              <a:t>iii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Vydání evropského platebního rozkazu</a:t>
            </a:r>
          </a:p>
          <a:p>
            <a:pPr lvl="1"/>
            <a:r>
              <a:rPr lang="cs-CZ" dirty="0"/>
              <a:t>evropský platební </a:t>
            </a:r>
            <a:r>
              <a:rPr lang="cs-CZ" dirty="0" smtClean="0"/>
              <a:t>rozkaz soud vydá </a:t>
            </a:r>
            <a:r>
              <a:rPr lang="cs-CZ" dirty="0"/>
              <a:t>co nejdříve, obvykle do 30 dnů od podání návrhu, a použije k tomu vzorový </a:t>
            </a:r>
            <a:r>
              <a:rPr lang="cs-CZ" dirty="0" smtClean="0"/>
              <a:t>formulář E</a:t>
            </a:r>
          </a:p>
          <a:p>
            <a:pPr lvl="1"/>
            <a:r>
              <a:rPr lang="cs-CZ" dirty="0" smtClean="0"/>
              <a:t>Je vyloučeno náhradní doručení</a:t>
            </a:r>
          </a:p>
          <a:p>
            <a:r>
              <a:rPr lang="cs-CZ" dirty="0" smtClean="0"/>
              <a:t>Evropský platební rozkaz musí obsahovat:</a:t>
            </a:r>
          </a:p>
          <a:p>
            <a:pPr lvl="1"/>
            <a:r>
              <a:rPr lang="cs-CZ" dirty="0" smtClean="0"/>
              <a:t>Povinnost platit </a:t>
            </a:r>
            <a:r>
              <a:rPr lang="cs-CZ" dirty="0"/>
              <a:t>žalobci částku uvedenou v </a:t>
            </a:r>
            <a:r>
              <a:rPr lang="cs-CZ" dirty="0" smtClean="0"/>
              <a:t>rozkazu nebo</a:t>
            </a:r>
          </a:p>
          <a:p>
            <a:pPr lvl="1"/>
            <a:r>
              <a:rPr lang="cs-CZ" dirty="0" smtClean="0"/>
              <a:t>Poučení žalovaného o možnosti napadnout </a:t>
            </a:r>
            <a:r>
              <a:rPr lang="cs-CZ" dirty="0"/>
              <a:t>rozkaz podáním odporu u soudu původu do 30 dnů ode dne, kdy mu byl rozkaz </a:t>
            </a:r>
            <a:r>
              <a:rPr lang="cs-CZ" dirty="0" smtClean="0"/>
              <a:t>doručen.</a:t>
            </a:r>
          </a:p>
          <a:p>
            <a:pPr lvl="1"/>
            <a:r>
              <a:rPr lang="cs-CZ" dirty="0" smtClean="0"/>
              <a:t>Informace o tom, že</a:t>
            </a:r>
          </a:p>
          <a:p>
            <a:pPr lvl="2"/>
            <a:r>
              <a:rPr lang="cs-CZ" dirty="0" smtClean="0"/>
              <a:t>Rozkaz </a:t>
            </a:r>
            <a:r>
              <a:rPr lang="cs-CZ" dirty="0"/>
              <a:t>byl vydán pouze na základě informací poskytnutých žalobcem, které nebyly soudem </a:t>
            </a:r>
            <a:r>
              <a:rPr lang="cs-CZ" dirty="0" smtClean="0"/>
              <a:t>ověřovány;</a:t>
            </a:r>
          </a:p>
          <a:p>
            <a:pPr lvl="2"/>
            <a:r>
              <a:rPr lang="cs-CZ" dirty="0" smtClean="0"/>
              <a:t>rozkaz </a:t>
            </a:r>
            <a:r>
              <a:rPr lang="cs-CZ" dirty="0"/>
              <a:t>se stane vykonatelným, pokud nebude u soudu podán odpor podle článku </a:t>
            </a:r>
            <a:r>
              <a:rPr lang="cs-CZ" dirty="0" smtClean="0"/>
              <a:t>16;</a:t>
            </a:r>
          </a:p>
          <a:p>
            <a:pPr lvl="2"/>
            <a:r>
              <a:rPr lang="cs-CZ" dirty="0" smtClean="0"/>
              <a:t>pokud </a:t>
            </a:r>
            <a:r>
              <a:rPr lang="cs-CZ" dirty="0"/>
              <a:t>bude podán odpor, bude řízení pokračovat před příslušnými soudy členského státu původu v souladu s pravidly běžného občanského soudního řízení, pokud žalobce výslovně nepožádal, aby v takovém případě řízení skončilo.</a:t>
            </a:r>
          </a:p>
          <a:p>
            <a:pPr marL="41148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528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60672" cy="1039427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platební rozkaz - obecně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968552"/>
          </a:xfrm>
        </p:spPr>
        <p:txBody>
          <a:bodyPr>
            <a:normAutofit/>
          </a:bodyPr>
          <a:lstStyle/>
          <a:p>
            <a:pPr algn="just"/>
            <a:r>
              <a:rPr lang="cs-CZ" dirty="0" smtClean="0"/>
              <a:t>Rozkazní řízení slouží jednoduššímu prosazení peněžitých nároků (§ 172 – 174 OSŘ). </a:t>
            </a:r>
          </a:p>
          <a:p>
            <a:pPr algn="just"/>
            <a:r>
              <a:rPr lang="cs-CZ" dirty="0" smtClean="0"/>
              <a:t>Rozkazní řízení je rychlé a šetří náklady. Cílem je rychlé vydání exekučního titulu.</a:t>
            </a:r>
          </a:p>
          <a:p>
            <a:pPr algn="just"/>
            <a:r>
              <a:rPr lang="cs-CZ" dirty="0" smtClean="0"/>
              <a:t>Soud rozhoduje na základě skutkových tvrzení uvedených žalobce. Nutnost: zajistit ochranu žalovaného!</a:t>
            </a:r>
          </a:p>
          <a:p>
            <a:pPr algn="just"/>
            <a:r>
              <a:rPr lang="cs-CZ" dirty="0" smtClean="0"/>
              <a:t>Je třeba jej odlišit od mimosoudních upomínek zasílaných advokáty nebo subjekty vymáhajícími peněžité nároky (inkasní společnosti)</a:t>
            </a:r>
          </a:p>
          <a:p>
            <a:pPr algn="just"/>
            <a:r>
              <a:rPr lang="cs-CZ" dirty="0"/>
              <a:t>Rozkazní řízení je řízením </a:t>
            </a:r>
            <a:r>
              <a:rPr lang="cs-CZ" dirty="0" smtClean="0"/>
              <a:t>nalézacím. Platební rozkaz se vydává ve zkráceném řízení bez toho, aniž by byla zkoumána existence nároku.</a:t>
            </a:r>
          </a:p>
          <a:p>
            <a:pPr algn="just"/>
            <a:r>
              <a:rPr lang="cs-CZ" dirty="0" smtClean="0"/>
              <a:t>Rozkazní řízení se končí buď vydáním pravomocného a vykonatelného rozhodnutí ve věci samé, kterým je platební rozkaz, zrušením platebního rozkazu nebo podáním odporu.</a:t>
            </a:r>
            <a:endParaRPr lang="cs-CZ" dirty="0"/>
          </a:p>
          <a:p>
            <a:pPr marL="114300" indent="0" algn="just">
              <a:buNone/>
            </a:pPr>
            <a:endParaRPr lang="cs-CZ" sz="2100" i="1" dirty="0"/>
          </a:p>
        </p:txBody>
      </p:sp>
    </p:spTree>
    <p:extLst>
      <p:ext uri="{BB962C8B-B14F-4D97-AF65-F5344CB8AC3E}">
        <p14:creationId xmlns:p14="http://schemas.microsoft.com/office/powerpoint/2010/main" xmlns="" val="2006599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Evropský platební rozkaz – </a:t>
            </a:r>
            <a:r>
              <a:rPr lang="cs-CZ" dirty="0" smtClean="0"/>
              <a:t>odpor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Čl. 16:</a:t>
            </a:r>
            <a:endParaRPr lang="cs-CZ" dirty="0"/>
          </a:p>
          <a:p>
            <a:pPr lvl="1"/>
            <a:r>
              <a:rPr lang="cs-CZ" dirty="0" smtClean="0"/>
              <a:t>Odpor </a:t>
            </a:r>
            <a:r>
              <a:rPr lang="cs-CZ" dirty="0"/>
              <a:t>musí být odeslán do 30 dnů od doručení rozkazu žalovanému.</a:t>
            </a:r>
          </a:p>
          <a:p>
            <a:pPr lvl="1"/>
            <a:r>
              <a:rPr lang="cs-CZ" dirty="0" smtClean="0"/>
              <a:t>Žalovaný </a:t>
            </a:r>
            <a:r>
              <a:rPr lang="cs-CZ" dirty="0"/>
              <a:t>v odporu uvede, že nárok popírá, aniž by musel uvádět důvody.</a:t>
            </a:r>
          </a:p>
          <a:p>
            <a:pPr lvl="1"/>
            <a:r>
              <a:rPr lang="cs-CZ" dirty="0" smtClean="0"/>
              <a:t>Odpor </a:t>
            </a:r>
            <a:r>
              <a:rPr lang="cs-CZ" dirty="0"/>
              <a:t>se podává v listinné podobě nebo pomocí jiných komunikačních prostředků včetně elektronických, které členský stát původu uznává a které má soud původu k dispozici.</a:t>
            </a:r>
          </a:p>
          <a:p>
            <a:pPr lvl="1"/>
            <a:r>
              <a:rPr lang="cs-CZ" dirty="0" smtClean="0"/>
              <a:t>Odpor </a:t>
            </a:r>
            <a:r>
              <a:rPr lang="cs-CZ" dirty="0"/>
              <a:t>podepíše žalovaný nebo případně jeho zástupce. Pokud je odpor podáván v elektronické podobě v souladu s odstavcem 4, podepíše se v souladu s čl. 2 odst. 2 směrnice 1999/93/ES. Podpis se uzná v členském státě původu a nesmí podléhat dodatečným požadavkům.</a:t>
            </a:r>
          </a:p>
          <a:p>
            <a:pPr marL="411480" lvl="1" indent="0">
              <a:buClr>
                <a:srgbClr val="93A299"/>
              </a:buClr>
              <a:buNone/>
            </a:pPr>
            <a:endParaRPr lang="cs-CZ" dirty="0">
              <a:solidFill>
                <a:srgbClr val="564B3C"/>
              </a:solidFill>
            </a:endParaRPr>
          </a:p>
          <a:p>
            <a:pPr marL="41148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08886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Evropský platební rozkaz – </a:t>
            </a:r>
            <a:r>
              <a:rPr lang="cs-CZ" dirty="0" smtClean="0"/>
              <a:t>přezkum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Článek 20</a:t>
            </a:r>
          </a:p>
          <a:p>
            <a:pPr lvl="1"/>
            <a:r>
              <a:rPr lang="cs-CZ" dirty="0"/>
              <a:t>Přezkum ve výjimečných </a:t>
            </a:r>
            <a:r>
              <a:rPr lang="cs-CZ" dirty="0" smtClean="0"/>
              <a:t>případech po uplynutí lhůty k podání odporu:</a:t>
            </a:r>
          </a:p>
          <a:p>
            <a:pPr lvl="1"/>
            <a:r>
              <a:rPr lang="cs-CZ" dirty="0" smtClean="0"/>
              <a:t>a)</a:t>
            </a:r>
          </a:p>
          <a:p>
            <a:pPr lvl="2"/>
            <a:r>
              <a:rPr lang="cs-CZ" dirty="0" smtClean="0"/>
              <a:t>byl </a:t>
            </a:r>
            <a:r>
              <a:rPr lang="cs-CZ" dirty="0"/>
              <a:t>platební rozkaz doručen některým ze způsobů uvedených v článku 14,</a:t>
            </a:r>
          </a:p>
          <a:p>
            <a:pPr lvl="2"/>
            <a:r>
              <a:rPr lang="cs-CZ" dirty="0"/>
              <a:t>a</a:t>
            </a:r>
            <a:endParaRPr lang="cs-CZ" dirty="0" smtClean="0"/>
          </a:p>
          <a:p>
            <a:pPr lvl="2"/>
            <a:r>
              <a:rPr lang="cs-CZ" dirty="0" smtClean="0"/>
              <a:t>doručení </a:t>
            </a:r>
            <a:r>
              <a:rPr lang="cs-CZ" dirty="0"/>
              <a:t>nebylo provedeno dostatečně včas, aby bylo žalovanému umožněno připravit si obhajobu, a to bez jakéhokoli zavinění z jeho strany,</a:t>
            </a:r>
          </a:p>
          <a:p>
            <a:pPr marL="411480" lvl="1" indent="0">
              <a:buNone/>
            </a:pPr>
            <a:r>
              <a:rPr lang="cs-CZ" dirty="0"/>
              <a:t>nebo</a:t>
            </a:r>
          </a:p>
          <a:p>
            <a:pPr lvl="1"/>
            <a:r>
              <a:rPr lang="cs-CZ" dirty="0" smtClean="0"/>
              <a:t>b)</a:t>
            </a:r>
          </a:p>
          <a:p>
            <a:pPr lvl="2"/>
            <a:r>
              <a:rPr lang="cs-CZ" dirty="0" smtClean="0"/>
              <a:t>žalovaný </a:t>
            </a:r>
            <a:r>
              <a:rPr lang="cs-CZ" dirty="0"/>
              <a:t>nemohl popřít nárok z důvodu vyšší moci nebo mimořádných okolností, které nezavinil,</a:t>
            </a:r>
          </a:p>
          <a:p>
            <a:pPr lvl="1"/>
            <a:r>
              <a:rPr lang="cs-CZ" dirty="0"/>
              <a:t>pokud v obou případech jedná neprodleně</a:t>
            </a:r>
            <a:r>
              <a:rPr lang="cs-CZ" dirty="0" smtClean="0"/>
              <a:t>.</a:t>
            </a:r>
          </a:p>
          <a:p>
            <a:pPr marL="411480" lvl="1" indent="0">
              <a:buNone/>
            </a:pP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361296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Evropský platební rozkaz – </a:t>
            </a:r>
            <a:r>
              <a:rPr lang="cs-CZ" dirty="0" smtClean="0"/>
              <a:t>výkon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Evropský platební rozkaz se v členských státech uzná a vykoná, aniž by bylo zapotřebí prohlášení vykonatelnosti.</a:t>
            </a:r>
          </a:p>
          <a:p>
            <a:pPr algn="just"/>
            <a:r>
              <a:rPr lang="cs-CZ" dirty="0" smtClean="0"/>
              <a:t>Přezkum ze strany státu výkonu ve věci samé je vyloučen!</a:t>
            </a:r>
          </a:p>
          <a:p>
            <a:pPr algn="just"/>
            <a:r>
              <a:rPr lang="cs-CZ" dirty="0" smtClean="0"/>
              <a:t>Výkonu však může bránit, pokud je evropský platební rozkaz v rozporu s dřívějším rozhodnutím soudu výkonu.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004798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Směnečný a šekový platební rozkaz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Rozhodnutí vydané v tzv. směnečném (šekovém) rozkazním řízení.</a:t>
            </a:r>
          </a:p>
          <a:p>
            <a:pPr marL="1143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1077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Směnečný a šekový platební </a:t>
            </a:r>
            <a:r>
              <a:rPr lang="cs-CZ" dirty="0" smtClean="0"/>
              <a:t>rozkaz – předpoklady vydání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Uplatněný nárok na zaplacení peněžité částky vyplývající ze směnky nebo šeku</a:t>
            </a:r>
          </a:p>
          <a:p>
            <a:pPr algn="just"/>
            <a:r>
              <a:rPr lang="cs-CZ" dirty="0" smtClean="0"/>
              <a:t>Návrh žalobce</a:t>
            </a:r>
          </a:p>
          <a:p>
            <a:pPr algn="just"/>
            <a:r>
              <a:rPr lang="cs-CZ" dirty="0" smtClean="0"/>
              <a:t>Předložení směnky nebo v šeku v prvopise, o jejichž pravosti není důvod pochybovat</a:t>
            </a:r>
          </a:p>
          <a:p>
            <a:pPr algn="just"/>
            <a:r>
              <a:rPr lang="cs-CZ" dirty="0" smtClean="0"/>
              <a:t>Další listiny nutné k uplatnění práva</a:t>
            </a:r>
          </a:p>
          <a:p>
            <a:pPr algn="just"/>
            <a:r>
              <a:rPr lang="cs-CZ" dirty="0" smtClean="0"/>
              <a:t>Nárok vyplývá ze skutečností uvedených žalobcem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73948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směnečný a šekový platební rozkaz - 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 smtClean="0"/>
              <a:t>Směnečný (šekový) platební </a:t>
            </a:r>
            <a:r>
              <a:rPr lang="cs-CZ" dirty="0"/>
              <a:t>rozkaz obsahuje</a:t>
            </a:r>
          </a:p>
          <a:p>
            <a:pPr lvl="1" algn="just"/>
            <a:r>
              <a:rPr lang="cs-CZ" dirty="0"/>
              <a:t>Uložení povinnosti zaplatit peněžitou částku a náklady řízení do 15 dnů od doručení </a:t>
            </a:r>
            <a:r>
              <a:rPr lang="cs-CZ" dirty="0" smtClean="0"/>
              <a:t>SŠPR.</a:t>
            </a:r>
            <a:endParaRPr lang="cs-CZ" dirty="0"/>
          </a:p>
          <a:p>
            <a:pPr lvl="1" algn="just"/>
            <a:r>
              <a:rPr lang="cs-CZ" dirty="0"/>
              <a:t>Poučení žalovaného o tom, že ve lhůtě 15 dnů od doručení </a:t>
            </a:r>
            <a:r>
              <a:rPr lang="cs-CZ" dirty="0" smtClean="0"/>
              <a:t>SŠPR </a:t>
            </a:r>
            <a:r>
              <a:rPr lang="cs-CZ" dirty="0"/>
              <a:t>může podat </a:t>
            </a:r>
            <a:r>
              <a:rPr lang="cs-CZ" dirty="0" smtClean="0"/>
              <a:t>námitky.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110924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směnečný a šekový platební rozkaz </a:t>
            </a:r>
            <a:r>
              <a:rPr lang="cs-CZ" dirty="0" smtClean="0"/>
              <a:t>-Doručení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>
              <a:buNone/>
            </a:pPr>
            <a:r>
              <a:rPr lang="cs-CZ" dirty="0" smtClean="0"/>
              <a:t> </a:t>
            </a:r>
            <a:r>
              <a:rPr lang="cs-CZ" dirty="0" smtClean="0"/>
              <a:t>Doručuje </a:t>
            </a:r>
            <a:r>
              <a:rPr lang="cs-CZ" dirty="0"/>
              <a:t>se do vlastních rukou!! </a:t>
            </a:r>
          </a:p>
          <a:p>
            <a:pPr algn="just"/>
            <a:r>
              <a:rPr lang="cs-CZ" dirty="0"/>
              <a:t>Náhradní doručení žalovanému je vyloučeno.</a:t>
            </a:r>
          </a:p>
          <a:p>
            <a:pPr algn="just"/>
            <a:r>
              <a:rPr lang="cs-CZ" dirty="0" smtClean="0"/>
              <a:t>Pokud nebude směnečný a šekový </a:t>
            </a:r>
            <a:r>
              <a:rPr lang="cs-CZ" dirty="0"/>
              <a:t>platební rozkaz odpovídajícím způsobem doručen, bude zrušen usnesením.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0836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směnečný a šekový platební </a:t>
            </a:r>
            <a:r>
              <a:rPr lang="cs-CZ" dirty="0" smtClean="0"/>
              <a:t>rozkaz - námitky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700736"/>
          </a:xfrm>
        </p:spPr>
        <p:txBody>
          <a:bodyPr>
            <a:normAutofit/>
          </a:bodyPr>
          <a:lstStyle/>
          <a:p>
            <a:pPr algn="just"/>
            <a:endParaRPr lang="cs-CZ" dirty="0" smtClean="0"/>
          </a:p>
          <a:p>
            <a:pPr algn="just"/>
            <a:endParaRPr lang="cs-CZ" dirty="0" smtClean="0"/>
          </a:p>
          <a:p>
            <a:pPr algn="just"/>
            <a:r>
              <a:rPr lang="cs-CZ" dirty="0" smtClean="0"/>
              <a:t>Námitky </a:t>
            </a:r>
            <a:r>
              <a:rPr lang="cs-CZ" dirty="0" smtClean="0"/>
              <a:t>podané pozdě nebo vzaté zpět mají za následek, že SŠPR nabude právní moci (§ 175 odst. 3 OSŘ)</a:t>
            </a:r>
          </a:p>
          <a:p>
            <a:pPr algn="just"/>
            <a:r>
              <a:rPr lang="cs-CZ" dirty="0" smtClean="0"/>
              <a:t>Lhůta pro podání námitek: 15 dnů od </a:t>
            </a:r>
            <a:r>
              <a:rPr lang="cs-CZ" smtClean="0"/>
              <a:t>doručení </a:t>
            </a:r>
            <a:endParaRPr lang="cs-CZ" dirty="0" smtClean="0"/>
          </a:p>
          <a:p>
            <a:pPr algn="just"/>
            <a:r>
              <a:rPr lang="cs-CZ" dirty="0" smtClean="0"/>
              <a:t>Soud odmítne námitky proti SŠPR, pokud jsou opožděné, neobsahují odůvodnění nebo jsou podány neoprávněnou osobou.</a:t>
            </a:r>
          </a:p>
          <a:p>
            <a:pPr algn="just"/>
            <a:r>
              <a:rPr lang="cs-CZ" dirty="0" smtClean="0"/>
              <a:t>Soud nařizuje k projednání námitek jednání. Projednávají se pouze včas vznesené námitky.</a:t>
            </a:r>
          </a:p>
          <a:p>
            <a:pPr algn="just"/>
            <a:r>
              <a:rPr lang="cs-CZ" dirty="0" smtClean="0"/>
              <a:t>Soud vydá po projednání námitek rozsudek:</a:t>
            </a:r>
          </a:p>
          <a:p>
            <a:pPr lvl="1" algn="just"/>
            <a:r>
              <a:rPr lang="cs-CZ" dirty="0" smtClean="0"/>
              <a:t>Vysloví, že SŠPR ponechává v platnosti nebo</a:t>
            </a:r>
            <a:endParaRPr lang="cs-CZ" dirty="0"/>
          </a:p>
          <a:p>
            <a:pPr lvl="1" algn="just"/>
            <a:r>
              <a:rPr lang="cs-CZ" dirty="0" smtClean="0"/>
              <a:t>Vysloví, že SŠPR zrušuje a v jakém rozsahu.</a:t>
            </a:r>
          </a:p>
        </p:txBody>
      </p:sp>
    </p:spTree>
    <p:extLst>
      <p:ext uri="{BB962C8B-B14F-4D97-AF65-F5344CB8AC3E}">
        <p14:creationId xmlns:p14="http://schemas.microsoft.com/office/powerpoint/2010/main" xmlns="" val="166174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cs-CZ" sz="4000" dirty="0" smtClean="0"/>
          </a:p>
          <a:p>
            <a:pPr marL="114300" indent="0" algn="ctr">
              <a:buNone/>
            </a:pPr>
            <a:endParaRPr lang="cs-CZ" sz="4000" dirty="0" smtClean="0"/>
          </a:p>
          <a:p>
            <a:pPr marL="114300" indent="0" algn="ctr">
              <a:buNone/>
            </a:pPr>
            <a:r>
              <a:rPr lang="cs-CZ" sz="4000" dirty="0" smtClean="0"/>
              <a:t>Děkuji </a:t>
            </a:r>
            <a:r>
              <a:rPr lang="cs-CZ" sz="4000" dirty="0"/>
              <a:t>za pozornost!</a:t>
            </a:r>
          </a:p>
        </p:txBody>
      </p:sp>
    </p:spTree>
    <p:extLst>
      <p:ext uri="{BB962C8B-B14F-4D97-AF65-F5344CB8AC3E}">
        <p14:creationId xmlns:p14="http://schemas.microsoft.com/office/powerpoint/2010/main" xmlns="" val="74543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Předpoklady vydání Platebního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Platební rozkaz lze vydat bez výslovné žádosti žalobce a bez slyšení žalovaného:</a:t>
            </a:r>
          </a:p>
          <a:p>
            <a:pPr lvl="1"/>
            <a:r>
              <a:rPr lang="cs-CZ" dirty="0" smtClean="0"/>
              <a:t>Pokud je uplatněn nárok na zaplacení peněžité částky</a:t>
            </a:r>
          </a:p>
          <a:p>
            <a:pPr lvl="1"/>
            <a:r>
              <a:rPr lang="cs-CZ" dirty="0" smtClean="0"/>
              <a:t>Uplatněný nárok vyplývá ze skutečností tvrzených žalobcem</a:t>
            </a:r>
            <a:endParaRPr lang="cs-CZ" dirty="0">
              <a:solidFill>
                <a:srgbClr val="564B3C"/>
              </a:solidFill>
            </a:endParaRPr>
          </a:p>
          <a:p>
            <a:pPr lvl="0">
              <a:buClr>
                <a:srgbClr val="93A299"/>
              </a:buClr>
            </a:pPr>
            <a:r>
              <a:rPr lang="cs-CZ" dirty="0" smtClean="0">
                <a:solidFill>
                  <a:srgbClr val="564B3C"/>
                </a:solidFill>
              </a:rPr>
              <a:t>V rozkazním řízení se nedokazuje pravdivost žalobcových tvrzení!</a:t>
            </a:r>
          </a:p>
          <a:p>
            <a:pPr lvl="0">
              <a:buClr>
                <a:srgbClr val="93A299"/>
              </a:buClr>
            </a:pPr>
            <a:r>
              <a:rPr lang="cs-CZ" dirty="0" smtClean="0">
                <a:solidFill>
                  <a:srgbClr val="564B3C"/>
                </a:solidFill>
              </a:rPr>
              <a:t>O platebním rozkazu rozhoduje zpravidla samosoudce.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22701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Kdy nelze vydat platební rozkaz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Platební rozkaz nelze vydat</a:t>
            </a:r>
          </a:p>
          <a:p>
            <a:pPr lvl="1"/>
            <a:r>
              <a:rPr lang="cs-CZ" dirty="0" smtClean="0"/>
              <a:t>Pokud není znám pobyt žalovaného</a:t>
            </a:r>
          </a:p>
          <a:p>
            <a:pPr lvl="1"/>
            <a:r>
              <a:rPr lang="cs-CZ" dirty="0" smtClean="0"/>
              <a:t>Platební rozkaz má být doručen do ciziny (zde nařízení Evropského parlamentu a Rady (ES) č. 1348/2006</a:t>
            </a:r>
          </a:p>
          <a:p>
            <a:pPr lvl="0" algn="just">
              <a:buClr>
                <a:srgbClr val="93A299"/>
              </a:buClr>
            </a:pPr>
            <a:r>
              <a:rPr lang="cs-CZ" dirty="0" smtClean="0">
                <a:solidFill>
                  <a:srgbClr val="564B3C"/>
                </a:solidFill>
              </a:rPr>
              <a:t>Vydání platebního rozkazu je dáno k úvaze soudu, neexistuje tedy právní nárok na vyřízení věci ve zkráceném řízení. Přesto převažuje názor, že návrhu na rozhodnutí platebním rozkazem lze nevyhovět jenom tehdy, nejsou-li splněny předpoklady pro jeho vydání. Pokud splněny jsou a žalobce výslovně navrhne vydání PR, pak soud věc vyřídí v rozkazním řízení (srov. Chalupa, R. In Lavický, P. a kol. Občanský soudní řád. Komentář. Praha: WK, 2016, s. 838)</a:t>
            </a:r>
          </a:p>
          <a:p>
            <a:pPr lvl="0" algn="just">
              <a:buClr>
                <a:srgbClr val="93A299"/>
              </a:buClr>
            </a:pPr>
            <a:r>
              <a:rPr lang="cs-CZ" dirty="0" smtClean="0">
                <a:solidFill>
                  <a:srgbClr val="564B3C"/>
                </a:solidFill>
              </a:rPr>
              <a:t>Pokud soud nevydá platební rozkaz, nařídí jednání (§ 172 odst. 3 OSŘ)</a:t>
            </a:r>
            <a:endParaRPr lang="cs-CZ" dirty="0">
              <a:solidFill>
                <a:srgbClr val="564B3C"/>
              </a:solidFill>
            </a:endParaRPr>
          </a:p>
          <a:p>
            <a:pPr marL="411480" lvl="1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811061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platebního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Platební rozkaz obsahuje</a:t>
            </a:r>
          </a:p>
          <a:p>
            <a:pPr lvl="1"/>
            <a:r>
              <a:rPr lang="cs-CZ" dirty="0" smtClean="0"/>
              <a:t>Uložení povinnosti zaplatit peněžitou částku a náklady řízení do 15 dnů od doručení PR.</a:t>
            </a:r>
          </a:p>
          <a:p>
            <a:pPr lvl="1"/>
            <a:r>
              <a:rPr lang="cs-CZ" dirty="0" smtClean="0"/>
              <a:t>Poučení žalovaného o tom, že ve lhůtě 15 dnů od doručení PR může podat odpor.</a:t>
            </a:r>
          </a:p>
        </p:txBody>
      </p:sp>
    </p:spTree>
    <p:extLst>
      <p:ext uri="{BB962C8B-B14F-4D97-AF65-F5344CB8AC3E}">
        <p14:creationId xmlns:p14="http://schemas.microsoft.com/office/powerpoint/2010/main" xmlns="" val="136423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Platební rozkaz – ochrana žalovaného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Doručení platebního rozkazu</a:t>
            </a:r>
          </a:p>
          <a:p>
            <a:r>
              <a:rPr lang="cs-CZ" dirty="0" smtClean="0"/>
              <a:t>Možnost podat odpor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601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Doručení platebního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Doručuje se do vlastních rukou!! </a:t>
            </a:r>
            <a:endParaRPr lang="cs-CZ" dirty="0"/>
          </a:p>
          <a:p>
            <a:r>
              <a:rPr lang="cs-CZ" dirty="0" smtClean="0"/>
              <a:t>Náhradní doručení žalovanému je vyloučeno.</a:t>
            </a:r>
          </a:p>
          <a:p>
            <a:r>
              <a:rPr lang="cs-CZ" dirty="0" smtClean="0"/>
              <a:t>V případě procesního společenství je třeba doručit všem žalovaným!</a:t>
            </a:r>
          </a:p>
          <a:p>
            <a:r>
              <a:rPr lang="cs-CZ" dirty="0" smtClean="0"/>
              <a:t>Pokud nebude platební rozkaz odpovídajícím způsobem doručen, bude zrušen usnesením.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2715196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Odpor proti platebnímu rozkazu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Obrana žalovaného, nejde však o opravný prostředek!</a:t>
            </a:r>
          </a:p>
          <a:p>
            <a:pPr algn="just"/>
            <a:r>
              <a:rPr lang="cs-CZ" dirty="0" smtClean="0"/>
              <a:t>Postačí tzv. „prázdný odpor“.</a:t>
            </a:r>
          </a:p>
          <a:p>
            <a:pPr algn="just"/>
            <a:r>
              <a:rPr lang="cs-CZ" dirty="0" smtClean="0"/>
              <a:t>Lhůta k podání odporu: 15 dní od doručení</a:t>
            </a:r>
          </a:p>
          <a:p>
            <a:pPr algn="just"/>
            <a:r>
              <a:rPr lang="cs-CZ" dirty="0" smtClean="0"/>
              <a:t>V případě procesního společenství postačí podání odporu i jen jedním z žalovaných</a:t>
            </a:r>
          </a:p>
          <a:p>
            <a:pPr algn="just"/>
            <a:r>
              <a:rPr lang="cs-CZ" dirty="0" smtClean="0"/>
              <a:t>Podaný odpor již nelze odvolat!</a:t>
            </a:r>
          </a:p>
          <a:p>
            <a:pPr algn="just"/>
            <a:r>
              <a:rPr lang="cs-CZ" dirty="0" smtClean="0"/>
              <a:t>Soud odmítne odpor, pokud byl podán po lhůtě k jeho podání nebo pokud byl podán neoprávněnou osobou.</a:t>
            </a:r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878001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Elektronický platební rozkaz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Jedná se o platební rozkaz, který vydává elektronickou cestou a </a:t>
            </a:r>
          </a:p>
          <a:p>
            <a:pPr algn="just"/>
            <a:r>
              <a:rPr lang="cs-CZ" dirty="0" smtClean="0"/>
              <a:t>Od klasického platebního rozkazu se liší formou podání (internetové stránky </a:t>
            </a:r>
            <a:r>
              <a:rPr lang="cs-CZ" dirty="0" err="1" smtClean="0"/>
              <a:t>MSp</a:t>
            </a:r>
            <a:r>
              <a:rPr lang="cs-CZ" dirty="0" smtClean="0"/>
              <a:t> </a:t>
            </a:r>
            <a:r>
              <a:rPr lang="cs-CZ" dirty="0" err="1" smtClean="0"/>
              <a:t>ePodatelna</a:t>
            </a:r>
            <a:r>
              <a:rPr lang="cs-CZ" dirty="0" smtClean="0"/>
              <a:t>), limitem požadovaného plnění (1 </a:t>
            </a:r>
            <a:r>
              <a:rPr lang="cs-CZ" dirty="0" smtClean="0"/>
              <a:t>Mil </a:t>
            </a:r>
            <a:r>
              <a:rPr lang="cs-CZ" dirty="0" smtClean="0"/>
              <a:t>Kč) a tím, že jej soud vydá pouze na návrh žalobce.</a:t>
            </a:r>
          </a:p>
          <a:p>
            <a:pPr algn="just"/>
            <a:r>
              <a:rPr lang="cs-CZ" dirty="0" smtClean="0"/>
              <a:t>Obdobně se použijí ustanovení § 172-172 OSŘ</a:t>
            </a:r>
          </a:p>
          <a:p>
            <a:pPr algn="just"/>
            <a:r>
              <a:rPr lang="cs-CZ" dirty="0" smtClean="0"/>
              <a:t>Návrh na vydání EPR musí obsahovat:</a:t>
            </a:r>
          </a:p>
          <a:p>
            <a:pPr lvl="1" algn="just"/>
            <a:r>
              <a:rPr lang="cs-CZ" dirty="0" smtClean="0"/>
              <a:t>Obecné náležitosti - § 42 odst. 3 OSŘ</a:t>
            </a:r>
          </a:p>
          <a:p>
            <a:pPr lvl="1" algn="just"/>
            <a:r>
              <a:rPr lang="cs-CZ" dirty="0" smtClean="0"/>
              <a:t>Zvláštní náležitosti - § 79 odst. 1 OSŘ</a:t>
            </a:r>
          </a:p>
          <a:p>
            <a:pPr lvl="1" algn="just"/>
            <a:r>
              <a:rPr lang="cs-CZ" dirty="0" smtClean="0"/>
              <a:t>Datum narození fyzické osoby a identifikační číslo právnické osoby nebo fyzické podnikající osoby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95312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á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2389</TotalTime>
  <Words>1335</Words>
  <Application>Microsoft Office PowerPoint</Application>
  <PresentationFormat>Předvádění na obrazovce (4:3)</PresentationFormat>
  <Paragraphs>176</Paragraphs>
  <Slides>28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29" baseType="lpstr">
      <vt:lpstr>Integrál</vt:lpstr>
      <vt:lpstr>Rozkazní řízení  PŘEDNÁŠÍ T. PONDIKASOVÁ JARO 2020</vt:lpstr>
      <vt:lpstr>platební rozkaz - obecně</vt:lpstr>
      <vt:lpstr>Předpoklady vydání Platebního rozkazu</vt:lpstr>
      <vt:lpstr>Kdy nelze vydat platební rozkaz</vt:lpstr>
      <vt:lpstr>Obsah platebního rozkazu</vt:lpstr>
      <vt:lpstr>Platební rozkaz – ochrana žalovaného</vt:lpstr>
      <vt:lpstr>Doručení platebního rozkazu</vt:lpstr>
      <vt:lpstr>Odpor proti platebnímu rozkazu</vt:lpstr>
      <vt:lpstr>Elektronický platební rozkaz</vt:lpstr>
      <vt:lpstr>Předpoklady vydání elektronického platebního rozkazu</vt:lpstr>
      <vt:lpstr>Kdy nelze vydat elektronický platební rozkaz</vt:lpstr>
      <vt:lpstr>Obsah elektronického platebního rozkazu</vt:lpstr>
      <vt:lpstr>Doručení elektronického platebního rozkazu</vt:lpstr>
      <vt:lpstr>Odpor proti elektronickému platebnímu rozkazu</vt:lpstr>
      <vt:lpstr>Evropský platební rozkaz</vt:lpstr>
      <vt:lpstr>Evropský platební rozkaz – oblast použitelnosti</vt:lpstr>
      <vt:lpstr>Evropský platební rozkaz – průběh řízení</vt:lpstr>
      <vt:lpstr>Evropský platební rozkaz – průběh řízení ii.</vt:lpstr>
      <vt:lpstr>Evropský platební rozkaz – průběh řízení iii.</vt:lpstr>
      <vt:lpstr>Evropský platební rozkaz – odpor</vt:lpstr>
      <vt:lpstr>Evropský platební rozkaz – přezkum</vt:lpstr>
      <vt:lpstr>Evropský platební rozkaz – výkon</vt:lpstr>
      <vt:lpstr>Směnečný a šekový platební rozkaz</vt:lpstr>
      <vt:lpstr>Směnečný a šekový platební rozkaz – předpoklady vydání</vt:lpstr>
      <vt:lpstr>směnečný a šekový platební rozkaz - obsah</vt:lpstr>
      <vt:lpstr>směnečný a šekový platební rozkaz -Doručení</vt:lpstr>
      <vt:lpstr>směnečný a šekový platební rozkaz - námitky</vt:lpstr>
      <vt:lpstr>Snímek 28</vt:lpstr>
    </vt:vector>
  </TitlesOfParts>
  <Company>PrF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rozsudek</dc:title>
  <dc:creator>204602</dc:creator>
  <cp:lastModifiedBy>Terezka</cp:lastModifiedBy>
  <cp:revision>60</cp:revision>
  <dcterms:created xsi:type="dcterms:W3CDTF">2016-10-09T13:54:52Z</dcterms:created>
  <dcterms:modified xsi:type="dcterms:W3CDTF">2020-04-27T07:33:13Z</dcterms:modified>
</cp:coreProperties>
</file>