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4" r:id="rId14"/>
    <p:sldId id="275" r:id="rId15"/>
    <p:sldId id="276" r:id="rId16"/>
    <p:sldId id="277" r:id="rId17"/>
    <p:sldId id="278" r:id="rId18"/>
    <p:sldId id="269" r:id="rId19"/>
    <p:sldId id="270" r:id="rId20"/>
    <p:sldId id="280" r:id="rId21"/>
    <p:sldId id="281" r:id="rId22"/>
    <p:sldId id="282" r:id="rId23"/>
    <p:sldId id="271" r:id="rId24"/>
    <p:sldId id="27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2A70BD-E7F9-489A-898B-0E182FAE9F68}">
          <p14:sldIdLst>
            <p14:sldId id="256"/>
            <p14:sldId id="261"/>
            <p14:sldId id="257"/>
            <p14:sldId id="258"/>
            <p14:sldId id="259"/>
            <p14:sldId id="262"/>
            <p14:sldId id="263"/>
            <p14:sldId id="264"/>
            <p14:sldId id="265"/>
            <p14:sldId id="266"/>
            <p14:sldId id="267"/>
            <p14:sldId id="273"/>
            <p14:sldId id="274"/>
            <p14:sldId id="275"/>
            <p14:sldId id="276"/>
            <p14:sldId id="277"/>
            <p14:sldId id="278"/>
          </p14:sldIdLst>
        </p14:section>
        <p14:section name="Oddíl bez názvu" id="{FF796F18-81AB-4A5B-B6C3-495A024D4AB9}">
          <p14:sldIdLst>
            <p14:sldId id="269"/>
            <p14:sldId id="270"/>
            <p14:sldId id="280"/>
            <p14:sldId id="281"/>
            <p14:sldId id="282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664C5E-9AEB-469F-B9E9-2DBCF39480AF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CC6536-37F2-47EB-B67B-CFEC535CAF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u soudu I. stupně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JUDr. Michal Janoušek,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3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484909"/>
            <a:ext cx="8229600" cy="2053590"/>
          </a:xfrm>
        </p:spPr>
        <p:txBody>
          <a:bodyPr/>
          <a:lstStyle/>
          <a:p>
            <a:r>
              <a:rPr lang="cs-CZ" dirty="0" smtClean="0"/>
              <a:t>Jednotlivé procesní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2909455"/>
            <a:ext cx="8229600" cy="347229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Podmínky na straně soudu</a:t>
            </a:r>
          </a:p>
          <a:p>
            <a:pPr lvl="1"/>
            <a:r>
              <a:rPr lang="cs-CZ" dirty="0"/>
              <a:t>Pravomoc</a:t>
            </a:r>
          </a:p>
          <a:p>
            <a:pPr lvl="1"/>
            <a:r>
              <a:rPr lang="cs-CZ" dirty="0"/>
              <a:t>Příslušnost</a:t>
            </a:r>
          </a:p>
          <a:p>
            <a:r>
              <a:rPr lang="cs-CZ" dirty="0"/>
              <a:t>Podmínky na straně účastníků</a:t>
            </a:r>
          </a:p>
          <a:p>
            <a:pPr lvl="1"/>
            <a:r>
              <a:rPr lang="cs-CZ" dirty="0"/>
              <a:t>Způsobilost být účastníkem řízení</a:t>
            </a:r>
          </a:p>
          <a:p>
            <a:pPr lvl="1"/>
            <a:r>
              <a:rPr lang="cs-CZ" dirty="0"/>
              <a:t>Procesní </a:t>
            </a:r>
            <a:r>
              <a:rPr lang="cs-CZ" dirty="0" smtClean="0"/>
              <a:t>způsobilost</a:t>
            </a:r>
          </a:p>
          <a:p>
            <a:pPr lvl="1"/>
            <a:r>
              <a:rPr lang="cs-CZ" dirty="0" smtClean="0"/>
              <a:t>V některých případech zastoupení (zejm. § 22 OSŘ)</a:t>
            </a:r>
            <a:endParaRPr lang="cs-CZ" dirty="0"/>
          </a:p>
          <a:p>
            <a:r>
              <a:rPr lang="cs-CZ" dirty="0"/>
              <a:t>Negativní procesní podmínky</a:t>
            </a:r>
          </a:p>
          <a:p>
            <a:pPr lvl="1"/>
            <a:r>
              <a:rPr lang="cs-CZ" dirty="0"/>
              <a:t>Litispendence</a:t>
            </a:r>
          </a:p>
          <a:p>
            <a:pPr lvl="1"/>
            <a:r>
              <a:rPr lang="cs-CZ" dirty="0"/>
              <a:t>Res </a:t>
            </a:r>
            <a:r>
              <a:rPr lang="cs-CZ" dirty="0" err="1"/>
              <a:t>Iudicata</a:t>
            </a:r>
            <a:endParaRPr lang="cs-CZ" dirty="0"/>
          </a:p>
          <a:p>
            <a:r>
              <a:rPr lang="cs-CZ" dirty="0"/>
              <a:t>Věcné procesní podmínky</a:t>
            </a:r>
          </a:p>
          <a:p>
            <a:pPr lvl="1"/>
            <a:r>
              <a:rPr lang="cs-CZ" dirty="0"/>
              <a:t>Náležité zahájení řízení</a:t>
            </a:r>
          </a:p>
          <a:p>
            <a:pPr lvl="3"/>
            <a:r>
              <a:rPr lang="cs-CZ" dirty="0"/>
              <a:t>(Zaplacení soudního poplatku</a:t>
            </a:r>
            <a:r>
              <a:rPr lang="cs-CZ" dirty="0" smtClean="0"/>
              <a:t>) – spíše neuvádět!!!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58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Nedostatky v procesních podmínkách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Odstranitelné</a:t>
            </a:r>
          </a:p>
          <a:p>
            <a:endParaRPr lang="cs-CZ" dirty="0"/>
          </a:p>
          <a:p>
            <a:r>
              <a:rPr lang="cs-CZ" dirty="0" smtClean="0"/>
              <a:t>Neodstranitelné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776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Zkoumání procesních podmínek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Obecně  - zkoumány po celou dobu řízení (vyj. – např. místní příslušnost - § 105 OSŘ)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156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podmínky na straně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Pravomoc - § 104/1 OSŘ</a:t>
            </a:r>
          </a:p>
          <a:p>
            <a:endParaRPr lang="cs-CZ" dirty="0"/>
          </a:p>
          <a:p>
            <a:r>
              <a:rPr lang="cs-CZ" dirty="0" smtClean="0"/>
              <a:t>Věcná příslušnost - § 104a OSŘ –POUZE</a:t>
            </a:r>
          </a:p>
          <a:p>
            <a:endParaRPr lang="cs-CZ" dirty="0"/>
          </a:p>
          <a:p>
            <a:r>
              <a:rPr lang="cs-CZ" dirty="0" smtClean="0"/>
              <a:t>Místní příslušnost - § 105 OSŘ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97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1066800"/>
            <a:ext cx="8229600" cy="2053590"/>
          </a:xfrm>
        </p:spPr>
        <p:txBody>
          <a:bodyPr/>
          <a:lstStyle/>
          <a:p>
            <a:r>
              <a:rPr lang="cs-CZ" dirty="0" smtClean="0"/>
              <a:t>Procesní podmínky na straně účastníků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657600"/>
            <a:ext cx="8229600" cy="2724150"/>
          </a:xfrm>
        </p:spPr>
        <p:txBody>
          <a:bodyPr>
            <a:normAutofit/>
          </a:bodyPr>
          <a:lstStyle/>
          <a:p>
            <a:r>
              <a:rPr lang="cs-CZ" dirty="0" smtClean="0"/>
              <a:t>Způsobilost být účastníkem řízení – neodstranitelný nedostatek obecně</a:t>
            </a:r>
          </a:p>
          <a:p>
            <a:pPr lvl="1"/>
            <a:r>
              <a:rPr lang="cs-CZ" dirty="0" smtClean="0"/>
              <a:t>Možné procesní nástupnictví podle § 107</a:t>
            </a:r>
          </a:p>
          <a:p>
            <a:endParaRPr lang="cs-CZ" dirty="0"/>
          </a:p>
          <a:p>
            <a:r>
              <a:rPr lang="cs-CZ" dirty="0" smtClean="0"/>
              <a:t>Procesní způsobilost – odstranitelný</a:t>
            </a:r>
          </a:p>
          <a:p>
            <a:pPr lvl="1"/>
            <a:r>
              <a:rPr lang="cs-CZ" dirty="0" smtClean="0"/>
              <a:t>Ustanoví zástupce</a:t>
            </a:r>
          </a:p>
        </p:txBody>
      </p:sp>
    </p:spTree>
    <p:extLst>
      <p:ext uri="{BB962C8B-B14F-4D97-AF65-F5344CB8AC3E}">
        <p14:creationId xmlns:p14="http://schemas.microsoft.com/office/powerpoint/2010/main" val="1812983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procesní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Litispendence – neodstranitelný nedostatek</a:t>
            </a:r>
          </a:p>
          <a:p>
            <a:endParaRPr lang="cs-CZ" dirty="0"/>
          </a:p>
          <a:p>
            <a:r>
              <a:rPr lang="cs-CZ" dirty="0"/>
              <a:t>Res </a:t>
            </a:r>
            <a:r>
              <a:rPr lang="cs-CZ" dirty="0" err="1" smtClean="0"/>
              <a:t>Iudicata</a:t>
            </a:r>
            <a:r>
              <a:rPr lang="cs-CZ" dirty="0" smtClean="0"/>
              <a:t> – neodstranitelný nedostatek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672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829294"/>
            <a:ext cx="8229600" cy="2053590"/>
          </a:xfrm>
        </p:spPr>
        <p:txBody>
          <a:bodyPr/>
          <a:lstStyle/>
          <a:p>
            <a:r>
              <a:rPr lang="cs-CZ" dirty="0" smtClean="0"/>
              <a:t>Zaplacení soudního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538847"/>
            <a:ext cx="8229600" cy="2842903"/>
          </a:xfrm>
        </p:spPr>
        <p:txBody>
          <a:bodyPr>
            <a:normAutofit/>
          </a:bodyPr>
          <a:lstStyle/>
          <a:p>
            <a:r>
              <a:rPr lang="cs-CZ" dirty="0" smtClean="0"/>
              <a:t>Zákon č. 549/1991 Sb., o soudních poplatcích</a:t>
            </a:r>
          </a:p>
          <a:p>
            <a:endParaRPr lang="cs-CZ" dirty="0"/>
          </a:p>
          <a:p>
            <a:r>
              <a:rPr lang="cs-CZ" dirty="0" smtClean="0"/>
              <a:t>Kdy vzniká poplatková povinnost?</a:t>
            </a:r>
          </a:p>
          <a:p>
            <a:r>
              <a:rPr lang="cs-CZ" dirty="0" smtClean="0"/>
              <a:t>Jak je možné poplatek zaplatit?</a:t>
            </a:r>
          </a:p>
          <a:p>
            <a:r>
              <a:rPr lang="cs-CZ" dirty="0" smtClean="0"/>
              <a:t>Jak má soud postupovat v případě, že není poplatek zaplacen?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923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615538"/>
            <a:ext cx="8229600" cy="2053590"/>
          </a:xfrm>
        </p:spPr>
        <p:txBody>
          <a:bodyPr/>
          <a:lstStyle/>
          <a:p>
            <a:r>
              <a:rPr lang="cs-CZ" dirty="0" smtClean="0"/>
              <a:t>Zaplacení soudního poplatku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170712"/>
            <a:ext cx="8229600" cy="3211038"/>
          </a:xfrm>
        </p:spPr>
        <p:txBody>
          <a:bodyPr>
            <a:normAutofit/>
          </a:bodyPr>
          <a:lstStyle/>
          <a:p>
            <a:r>
              <a:rPr lang="cs-CZ" dirty="0" smtClean="0"/>
              <a:t>Soud vyzve k zaplacení</a:t>
            </a:r>
          </a:p>
          <a:p>
            <a:r>
              <a:rPr lang="cs-CZ" dirty="0" smtClean="0"/>
              <a:t>Jak lze na výzvu reagovat? Např. žádost o osvobození od soudního poplatku dle § 138 OSŘ</a:t>
            </a:r>
          </a:p>
          <a:p>
            <a:endParaRPr lang="cs-CZ" dirty="0"/>
          </a:p>
          <a:p>
            <a:r>
              <a:rPr lang="cs-CZ" dirty="0" smtClean="0"/>
              <a:t>Pokud není zaplacen – soud řízení zastaví (ve výzvě poučí)</a:t>
            </a:r>
          </a:p>
          <a:p>
            <a:endParaRPr lang="cs-CZ" dirty="0"/>
          </a:p>
          <a:p>
            <a:r>
              <a:rPr lang="cs-CZ" dirty="0" smtClean="0"/>
              <a:t>Lze i po zastavení řízení poplatek zaplatit? - §9/7 </a:t>
            </a:r>
            <a:r>
              <a:rPr lang="cs-CZ" dirty="0" err="1" smtClean="0"/>
              <a:t>ZoS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619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544286"/>
            <a:ext cx="8229600" cy="2053590"/>
          </a:xfrm>
        </p:spPr>
        <p:txBody>
          <a:bodyPr>
            <a:normAutofit/>
          </a:bodyPr>
          <a:lstStyle/>
          <a:p>
            <a:r>
              <a:rPr lang="cs-CZ" dirty="0" smtClean="0"/>
              <a:t>soud musí dále v </a:t>
            </a:r>
            <a:r>
              <a:rPr lang="cs-CZ" dirty="0" smtClean="0"/>
              <a:t>rámci přípravy </a:t>
            </a:r>
            <a:r>
              <a:rPr lang="cs-CZ" dirty="0" smtClean="0"/>
              <a:t>jednání posoudit: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218213"/>
            <a:ext cx="8229600" cy="3163537"/>
          </a:xfrm>
        </p:spPr>
        <p:txBody>
          <a:bodyPr>
            <a:normAutofit/>
          </a:bodyPr>
          <a:lstStyle/>
          <a:p>
            <a:r>
              <a:rPr lang="cs-CZ" dirty="0" smtClean="0"/>
              <a:t>Jaké skutečnosti jsou mezi stranami sporné</a:t>
            </a:r>
          </a:p>
          <a:p>
            <a:endParaRPr lang="cs-CZ" dirty="0"/>
          </a:p>
          <a:p>
            <a:r>
              <a:rPr lang="cs-CZ" dirty="0" smtClean="0"/>
              <a:t>Jaké důkazy budou muset být provedeny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Jednání má být připraveno taky, aby bylo možné rozhodnout při prvním jednání! - § 114a/1 OSŘ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631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instituty může soud pro přípravu jednání použít?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Prostá výzva</a:t>
            </a:r>
          </a:p>
          <a:p>
            <a:r>
              <a:rPr lang="cs-CZ" dirty="0" smtClean="0"/>
              <a:t>Kvalifikovaná výzva</a:t>
            </a:r>
          </a:p>
          <a:p>
            <a:r>
              <a:rPr lang="cs-CZ" dirty="0" smtClean="0"/>
              <a:t>Přípravné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47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</a:t>
            </a:r>
            <a:r>
              <a:rPr lang="cs-CZ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Podání žaloby</a:t>
            </a:r>
          </a:p>
          <a:p>
            <a:r>
              <a:rPr lang="cs-CZ" dirty="0" smtClean="0"/>
              <a:t>Příprava jednání</a:t>
            </a:r>
          </a:p>
          <a:p>
            <a:r>
              <a:rPr lang="cs-CZ" dirty="0" smtClean="0"/>
              <a:t>Jednání</a:t>
            </a:r>
          </a:p>
          <a:p>
            <a:r>
              <a:rPr lang="cs-CZ" dirty="0" smtClean="0"/>
              <a:t>Vynesení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951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473033"/>
            <a:ext cx="8229600" cy="2053590"/>
          </a:xfrm>
        </p:spPr>
        <p:txBody>
          <a:bodyPr/>
          <a:lstStyle/>
          <a:p>
            <a:r>
              <a:rPr lang="cs-CZ" dirty="0" smtClean="0"/>
              <a:t>Prostá výzva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2945081"/>
            <a:ext cx="8229600" cy="3436669"/>
          </a:xfrm>
        </p:spPr>
        <p:txBody>
          <a:bodyPr>
            <a:normAutofit/>
          </a:bodyPr>
          <a:lstStyle/>
          <a:p>
            <a:r>
              <a:rPr lang="cs-CZ" dirty="0" smtClean="0"/>
              <a:t>§ 114a odst. 2 písm. a):</a:t>
            </a:r>
          </a:p>
          <a:p>
            <a:endParaRPr lang="cs-CZ" dirty="0"/>
          </a:p>
          <a:p>
            <a:r>
              <a:rPr lang="cs-CZ" dirty="0"/>
              <a:t>žalovaného, popřípadě ostatní účastníky, kteří nepodali návrh na zahájení řízení, vyzve, aby se ve věci písemně vyjádřili a aby soudu předložili listinné důkazy, jichž se dovolávají, ledaže se takový postup jeví s ohledem na povahu věci neúčelným</a:t>
            </a:r>
            <a:r>
              <a:rPr lang="cs-CZ" dirty="0" smtClean="0"/>
              <a:t>;</a:t>
            </a:r>
          </a:p>
          <a:p>
            <a:endParaRPr lang="cs-CZ" dirty="0"/>
          </a:p>
          <a:p>
            <a:r>
              <a:rPr lang="cs-CZ" dirty="0" smtClean="0"/>
              <a:t>S případným nereagováním není spojen žádný negativní následek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726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710541"/>
            <a:ext cx="8229600" cy="2053590"/>
          </a:xfrm>
        </p:spPr>
        <p:txBody>
          <a:bodyPr/>
          <a:lstStyle/>
          <a:p>
            <a:r>
              <a:rPr lang="cs-CZ" dirty="0" smtClean="0"/>
              <a:t>Kvalifikovaná výzva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075709"/>
            <a:ext cx="8229600" cy="3306041"/>
          </a:xfrm>
        </p:spPr>
        <p:txBody>
          <a:bodyPr>
            <a:normAutofit/>
          </a:bodyPr>
          <a:lstStyle/>
          <a:p>
            <a:r>
              <a:rPr lang="cs-CZ" dirty="0"/>
              <a:t>Soud uloží žalovanému, aby se (pokud neuznává nárok) vyjádřil k věci písemně a uvedl rozhodující skutečnosti a připojil listinné důkazy</a:t>
            </a:r>
          </a:p>
          <a:p>
            <a:r>
              <a:rPr lang="cs-CZ" dirty="0"/>
              <a:t>Má formu </a:t>
            </a:r>
            <a:r>
              <a:rPr lang="cs-CZ" u="sng" dirty="0" smtClean="0"/>
              <a:t>usnesení</a:t>
            </a:r>
            <a:endParaRPr lang="cs-CZ" u="sng" dirty="0"/>
          </a:p>
          <a:p>
            <a:r>
              <a:rPr lang="cs-CZ" dirty="0"/>
              <a:t>Soud zde určí lhůtu(min. 30 dnů od doručení usnesení).</a:t>
            </a:r>
          </a:p>
          <a:p>
            <a:r>
              <a:rPr lang="cs-CZ" dirty="0"/>
              <a:t>Musí zde již poučit o tom, že v případě nevyjádření se bude soud postupovat tak, jako by žalovaný nárok uznal – možnost vydat rozsudek pro </a:t>
            </a:r>
            <a:r>
              <a:rPr lang="cs-CZ" dirty="0" smtClean="0"/>
              <a:t>uznání</a:t>
            </a:r>
          </a:p>
          <a:p>
            <a:endParaRPr lang="cs-CZ" dirty="0"/>
          </a:p>
          <a:p>
            <a:r>
              <a:rPr lang="cs-CZ" dirty="0" smtClean="0"/>
              <a:t>Nelze ve věcech, kde není možné uzavřít soudní smír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715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615537"/>
            <a:ext cx="8229600" cy="2053590"/>
          </a:xfrm>
        </p:spPr>
        <p:txBody>
          <a:bodyPr/>
          <a:lstStyle/>
          <a:p>
            <a:r>
              <a:rPr lang="cs-CZ" dirty="0" smtClean="0"/>
              <a:t>Přípravné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2933205"/>
            <a:ext cx="8229600" cy="344854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Nařizuje předseda senátu v těch případech, pokud se takový postup nejeví neúčelný</a:t>
            </a:r>
          </a:p>
          <a:p>
            <a:r>
              <a:rPr lang="cs-CZ" dirty="0"/>
              <a:t>Nejde o jednání v pravém slova smyslu</a:t>
            </a:r>
          </a:p>
          <a:p>
            <a:endParaRPr lang="cs-CZ" dirty="0"/>
          </a:p>
          <a:p>
            <a:r>
              <a:rPr lang="cs-CZ" u="sng" dirty="0"/>
              <a:t>Nepostupoval-li kvalifikovanou výzvou</a:t>
            </a:r>
          </a:p>
          <a:p>
            <a:endParaRPr lang="cs-CZ" dirty="0"/>
          </a:p>
          <a:p>
            <a:r>
              <a:rPr lang="cs-CZ" u="sng" dirty="0"/>
              <a:t>Neveřejné</a:t>
            </a:r>
          </a:p>
          <a:p>
            <a:endParaRPr lang="cs-CZ" dirty="0"/>
          </a:p>
          <a:p>
            <a:r>
              <a:rPr lang="cs-CZ" dirty="0"/>
              <a:t>Nedostaví-li se žalovaný – má se za to, že uznává nárok – možnost vydat rozsudek pro </a:t>
            </a:r>
            <a:r>
              <a:rPr lang="cs-CZ" dirty="0" smtClean="0"/>
              <a:t>uznání</a:t>
            </a:r>
          </a:p>
          <a:p>
            <a:r>
              <a:rPr lang="cs-CZ" dirty="0" smtClean="0"/>
              <a:t>Na přípravném jednání soud zejména:</a:t>
            </a:r>
          </a:p>
          <a:p>
            <a:pPr lvl="1"/>
            <a:r>
              <a:rPr lang="cs-CZ" dirty="0" smtClean="0"/>
              <a:t>Objasní naplnění podmínek řízení</a:t>
            </a:r>
          </a:p>
          <a:p>
            <a:pPr lvl="1"/>
            <a:r>
              <a:rPr lang="cs-CZ" dirty="0" smtClean="0"/>
              <a:t>Pokusí se o smírné řešení věci</a:t>
            </a:r>
          </a:p>
          <a:p>
            <a:pPr lvl="1"/>
            <a:r>
              <a:rPr lang="cs-CZ" dirty="0" smtClean="0"/>
              <a:t>Vyzve účastníky k doplnění svých tvrzení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557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389906"/>
            <a:ext cx="8229600" cy="2053590"/>
          </a:xfrm>
        </p:spPr>
        <p:txBody>
          <a:bodyPr/>
          <a:lstStyle/>
          <a:p>
            <a:r>
              <a:rPr lang="cs-CZ" dirty="0" smtClean="0"/>
              <a:t>Koncentrace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2636322"/>
            <a:ext cx="8229600" cy="3745428"/>
          </a:xfrm>
        </p:spPr>
        <p:txBody>
          <a:bodyPr>
            <a:normAutofit/>
          </a:bodyPr>
          <a:lstStyle/>
          <a:p>
            <a:r>
              <a:rPr lang="cs-CZ" dirty="0"/>
              <a:t>Novelou č. 7/2009 zavedeny prvky koncentrace v současné podobě</a:t>
            </a:r>
          </a:p>
          <a:p>
            <a:r>
              <a:rPr lang="cs-CZ" dirty="0"/>
              <a:t>Důvod – zbytečně neprodlužovat soudní řízení</a:t>
            </a:r>
          </a:p>
          <a:p>
            <a:r>
              <a:rPr lang="cs-CZ" dirty="0"/>
              <a:t>Právní úprava: zejm. §118b OSŘ (dále např. § 205a OSŘ)</a:t>
            </a:r>
          </a:p>
          <a:p>
            <a:r>
              <a:rPr lang="cs-CZ" dirty="0"/>
              <a:t>Účastníci ve sporném řízení musí tvrdit všechny skutečnosti a uvést důkazy </a:t>
            </a:r>
          </a:p>
          <a:p>
            <a:r>
              <a:rPr lang="cs-CZ" dirty="0"/>
              <a:t>		- do konce přípravného jednání (popřípadě do konce lhůty dané soudem) </a:t>
            </a:r>
          </a:p>
          <a:p>
            <a:r>
              <a:rPr lang="cs-CZ" dirty="0"/>
              <a:t>		- do konce prvního jednání (popřípadě do konce lhůty dané soudem) </a:t>
            </a:r>
          </a:p>
          <a:p>
            <a:r>
              <a:rPr lang="cs-CZ" dirty="0"/>
              <a:t>K pozdějším návrhům soud nepřihlédne (výjimky – nastaly po přípravném jednání, nemohl účastník bez své viny včas uvést)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21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11776"/>
            <a:ext cx="8229600" cy="2053590"/>
          </a:xfrm>
        </p:spPr>
        <p:txBody>
          <a:bodyPr/>
          <a:lstStyle/>
          <a:p>
            <a:r>
              <a:rPr lang="cs-CZ" dirty="0" smtClean="0"/>
              <a:t>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2660073"/>
            <a:ext cx="8229600" cy="372167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Obecně nutné nařídit jednání (výjimky - § 115a OSŘ)</a:t>
            </a:r>
          </a:p>
          <a:p>
            <a:r>
              <a:rPr lang="cs-CZ" dirty="0" smtClean="0"/>
              <a:t>Základní průběh jednání - § 118 OSŘ</a:t>
            </a:r>
          </a:p>
          <a:p>
            <a:endParaRPr lang="cs-CZ" dirty="0" smtClean="0"/>
          </a:p>
          <a:p>
            <a:r>
              <a:rPr lang="cs-CZ" dirty="0" smtClean="0"/>
              <a:t>Jednání je veřejné(výjimky)  - § 116 OSŘ</a:t>
            </a:r>
          </a:p>
          <a:p>
            <a:endParaRPr lang="cs-CZ" dirty="0" smtClean="0"/>
          </a:p>
          <a:p>
            <a:r>
              <a:rPr lang="cs-CZ" dirty="0" smtClean="0"/>
              <a:t>§116a OSŘ – účastník má právo na konzultace s podpůrcem</a:t>
            </a:r>
          </a:p>
          <a:p>
            <a:r>
              <a:rPr lang="cs-CZ" dirty="0" smtClean="0"/>
              <a:t>	(namítne-li podpůrce neplatnost právního jednání – soud k této námitce přihlédne)</a:t>
            </a:r>
          </a:p>
          <a:p>
            <a:endParaRPr lang="cs-CZ" dirty="0" smtClean="0"/>
          </a:p>
          <a:p>
            <a:r>
              <a:rPr lang="cs-CZ" dirty="0" smtClean="0"/>
              <a:t>Poučovací povinnost:</a:t>
            </a:r>
          </a:p>
          <a:p>
            <a:r>
              <a:rPr lang="cs-CZ" dirty="0" smtClean="0"/>
              <a:t>§ 118a OSŘ – poučovací povinnost</a:t>
            </a:r>
          </a:p>
          <a:p>
            <a:r>
              <a:rPr lang="cs-CZ" dirty="0" smtClean="0"/>
              <a:t>§ 119a OSŘ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16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Kdy je zahájeno civilní soudní řízení?</a:t>
            </a:r>
          </a:p>
          <a:p>
            <a:endParaRPr lang="cs-CZ" dirty="0"/>
          </a:p>
          <a:p>
            <a:r>
              <a:rPr lang="cs-CZ" dirty="0" smtClean="0"/>
              <a:t>Sporné řízení</a:t>
            </a:r>
          </a:p>
          <a:p>
            <a:endParaRPr lang="cs-CZ" dirty="0"/>
          </a:p>
          <a:p>
            <a:r>
              <a:rPr lang="cs-CZ" dirty="0" smtClean="0"/>
              <a:t>Nesporné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81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1387434"/>
            <a:ext cx="8229600" cy="2053590"/>
          </a:xfrm>
        </p:spPr>
        <p:txBody>
          <a:bodyPr/>
          <a:lstStyle/>
          <a:p>
            <a:r>
              <a:rPr lang="cs-CZ" dirty="0" smtClean="0"/>
              <a:t>Účinky zahájení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929494"/>
            <a:ext cx="8229600" cy="202004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Procesní</a:t>
            </a:r>
          </a:p>
          <a:p>
            <a:pPr lvl="1"/>
            <a:r>
              <a:rPr lang="cs-CZ" dirty="0" smtClean="0"/>
              <a:t>Vznik překážky litispendence</a:t>
            </a:r>
          </a:p>
          <a:p>
            <a:pPr lvl="1"/>
            <a:r>
              <a:rPr lang="cs-CZ" dirty="0" smtClean="0"/>
              <a:t>Zvolení si místní příslušnosti</a:t>
            </a:r>
          </a:p>
          <a:p>
            <a:pPr lvl="1"/>
            <a:r>
              <a:rPr lang="cs-CZ" dirty="0" smtClean="0"/>
              <a:t>Povinnost soudu postupovat dále v řízení i bez činnosti stran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Hmotněprávní</a:t>
            </a:r>
          </a:p>
          <a:p>
            <a:pPr lvl="1"/>
            <a:r>
              <a:rPr lang="cs-CZ" dirty="0" smtClean="0"/>
              <a:t>Stavění běhu promlčecí lhůty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29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soudu po doručení žaloby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98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§ 41 a násl. Zákona č. 6/2002</a:t>
            </a:r>
          </a:p>
          <a:p>
            <a:endParaRPr lang="cs-CZ" dirty="0"/>
          </a:p>
          <a:p>
            <a:r>
              <a:rPr lang="cs-CZ" dirty="0" smtClean="0"/>
              <a:t>Na kalendářní rok</a:t>
            </a:r>
          </a:p>
          <a:p>
            <a:endParaRPr lang="cs-CZ" dirty="0"/>
          </a:p>
          <a:p>
            <a:r>
              <a:rPr lang="cs-CZ" dirty="0" smtClean="0"/>
              <a:t>Veřejně dostupný</a:t>
            </a:r>
          </a:p>
          <a:p>
            <a:endParaRPr lang="cs-CZ" dirty="0"/>
          </a:p>
          <a:p>
            <a:r>
              <a:rPr lang="cs-CZ" dirty="0" smtClean="0"/>
              <a:t>Obvykle nutnost projednat se soudcovskou radou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5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 zkoumá(§ 114 OSŘ):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Zda nemá žaloba vady</a:t>
            </a:r>
          </a:p>
          <a:p>
            <a:endParaRPr lang="cs-CZ" dirty="0"/>
          </a:p>
          <a:p>
            <a:r>
              <a:rPr lang="cs-CZ" dirty="0" smtClean="0"/>
              <a:t>Zda jsou splněny podmínky řízení</a:t>
            </a:r>
          </a:p>
          <a:p>
            <a:endParaRPr lang="cs-CZ" dirty="0"/>
          </a:p>
          <a:p>
            <a:r>
              <a:rPr lang="cs-CZ" dirty="0" smtClean="0"/>
              <a:t>Zaplacení soudního poplatku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0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1292431"/>
            <a:ext cx="8229600" cy="2053590"/>
          </a:xfrm>
        </p:spPr>
        <p:txBody>
          <a:bodyPr/>
          <a:lstStyle/>
          <a:p>
            <a:r>
              <a:rPr lang="cs-CZ" dirty="0" smtClean="0"/>
              <a:t>Zkoumání vad podání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669475"/>
            <a:ext cx="8229600" cy="271227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Jako první soud zkoumá, </a:t>
            </a:r>
            <a:r>
              <a:rPr lang="cs-CZ" dirty="0" smtClean="0"/>
              <a:t>zda žaloba nemá vady</a:t>
            </a:r>
          </a:p>
          <a:p>
            <a:endParaRPr lang="cs-CZ" dirty="0"/>
          </a:p>
          <a:p>
            <a:r>
              <a:rPr lang="cs-CZ" dirty="0" smtClean="0"/>
              <a:t>Pokud ano – postup podle § 43 OSŘ</a:t>
            </a:r>
          </a:p>
          <a:p>
            <a:endParaRPr lang="cs-CZ" dirty="0"/>
          </a:p>
          <a:p>
            <a:r>
              <a:rPr lang="cs-CZ" dirty="0" smtClean="0"/>
              <a:t>Soud vyzve k odstranění vad a poučí, jak má být vada odstraněna</a:t>
            </a:r>
          </a:p>
          <a:p>
            <a:endParaRPr lang="cs-CZ" dirty="0"/>
          </a:p>
          <a:p>
            <a:r>
              <a:rPr lang="cs-CZ" dirty="0" smtClean="0"/>
              <a:t>Pokud není odstraněna, nutné rozlišit:</a:t>
            </a:r>
          </a:p>
          <a:p>
            <a:pPr lvl="1"/>
            <a:r>
              <a:rPr lang="cs-CZ" dirty="0" smtClean="0"/>
              <a:t>Vada neumožní další postup v řízení – odmítne usnesením</a:t>
            </a:r>
          </a:p>
          <a:p>
            <a:pPr lvl="1"/>
            <a:r>
              <a:rPr lang="cs-CZ" dirty="0" smtClean="0"/>
              <a:t>Vada umožní další postup v řízení – pokračuje a snaha o její odstranění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6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971798"/>
            <a:ext cx="8229600" cy="2053590"/>
          </a:xfrm>
        </p:spPr>
        <p:txBody>
          <a:bodyPr/>
          <a:lstStyle/>
          <a:p>
            <a:r>
              <a:rPr lang="cs-CZ" dirty="0" smtClean="0"/>
              <a:t>Procesní podmínky – pojem - § 103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048000" y="3348842"/>
            <a:ext cx="8229600" cy="3032908"/>
          </a:xfrm>
        </p:spPr>
        <p:txBody>
          <a:bodyPr>
            <a:normAutofit/>
          </a:bodyPr>
          <a:lstStyle/>
          <a:p>
            <a:r>
              <a:rPr lang="cs-CZ" u="sng" dirty="0"/>
              <a:t>Procesní podmínky- </a:t>
            </a:r>
            <a:r>
              <a:rPr lang="cs-CZ" dirty="0"/>
              <a:t>předpoklady formální povahy za jejichž splnění může sodu rozhodnout ve věci samé (meritorně)</a:t>
            </a:r>
          </a:p>
          <a:p>
            <a:r>
              <a:rPr lang="cs-CZ" dirty="0"/>
              <a:t>Nedostatek v procesních podmínkách vede k </a:t>
            </a:r>
            <a:r>
              <a:rPr lang="cs-CZ" u="sng" dirty="0"/>
              <a:t>zastavení řízení</a:t>
            </a:r>
          </a:p>
          <a:p>
            <a:endParaRPr lang="cs-CZ" dirty="0"/>
          </a:p>
          <a:p>
            <a:r>
              <a:rPr lang="cs-CZ" dirty="0"/>
              <a:t>Do procesních podmínek není možné řadit </a:t>
            </a:r>
            <a:r>
              <a:rPr lang="cs-CZ" u="sng" dirty="0"/>
              <a:t>věcnou legitimaci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502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778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Century Schoolbook</vt:lpstr>
      <vt:lpstr>Wingdings</vt:lpstr>
      <vt:lpstr>Wingdings 2</vt:lpstr>
      <vt:lpstr>Arkýř</vt:lpstr>
      <vt:lpstr>Řízení u soudu I. stupně</vt:lpstr>
      <vt:lpstr>Průběh řízení</vt:lpstr>
      <vt:lpstr>Zahájení řízení</vt:lpstr>
      <vt:lpstr>Účinky zahájení řízení</vt:lpstr>
      <vt:lpstr>Postup soudu po doručení žaloby</vt:lpstr>
      <vt:lpstr>Rozvrh práce</vt:lpstr>
      <vt:lpstr>Soud zkoumá(§ 114 OSŘ):</vt:lpstr>
      <vt:lpstr>Zkoumání vad podání</vt:lpstr>
      <vt:lpstr>Procesní podmínky – pojem - § 103 OSŘ</vt:lpstr>
      <vt:lpstr>Jednotlivé procesní podmínky</vt:lpstr>
      <vt:lpstr>Nedostatky v procesních podmínkách</vt:lpstr>
      <vt:lpstr>Zkoumání procesních podmínek</vt:lpstr>
      <vt:lpstr>Procesní podmínky na straně soudu</vt:lpstr>
      <vt:lpstr>Procesní podmínky na straně účastníků řízení</vt:lpstr>
      <vt:lpstr>Negativní procesní podmínky</vt:lpstr>
      <vt:lpstr>Zaplacení soudního poplatku</vt:lpstr>
      <vt:lpstr>Zaplacení soudního poplatku </vt:lpstr>
      <vt:lpstr>soud musí dále v rámci přípravy jednání posoudit:</vt:lpstr>
      <vt:lpstr>Jaké instituty může soud pro přípravu jednání použít?</vt:lpstr>
      <vt:lpstr>Prostá výzva</vt:lpstr>
      <vt:lpstr>Kvalifikovaná výzva</vt:lpstr>
      <vt:lpstr>Přípravné jednání</vt:lpstr>
      <vt:lpstr>Koncentrace řízení</vt:lpstr>
      <vt:lpstr>Jednání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u soudu I. stupně</dc:title>
  <dc:creator>100109</dc:creator>
  <cp:lastModifiedBy>Michal Janoušek</cp:lastModifiedBy>
  <cp:revision>10</cp:revision>
  <dcterms:created xsi:type="dcterms:W3CDTF">2015-02-18T04:22:27Z</dcterms:created>
  <dcterms:modified xsi:type="dcterms:W3CDTF">2018-02-19T13:00:00Z</dcterms:modified>
</cp:coreProperties>
</file>