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notesMasterIdLst>
    <p:notesMasterId r:id="rId29"/>
  </p:notesMasterIdLst>
  <p:handoutMasterIdLst>
    <p:handoutMasterId r:id="rId30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44" autoAdjust="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4AC0F-15B4-4E2D-A37D-BBD3226D3FA7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941D4-0E04-421F-82F7-D21FF1455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540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D7FA3-A32B-416F-9349-373BC9200398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44665-C98B-4465-AACE-16E8717CB9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995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787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595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47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01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52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1141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1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194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33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214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66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43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98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99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65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05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28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6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F1A59CC-1637-43CB-B61D-B0538919099D}" type="datetimeFigureOut">
              <a:rPr lang="cs-CZ" smtClean="0"/>
              <a:pPr/>
              <a:t>6. 5. 2020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150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  <p:sldLayoutId id="21474839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293" y="2116148"/>
            <a:ext cx="9404723" cy="1400530"/>
          </a:xfrm>
        </p:spPr>
        <p:txBody>
          <a:bodyPr/>
          <a:lstStyle/>
          <a:p>
            <a:r>
              <a:rPr lang="cs-CZ" sz="6600" b="1" smtClean="0">
                <a:solidFill>
                  <a:schemeClr val="accent2"/>
                </a:solidFill>
              </a:rPr>
              <a:t>ŘÍZENÍ U SOUDU I. STUPNĚ</a:t>
            </a:r>
            <a:endParaRPr lang="cs-CZ" sz="6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9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Procesní podmínky – pojem - § 103 OSŘ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08563" y="2120629"/>
            <a:ext cx="10157838" cy="4353195"/>
          </a:xfrm>
        </p:spPr>
        <p:txBody>
          <a:bodyPr/>
          <a:lstStyle/>
          <a:p>
            <a:r>
              <a:rPr lang="cs-CZ" u="sng" smtClean="0"/>
              <a:t>Procesní podmínky- </a:t>
            </a:r>
            <a:r>
              <a:rPr lang="cs-CZ" smtClean="0"/>
              <a:t>předpoklady formální povahy za jejichž splnění může sodu rozhodnout ve věci samé (meritorně)</a:t>
            </a:r>
          </a:p>
          <a:p>
            <a:r>
              <a:rPr lang="cs-CZ" smtClean="0"/>
              <a:t>Nedostatek v procesních podmínkách vede k </a:t>
            </a:r>
            <a:r>
              <a:rPr lang="cs-CZ" u="sng" smtClean="0"/>
              <a:t>zastavení řízení</a:t>
            </a:r>
          </a:p>
          <a:p>
            <a:endParaRPr lang="cs-CZ" smtClean="0"/>
          </a:p>
          <a:p>
            <a:r>
              <a:rPr lang="cs-CZ" smtClean="0"/>
              <a:t>Do procesních podmínek není možné řadit </a:t>
            </a:r>
            <a:r>
              <a:rPr lang="cs-CZ" u="sng" smtClean="0"/>
              <a:t>věcnou legitimaci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Jednotlivé procesní podmínky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Podmínky na straně soudu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Pravomoc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Příslušnost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Podmínky na straně účastníků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Způsobilost být účastníkem řízení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Procesní </a:t>
            </a:r>
            <a:r>
              <a:rPr lang="cs-CZ" dirty="0" smtClean="0"/>
              <a:t>způsobilost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 některých případech zastoupení (zejm. § 22 OSŘ)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Negativní procesní podmínky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Litispendence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Res </a:t>
            </a:r>
            <a:r>
              <a:rPr lang="cs-CZ" dirty="0" err="1"/>
              <a:t>Iudicata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Věcné procesní podmínky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Náležité zahájení řízení</a:t>
            </a:r>
          </a:p>
          <a:p>
            <a:pPr marL="1188720" lvl="3" indent="-182880" fontAlgn="auto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"/>
              <a:buChar char=""/>
              <a:defRPr/>
            </a:pPr>
            <a:r>
              <a:rPr lang="cs-CZ" dirty="0"/>
              <a:t>(Zaplacení soudního poplatku</a:t>
            </a:r>
            <a:r>
              <a:rPr lang="cs-CZ" dirty="0" smtClean="0"/>
              <a:t>) – spíše neuvádět!!!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Nedostatky v procesních podmínkách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81974" y="2169201"/>
            <a:ext cx="9956800" cy="4873625"/>
          </a:xfrm>
        </p:spPr>
        <p:txBody>
          <a:bodyPr/>
          <a:lstStyle/>
          <a:p>
            <a:r>
              <a:rPr lang="cs-CZ" smtClean="0"/>
              <a:t>Odstranitelné</a:t>
            </a:r>
          </a:p>
          <a:p>
            <a:endParaRPr lang="cs-CZ" smtClean="0"/>
          </a:p>
          <a:p>
            <a:r>
              <a:rPr lang="cs-CZ" smtClean="0"/>
              <a:t>Neodstranitelné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Zkoumání procesních podmínek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Obecně  - zkoumány po celou dobu řízení (vyj. – např. místní příslušnost - § 105 OSŘ)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Procesní podmínky na straně soudu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Pravomoc - § 104/1 OSŘ</a:t>
            </a:r>
          </a:p>
          <a:p>
            <a:endParaRPr lang="cs-CZ" smtClean="0"/>
          </a:p>
          <a:p>
            <a:r>
              <a:rPr lang="cs-CZ" smtClean="0"/>
              <a:t>Věcná příslušnost - § 104a OSŘ </a:t>
            </a:r>
          </a:p>
          <a:p>
            <a:endParaRPr lang="cs-CZ" smtClean="0"/>
          </a:p>
          <a:p>
            <a:r>
              <a:rPr lang="cs-CZ" smtClean="0"/>
              <a:t>Místní příslušnost - § 105 OSŘ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Procesní podmínky na straně účastníků řízení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842" y="2013626"/>
            <a:ext cx="9953557" cy="4460199"/>
          </a:xfrm>
        </p:spPr>
        <p:txBody>
          <a:bodyPr/>
          <a:lstStyle/>
          <a:p>
            <a:r>
              <a:rPr lang="cs-CZ" smtClean="0"/>
              <a:t>Způsobilost být účastníkem řízení – neodstranitelný nedostatek obecně</a:t>
            </a:r>
          </a:p>
          <a:p>
            <a:pPr lvl="1"/>
            <a:r>
              <a:rPr lang="cs-CZ" smtClean="0"/>
              <a:t>Možné procesní nástupnictví podle § 107</a:t>
            </a:r>
          </a:p>
          <a:p>
            <a:endParaRPr lang="cs-CZ" smtClean="0"/>
          </a:p>
          <a:p>
            <a:r>
              <a:rPr lang="cs-CZ" smtClean="0"/>
              <a:t>Procesní způsobilost – odstranitelný</a:t>
            </a:r>
          </a:p>
          <a:p>
            <a:pPr lvl="1"/>
            <a:r>
              <a:rPr lang="cs-CZ" smtClean="0"/>
              <a:t>Ustanoví zástupce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Negativní procesní podmínky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Litispendence – neodstranitelný nedostatek</a:t>
            </a:r>
          </a:p>
          <a:p>
            <a:endParaRPr lang="cs-CZ" smtClean="0"/>
          </a:p>
          <a:p>
            <a:r>
              <a:rPr lang="cs-CZ" smtClean="0"/>
              <a:t>Res Iudicata – neodstranitelný nedostatek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Zaplacení soudního poplatku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Zákon č. 549/1991 Sb., o soudních poplatcích</a:t>
            </a:r>
          </a:p>
          <a:p>
            <a:endParaRPr lang="cs-CZ" smtClean="0"/>
          </a:p>
          <a:p>
            <a:r>
              <a:rPr lang="cs-CZ" smtClean="0"/>
              <a:t>Kdy vzniká poplatková povinnost?</a:t>
            </a:r>
          </a:p>
          <a:p>
            <a:r>
              <a:rPr lang="cs-CZ" smtClean="0"/>
              <a:t>Jak je možné poplatek zaplatit?</a:t>
            </a:r>
          </a:p>
          <a:p>
            <a:r>
              <a:rPr lang="cs-CZ" smtClean="0"/>
              <a:t>Jak má soud postupovat v případě, že není poplatek zaplacen?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Zaplacení soudního poplatku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Soud vyzve k zaplacení</a:t>
            </a:r>
          </a:p>
          <a:p>
            <a:r>
              <a:rPr lang="cs-CZ" smtClean="0"/>
              <a:t>Jak lze na výzvu reagovat? Např. žádost o osvobození od soudního poplatku dle § 138 OSŘ</a:t>
            </a:r>
          </a:p>
          <a:p>
            <a:endParaRPr lang="cs-CZ" smtClean="0"/>
          </a:p>
          <a:p>
            <a:r>
              <a:rPr lang="cs-CZ" smtClean="0"/>
              <a:t>Pokud není zaplacen – soud řízení zastaví (ve výzvě poučí)</a:t>
            </a:r>
          </a:p>
          <a:p>
            <a:endParaRPr lang="cs-CZ" smtClean="0"/>
          </a:p>
          <a:p>
            <a:r>
              <a:rPr lang="cs-CZ" smtClean="0"/>
              <a:t>Lze i po zastavení řízení poplatek zaplatit?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Co by si měl soud dále vyjasnit v rámci přípravy jednání?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6928" y="2033081"/>
            <a:ext cx="10099472" cy="4440744"/>
          </a:xfrm>
        </p:spPr>
        <p:txBody>
          <a:bodyPr/>
          <a:lstStyle/>
          <a:p>
            <a:r>
              <a:rPr lang="cs-CZ" smtClean="0"/>
              <a:t>Jaké skutečnosti jsou mezi stranami sporné</a:t>
            </a:r>
          </a:p>
          <a:p>
            <a:endParaRPr lang="cs-CZ" smtClean="0"/>
          </a:p>
          <a:p>
            <a:r>
              <a:rPr lang="cs-CZ" smtClean="0"/>
              <a:t>Jaké důkazy budou muset být provedeny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Jednání má být připraveno taky, aby bylo možné rozhodnout při prvním jednání! - § 114a/1 OSŘ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5566" y="330740"/>
            <a:ext cx="8978220" cy="1249376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OBSAH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8834" y="1420238"/>
            <a:ext cx="9651020" cy="48281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ÚVOD </a:t>
            </a:r>
            <a:endParaRPr lang="cs-CZ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ZAHÁJENÍ ŘÍZENÍ </a:t>
            </a:r>
            <a:endParaRPr lang="cs-CZ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PROCESNÍ PODMÍNKY</a:t>
            </a:r>
            <a:endParaRPr lang="cs-CZ" sz="24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PŘÍPRAVA JEDNÁNÍ</a:t>
            </a:r>
            <a:endParaRPr lang="cs-CZ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KONCENTRACE ŘÍZENÍ</a:t>
            </a:r>
            <a:endParaRPr lang="cs-CZ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JEDNÁNÍ</a:t>
            </a:r>
            <a:endParaRPr lang="cs-CZ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95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7473" y="598633"/>
            <a:ext cx="9404723" cy="140053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Jaké instituty může soud pro přípravu jednání použít?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54477" y="2237362"/>
            <a:ext cx="10011923" cy="4236463"/>
          </a:xfrm>
        </p:spPr>
        <p:txBody>
          <a:bodyPr/>
          <a:lstStyle/>
          <a:p>
            <a:r>
              <a:rPr lang="cs-CZ" smtClean="0"/>
              <a:t>Prostá výzva</a:t>
            </a:r>
          </a:p>
          <a:p>
            <a:r>
              <a:rPr lang="cs-CZ" smtClean="0"/>
              <a:t>Kvalifikovaná výzva</a:t>
            </a:r>
          </a:p>
          <a:p>
            <a:r>
              <a:rPr lang="cs-CZ" smtClean="0"/>
              <a:t>Přípravné jednání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Prostá výzva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§ 114a odst. 2 písm. a):</a:t>
            </a:r>
          </a:p>
          <a:p>
            <a:endParaRPr lang="cs-CZ" smtClean="0"/>
          </a:p>
          <a:p>
            <a:r>
              <a:rPr lang="cs-CZ" smtClean="0"/>
              <a:t>žalovaného, popřípadě ostatní účastníky, kteří nepodali návrh na zahájení řízení, vyzve, aby se ve věci písemně vyjádřili a aby soudu předložili listinné důkazy, jichž se dovolávají, ledaže se takový postup jeví s ohledem na povahu věci neúčelným;</a:t>
            </a:r>
          </a:p>
          <a:p>
            <a:endParaRPr lang="cs-CZ" smtClean="0"/>
          </a:p>
          <a:p>
            <a:r>
              <a:rPr lang="cs-CZ" smtClean="0"/>
              <a:t>S případným nereagováním není spojen žádný negativní následek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Kvalifikovaná výzva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Soud uloží žalovanému, aby se (pokud neuznává nárok) vyjádřil k věci písemně a uvedl rozhodující skutečnosti a připojil listinné důkazy</a:t>
            </a:r>
          </a:p>
          <a:p>
            <a:r>
              <a:rPr lang="cs-CZ" smtClean="0"/>
              <a:t>Má formu </a:t>
            </a:r>
            <a:r>
              <a:rPr lang="cs-CZ" u="sng" smtClean="0"/>
              <a:t>usnesení</a:t>
            </a:r>
          </a:p>
          <a:p>
            <a:r>
              <a:rPr lang="cs-CZ" smtClean="0"/>
              <a:t>Soud zde určí lhůtu(min. 30 dnů od doručení usnesení).</a:t>
            </a:r>
          </a:p>
          <a:p>
            <a:r>
              <a:rPr lang="cs-CZ" smtClean="0"/>
              <a:t>Musí zde již poučit o tom, že v případě nevyjádření se bude soud postupovat tak, jako by žalovaný nárok uznal – možnost vydat rozsudek pro uznání</a:t>
            </a:r>
          </a:p>
          <a:p>
            <a:endParaRPr lang="cs-CZ" smtClean="0"/>
          </a:p>
          <a:p>
            <a:r>
              <a:rPr lang="cs-CZ" smtClean="0"/>
              <a:t>Nelze ve věcech, kde není možné uzavřít soudní smír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Přípravné jednání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Nařizuje předseda senátu v těch případech, pokud se takový postup nejeví neúčelný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Nejde o jednání v pravém slova smyslu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u="sng" dirty="0"/>
              <a:t>Nepostupoval-li kvalifikovanou výzvou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u="sng" dirty="0"/>
              <a:t>Neveřejné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Nedostaví-li se žalovaný – má se za to, že uznává nárok – možnost vydat rozsudek pro </a:t>
            </a:r>
            <a:r>
              <a:rPr lang="cs-CZ" dirty="0" smtClean="0"/>
              <a:t>uznání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Na přípravném jednání soud zejména: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Objasní naplnění podmínek řízení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Pokusí se o smírné řešení věci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Vyzve účastníky k doplnění svých tvrzení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Koncentrace řízení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Novelou č. 7/2009 zavedeny prvky koncentrace v současné podobě</a:t>
            </a:r>
          </a:p>
          <a:p>
            <a:r>
              <a:rPr lang="cs-CZ" smtClean="0"/>
              <a:t>Důvod – zbytečně neprodlužovat soudní řízení</a:t>
            </a:r>
          </a:p>
          <a:p>
            <a:r>
              <a:rPr lang="cs-CZ" smtClean="0"/>
              <a:t>Právní úprava: zejm. §118b OSŘ (dále např. § 205a OSŘ)</a:t>
            </a:r>
          </a:p>
          <a:p>
            <a:r>
              <a:rPr lang="cs-CZ" smtClean="0"/>
              <a:t>Účastníci ve sporném řízení musí tvrdit všechny skutečnosti a uvést důkazy </a:t>
            </a:r>
          </a:p>
          <a:p>
            <a:r>
              <a:rPr lang="cs-CZ" smtClean="0"/>
              <a:t>		- do konce přípravného jednání (popřípadě do konce lhůty dané soudem) </a:t>
            </a:r>
          </a:p>
          <a:p>
            <a:r>
              <a:rPr lang="cs-CZ" smtClean="0"/>
              <a:t>		- do konce prvního jednání (popřípadě do konce lhůty dané soudem) </a:t>
            </a:r>
          </a:p>
          <a:p>
            <a:r>
              <a:rPr lang="cs-CZ" smtClean="0"/>
              <a:t>K pozdějším návrhům soud nepřihlédne (výjimky – nastaly po přípravném jednání, nemohl účastník bez své viny včas uvést)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Koncentrace řízení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Je naše úprava koncentrace vhodná? Popřípadě jakou byste navrhli změnu?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Jednání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Obecně nutné nařídit jednání (výjimky - § 115a OSŘ)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Základní </a:t>
            </a:r>
            <a:r>
              <a:rPr lang="cs-CZ" dirty="0"/>
              <a:t>průběh jednání - § 118 OSŘ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Jednání je veřejné(výjimky)  - § 116 OSŘ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§116a OSŘ – účastník má právo na konzultace s podpůrcem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	(namítne-li podpůrce neplatnost právního jednání – soud k této námitce přihlédne)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Poučovací povinnost: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§ 118a OSŘ – poučovací </a:t>
            </a:r>
            <a:r>
              <a:rPr lang="cs-CZ" dirty="0" smtClean="0"/>
              <a:t>povinnost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§ 119a OSŘ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3311" y="2200073"/>
            <a:ext cx="8891116" cy="124351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Děkuji za pozornost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950673" y="3999168"/>
            <a:ext cx="8825659" cy="860400"/>
          </a:xfrm>
        </p:spPr>
        <p:txBody>
          <a:bodyPr>
            <a:normAutofit fontScale="70000" lnSpcReduction="20000"/>
          </a:bodyPr>
          <a:lstStyle/>
          <a:p>
            <a:r>
              <a:rPr lang="cs-CZ" smtClean="0"/>
              <a:t>Mgr. Anna Zemandlová, Ph.D.</a:t>
            </a:r>
          </a:p>
          <a:p>
            <a:r>
              <a:rPr lang="cs-CZ" smtClean="0"/>
              <a:t>Katedra civilního práva procesního</a:t>
            </a:r>
          </a:p>
          <a:p>
            <a:r>
              <a:rPr lang="cs-CZ" smtClean="0"/>
              <a:t>Právnícká Fakulta MU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Průběh řízení (obecně)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Podání žaloby</a:t>
            </a:r>
          </a:p>
          <a:p>
            <a:r>
              <a:rPr lang="cs-CZ" smtClean="0"/>
              <a:t>Příprava jednání</a:t>
            </a:r>
          </a:p>
          <a:p>
            <a:r>
              <a:rPr lang="cs-CZ" smtClean="0"/>
              <a:t>Jednání</a:t>
            </a:r>
          </a:p>
          <a:p>
            <a:r>
              <a:rPr lang="cs-CZ" smtClean="0"/>
              <a:t>Vynesení rozhodnutí</a:t>
            </a:r>
          </a:p>
          <a:p>
            <a:endParaRPr lang="cs-CZ" smtClean="0"/>
          </a:p>
          <a:p>
            <a:r>
              <a:rPr lang="cs-CZ" smtClean="0"/>
              <a:t>Řízení xJednání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Zahájení řízení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Kdy je zahájeno civilní soudní řízení?</a:t>
            </a:r>
          </a:p>
          <a:p>
            <a:endParaRPr lang="cs-CZ" smtClean="0"/>
          </a:p>
          <a:p>
            <a:r>
              <a:rPr lang="cs-CZ" smtClean="0"/>
              <a:t>Sporné řízení</a:t>
            </a:r>
          </a:p>
          <a:p>
            <a:endParaRPr lang="cs-CZ" smtClean="0"/>
          </a:p>
          <a:p>
            <a:r>
              <a:rPr lang="cs-CZ" smtClean="0"/>
              <a:t>Nesporné řízení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Účinky zahájení řízení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Procesní</a:t>
            </a:r>
          </a:p>
          <a:p>
            <a:pPr lvl="1"/>
            <a:r>
              <a:rPr lang="cs-CZ" smtClean="0"/>
              <a:t>Vznik překážky litispendence</a:t>
            </a:r>
          </a:p>
          <a:p>
            <a:pPr lvl="1"/>
            <a:r>
              <a:rPr lang="cs-CZ" smtClean="0"/>
              <a:t>Zvolení si místní příslušnosti</a:t>
            </a:r>
          </a:p>
          <a:p>
            <a:pPr lvl="1"/>
            <a:r>
              <a:rPr lang="cs-CZ" smtClean="0"/>
              <a:t>Povinnost soudu postupovat dále v řízení i bez činnosti stran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Hmotněprávní</a:t>
            </a:r>
          </a:p>
          <a:p>
            <a:pPr lvl="1"/>
            <a:r>
              <a:rPr lang="cs-CZ" smtClean="0"/>
              <a:t>Stavění běhu promlčecí lhůty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Postup soudu po doručení žaloby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Jaký je typický postup soudu po obdržení žaloby?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Rozvrh práce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§ 41 a násl. Zákona č. 6/2002</a:t>
            </a:r>
          </a:p>
          <a:p>
            <a:endParaRPr lang="cs-CZ" smtClean="0"/>
          </a:p>
          <a:p>
            <a:r>
              <a:rPr lang="cs-CZ" smtClean="0"/>
              <a:t>Na kalendářní rok</a:t>
            </a:r>
          </a:p>
          <a:p>
            <a:endParaRPr lang="cs-CZ" smtClean="0"/>
          </a:p>
          <a:p>
            <a:r>
              <a:rPr lang="cs-CZ" smtClean="0"/>
              <a:t>Veřejně dostupný</a:t>
            </a:r>
          </a:p>
          <a:p>
            <a:endParaRPr lang="cs-CZ" smtClean="0"/>
          </a:p>
          <a:p>
            <a:r>
              <a:rPr lang="cs-CZ" smtClean="0"/>
              <a:t>Obvykle nutnost projednat se soudcovskou radou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Soud zkoumá(§ 114 OSŘ):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Zda nemá žaloba vady</a:t>
            </a:r>
          </a:p>
          <a:p>
            <a:endParaRPr lang="cs-CZ" smtClean="0"/>
          </a:p>
          <a:p>
            <a:r>
              <a:rPr lang="cs-CZ" smtClean="0"/>
              <a:t>Zda jsou splněny podmínky řízení</a:t>
            </a:r>
          </a:p>
          <a:p>
            <a:endParaRPr lang="cs-CZ" smtClean="0"/>
          </a:p>
          <a:p>
            <a:r>
              <a:rPr lang="cs-CZ" smtClean="0"/>
              <a:t>Zaplacení soudního poplatku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Zkoumání vad podání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625"/>
          </a:xfrm>
        </p:spPr>
        <p:txBody>
          <a:bodyPr/>
          <a:lstStyle/>
          <a:p>
            <a:r>
              <a:rPr lang="cs-CZ" smtClean="0"/>
              <a:t>V první řadě je zkoumáno, zda žaloba nemá vady</a:t>
            </a:r>
          </a:p>
          <a:p>
            <a:endParaRPr lang="cs-CZ" smtClean="0"/>
          </a:p>
          <a:p>
            <a:r>
              <a:rPr lang="cs-CZ" smtClean="0"/>
              <a:t>Pokud ano – postup podle § 43 OSŘ</a:t>
            </a:r>
          </a:p>
          <a:p>
            <a:endParaRPr lang="cs-CZ" smtClean="0"/>
          </a:p>
          <a:p>
            <a:r>
              <a:rPr lang="cs-CZ" smtClean="0"/>
              <a:t>Soud vyzve k odstranění vad a poučí, jak má být vada odstraněna</a:t>
            </a:r>
          </a:p>
          <a:p>
            <a:endParaRPr lang="cs-CZ" smtClean="0"/>
          </a:p>
          <a:p>
            <a:r>
              <a:rPr lang="cs-CZ" smtClean="0"/>
              <a:t>Pokud není odstraněna, nutné rozlišit:</a:t>
            </a:r>
          </a:p>
          <a:p>
            <a:pPr lvl="1"/>
            <a:r>
              <a:rPr lang="cs-CZ" smtClean="0"/>
              <a:t>Vada neumožní další postup v řízení – odmítne usnesením</a:t>
            </a:r>
          </a:p>
          <a:p>
            <a:pPr lvl="1"/>
            <a:r>
              <a:rPr lang="cs-CZ" smtClean="0"/>
              <a:t>Vada umožní další postup v řízení – pokračuje a snaha o její odstranění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473</TotalTime>
  <Words>827</Words>
  <Application>Microsoft Office PowerPoint</Application>
  <PresentationFormat>Širokoúhlá obrazovka</PresentationFormat>
  <Paragraphs>176</Paragraphs>
  <Slides>27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Century Gothic</vt:lpstr>
      <vt:lpstr>Wingdings</vt:lpstr>
      <vt:lpstr>Wingdings 2</vt:lpstr>
      <vt:lpstr>Wingdings 3</vt:lpstr>
      <vt:lpstr>Ion</vt:lpstr>
      <vt:lpstr>ŘÍZENÍ U SOUDU I. STUPNĚ</vt:lpstr>
      <vt:lpstr>OBSAH</vt:lpstr>
      <vt:lpstr>Průběh řízení (obecně)</vt:lpstr>
      <vt:lpstr>Zahájení řízení</vt:lpstr>
      <vt:lpstr>Účinky zahájení řízení</vt:lpstr>
      <vt:lpstr>Postup soudu po doručení žaloby</vt:lpstr>
      <vt:lpstr>Rozvrh práce</vt:lpstr>
      <vt:lpstr>Soud zkoumá(§ 114 OSŘ):</vt:lpstr>
      <vt:lpstr>Zkoumání vad podání</vt:lpstr>
      <vt:lpstr>Procesní podmínky – pojem - § 103 OSŘ</vt:lpstr>
      <vt:lpstr>Jednotlivé procesní podmínky</vt:lpstr>
      <vt:lpstr>Nedostatky v procesních podmínkách</vt:lpstr>
      <vt:lpstr>Zkoumání procesních podmínek</vt:lpstr>
      <vt:lpstr>Procesní podmínky na straně soudu</vt:lpstr>
      <vt:lpstr>Procesní podmínky na straně účastníků řízení</vt:lpstr>
      <vt:lpstr>Negativní procesní podmínky</vt:lpstr>
      <vt:lpstr>Zaplacení soudního poplatku</vt:lpstr>
      <vt:lpstr>Zaplacení soudního poplatku </vt:lpstr>
      <vt:lpstr>Co by si měl soud dále vyjasnit v rámci přípravy jednání?</vt:lpstr>
      <vt:lpstr>Jaké instituty může soud pro přípravu jednání použít?</vt:lpstr>
      <vt:lpstr>Prostá výzva</vt:lpstr>
      <vt:lpstr>Kvalifikovaná výzva</vt:lpstr>
      <vt:lpstr>Přípravné jednání</vt:lpstr>
      <vt:lpstr>Koncentrace řízení</vt:lpstr>
      <vt:lpstr>Koncentrace řízení</vt:lpstr>
      <vt:lpstr>Jednání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Justice</dc:title>
  <dc:creator>Petr Hořín</dc:creator>
  <cp:lastModifiedBy>Petr Hořín</cp:lastModifiedBy>
  <cp:revision>164</cp:revision>
  <cp:lastPrinted>2019-09-19T12:46:21Z</cp:lastPrinted>
  <dcterms:created xsi:type="dcterms:W3CDTF">2019-09-17T19:07:43Z</dcterms:created>
  <dcterms:modified xsi:type="dcterms:W3CDTF">2020-05-06T18:49:27Z</dcterms:modified>
</cp:coreProperties>
</file>