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49"/>
  </p:handoutMasterIdLst>
  <p:sldIdLst>
    <p:sldId id="256" r:id="rId2"/>
    <p:sldId id="301" r:id="rId3"/>
    <p:sldId id="257" r:id="rId4"/>
    <p:sldId id="258" r:id="rId5"/>
    <p:sldId id="259" r:id="rId6"/>
    <p:sldId id="261" r:id="rId7"/>
    <p:sldId id="282" r:id="rId8"/>
    <p:sldId id="313" r:id="rId9"/>
    <p:sldId id="264" r:id="rId10"/>
    <p:sldId id="263" r:id="rId11"/>
    <p:sldId id="265" r:id="rId12"/>
    <p:sldId id="267" r:id="rId13"/>
    <p:sldId id="290" r:id="rId14"/>
    <p:sldId id="268" r:id="rId15"/>
    <p:sldId id="312" r:id="rId16"/>
    <p:sldId id="305" r:id="rId17"/>
    <p:sldId id="269" r:id="rId18"/>
    <p:sldId id="302" r:id="rId19"/>
    <p:sldId id="270" r:id="rId20"/>
    <p:sldId id="304" r:id="rId21"/>
    <p:sldId id="271" r:id="rId22"/>
    <p:sldId id="273" r:id="rId23"/>
    <p:sldId id="272" r:id="rId24"/>
    <p:sldId id="275" r:id="rId25"/>
    <p:sldId id="303" r:id="rId26"/>
    <p:sldId id="276" r:id="rId27"/>
    <p:sldId id="298" r:id="rId28"/>
    <p:sldId id="277" r:id="rId29"/>
    <p:sldId id="278" r:id="rId30"/>
    <p:sldId id="279" r:id="rId31"/>
    <p:sldId id="280" r:id="rId32"/>
    <p:sldId id="299" r:id="rId33"/>
    <p:sldId id="281" r:id="rId34"/>
    <p:sldId id="310" r:id="rId35"/>
    <p:sldId id="284" r:id="rId36"/>
    <p:sldId id="306" r:id="rId37"/>
    <p:sldId id="309" r:id="rId38"/>
    <p:sldId id="285" r:id="rId39"/>
    <p:sldId id="308" r:id="rId40"/>
    <p:sldId id="286" r:id="rId41"/>
    <p:sldId id="287" r:id="rId42"/>
    <p:sldId id="307" r:id="rId43"/>
    <p:sldId id="295" r:id="rId44"/>
    <p:sldId id="297" r:id="rId45"/>
    <p:sldId id="288" r:id="rId46"/>
    <p:sldId id="289" r:id="rId47"/>
    <p:sldId id="30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F863F-AD5D-4505-9B34-30E1B6CA4C0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793B33-25EE-4541-877E-477FBA04FB96}">
      <dgm:prSet/>
      <dgm:spPr/>
      <dgm:t>
        <a:bodyPr/>
        <a:lstStyle/>
        <a:p>
          <a:r>
            <a:rPr lang="cs-CZ"/>
            <a:t>Stavba jako samostatná nemovitá věc (přechodná ustanovení OZ)</a:t>
          </a:r>
          <a:endParaRPr lang="en-US"/>
        </a:p>
      </dgm:t>
    </dgm:pt>
    <dgm:pt modelId="{E99A50AC-079B-4F05-8C81-E5F7C66186F3}" type="parTrans" cxnId="{FB108676-0803-4898-A032-2E511B72961F}">
      <dgm:prSet/>
      <dgm:spPr/>
      <dgm:t>
        <a:bodyPr/>
        <a:lstStyle/>
        <a:p>
          <a:endParaRPr lang="en-US"/>
        </a:p>
      </dgm:t>
    </dgm:pt>
    <dgm:pt modelId="{AC4DFEA6-E80A-4A60-A828-DCA58D02FBA7}" type="sibTrans" cxnId="{FB108676-0803-4898-A032-2E511B72961F}">
      <dgm:prSet/>
      <dgm:spPr/>
      <dgm:t>
        <a:bodyPr/>
        <a:lstStyle/>
        <a:p>
          <a:endParaRPr lang="en-US"/>
        </a:p>
      </dgm:t>
    </dgm:pt>
    <dgm:pt modelId="{53A833A7-52C8-465B-AEAD-2F9B14F55F7A}">
      <dgm:prSet/>
      <dgm:spPr/>
      <dgm:t>
        <a:bodyPr/>
        <a:lstStyle/>
        <a:p>
          <a:r>
            <a:rPr lang="cs-CZ"/>
            <a:t>Stavba jako součást pozemku nebo práva stavby</a:t>
          </a:r>
          <a:endParaRPr lang="en-US"/>
        </a:p>
      </dgm:t>
    </dgm:pt>
    <dgm:pt modelId="{462C17EC-6C13-48AD-A319-6FFE8ADB5C42}" type="parTrans" cxnId="{52AF552F-CC85-479A-A4C7-CE3A38277365}">
      <dgm:prSet/>
      <dgm:spPr/>
      <dgm:t>
        <a:bodyPr/>
        <a:lstStyle/>
        <a:p>
          <a:endParaRPr lang="en-US"/>
        </a:p>
      </dgm:t>
    </dgm:pt>
    <dgm:pt modelId="{462C5360-6354-4206-B696-39263FA952D2}" type="sibTrans" cxnId="{52AF552F-CC85-479A-A4C7-CE3A38277365}">
      <dgm:prSet/>
      <dgm:spPr/>
      <dgm:t>
        <a:bodyPr/>
        <a:lstStyle/>
        <a:p>
          <a:endParaRPr lang="en-US"/>
        </a:p>
      </dgm:t>
    </dgm:pt>
    <dgm:pt modelId="{E152FB15-0814-4C20-9662-58F4CC5DC8B7}">
      <dgm:prSet/>
      <dgm:spPr/>
      <dgm:t>
        <a:bodyPr/>
        <a:lstStyle/>
        <a:p>
          <a:r>
            <a:rPr lang="cs-CZ"/>
            <a:t>Liniová stavba jako samostatná nemovitá věc (výjimka ze superficiální zásady)</a:t>
          </a:r>
          <a:endParaRPr lang="en-US"/>
        </a:p>
      </dgm:t>
    </dgm:pt>
    <dgm:pt modelId="{065D2221-D78F-43BB-9661-C1840783F498}" type="parTrans" cxnId="{77AB0191-E94A-433B-9EE7-D80B99A3BCDA}">
      <dgm:prSet/>
      <dgm:spPr/>
      <dgm:t>
        <a:bodyPr/>
        <a:lstStyle/>
        <a:p>
          <a:endParaRPr lang="en-US"/>
        </a:p>
      </dgm:t>
    </dgm:pt>
    <dgm:pt modelId="{F3C2E7EA-8A22-4CF2-97C6-F09788DCB7B6}" type="sibTrans" cxnId="{77AB0191-E94A-433B-9EE7-D80B99A3BCDA}">
      <dgm:prSet/>
      <dgm:spPr/>
      <dgm:t>
        <a:bodyPr/>
        <a:lstStyle/>
        <a:p>
          <a:endParaRPr lang="en-US"/>
        </a:p>
      </dgm:t>
    </dgm:pt>
    <dgm:pt modelId="{8CAB1314-4D86-48AC-B6BB-F94819C14124}">
      <dgm:prSet/>
      <dgm:spPr/>
      <dgm:t>
        <a:bodyPr/>
        <a:lstStyle/>
        <a:p>
          <a:r>
            <a:rPr lang="cs-CZ"/>
            <a:t>Např. inženýrské sítě</a:t>
          </a:r>
          <a:endParaRPr lang="en-US"/>
        </a:p>
      </dgm:t>
    </dgm:pt>
    <dgm:pt modelId="{92B150C1-561E-4AB7-A9FE-AE56450C1605}" type="parTrans" cxnId="{30C1F2CA-35CD-4EFD-B0CB-7A794AF035F0}">
      <dgm:prSet/>
      <dgm:spPr/>
      <dgm:t>
        <a:bodyPr/>
        <a:lstStyle/>
        <a:p>
          <a:endParaRPr lang="en-US"/>
        </a:p>
      </dgm:t>
    </dgm:pt>
    <dgm:pt modelId="{A7FE2387-3C9C-4187-B7BA-CADEDD9B0153}" type="sibTrans" cxnId="{30C1F2CA-35CD-4EFD-B0CB-7A794AF035F0}">
      <dgm:prSet/>
      <dgm:spPr/>
      <dgm:t>
        <a:bodyPr/>
        <a:lstStyle/>
        <a:p>
          <a:endParaRPr lang="en-US"/>
        </a:p>
      </dgm:t>
    </dgm:pt>
    <dgm:pt modelId="{25DE28CA-8DB8-4F50-93F4-03DE262B1C71}">
      <dgm:prSet/>
      <dgm:spPr/>
      <dgm:t>
        <a:bodyPr/>
        <a:lstStyle/>
        <a:p>
          <a:r>
            <a:rPr lang="cs-CZ"/>
            <a:t>Součást pozemku </a:t>
          </a:r>
          <a:endParaRPr lang="en-US"/>
        </a:p>
      </dgm:t>
    </dgm:pt>
    <dgm:pt modelId="{8EA3EB99-86A7-4A25-8197-575BE4568D3E}" type="parTrans" cxnId="{B1571C02-6D4B-453C-90A0-8B23038A0EF9}">
      <dgm:prSet/>
      <dgm:spPr/>
      <dgm:t>
        <a:bodyPr/>
        <a:lstStyle/>
        <a:p>
          <a:endParaRPr lang="en-US"/>
        </a:p>
      </dgm:t>
    </dgm:pt>
    <dgm:pt modelId="{B6E6479E-AC2C-4D2B-8E10-1175EC0A2A09}" type="sibTrans" cxnId="{B1571C02-6D4B-453C-90A0-8B23038A0EF9}">
      <dgm:prSet/>
      <dgm:spPr/>
      <dgm:t>
        <a:bodyPr/>
        <a:lstStyle/>
        <a:p>
          <a:endParaRPr lang="en-US"/>
        </a:p>
      </dgm:t>
    </dgm:pt>
    <dgm:pt modelId="{3B14B2AF-EC7C-47B7-ABF7-FF480DFF08D6}">
      <dgm:prSet/>
      <dgm:spPr/>
      <dgm:t>
        <a:bodyPr/>
        <a:lstStyle/>
        <a:p>
          <a:r>
            <a:rPr lang="cs-CZ"/>
            <a:t>Nenaplňuje znaky stavby jako samostatné nemovité věc </a:t>
          </a:r>
          <a:endParaRPr lang="en-US"/>
        </a:p>
      </dgm:t>
    </dgm:pt>
    <dgm:pt modelId="{97B64991-16F8-4AC0-BF9C-F89E9D8FE998}" type="parTrans" cxnId="{E6646B22-EF13-40EA-B009-7767F9E7FA18}">
      <dgm:prSet/>
      <dgm:spPr/>
      <dgm:t>
        <a:bodyPr/>
        <a:lstStyle/>
        <a:p>
          <a:endParaRPr lang="en-US"/>
        </a:p>
      </dgm:t>
    </dgm:pt>
    <dgm:pt modelId="{7ED76F44-4814-404D-829B-1165CC801B6D}" type="sibTrans" cxnId="{E6646B22-EF13-40EA-B009-7767F9E7FA18}">
      <dgm:prSet/>
      <dgm:spPr/>
      <dgm:t>
        <a:bodyPr/>
        <a:lstStyle/>
        <a:p>
          <a:endParaRPr lang="en-US"/>
        </a:p>
      </dgm:t>
    </dgm:pt>
    <dgm:pt modelId="{ACBAE375-6F3F-4140-85AB-5F46A770C4D6}">
      <dgm:prSet/>
      <dgm:spPr/>
      <dgm:t>
        <a:bodyPr/>
        <a:lstStyle/>
        <a:p>
          <a:r>
            <a:rPr lang="cs-CZ"/>
            <a:t>Stroj nebo jiné zařízení, o kterém byla učiněna výhrada vlastnictví</a:t>
          </a:r>
          <a:endParaRPr lang="en-US"/>
        </a:p>
      </dgm:t>
    </dgm:pt>
    <dgm:pt modelId="{249CCFF4-48CC-4E19-8842-95EEF28B9329}" type="parTrans" cxnId="{11B147CA-ACEF-4958-AEDE-E08EBD74E07C}">
      <dgm:prSet/>
      <dgm:spPr/>
      <dgm:t>
        <a:bodyPr/>
        <a:lstStyle/>
        <a:p>
          <a:endParaRPr lang="en-US"/>
        </a:p>
      </dgm:t>
    </dgm:pt>
    <dgm:pt modelId="{C9C85291-2F57-41A3-9B63-590A615D9950}" type="sibTrans" cxnId="{11B147CA-ACEF-4958-AEDE-E08EBD74E07C}">
      <dgm:prSet/>
      <dgm:spPr/>
      <dgm:t>
        <a:bodyPr/>
        <a:lstStyle/>
        <a:p>
          <a:endParaRPr lang="en-US"/>
        </a:p>
      </dgm:t>
    </dgm:pt>
    <dgm:pt modelId="{128BAC83-50FB-4DFA-8AEB-A0560C192580}" type="pres">
      <dgm:prSet presAssocID="{45FF863F-AD5D-4505-9B34-30E1B6CA4C04}" presName="root" presStyleCnt="0">
        <dgm:presLayoutVars>
          <dgm:dir/>
          <dgm:resizeHandles val="exact"/>
        </dgm:presLayoutVars>
      </dgm:prSet>
      <dgm:spPr/>
      <dgm:t>
        <a:bodyPr/>
        <a:lstStyle/>
        <a:p>
          <a:endParaRPr lang="cs-CZ"/>
        </a:p>
      </dgm:t>
    </dgm:pt>
    <dgm:pt modelId="{D1C8B376-1FC0-45BC-B17A-FE8E9D2BF42D}" type="pres">
      <dgm:prSet presAssocID="{A8793B33-25EE-4541-877E-477FBA04FB96}" presName="compNode" presStyleCnt="0"/>
      <dgm:spPr/>
    </dgm:pt>
    <dgm:pt modelId="{2F2BAC50-DA1F-4BA8-BC6F-7D1DECF128BA}" type="pres">
      <dgm:prSet presAssocID="{A8793B33-25EE-4541-877E-477FBA04FB96}" presName="bgRect" presStyleLbl="bgShp" presStyleIdx="0" presStyleCnt="5"/>
      <dgm:spPr/>
    </dgm:pt>
    <dgm:pt modelId="{3603E883-37B8-4729-AFA4-C673A663A4E2}" type="pres">
      <dgm:prSet presAssocID="{A8793B33-25EE-4541-877E-477FBA04FB9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cs-CZ"/>
        </a:p>
      </dgm:t>
      <dgm:extLst>
        <a:ext uri="{E40237B7-FDA0-4F09-8148-C483321AD2D9}">
          <dgm14:cNvPr xmlns:dgm14="http://schemas.microsoft.com/office/drawing/2010/diagram" id="0" name="" descr="Checkmark"/>
        </a:ext>
      </dgm:extLst>
    </dgm:pt>
    <dgm:pt modelId="{CF13FA28-CD98-49F5-8282-35CDBEC98DF2}" type="pres">
      <dgm:prSet presAssocID="{A8793B33-25EE-4541-877E-477FBA04FB96}" presName="spaceRect" presStyleCnt="0"/>
      <dgm:spPr/>
    </dgm:pt>
    <dgm:pt modelId="{11A8958C-DC19-41F3-87E9-E6B610FAF659}" type="pres">
      <dgm:prSet presAssocID="{A8793B33-25EE-4541-877E-477FBA04FB96}" presName="parTx" presStyleLbl="revTx" presStyleIdx="0" presStyleCnt="7">
        <dgm:presLayoutVars>
          <dgm:chMax val="0"/>
          <dgm:chPref val="0"/>
        </dgm:presLayoutVars>
      </dgm:prSet>
      <dgm:spPr/>
      <dgm:t>
        <a:bodyPr/>
        <a:lstStyle/>
        <a:p>
          <a:endParaRPr lang="cs-CZ"/>
        </a:p>
      </dgm:t>
    </dgm:pt>
    <dgm:pt modelId="{8E8902C4-203F-4135-BE43-3B831E8A4896}" type="pres">
      <dgm:prSet presAssocID="{AC4DFEA6-E80A-4A60-A828-DCA58D02FBA7}" presName="sibTrans" presStyleCnt="0"/>
      <dgm:spPr/>
    </dgm:pt>
    <dgm:pt modelId="{37F8EAF3-10F9-46EE-B694-DDCD59940541}" type="pres">
      <dgm:prSet presAssocID="{53A833A7-52C8-465B-AEAD-2F9B14F55F7A}" presName="compNode" presStyleCnt="0"/>
      <dgm:spPr/>
    </dgm:pt>
    <dgm:pt modelId="{FC6635DC-2EC0-4211-912F-72393C2EC5A0}" type="pres">
      <dgm:prSet presAssocID="{53A833A7-52C8-465B-AEAD-2F9B14F55F7A}" presName="bgRect" presStyleLbl="bgShp" presStyleIdx="1" presStyleCnt="5"/>
      <dgm:spPr/>
    </dgm:pt>
    <dgm:pt modelId="{7A9D0A41-AB4D-4C9B-972C-087BE43B76D5}" type="pres">
      <dgm:prSet presAssocID="{53A833A7-52C8-465B-AEAD-2F9B14F55F7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cs-CZ"/>
        </a:p>
      </dgm:t>
      <dgm:extLst>
        <a:ext uri="{E40237B7-FDA0-4F09-8148-C483321AD2D9}">
          <dgm14:cNvPr xmlns:dgm14="http://schemas.microsoft.com/office/drawing/2010/diagram" id="0" name="" descr="City"/>
        </a:ext>
      </dgm:extLst>
    </dgm:pt>
    <dgm:pt modelId="{CCE859B2-E266-4193-A050-E3CC395B441C}" type="pres">
      <dgm:prSet presAssocID="{53A833A7-52C8-465B-AEAD-2F9B14F55F7A}" presName="spaceRect" presStyleCnt="0"/>
      <dgm:spPr/>
    </dgm:pt>
    <dgm:pt modelId="{3D77481E-ECD2-4D61-82A6-6714B1277A30}" type="pres">
      <dgm:prSet presAssocID="{53A833A7-52C8-465B-AEAD-2F9B14F55F7A}" presName="parTx" presStyleLbl="revTx" presStyleIdx="1" presStyleCnt="7">
        <dgm:presLayoutVars>
          <dgm:chMax val="0"/>
          <dgm:chPref val="0"/>
        </dgm:presLayoutVars>
      </dgm:prSet>
      <dgm:spPr/>
      <dgm:t>
        <a:bodyPr/>
        <a:lstStyle/>
        <a:p>
          <a:endParaRPr lang="cs-CZ"/>
        </a:p>
      </dgm:t>
    </dgm:pt>
    <dgm:pt modelId="{8F18421E-8A3E-4B5B-86BD-41A473DF2104}" type="pres">
      <dgm:prSet presAssocID="{462C5360-6354-4206-B696-39263FA952D2}" presName="sibTrans" presStyleCnt="0"/>
      <dgm:spPr/>
    </dgm:pt>
    <dgm:pt modelId="{BB8AA368-EC98-4BFC-B60F-451828D51B88}" type="pres">
      <dgm:prSet presAssocID="{E152FB15-0814-4C20-9662-58F4CC5DC8B7}" presName="compNode" presStyleCnt="0"/>
      <dgm:spPr/>
    </dgm:pt>
    <dgm:pt modelId="{00CC3CE2-2744-449F-A267-3ABC8E432130}" type="pres">
      <dgm:prSet presAssocID="{E152FB15-0814-4C20-9662-58F4CC5DC8B7}" presName="bgRect" presStyleLbl="bgShp" presStyleIdx="2" presStyleCnt="5"/>
      <dgm:spPr/>
    </dgm:pt>
    <dgm:pt modelId="{D240A9A8-AC55-4AEE-AD4B-AD46C8DF7699}" type="pres">
      <dgm:prSet presAssocID="{E152FB15-0814-4C20-9662-58F4CC5DC8B7}"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cs-CZ"/>
        </a:p>
      </dgm:t>
      <dgm:extLst>
        <a:ext uri="{E40237B7-FDA0-4F09-8148-C483321AD2D9}">
          <dgm14:cNvPr xmlns:dgm14="http://schemas.microsoft.com/office/drawing/2010/diagram" id="0" name="" descr="Disconnected"/>
        </a:ext>
      </dgm:extLst>
    </dgm:pt>
    <dgm:pt modelId="{AA2BBF84-051C-4755-AB05-F269A81BEA59}" type="pres">
      <dgm:prSet presAssocID="{E152FB15-0814-4C20-9662-58F4CC5DC8B7}" presName="spaceRect" presStyleCnt="0"/>
      <dgm:spPr/>
    </dgm:pt>
    <dgm:pt modelId="{CA98DD19-B2D5-4C0E-A7DD-DC550D80CD9D}" type="pres">
      <dgm:prSet presAssocID="{E152FB15-0814-4C20-9662-58F4CC5DC8B7}" presName="parTx" presStyleLbl="revTx" presStyleIdx="2" presStyleCnt="7">
        <dgm:presLayoutVars>
          <dgm:chMax val="0"/>
          <dgm:chPref val="0"/>
        </dgm:presLayoutVars>
      </dgm:prSet>
      <dgm:spPr/>
      <dgm:t>
        <a:bodyPr/>
        <a:lstStyle/>
        <a:p>
          <a:endParaRPr lang="cs-CZ"/>
        </a:p>
      </dgm:t>
    </dgm:pt>
    <dgm:pt modelId="{3BBDE321-BB73-4AB8-98C3-BCA34A281618}" type="pres">
      <dgm:prSet presAssocID="{E152FB15-0814-4C20-9662-58F4CC5DC8B7}" presName="desTx" presStyleLbl="revTx" presStyleIdx="3" presStyleCnt="7">
        <dgm:presLayoutVars/>
      </dgm:prSet>
      <dgm:spPr/>
      <dgm:t>
        <a:bodyPr/>
        <a:lstStyle/>
        <a:p>
          <a:endParaRPr lang="cs-CZ"/>
        </a:p>
      </dgm:t>
    </dgm:pt>
    <dgm:pt modelId="{BC321CFE-D041-4412-B626-0B84C7A95EF2}" type="pres">
      <dgm:prSet presAssocID="{F3C2E7EA-8A22-4CF2-97C6-F09788DCB7B6}" presName="sibTrans" presStyleCnt="0"/>
      <dgm:spPr/>
    </dgm:pt>
    <dgm:pt modelId="{6513A110-E4B0-4097-8DD9-3EA216048B57}" type="pres">
      <dgm:prSet presAssocID="{25DE28CA-8DB8-4F50-93F4-03DE262B1C71}" presName="compNode" presStyleCnt="0"/>
      <dgm:spPr/>
    </dgm:pt>
    <dgm:pt modelId="{FACA81B6-5E91-453F-AE15-0C782118357F}" type="pres">
      <dgm:prSet presAssocID="{25DE28CA-8DB8-4F50-93F4-03DE262B1C71}" presName="bgRect" presStyleLbl="bgShp" presStyleIdx="3" presStyleCnt="5"/>
      <dgm:spPr/>
    </dgm:pt>
    <dgm:pt modelId="{65EC0171-A116-48A7-B9BF-805C6BC7BEDC}" type="pres">
      <dgm:prSet presAssocID="{25DE28CA-8DB8-4F50-93F4-03DE262B1C7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cs-CZ"/>
        </a:p>
      </dgm:t>
      <dgm:extLst>
        <a:ext uri="{E40237B7-FDA0-4F09-8148-C483321AD2D9}">
          <dgm14:cNvPr xmlns:dgm14="http://schemas.microsoft.com/office/drawing/2010/diagram" id="0" name="" descr="Bank"/>
        </a:ext>
      </dgm:extLst>
    </dgm:pt>
    <dgm:pt modelId="{9516D673-2DF5-4AE4-8728-F57D2E134768}" type="pres">
      <dgm:prSet presAssocID="{25DE28CA-8DB8-4F50-93F4-03DE262B1C71}" presName="spaceRect" presStyleCnt="0"/>
      <dgm:spPr/>
    </dgm:pt>
    <dgm:pt modelId="{04747502-E90B-43C0-AF2A-CC0C1F03F859}" type="pres">
      <dgm:prSet presAssocID="{25DE28CA-8DB8-4F50-93F4-03DE262B1C71}" presName="parTx" presStyleLbl="revTx" presStyleIdx="4" presStyleCnt="7">
        <dgm:presLayoutVars>
          <dgm:chMax val="0"/>
          <dgm:chPref val="0"/>
        </dgm:presLayoutVars>
      </dgm:prSet>
      <dgm:spPr/>
      <dgm:t>
        <a:bodyPr/>
        <a:lstStyle/>
        <a:p>
          <a:endParaRPr lang="cs-CZ"/>
        </a:p>
      </dgm:t>
    </dgm:pt>
    <dgm:pt modelId="{171FCC9B-3033-4AB3-9607-AEC3C2042855}" type="pres">
      <dgm:prSet presAssocID="{25DE28CA-8DB8-4F50-93F4-03DE262B1C71}" presName="desTx" presStyleLbl="revTx" presStyleIdx="5" presStyleCnt="7">
        <dgm:presLayoutVars/>
      </dgm:prSet>
      <dgm:spPr/>
      <dgm:t>
        <a:bodyPr/>
        <a:lstStyle/>
        <a:p>
          <a:endParaRPr lang="cs-CZ"/>
        </a:p>
      </dgm:t>
    </dgm:pt>
    <dgm:pt modelId="{D6B50F73-E75A-4118-B276-5724BE6EAED2}" type="pres">
      <dgm:prSet presAssocID="{B6E6479E-AC2C-4D2B-8E10-1175EC0A2A09}" presName="sibTrans" presStyleCnt="0"/>
      <dgm:spPr/>
    </dgm:pt>
    <dgm:pt modelId="{8B5BF556-CC2C-4228-995D-7AC38106BE05}" type="pres">
      <dgm:prSet presAssocID="{ACBAE375-6F3F-4140-85AB-5F46A770C4D6}" presName="compNode" presStyleCnt="0"/>
      <dgm:spPr/>
    </dgm:pt>
    <dgm:pt modelId="{67DF086C-EC15-4E01-9EE7-70D9D8A4C5DF}" type="pres">
      <dgm:prSet presAssocID="{ACBAE375-6F3F-4140-85AB-5F46A770C4D6}" presName="bgRect" presStyleLbl="bgShp" presStyleIdx="4" presStyleCnt="5"/>
      <dgm:spPr/>
    </dgm:pt>
    <dgm:pt modelId="{DD306195-996F-48C9-B24C-833741674E72}" type="pres">
      <dgm:prSet presAssocID="{ACBAE375-6F3F-4140-85AB-5F46A770C4D6}"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cs-CZ"/>
        </a:p>
      </dgm:t>
      <dgm:extLst>
        <a:ext uri="{E40237B7-FDA0-4F09-8148-C483321AD2D9}">
          <dgm14:cNvPr xmlns:dgm14="http://schemas.microsoft.com/office/drawing/2010/diagram" id="0" name="" descr="Processor"/>
        </a:ext>
      </dgm:extLst>
    </dgm:pt>
    <dgm:pt modelId="{9F6ACC9D-6A8F-4D9D-BF93-04F6639F7B90}" type="pres">
      <dgm:prSet presAssocID="{ACBAE375-6F3F-4140-85AB-5F46A770C4D6}" presName="spaceRect" presStyleCnt="0"/>
      <dgm:spPr/>
    </dgm:pt>
    <dgm:pt modelId="{01D4D4AD-40C2-46C2-ADDA-F4FAE192C061}" type="pres">
      <dgm:prSet presAssocID="{ACBAE375-6F3F-4140-85AB-5F46A770C4D6}" presName="parTx" presStyleLbl="revTx" presStyleIdx="6" presStyleCnt="7">
        <dgm:presLayoutVars>
          <dgm:chMax val="0"/>
          <dgm:chPref val="0"/>
        </dgm:presLayoutVars>
      </dgm:prSet>
      <dgm:spPr/>
      <dgm:t>
        <a:bodyPr/>
        <a:lstStyle/>
        <a:p>
          <a:endParaRPr lang="cs-CZ"/>
        </a:p>
      </dgm:t>
    </dgm:pt>
  </dgm:ptLst>
  <dgm:cxnLst>
    <dgm:cxn modelId="{F4A27B5A-F5DE-401C-9EBE-3FFE83C11ECA}" type="presOf" srcId="{E152FB15-0814-4C20-9662-58F4CC5DC8B7}" destId="{CA98DD19-B2D5-4C0E-A7DD-DC550D80CD9D}" srcOrd="0" destOrd="0" presId="urn:microsoft.com/office/officeart/2018/2/layout/IconVerticalSolidList"/>
    <dgm:cxn modelId="{77AB0191-E94A-433B-9EE7-D80B99A3BCDA}" srcId="{45FF863F-AD5D-4505-9B34-30E1B6CA4C04}" destId="{E152FB15-0814-4C20-9662-58F4CC5DC8B7}" srcOrd="2" destOrd="0" parTransId="{065D2221-D78F-43BB-9661-C1840783F498}" sibTransId="{F3C2E7EA-8A22-4CF2-97C6-F09788DCB7B6}"/>
    <dgm:cxn modelId="{32677664-FBD1-48D2-ABBF-2013C7B2075D}" type="presOf" srcId="{25DE28CA-8DB8-4F50-93F4-03DE262B1C71}" destId="{04747502-E90B-43C0-AF2A-CC0C1F03F859}" srcOrd="0" destOrd="0" presId="urn:microsoft.com/office/officeart/2018/2/layout/IconVerticalSolidList"/>
    <dgm:cxn modelId="{52AF552F-CC85-479A-A4C7-CE3A38277365}" srcId="{45FF863F-AD5D-4505-9B34-30E1B6CA4C04}" destId="{53A833A7-52C8-465B-AEAD-2F9B14F55F7A}" srcOrd="1" destOrd="0" parTransId="{462C17EC-6C13-48AD-A319-6FFE8ADB5C42}" sibTransId="{462C5360-6354-4206-B696-39263FA952D2}"/>
    <dgm:cxn modelId="{861A335B-C5B5-4A41-BFCF-1A58C41CD2C7}" type="presOf" srcId="{3B14B2AF-EC7C-47B7-ABF7-FF480DFF08D6}" destId="{171FCC9B-3033-4AB3-9607-AEC3C2042855}" srcOrd="0" destOrd="0" presId="urn:microsoft.com/office/officeart/2018/2/layout/IconVerticalSolidList"/>
    <dgm:cxn modelId="{FB108676-0803-4898-A032-2E511B72961F}" srcId="{45FF863F-AD5D-4505-9B34-30E1B6CA4C04}" destId="{A8793B33-25EE-4541-877E-477FBA04FB96}" srcOrd="0" destOrd="0" parTransId="{E99A50AC-079B-4F05-8C81-E5F7C66186F3}" sibTransId="{AC4DFEA6-E80A-4A60-A828-DCA58D02FBA7}"/>
    <dgm:cxn modelId="{E6646B22-EF13-40EA-B009-7767F9E7FA18}" srcId="{25DE28CA-8DB8-4F50-93F4-03DE262B1C71}" destId="{3B14B2AF-EC7C-47B7-ABF7-FF480DFF08D6}" srcOrd="0" destOrd="0" parTransId="{97B64991-16F8-4AC0-BF9C-F89E9D8FE998}" sibTransId="{7ED76F44-4814-404D-829B-1165CC801B6D}"/>
    <dgm:cxn modelId="{FD248FCB-D809-4249-B3F1-362B14D70B38}" type="presOf" srcId="{53A833A7-52C8-465B-AEAD-2F9B14F55F7A}" destId="{3D77481E-ECD2-4D61-82A6-6714B1277A30}" srcOrd="0" destOrd="0" presId="urn:microsoft.com/office/officeart/2018/2/layout/IconVerticalSolidList"/>
    <dgm:cxn modelId="{07E42080-C781-446A-9ABC-E2310F4F3D67}" type="presOf" srcId="{8CAB1314-4D86-48AC-B6BB-F94819C14124}" destId="{3BBDE321-BB73-4AB8-98C3-BCA34A281618}" srcOrd="0" destOrd="0" presId="urn:microsoft.com/office/officeart/2018/2/layout/IconVerticalSolidList"/>
    <dgm:cxn modelId="{30C1F2CA-35CD-4EFD-B0CB-7A794AF035F0}" srcId="{E152FB15-0814-4C20-9662-58F4CC5DC8B7}" destId="{8CAB1314-4D86-48AC-B6BB-F94819C14124}" srcOrd="0" destOrd="0" parTransId="{92B150C1-561E-4AB7-A9FE-AE56450C1605}" sibTransId="{A7FE2387-3C9C-4187-B7BA-CADEDD9B0153}"/>
    <dgm:cxn modelId="{1FA311D6-D4B0-4B0E-8226-7C85005D0829}" type="presOf" srcId="{45FF863F-AD5D-4505-9B34-30E1B6CA4C04}" destId="{128BAC83-50FB-4DFA-8AEB-A0560C192580}" srcOrd="0" destOrd="0" presId="urn:microsoft.com/office/officeart/2018/2/layout/IconVerticalSolidList"/>
    <dgm:cxn modelId="{11B147CA-ACEF-4958-AEDE-E08EBD74E07C}" srcId="{45FF863F-AD5D-4505-9B34-30E1B6CA4C04}" destId="{ACBAE375-6F3F-4140-85AB-5F46A770C4D6}" srcOrd="4" destOrd="0" parTransId="{249CCFF4-48CC-4E19-8842-95EEF28B9329}" sibTransId="{C9C85291-2F57-41A3-9B63-590A615D9950}"/>
    <dgm:cxn modelId="{058F8B7A-670A-486C-B3BB-025468AC465E}" type="presOf" srcId="{A8793B33-25EE-4541-877E-477FBA04FB96}" destId="{11A8958C-DC19-41F3-87E9-E6B610FAF659}" srcOrd="0" destOrd="0" presId="urn:microsoft.com/office/officeart/2018/2/layout/IconVerticalSolidList"/>
    <dgm:cxn modelId="{6BC5950C-56FF-45F3-9763-E82E41F1E992}" type="presOf" srcId="{ACBAE375-6F3F-4140-85AB-5F46A770C4D6}" destId="{01D4D4AD-40C2-46C2-ADDA-F4FAE192C061}" srcOrd="0" destOrd="0" presId="urn:microsoft.com/office/officeart/2018/2/layout/IconVerticalSolidList"/>
    <dgm:cxn modelId="{B1571C02-6D4B-453C-90A0-8B23038A0EF9}" srcId="{45FF863F-AD5D-4505-9B34-30E1B6CA4C04}" destId="{25DE28CA-8DB8-4F50-93F4-03DE262B1C71}" srcOrd="3" destOrd="0" parTransId="{8EA3EB99-86A7-4A25-8197-575BE4568D3E}" sibTransId="{B6E6479E-AC2C-4D2B-8E10-1175EC0A2A09}"/>
    <dgm:cxn modelId="{F7AA8F32-A77C-487B-9157-7B2C4C55FA95}" type="presParOf" srcId="{128BAC83-50FB-4DFA-8AEB-A0560C192580}" destId="{D1C8B376-1FC0-45BC-B17A-FE8E9D2BF42D}" srcOrd="0" destOrd="0" presId="urn:microsoft.com/office/officeart/2018/2/layout/IconVerticalSolidList"/>
    <dgm:cxn modelId="{B1A345F0-5944-4E17-B205-74DDB5C16827}" type="presParOf" srcId="{D1C8B376-1FC0-45BC-B17A-FE8E9D2BF42D}" destId="{2F2BAC50-DA1F-4BA8-BC6F-7D1DECF128BA}" srcOrd="0" destOrd="0" presId="urn:microsoft.com/office/officeart/2018/2/layout/IconVerticalSolidList"/>
    <dgm:cxn modelId="{AF19D9F1-AD26-4BA9-857B-88D9ED891A09}" type="presParOf" srcId="{D1C8B376-1FC0-45BC-B17A-FE8E9D2BF42D}" destId="{3603E883-37B8-4729-AFA4-C673A663A4E2}" srcOrd="1" destOrd="0" presId="urn:microsoft.com/office/officeart/2018/2/layout/IconVerticalSolidList"/>
    <dgm:cxn modelId="{6C3B5E85-15F6-42DA-91AE-7ABF853AE0A1}" type="presParOf" srcId="{D1C8B376-1FC0-45BC-B17A-FE8E9D2BF42D}" destId="{CF13FA28-CD98-49F5-8282-35CDBEC98DF2}" srcOrd="2" destOrd="0" presId="urn:microsoft.com/office/officeart/2018/2/layout/IconVerticalSolidList"/>
    <dgm:cxn modelId="{D004CA83-5CA6-4F7C-9A13-473F4F86A74B}" type="presParOf" srcId="{D1C8B376-1FC0-45BC-B17A-FE8E9D2BF42D}" destId="{11A8958C-DC19-41F3-87E9-E6B610FAF659}" srcOrd="3" destOrd="0" presId="urn:microsoft.com/office/officeart/2018/2/layout/IconVerticalSolidList"/>
    <dgm:cxn modelId="{65EAF58C-3F4F-4966-953A-BA9AC9C01C0A}" type="presParOf" srcId="{128BAC83-50FB-4DFA-8AEB-A0560C192580}" destId="{8E8902C4-203F-4135-BE43-3B831E8A4896}" srcOrd="1" destOrd="0" presId="urn:microsoft.com/office/officeart/2018/2/layout/IconVerticalSolidList"/>
    <dgm:cxn modelId="{578DC2FB-9728-4F09-A5C7-07B6DE3B6F97}" type="presParOf" srcId="{128BAC83-50FB-4DFA-8AEB-A0560C192580}" destId="{37F8EAF3-10F9-46EE-B694-DDCD59940541}" srcOrd="2" destOrd="0" presId="urn:microsoft.com/office/officeart/2018/2/layout/IconVerticalSolidList"/>
    <dgm:cxn modelId="{CAA97C82-AB42-4FB6-B304-369907C3E9D4}" type="presParOf" srcId="{37F8EAF3-10F9-46EE-B694-DDCD59940541}" destId="{FC6635DC-2EC0-4211-912F-72393C2EC5A0}" srcOrd="0" destOrd="0" presId="urn:microsoft.com/office/officeart/2018/2/layout/IconVerticalSolidList"/>
    <dgm:cxn modelId="{9C0309BE-1E2D-4B9E-8BC8-466EFDFB615B}" type="presParOf" srcId="{37F8EAF3-10F9-46EE-B694-DDCD59940541}" destId="{7A9D0A41-AB4D-4C9B-972C-087BE43B76D5}" srcOrd="1" destOrd="0" presId="urn:microsoft.com/office/officeart/2018/2/layout/IconVerticalSolidList"/>
    <dgm:cxn modelId="{249E2F6E-2A34-47A0-91D2-7712F373F8FB}" type="presParOf" srcId="{37F8EAF3-10F9-46EE-B694-DDCD59940541}" destId="{CCE859B2-E266-4193-A050-E3CC395B441C}" srcOrd="2" destOrd="0" presId="urn:microsoft.com/office/officeart/2018/2/layout/IconVerticalSolidList"/>
    <dgm:cxn modelId="{E89C63A9-1343-4B57-82A7-BD8C25A58052}" type="presParOf" srcId="{37F8EAF3-10F9-46EE-B694-DDCD59940541}" destId="{3D77481E-ECD2-4D61-82A6-6714B1277A30}" srcOrd="3" destOrd="0" presId="urn:microsoft.com/office/officeart/2018/2/layout/IconVerticalSolidList"/>
    <dgm:cxn modelId="{04038A0D-AB48-4908-9629-7C2BE2796891}" type="presParOf" srcId="{128BAC83-50FB-4DFA-8AEB-A0560C192580}" destId="{8F18421E-8A3E-4B5B-86BD-41A473DF2104}" srcOrd="3" destOrd="0" presId="urn:microsoft.com/office/officeart/2018/2/layout/IconVerticalSolidList"/>
    <dgm:cxn modelId="{EAF8D90F-A24B-4AEA-8A55-8F197E81804F}" type="presParOf" srcId="{128BAC83-50FB-4DFA-8AEB-A0560C192580}" destId="{BB8AA368-EC98-4BFC-B60F-451828D51B88}" srcOrd="4" destOrd="0" presId="urn:microsoft.com/office/officeart/2018/2/layout/IconVerticalSolidList"/>
    <dgm:cxn modelId="{E73DBFB1-1FB8-49EC-9582-4720D1584666}" type="presParOf" srcId="{BB8AA368-EC98-4BFC-B60F-451828D51B88}" destId="{00CC3CE2-2744-449F-A267-3ABC8E432130}" srcOrd="0" destOrd="0" presId="urn:microsoft.com/office/officeart/2018/2/layout/IconVerticalSolidList"/>
    <dgm:cxn modelId="{9860BE5B-5A99-4A98-A029-A5D5F2AA8EBB}" type="presParOf" srcId="{BB8AA368-EC98-4BFC-B60F-451828D51B88}" destId="{D240A9A8-AC55-4AEE-AD4B-AD46C8DF7699}" srcOrd="1" destOrd="0" presId="urn:microsoft.com/office/officeart/2018/2/layout/IconVerticalSolidList"/>
    <dgm:cxn modelId="{7A1E6EBB-8D79-4FA1-9114-AF142CBA6E49}" type="presParOf" srcId="{BB8AA368-EC98-4BFC-B60F-451828D51B88}" destId="{AA2BBF84-051C-4755-AB05-F269A81BEA59}" srcOrd="2" destOrd="0" presId="urn:microsoft.com/office/officeart/2018/2/layout/IconVerticalSolidList"/>
    <dgm:cxn modelId="{80A8A41D-2DD3-4E87-BE9F-E55946CBC060}" type="presParOf" srcId="{BB8AA368-EC98-4BFC-B60F-451828D51B88}" destId="{CA98DD19-B2D5-4C0E-A7DD-DC550D80CD9D}" srcOrd="3" destOrd="0" presId="urn:microsoft.com/office/officeart/2018/2/layout/IconVerticalSolidList"/>
    <dgm:cxn modelId="{726477E0-9F73-4AD8-BD07-B95AE0E69750}" type="presParOf" srcId="{BB8AA368-EC98-4BFC-B60F-451828D51B88}" destId="{3BBDE321-BB73-4AB8-98C3-BCA34A281618}" srcOrd="4" destOrd="0" presId="urn:microsoft.com/office/officeart/2018/2/layout/IconVerticalSolidList"/>
    <dgm:cxn modelId="{394799FB-4235-4A39-9148-9B8726E03AFD}" type="presParOf" srcId="{128BAC83-50FB-4DFA-8AEB-A0560C192580}" destId="{BC321CFE-D041-4412-B626-0B84C7A95EF2}" srcOrd="5" destOrd="0" presId="urn:microsoft.com/office/officeart/2018/2/layout/IconVerticalSolidList"/>
    <dgm:cxn modelId="{472DE4BB-5466-40AC-B7F0-A9F0F88213A7}" type="presParOf" srcId="{128BAC83-50FB-4DFA-8AEB-A0560C192580}" destId="{6513A110-E4B0-4097-8DD9-3EA216048B57}" srcOrd="6" destOrd="0" presId="urn:microsoft.com/office/officeart/2018/2/layout/IconVerticalSolidList"/>
    <dgm:cxn modelId="{3EDB6C32-9D67-4E4C-AE0F-06EC17BDBA87}" type="presParOf" srcId="{6513A110-E4B0-4097-8DD9-3EA216048B57}" destId="{FACA81B6-5E91-453F-AE15-0C782118357F}" srcOrd="0" destOrd="0" presId="urn:microsoft.com/office/officeart/2018/2/layout/IconVerticalSolidList"/>
    <dgm:cxn modelId="{CB9A2981-1779-41B9-BACA-0F1155A54783}" type="presParOf" srcId="{6513A110-E4B0-4097-8DD9-3EA216048B57}" destId="{65EC0171-A116-48A7-B9BF-805C6BC7BEDC}" srcOrd="1" destOrd="0" presId="urn:microsoft.com/office/officeart/2018/2/layout/IconVerticalSolidList"/>
    <dgm:cxn modelId="{6154264B-2CDC-4989-8D1A-CDB531042297}" type="presParOf" srcId="{6513A110-E4B0-4097-8DD9-3EA216048B57}" destId="{9516D673-2DF5-4AE4-8728-F57D2E134768}" srcOrd="2" destOrd="0" presId="urn:microsoft.com/office/officeart/2018/2/layout/IconVerticalSolidList"/>
    <dgm:cxn modelId="{0EB7A023-5DCB-40C1-AEC5-F0C25FB065AB}" type="presParOf" srcId="{6513A110-E4B0-4097-8DD9-3EA216048B57}" destId="{04747502-E90B-43C0-AF2A-CC0C1F03F859}" srcOrd="3" destOrd="0" presId="urn:microsoft.com/office/officeart/2018/2/layout/IconVerticalSolidList"/>
    <dgm:cxn modelId="{E12B6A0A-0342-4CDD-A663-A013C7148751}" type="presParOf" srcId="{6513A110-E4B0-4097-8DD9-3EA216048B57}" destId="{171FCC9B-3033-4AB3-9607-AEC3C2042855}" srcOrd="4" destOrd="0" presId="urn:microsoft.com/office/officeart/2018/2/layout/IconVerticalSolidList"/>
    <dgm:cxn modelId="{1F97974F-6287-49A0-8D03-97FB9ECF339A}" type="presParOf" srcId="{128BAC83-50FB-4DFA-8AEB-A0560C192580}" destId="{D6B50F73-E75A-4118-B276-5724BE6EAED2}" srcOrd="7" destOrd="0" presId="urn:microsoft.com/office/officeart/2018/2/layout/IconVerticalSolidList"/>
    <dgm:cxn modelId="{2E09810F-AE67-4D85-BB60-2F75EB8BBE1B}" type="presParOf" srcId="{128BAC83-50FB-4DFA-8AEB-A0560C192580}" destId="{8B5BF556-CC2C-4228-995D-7AC38106BE05}" srcOrd="8" destOrd="0" presId="urn:microsoft.com/office/officeart/2018/2/layout/IconVerticalSolidList"/>
    <dgm:cxn modelId="{92741C43-6DCE-4C7A-B845-68BD2AFF5676}" type="presParOf" srcId="{8B5BF556-CC2C-4228-995D-7AC38106BE05}" destId="{67DF086C-EC15-4E01-9EE7-70D9D8A4C5DF}" srcOrd="0" destOrd="0" presId="urn:microsoft.com/office/officeart/2018/2/layout/IconVerticalSolidList"/>
    <dgm:cxn modelId="{4AEB35B2-6F4E-43D5-B22F-75A329032904}" type="presParOf" srcId="{8B5BF556-CC2C-4228-995D-7AC38106BE05}" destId="{DD306195-996F-48C9-B24C-833741674E72}" srcOrd="1" destOrd="0" presId="urn:microsoft.com/office/officeart/2018/2/layout/IconVerticalSolidList"/>
    <dgm:cxn modelId="{3A94593A-F4D5-4DAB-A6F4-0AF540673D9F}" type="presParOf" srcId="{8B5BF556-CC2C-4228-995D-7AC38106BE05}" destId="{9F6ACC9D-6A8F-4D9D-BF93-04F6639F7B90}" srcOrd="2" destOrd="0" presId="urn:microsoft.com/office/officeart/2018/2/layout/IconVerticalSolidList"/>
    <dgm:cxn modelId="{02147BBD-F91B-49CA-AB3C-FD3DA4D53398}" type="presParOf" srcId="{8B5BF556-CC2C-4228-995D-7AC38106BE05}" destId="{01D4D4AD-40C2-46C2-ADDA-F4FAE192C0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AC50-DA1F-4BA8-BC6F-7D1DECF128BA}">
      <dsp:nvSpPr>
        <dsp:cNvPr id="0" name=""/>
        <dsp:cNvSpPr/>
      </dsp:nvSpPr>
      <dsp:spPr>
        <a:xfrm>
          <a:off x="0" y="4330"/>
          <a:ext cx="6278562" cy="922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3E883-37B8-4729-AFA4-C673A663A4E2}">
      <dsp:nvSpPr>
        <dsp:cNvPr id="0" name=""/>
        <dsp:cNvSpPr/>
      </dsp:nvSpPr>
      <dsp:spPr>
        <a:xfrm>
          <a:off x="279050" y="211889"/>
          <a:ext cx="507364" cy="50736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A8958C-DC19-41F3-87E9-E6B610FAF659}">
      <dsp:nvSpPr>
        <dsp:cNvPr id="0" name=""/>
        <dsp:cNvSpPr/>
      </dsp:nvSpPr>
      <dsp:spPr>
        <a:xfrm>
          <a:off x="1065465" y="4330"/>
          <a:ext cx="5213096"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711200">
            <a:lnSpc>
              <a:spcPct val="90000"/>
            </a:lnSpc>
            <a:spcBef>
              <a:spcPct val="0"/>
            </a:spcBef>
            <a:spcAft>
              <a:spcPct val="35000"/>
            </a:spcAft>
          </a:pPr>
          <a:r>
            <a:rPr lang="cs-CZ" sz="1600" kern="1200"/>
            <a:t>Stavba jako samostatná nemovitá věc (přechodná ustanovení OZ)</a:t>
          </a:r>
          <a:endParaRPr lang="en-US" sz="1600" kern="1200"/>
        </a:p>
      </dsp:txBody>
      <dsp:txXfrm>
        <a:off x="1065465" y="4330"/>
        <a:ext cx="5213096" cy="922481"/>
      </dsp:txXfrm>
    </dsp:sp>
    <dsp:sp modelId="{FC6635DC-2EC0-4211-912F-72393C2EC5A0}">
      <dsp:nvSpPr>
        <dsp:cNvPr id="0" name=""/>
        <dsp:cNvSpPr/>
      </dsp:nvSpPr>
      <dsp:spPr>
        <a:xfrm>
          <a:off x="0" y="1157432"/>
          <a:ext cx="6278562" cy="922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D0A41-AB4D-4C9B-972C-087BE43B76D5}">
      <dsp:nvSpPr>
        <dsp:cNvPr id="0" name=""/>
        <dsp:cNvSpPr/>
      </dsp:nvSpPr>
      <dsp:spPr>
        <a:xfrm>
          <a:off x="279050" y="1364990"/>
          <a:ext cx="507364" cy="50736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7481E-ECD2-4D61-82A6-6714B1277A30}">
      <dsp:nvSpPr>
        <dsp:cNvPr id="0" name=""/>
        <dsp:cNvSpPr/>
      </dsp:nvSpPr>
      <dsp:spPr>
        <a:xfrm>
          <a:off x="1065465" y="1157432"/>
          <a:ext cx="5213096"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711200">
            <a:lnSpc>
              <a:spcPct val="90000"/>
            </a:lnSpc>
            <a:spcBef>
              <a:spcPct val="0"/>
            </a:spcBef>
            <a:spcAft>
              <a:spcPct val="35000"/>
            </a:spcAft>
          </a:pPr>
          <a:r>
            <a:rPr lang="cs-CZ" sz="1600" kern="1200"/>
            <a:t>Stavba jako součást pozemku nebo práva stavby</a:t>
          </a:r>
          <a:endParaRPr lang="en-US" sz="1600" kern="1200"/>
        </a:p>
      </dsp:txBody>
      <dsp:txXfrm>
        <a:off x="1065465" y="1157432"/>
        <a:ext cx="5213096" cy="922481"/>
      </dsp:txXfrm>
    </dsp:sp>
    <dsp:sp modelId="{00CC3CE2-2744-449F-A267-3ABC8E432130}">
      <dsp:nvSpPr>
        <dsp:cNvPr id="0" name=""/>
        <dsp:cNvSpPr/>
      </dsp:nvSpPr>
      <dsp:spPr>
        <a:xfrm>
          <a:off x="0" y="2310534"/>
          <a:ext cx="6278562" cy="922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0A9A8-AC55-4AEE-AD4B-AD46C8DF7699}">
      <dsp:nvSpPr>
        <dsp:cNvPr id="0" name=""/>
        <dsp:cNvSpPr/>
      </dsp:nvSpPr>
      <dsp:spPr>
        <a:xfrm>
          <a:off x="279050" y="2518092"/>
          <a:ext cx="507364" cy="50736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98DD19-B2D5-4C0E-A7DD-DC550D80CD9D}">
      <dsp:nvSpPr>
        <dsp:cNvPr id="0" name=""/>
        <dsp:cNvSpPr/>
      </dsp:nvSpPr>
      <dsp:spPr>
        <a:xfrm>
          <a:off x="1065465" y="2310534"/>
          <a:ext cx="2825352"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711200">
            <a:lnSpc>
              <a:spcPct val="90000"/>
            </a:lnSpc>
            <a:spcBef>
              <a:spcPct val="0"/>
            </a:spcBef>
            <a:spcAft>
              <a:spcPct val="35000"/>
            </a:spcAft>
          </a:pPr>
          <a:r>
            <a:rPr lang="cs-CZ" sz="1600" kern="1200"/>
            <a:t>Liniová stavba jako samostatná nemovitá věc (výjimka ze superficiální zásady)</a:t>
          </a:r>
          <a:endParaRPr lang="en-US" sz="1600" kern="1200"/>
        </a:p>
      </dsp:txBody>
      <dsp:txXfrm>
        <a:off x="1065465" y="2310534"/>
        <a:ext cx="2825352" cy="922481"/>
      </dsp:txXfrm>
    </dsp:sp>
    <dsp:sp modelId="{3BBDE321-BB73-4AB8-98C3-BCA34A281618}">
      <dsp:nvSpPr>
        <dsp:cNvPr id="0" name=""/>
        <dsp:cNvSpPr/>
      </dsp:nvSpPr>
      <dsp:spPr>
        <a:xfrm>
          <a:off x="3890818" y="2310534"/>
          <a:ext cx="2387743"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533400">
            <a:lnSpc>
              <a:spcPct val="90000"/>
            </a:lnSpc>
            <a:spcBef>
              <a:spcPct val="0"/>
            </a:spcBef>
            <a:spcAft>
              <a:spcPct val="35000"/>
            </a:spcAft>
          </a:pPr>
          <a:r>
            <a:rPr lang="cs-CZ" sz="1200" kern="1200"/>
            <a:t>Např. inženýrské sítě</a:t>
          </a:r>
          <a:endParaRPr lang="en-US" sz="1200" kern="1200"/>
        </a:p>
      </dsp:txBody>
      <dsp:txXfrm>
        <a:off x="3890818" y="2310534"/>
        <a:ext cx="2387743" cy="922481"/>
      </dsp:txXfrm>
    </dsp:sp>
    <dsp:sp modelId="{FACA81B6-5E91-453F-AE15-0C782118357F}">
      <dsp:nvSpPr>
        <dsp:cNvPr id="0" name=""/>
        <dsp:cNvSpPr/>
      </dsp:nvSpPr>
      <dsp:spPr>
        <a:xfrm>
          <a:off x="0" y="3463636"/>
          <a:ext cx="6278562" cy="922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C0171-A116-48A7-B9BF-805C6BC7BEDC}">
      <dsp:nvSpPr>
        <dsp:cNvPr id="0" name=""/>
        <dsp:cNvSpPr/>
      </dsp:nvSpPr>
      <dsp:spPr>
        <a:xfrm>
          <a:off x="279050" y="3671194"/>
          <a:ext cx="507364" cy="50736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747502-E90B-43C0-AF2A-CC0C1F03F859}">
      <dsp:nvSpPr>
        <dsp:cNvPr id="0" name=""/>
        <dsp:cNvSpPr/>
      </dsp:nvSpPr>
      <dsp:spPr>
        <a:xfrm>
          <a:off x="1065465" y="3463636"/>
          <a:ext cx="2825352"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711200">
            <a:lnSpc>
              <a:spcPct val="90000"/>
            </a:lnSpc>
            <a:spcBef>
              <a:spcPct val="0"/>
            </a:spcBef>
            <a:spcAft>
              <a:spcPct val="35000"/>
            </a:spcAft>
          </a:pPr>
          <a:r>
            <a:rPr lang="cs-CZ" sz="1600" kern="1200"/>
            <a:t>Součást pozemku </a:t>
          </a:r>
          <a:endParaRPr lang="en-US" sz="1600" kern="1200"/>
        </a:p>
      </dsp:txBody>
      <dsp:txXfrm>
        <a:off x="1065465" y="3463636"/>
        <a:ext cx="2825352" cy="922481"/>
      </dsp:txXfrm>
    </dsp:sp>
    <dsp:sp modelId="{171FCC9B-3033-4AB3-9607-AEC3C2042855}">
      <dsp:nvSpPr>
        <dsp:cNvPr id="0" name=""/>
        <dsp:cNvSpPr/>
      </dsp:nvSpPr>
      <dsp:spPr>
        <a:xfrm>
          <a:off x="3890818" y="3463636"/>
          <a:ext cx="2387743"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533400">
            <a:lnSpc>
              <a:spcPct val="90000"/>
            </a:lnSpc>
            <a:spcBef>
              <a:spcPct val="0"/>
            </a:spcBef>
            <a:spcAft>
              <a:spcPct val="35000"/>
            </a:spcAft>
          </a:pPr>
          <a:r>
            <a:rPr lang="cs-CZ" sz="1200" kern="1200"/>
            <a:t>Nenaplňuje znaky stavby jako samostatné nemovité věc </a:t>
          </a:r>
          <a:endParaRPr lang="en-US" sz="1200" kern="1200"/>
        </a:p>
      </dsp:txBody>
      <dsp:txXfrm>
        <a:off x="3890818" y="3463636"/>
        <a:ext cx="2387743" cy="922481"/>
      </dsp:txXfrm>
    </dsp:sp>
    <dsp:sp modelId="{67DF086C-EC15-4E01-9EE7-70D9D8A4C5DF}">
      <dsp:nvSpPr>
        <dsp:cNvPr id="0" name=""/>
        <dsp:cNvSpPr/>
      </dsp:nvSpPr>
      <dsp:spPr>
        <a:xfrm>
          <a:off x="0" y="4616737"/>
          <a:ext cx="6278562" cy="922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06195-996F-48C9-B24C-833741674E72}">
      <dsp:nvSpPr>
        <dsp:cNvPr id="0" name=""/>
        <dsp:cNvSpPr/>
      </dsp:nvSpPr>
      <dsp:spPr>
        <a:xfrm>
          <a:off x="279050" y="4824296"/>
          <a:ext cx="507364" cy="50736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D4D4AD-40C2-46C2-ADDA-F4FAE192C061}">
      <dsp:nvSpPr>
        <dsp:cNvPr id="0" name=""/>
        <dsp:cNvSpPr/>
      </dsp:nvSpPr>
      <dsp:spPr>
        <a:xfrm>
          <a:off x="1065465" y="4616737"/>
          <a:ext cx="5213096" cy="92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29" tIns="97629" rIns="97629" bIns="97629" numCol="1" spcCol="1270" anchor="ctr" anchorCtr="0">
          <a:noAutofit/>
        </a:bodyPr>
        <a:lstStyle/>
        <a:p>
          <a:pPr lvl="0" algn="l" defTabSz="711200">
            <a:lnSpc>
              <a:spcPct val="90000"/>
            </a:lnSpc>
            <a:spcBef>
              <a:spcPct val="0"/>
            </a:spcBef>
            <a:spcAft>
              <a:spcPct val="35000"/>
            </a:spcAft>
          </a:pPr>
          <a:r>
            <a:rPr lang="cs-CZ" sz="1600" kern="1200"/>
            <a:t>Stroj nebo jiné zařízení, o kterém byla učiněna výhrada vlastnictví</a:t>
          </a:r>
          <a:endParaRPr lang="en-US" sz="1600" kern="1200"/>
        </a:p>
      </dsp:txBody>
      <dsp:txXfrm>
        <a:off x="1065465" y="4616737"/>
        <a:ext cx="5213096" cy="922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4C2EF979-00AF-4EB7-8BC3-56942DE36C32}" type="datetimeFigureOut">
              <a:rPr lang="cs-CZ" smtClean="0"/>
              <a:t>05.03.2020</a:t>
            </a:fld>
            <a:endParaRPr lang="cs-CZ"/>
          </a:p>
        </p:txBody>
      </p:sp>
      <p:sp>
        <p:nvSpPr>
          <p:cNvPr id="4" name="Zástupný symbol pro zápatí 3"/>
          <p:cNvSpPr>
            <a:spLocks noGrp="1"/>
          </p:cNvSpPr>
          <p:nvPr>
            <p:ph type="ftr" sz="quarter" idx="2"/>
          </p:nvPr>
        </p:nvSpPr>
        <p:spPr>
          <a:xfrm>
            <a:off x="0" y="8685215"/>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5"/>
            <a:ext cx="2971800" cy="458787"/>
          </a:xfrm>
          <a:prstGeom prst="rect">
            <a:avLst/>
          </a:prstGeom>
        </p:spPr>
        <p:txBody>
          <a:bodyPr vert="horz" lIns="91440" tIns="45720" rIns="91440" bIns="45720" rtlCol="0" anchor="b"/>
          <a:lstStyle>
            <a:lvl1pPr algn="r">
              <a:defRPr sz="1200"/>
            </a:lvl1pPr>
          </a:lstStyle>
          <a:p>
            <a:fld id="{4AB635E8-6233-4F8E-B8FC-8080F2137404}" type="slidenum">
              <a:rPr lang="cs-CZ" smtClean="0"/>
              <a:t>‹#›</a:t>
            </a:fld>
            <a:endParaRPr lang="cs-CZ"/>
          </a:p>
        </p:txBody>
      </p:sp>
    </p:spTree>
    <p:extLst>
      <p:ext uri="{BB962C8B-B14F-4D97-AF65-F5344CB8AC3E}">
        <p14:creationId xmlns:p14="http://schemas.microsoft.com/office/powerpoint/2010/main" val="37248488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4C1A697-57FC-4F5B-BABC-4DC477CB5399}" type="datetimeFigureOut">
              <a:rPr lang="cs-CZ" smtClean="0"/>
              <a:t>05.03.2020</a:t>
            </a:fld>
            <a:endParaRPr lang="cs-C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250847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05.03.2020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85646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05.03.2020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10694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C1A697-57FC-4F5B-BABC-4DC477CB5399}" type="datetimeFigureOut">
              <a:rPr lang="cs-CZ" smtClean="0"/>
              <a:t>05.03.2020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249187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4C1A697-57FC-4F5B-BABC-4DC477CB5399}" type="datetimeFigureOut">
              <a:rPr lang="cs-CZ" smtClean="0"/>
              <a:t>05.03.2020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228759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C1A697-57FC-4F5B-BABC-4DC477CB5399}" type="datetimeFigureOut">
              <a:rPr lang="cs-CZ" smtClean="0"/>
              <a:t>05.03.2020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4057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C1A697-57FC-4F5B-BABC-4DC477CB5399}" type="datetimeFigureOut">
              <a:rPr lang="cs-CZ" smtClean="0"/>
              <a:t>05.03.2020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60649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C1A697-57FC-4F5B-BABC-4DC477CB5399}" type="datetimeFigureOut">
              <a:rPr lang="cs-CZ" smtClean="0"/>
              <a:t>05.03.2020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429116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1A697-57FC-4F5B-BABC-4DC477CB5399}" type="datetimeFigureOut">
              <a:rPr lang="cs-CZ" smtClean="0"/>
              <a:t>05.03.2020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BE0D493-080F-41DA-8C18-30C1CD61E493}" type="slidenum">
              <a:rPr lang="cs-CZ" smtClean="0"/>
              <a:t>‹#›</a:t>
            </a:fld>
            <a:endParaRPr lang="cs-CZ"/>
          </a:p>
        </p:txBody>
      </p:sp>
    </p:spTree>
    <p:extLst>
      <p:ext uri="{BB962C8B-B14F-4D97-AF65-F5344CB8AC3E}">
        <p14:creationId xmlns:p14="http://schemas.microsoft.com/office/powerpoint/2010/main" val="380883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cs-CZ"/>
              <a:t>Upravte styly předlohy textu.</a:t>
            </a:r>
          </a:p>
        </p:txBody>
      </p:sp>
      <p:sp>
        <p:nvSpPr>
          <p:cNvPr id="5" name="Date Placeholder 4"/>
          <p:cNvSpPr>
            <a:spLocks noGrp="1"/>
          </p:cNvSpPr>
          <p:nvPr>
            <p:ph type="dt" sz="half" idx="10"/>
          </p:nvPr>
        </p:nvSpPr>
        <p:spPr/>
        <p:txBody>
          <a:bodyPr/>
          <a:lstStyle/>
          <a:p>
            <a:fld id="{C4C1A697-57FC-4F5B-BABC-4DC477CB5399}" type="datetimeFigureOut">
              <a:rPr lang="cs-CZ" smtClean="0"/>
              <a:t>05.03.2020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377391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4C1A697-57FC-4F5B-BABC-4DC477CB5399}" type="datetimeFigureOut">
              <a:rPr lang="cs-CZ" smtClean="0"/>
              <a:t>05.03.2020</a:t>
            </a:fld>
            <a:endParaRPr lang="cs-C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cs-CZ"/>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32030770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4C1A697-57FC-4F5B-BABC-4DC477CB5399}" type="datetimeFigureOut">
              <a:rPr lang="cs-CZ" smtClean="0"/>
              <a:t>05.03.2020</a:t>
            </a:fld>
            <a:endParaRPr lang="cs-C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cs-C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BE0D493-080F-41DA-8C18-30C1CD61E493}" type="slidenum">
              <a:rPr lang="cs-CZ" smtClean="0"/>
              <a:t>‹#›</a:t>
            </a:fld>
            <a:endParaRPr lang="cs-CZ"/>
          </a:p>
        </p:txBody>
      </p:sp>
    </p:spTree>
    <p:extLst>
      <p:ext uri="{BB962C8B-B14F-4D97-AF65-F5344CB8AC3E}">
        <p14:creationId xmlns:p14="http://schemas.microsoft.com/office/powerpoint/2010/main" val="2643691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talice.cz/uredni_deska/17-01-24/Scan_rozhodnuti%20studna%201%20Hyrslov%C3%A1_Satalice.pdf" TargetMode="External"/><Relationship Id="rId2" Type="http://schemas.openxmlformats.org/officeDocument/2006/relationships/hyperlink" Target="http://www.benesov-city.cz/assets/File.ashx?id_org=219&amp;id_dokumenty=43098" TargetMode="External"/><Relationship Id="rId1" Type="http://schemas.openxmlformats.org/officeDocument/2006/relationships/slideLayout" Target="../slideLayouts/slideLayout2.xml"/><Relationship Id="rId4" Type="http://schemas.openxmlformats.org/officeDocument/2006/relationships/hyperlink" Target="http://benesov-city.cz/assets/File.ashx?id_org=219&amp;id_dokumenty=3128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urv.cz/sites/File/metodika_AP_NS_2016_final.pdf" TargetMode="External"/><Relationship Id="rId2" Type="http://schemas.openxmlformats.org/officeDocument/2006/relationships/hyperlink" Target="http://heis.vuv.cz/data/webmap/isapi.dll?map=mp_isvs&amp;TMPL=AJAX_MAIN&amp;IFRAME=1&amp;LEGEND_HIDE=0&amp;QUERY_SELECTION=1&amp;FULLTEXT_CHECKED=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dibavod.cz/70/prohlizecka-zaplavovych-uzemi.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Právní režim pozemků sloužících vodnímu hospodářství</a:t>
            </a:r>
          </a:p>
        </p:txBody>
      </p:sp>
      <p:sp>
        <p:nvSpPr>
          <p:cNvPr id="3" name="Podnadpis 2"/>
          <p:cNvSpPr>
            <a:spLocks noGrp="1"/>
          </p:cNvSpPr>
          <p:nvPr>
            <p:ph type="subTitle" idx="1"/>
          </p:nvPr>
        </p:nvSpPr>
        <p:spPr/>
        <p:txBody>
          <a:bodyPr/>
          <a:lstStyle/>
          <a:p>
            <a:pPr algn="r"/>
            <a:r>
              <a:rPr lang="cs-CZ" dirty="0"/>
              <a:t>JUDr. Jana Tkáčiková, Ph.D.</a:t>
            </a:r>
          </a:p>
        </p:txBody>
      </p:sp>
    </p:spTree>
    <p:extLst>
      <p:ext uri="{BB962C8B-B14F-4D97-AF65-F5344CB8AC3E}">
        <p14:creationId xmlns:p14="http://schemas.microsoft.com/office/powerpoint/2010/main" val="271900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5D1C08-B887-4FE4-9DE0-8FEDA46EFA6E}"/>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NAKLÁDÁNÍ  S VODAMI</a:t>
            </a:r>
          </a:p>
        </p:txBody>
      </p:sp>
      <p:sp>
        <p:nvSpPr>
          <p:cNvPr id="3" name="Zástupný symbol pro obsah 2">
            <a:extLst>
              <a:ext uri="{FF2B5EF4-FFF2-40B4-BE49-F238E27FC236}">
                <a16:creationId xmlns:a16="http://schemas.microsoft.com/office/drawing/2014/main" id="{7CE828BF-715C-4B0D-AF74-387E5DE9C413}"/>
              </a:ext>
            </a:extLst>
          </p:cNvPr>
          <p:cNvSpPr>
            <a:spLocks noGrp="1"/>
          </p:cNvSpPr>
          <p:nvPr>
            <p:ph idx="1"/>
          </p:nvPr>
        </p:nvSpPr>
        <p:spPr>
          <a:xfrm>
            <a:off x="4541681" y="447040"/>
            <a:ext cx="7223599" cy="5943600"/>
          </a:xfrm>
        </p:spPr>
        <p:txBody>
          <a:bodyPr anchor="ctr">
            <a:normAutofit lnSpcReduction="10000"/>
          </a:bodyPr>
          <a:lstStyle/>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r>
              <a:rPr lang="cs-CZ" sz="2000" b="1" dirty="0"/>
              <a:t>Vzdouvání pomocí vodních děl, využívání energetického potenciálu, využívání k plavbě nebo k plavení dřeva, k chovu ryb nebo vodní drůbeže, odběr, vypouštění odpadních vod do nich a další způsoby, jimiž lze využívat jejich vlastnosti nebo ovlivňovat jejich množství, průtok, výskyt nebo jakost</a:t>
            </a:r>
          </a:p>
          <a:p>
            <a:pPr lvl="1">
              <a:buFont typeface="Courier New" panose="02070309020205020404" pitchFamily="49" charset="0"/>
              <a:buChar char="o"/>
            </a:pPr>
            <a:r>
              <a:rPr lang="cs-CZ" sz="1800" dirty="0"/>
              <a:t>Obecné, bez povolení nebo souhlasu</a:t>
            </a:r>
          </a:p>
          <a:p>
            <a:pPr lvl="1">
              <a:buFont typeface="Courier New" panose="02070309020205020404" pitchFamily="49" charset="0"/>
              <a:buChar char="o"/>
            </a:pPr>
            <a:r>
              <a:rPr lang="cs-CZ" sz="1800" dirty="0"/>
              <a:t>Zvláštní, s povolením k nakládání s povrchovými nebo podzemními vodami </a:t>
            </a:r>
          </a:p>
          <a:p>
            <a:pPr lvl="1">
              <a:buFont typeface="Courier New" panose="02070309020205020404" pitchFamily="49" charset="0"/>
              <a:buChar char="o"/>
            </a:pPr>
            <a:r>
              <a:rPr lang="cs-CZ" sz="1800" dirty="0"/>
              <a:t>Povolení k dalším činnostem</a:t>
            </a:r>
          </a:p>
          <a:p>
            <a:pPr lvl="1">
              <a:buFont typeface="Courier New" panose="02070309020205020404" pitchFamily="49" charset="0"/>
              <a:buChar char="o"/>
            </a:pPr>
            <a:r>
              <a:rPr lang="cs-CZ" sz="1800" dirty="0"/>
              <a:t>Souhlas k některým činnostem</a:t>
            </a:r>
          </a:p>
          <a:p>
            <a:pPr lvl="1">
              <a:buFont typeface="Courier New" panose="02070309020205020404" pitchFamily="49" charset="0"/>
              <a:buChar char="o"/>
            </a:pPr>
            <a:r>
              <a:rPr lang="cs-CZ" sz="1800" dirty="0"/>
              <a:t>Vyjádření </a:t>
            </a:r>
          </a:p>
          <a:p>
            <a:pPr lvl="2">
              <a:buFont typeface="Arial" panose="020B0604020202020204" pitchFamily="34" charset="0"/>
              <a:buChar char="•"/>
            </a:pPr>
            <a:r>
              <a:rPr lang="cs-CZ" sz="1600" dirty="0"/>
              <a:t>Každý, kdo hodlá realizovat záměr, který může ovlivnit vodní poměry, energetický potenciál, jakost nebo množství povrchových nebo podzemních vod, má právo, aby po dostatečném doložení záměru obdržel vyjádření vodoprávního úřadu, zda je tento záměr z hlediska zájmů chráněných podle tohoto zákona možný, popřípadě za jakých podmínek.</a:t>
            </a:r>
          </a:p>
          <a:p>
            <a:pPr lvl="2">
              <a:buFont typeface="Arial" panose="020B0604020202020204" pitchFamily="34" charset="0"/>
              <a:buChar char="•"/>
            </a:pPr>
            <a:r>
              <a:rPr lang="cs-CZ" sz="1600" dirty="0"/>
              <a:t>Nejedná se o rozhodnutí ve správním řízení a nenahrazuje povolení nebo souhlas </a:t>
            </a:r>
          </a:p>
          <a:p>
            <a:pPr lvl="2">
              <a:buFont typeface="Courier New" panose="02070309020205020404" pitchFamily="49" charset="0"/>
              <a:buChar char="o"/>
            </a:pPr>
            <a:endParaRPr lang="cs-CZ" sz="1600" dirty="0"/>
          </a:p>
          <a:p>
            <a:pPr lvl="1"/>
            <a:endParaRPr lang="cs-CZ" sz="1600" dirty="0"/>
          </a:p>
          <a:p>
            <a:endParaRPr lang="cs-CZ" sz="1600" dirty="0"/>
          </a:p>
          <a:p>
            <a:pPr lvl="1"/>
            <a:endParaRPr lang="cs-CZ" sz="1600" dirty="0"/>
          </a:p>
          <a:p>
            <a:pPr lvl="1"/>
            <a:endParaRPr lang="cs-CZ" sz="1600" dirty="0"/>
          </a:p>
        </p:txBody>
      </p:sp>
    </p:spTree>
    <p:extLst>
      <p:ext uri="{BB962C8B-B14F-4D97-AF65-F5344CB8AC3E}">
        <p14:creationId xmlns:p14="http://schemas.microsoft.com/office/powerpoint/2010/main" val="403832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0C88AD-6B26-45D1-A47F-1B64AC20BD01}"/>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Obecné nakládání s povrchovými vodami</a:t>
            </a:r>
          </a:p>
        </p:txBody>
      </p:sp>
      <p:sp>
        <p:nvSpPr>
          <p:cNvPr id="3" name="Zástupný symbol pro obsah 2">
            <a:extLst>
              <a:ext uri="{FF2B5EF4-FFF2-40B4-BE49-F238E27FC236}">
                <a16:creationId xmlns:a16="http://schemas.microsoft.com/office/drawing/2014/main" id="{6DACFF91-0E25-46F7-B951-E7E266E8473D}"/>
              </a:ext>
            </a:extLst>
          </p:cNvPr>
          <p:cNvSpPr>
            <a:spLocks noGrp="1"/>
          </p:cNvSpPr>
          <p:nvPr>
            <p:ph idx="1"/>
          </p:nvPr>
        </p:nvSpPr>
        <p:spPr>
          <a:xfrm>
            <a:off x="4541681" y="457200"/>
            <a:ext cx="7213439" cy="5923280"/>
          </a:xfrm>
        </p:spPr>
        <p:txBody>
          <a:bodyPr anchor="ctr">
            <a:normAutofit/>
          </a:bodyPr>
          <a:lstStyle/>
          <a:p>
            <a:r>
              <a:rPr lang="cs-CZ" b="1" dirty="0"/>
              <a:t>Každý může na vlastní nebezpečí bez povolení nebo souhlasu vodoprávního úřadu odebírat povrchové vody nebo s nimi jinak nakládat pro vlastní potřebu, není-li k tomu třeba zvláštního technického zařízení.</a:t>
            </a:r>
          </a:p>
          <a:p>
            <a:r>
              <a:rPr lang="cs-CZ" sz="2000" dirty="0"/>
              <a:t>Povolení nebo souhlasu vodoprávního úřadu rovněž není třeba k zachycování povrchových vod jednoduchými zařízeními na jednotlivých pozemcích a stavbách nebo ke změně přirozeného odtoku vod za účelem jejich ochrany před škodlivými účinky těchto vod.</a:t>
            </a:r>
          </a:p>
          <a:p>
            <a:pPr lvl="2"/>
            <a:r>
              <a:rPr lang="cs-CZ" dirty="0"/>
              <a:t>Nesmí být přitom ohrožována jakost nebo zdravotní nezávadnost vod, narušováno přírodní prostředí, zhoršovány odtokové poměry, poškozovány břehy, vodní díla a zařízení, zařízení pro chov ryb a porušována práva a právem chráněné zájmy jiných</a:t>
            </a:r>
          </a:p>
          <a:p>
            <a:r>
              <a:rPr lang="cs-CZ" sz="2000" i="0" dirty="0"/>
              <a:t>Pravomoc vodoprávního úřadu rozhodnutím nebo opatřením obecné povahy bez náhrady upravit, omezit, popřípadě zakázat, vyžaduje-li to veřejný zájem</a:t>
            </a:r>
          </a:p>
          <a:p>
            <a:endParaRPr lang="cs-CZ" sz="1900" dirty="0"/>
          </a:p>
        </p:txBody>
      </p:sp>
    </p:spTree>
    <p:extLst>
      <p:ext uri="{BB962C8B-B14F-4D97-AF65-F5344CB8AC3E}">
        <p14:creationId xmlns:p14="http://schemas.microsoft.com/office/powerpoint/2010/main" val="116903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A8CFEE1-515C-4BF2-A6B8-B98A3EC50D42}"/>
              </a:ext>
            </a:extLst>
          </p:cNvPr>
          <p:cNvSpPr>
            <a:spLocks noGrp="1"/>
          </p:cNvSpPr>
          <p:nvPr>
            <p:ph type="title"/>
          </p:nvPr>
        </p:nvSpPr>
        <p:spPr/>
        <p:txBody>
          <a:bodyPr/>
          <a:lstStyle/>
          <a:p>
            <a:r>
              <a:rPr lang="cs-CZ" dirty="0"/>
              <a:t>Povolení k nakládání s vodami</a:t>
            </a:r>
          </a:p>
        </p:txBody>
      </p:sp>
      <p:sp>
        <p:nvSpPr>
          <p:cNvPr id="3" name="Zástupný symbol pro obsah 2">
            <a:extLst>
              <a:ext uri="{FF2B5EF4-FFF2-40B4-BE49-F238E27FC236}">
                <a16:creationId xmlns:a16="http://schemas.microsoft.com/office/drawing/2014/main" id="{9D01BD75-EE21-4BDE-B2F0-47B3DA88E963}"/>
              </a:ext>
            </a:extLst>
          </p:cNvPr>
          <p:cNvSpPr>
            <a:spLocks noGrp="1"/>
          </p:cNvSpPr>
          <p:nvPr>
            <p:ph sz="half" idx="1"/>
          </p:nvPr>
        </p:nvSpPr>
        <p:spPr>
          <a:xfrm>
            <a:off x="676656" y="1998133"/>
            <a:ext cx="4663440" cy="4360333"/>
          </a:xfrm>
        </p:spPr>
        <p:txBody>
          <a:bodyPr>
            <a:normAutofit fontScale="85000" lnSpcReduction="20000"/>
          </a:bodyPr>
          <a:lstStyle/>
          <a:p>
            <a:r>
              <a:rPr lang="cs-CZ" dirty="0"/>
              <a:t>Účel povolení</a:t>
            </a:r>
          </a:p>
          <a:p>
            <a:pPr lvl="1">
              <a:buFont typeface="Courier New" panose="02070309020205020404" pitchFamily="49" charset="0"/>
              <a:buChar char="o"/>
            </a:pPr>
            <a:r>
              <a:rPr lang="cs-CZ" dirty="0"/>
              <a:t>k odběru</a:t>
            </a:r>
          </a:p>
          <a:p>
            <a:pPr lvl="1">
              <a:buFont typeface="Courier New" panose="02070309020205020404" pitchFamily="49" charset="0"/>
              <a:buChar char="o"/>
            </a:pPr>
            <a:r>
              <a:rPr lang="cs-CZ" dirty="0"/>
              <a:t>k vzdouvání nebo akumulaci</a:t>
            </a:r>
          </a:p>
          <a:p>
            <a:pPr lvl="1">
              <a:buFont typeface="Courier New" panose="02070309020205020404" pitchFamily="49" charset="0"/>
              <a:buChar char="o"/>
            </a:pPr>
            <a:r>
              <a:rPr lang="cs-CZ" dirty="0"/>
              <a:t>k využívání energetického potenciálu</a:t>
            </a:r>
          </a:p>
          <a:p>
            <a:pPr lvl="1">
              <a:buFont typeface="Courier New" panose="02070309020205020404" pitchFamily="49" charset="0"/>
              <a:buChar char="o"/>
            </a:pPr>
            <a:r>
              <a:rPr lang="cs-CZ" dirty="0"/>
              <a:t>k čerpání za účelem snižování jejich hladiny</a:t>
            </a:r>
          </a:p>
          <a:p>
            <a:pPr lvl="1">
              <a:buFont typeface="Courier New" panose="02070309020205020404" pitchFamily="49" charset="0"/>
              <a:buChar char="o"/>
            </a:pPr>
            <a:r>
              <a:rPr lang="cs-CZ" dirty="0"/>
              <a:t>k užívání pro chov ryb nebo vodní drůbeže, popřípadě jiných vodních živočichů, za účelem podnikání</a:t>
            </a:r>
          </a:p>
          <a:p>
            <a:pPr lvl="1">
              <a:buFont typeface="Courier New" panose="02070309020205020404" pitchFamily="49" charset="0"/>
              <a:buChar char="o"/>
            </a:pPr>
            <a:r>
              <a:rPr lang="cs-CZ" dirty="0"/>
              <a:t>k umělému obohacování podzemních zdrojů vod povrchovou vodou</a:t>
            </a:r>
          </a:p>
          <a:p>
            <a:pPr lvl="1">
              <a:buFont typeface="Courier New" panose="02070309020205020404" pitchFamily="49" charset="0"/>
              <a:buChar char="o"/>
            </a:pPr>
            <a:r>
              <a:rPr lang="cs-CZ" dirty="0"/>
              <a:t>k vypouštění odpadních vod do vod povrchových nebo podzemních</a:t>
            </a:r>
          </a:p>
          <a:p>
            <a:pPr lvl="1">
              <a:buFont typeface="Courier New" panose="02070309020205020404" pitchFamily="49" charset="0"/>
              <a:buChar char="o"/>
            </a:pPr>
            <a:r>
              <a:rPr lang="cs-CZ" dirty="0"/>
              <a:t>k čerpání za účelem snížení jejich znečištění a k jejich následnému vypouštění do těchto vod</a:t>
            </a:r>
          </a:p>
          <a:p>
            <a:pPr lvl="1">
              <a:buFont typeface="Courier New" panose="02070309020205020404" pitchFamily="49" charset="0"/>
              <a:buChar char="o"/>
            </a:pPr>
            <a:r>
              <a:rPr lang="cs-CZ" dirty="0"/>
              <a:t>k jinému nakládání</a:t>
            </a:r>
          </a:p>
          <a:p>
            <a:r>
              <a:rPr lang="cs-CZ" dirty="0"/>
              <a:t>Výjimky viz § 8 odst. 3 VZ</a:t>
            </a:r>
          </a:p>
          <a:p>
            <a:pPr lvl="1"/>
            <a:endParaRPr lang="cs-CZ" dirty="0"/>
          </a:p>
          <a:p>
            <a:pPr lvl="1"/>
            <a:endParaRPr lang="cs-CZ" dirty="0"/>
          </a:p>
        </p:txBody>
      </p:sp>
      <p:sp>
        <p:nvSpPr>
          <p:cNvPr id="5" name="Zástupný symbol pro obsah 4">
            <a:extLst>
              <a:ext uri="{FF2B5EF4-FFF2-40B4-BE49-F238E27FC236}">
                <a16:creationId xmlns:a16="http://schemas.microsoft.com/office/drawing/2014/main" id="{F1B80333-4BD9-4B12-BC0B-D30E2E8472C0}"/>
              </a:ext>
            </a:extLst>
          </p:cNvPr>
          <p:cNvSpPr>
            <a:spLocks noGrp="1"/>
          </p:cNvSpPr>
          <p:nvPr>
            <p:ph sz="half" idx="2"/>
          </p:nvPr>
        </p:nvSpPr>
        <p:spPr>
          <a:xfrm>
            <a:off x="6011330" y="1998134"/>
            <a:ext cx="4663440" cy="4360332"/>
          </a:xfrm>
        </p:spPr>
        <p:txBody>
          <a:bodyPr>
            <a:normAutofit fontScale="85000" lnSpcReduction="20000"/>
          </a:bodyPr>
          <a:lstStyle/>
          <a:p>
            <a:pPr marL="0" indent="0">
              <a:buNone/>
            </a:pPr>
            <a:r>
              <a:rPr lang="cs-CZ" dirty="0"/>
              <a:t>Na žádost fyzické nebo právnické osoby</a:t>
            </a:r>
          </a:p>
          <a:p>
            <a:pPr lvl="1"/>
            <a:r>
              <a:rPr lang="cs-CZ" dirty="0"/>
              <a:t>Časově omezené, stanovený účel, rozsah, povinnosti a podmínky</a:t>
            </a:r>
          </a:p>
          <a:p>
            <a:pPr lvl="1"/>
            <a:r>
              <a:rPr lang="cs-CZ" dirty="0"/>
              <a:t>Vyjádření osoby s odbornou způsobilostí </a:t>
            </a:r>
          </a:p>
          <a:p>
            <a:pPr lvl="2"/>
            <a:r>
              <a:rPr lang="cs-CZ" dirty="0"/>
              <a:t>pro povolení k nakládání s podzemními vodami</a:t>
            </a:r>
          </a:p>
          <a:p>
            <a:r>
              <a:rPr lang="cs-CZ" dirty="0"/>
              <a:t>Práva a povinnosti vyplývající z povolení k nakládání s vodami, které bylo vydáno pro účel spojený s vlastnictvím k pozemkům a nebo stavbám, přecházejí na jejich nabyvatele, pokud tyto pozemky a nebo stavby budou i nadále sloužit účelu uvedenému v povolení. </a:t>
            </a:r>
          </a:p>
          <a:p>
            <a:pPr lvl="1"/>
            <a:r>
              <a:rPr lang="cs-CZ" dirty="0"/>
              <a:t>To platí i pro jejich uživatele po dobu užívání těchto pozemků nebo staveb v rozsahu, který odpovídá rozsahu práv uživatele k nim, vyplývajícího ze vzájemného vztahu mezi vlastníkem a tímto uživatelem.</a:t>
            </a:r>
          </a:p>
          <a:p>
            <a:pPr lvl="2"/>
            <a:r>
              <a:rPr lang="cs-CZ" dirty="0"/>
              <a:t>Oznamovací povinnost vůči vodoprávnímu úřadu</a:t>
            </a:r>
          </a:p>
        </p:txBody>
      </p:sp>
    </p:spTree>
    <p:extLst>
      <p:ext uri="{BB962C8B-B14F-4D97-AF65-F5344CB8AC3E}">
        <p14:creationId xmlns:p14="http://schemas.microsoft.com/office/powerpoint/2010/main" val="44708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6E962A07-E09E-4527-AE2E-4EE85A52033A}"/>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Povolení k nakládání s vodami</a:t>
            </a:r>
          </a:p>
        </p:txBody>
      </p:sp>
      <p:sp>
        <p:nvSpPr>
          <p:cNvPr id="6" name="Zástupný symbol pro obsah 5">
            <a:extLst>
              <a:ext uri="{FF2B5EF4-FFF2-40B4-BE49-F238E27FC236}">
                <a16:creationId xmlns:a16="http://schemas.microsoft.com/office/drawing/2014/main" id="{577CA064-1F07-4446-813A-FA5738576A0A}"/>
              </a:ext>
            </a:extLst>
          </p:cNvPr>
          <p:cNvSpPr>
            <a:spLocks noGrp="1"/>
          </p:cNvSpPr>
          <p:nvPr>
            <p:ph idx="1"/>
          </p:nvPr>
        </p:nvSpPr>
        <p:spPr>
          <a:xfrm>
            <a:off x="4614389" y="936711"/>
            <a:ext cx="6815992" cy="4984578"/>
          </a:xfrm>
        </p:spPr>
        <p:txBody>
          <a:bodyPr anchor="ctr">
            <a:normAutofit lnSpcReduction="10000"/>
          </a:bodyPr>
          <a:lstStyle/>
          <a:p>
            <a:r>
              <a:rPr lang="cs-CZ" sz="1800" dirty="0"/>
              <a:t>Povolení k nakládání s vodami nezakládá práva k cizím pozemkům a stavbám</a:t>
            </a:r>
          </a:p>
          <a:p>
            <a:r>
              <a:rPr lang="cs-CZ" sz="1800" dirty="0"/>
              <a:t>Vodoprávnímu úřadu, správci vodního toku nebo vlastníku vodního díla nevzniká  právní povinnost náhrady oprávněným za nemožnost nakládat s vodami v maximálním povoleném množství a s určitými vlastnostmi.</a:t>
            </a:r>
          </a:p>
          <a:p>
            <a:r>
              <a:rPr lang="cs-CZ" sz="1800" dirty="0"/>
              <a:t>Uložení povinnosti oprávněnému umožnit využití jeho vodního díla nebo zařízení k povolenému nakládání s vodami jinou osobou</a:t>
            </a:r>
          </a:p>
          <a:p>
            <a:pPr lvl="2">
              <a:buFont typeface="Courier New" panose="02070309020205020404" pitchFamily="49" charset="0"/>
              <a:buChar char="o"/>
            </a:pPr>
            <a:r>
              <a:rPr lang="cs-CZ" sz="1600" dirty="0"/>
              <a:t>povolené nakládání s vodami je nezbytně třeba ve veřejném zájmu </a:t>
            </a:r>
          </a:p>
          <a:p>
            <a:pPr lvl="2">
              <a:buFont typeface="Courier New" panose="02070309020205020404" pitchFamily="49" charset="0"/>
              <a:buChar char="o"/>
            </a:pPr>
            <a:r>
              <a:rPr lang="cs-CZ" sz="1600" dirty="0"/>
              <a:t>oprávněný své povolení nevyužívá zcela nebo zčásti</a:t>
            </a:r>
          </a:p>
          <a:p>
            <a:pPr lvl="2">
              <a:buFont typeface="Courier New" panose="02070309020205020404" pitchFamily="49" charset="0"/>
              <a:buChar char="o"/>
            </a:pPr>
            <a:r>
              <a:rPr lang="cs-CZ" sz="1600" dirty="0"/>
              <a:t>na dobu nezbytně nutnou nebo do doby rozhodnutí o jeho vyvlastnění nebo omezení vlastnického práva</a:t>
            </a:r>
          </a:p>
          <a:p>
            <a:pPr lvl="2">
              <a:buFont typeface="Courier New" panose="02070309020205020404" pitchFamily="49" charset="0"/>
              <a:buChar char="o"/>
            </a:pPr>
            <a:r>
              <a:rPr lang="cs-CZ" sz="1600" dirty="0"/>
              <a:t>za přiměřenou náhradu</a:t>
            </a:r>
          </a:p>
          <a:p>
            <a:pPr marL="0" indent="0">
              <a:buNone/>
            </a:pPr>
            <a:r>
              <a:rPr lang="cs-CZ" sz="1800" dirty="0"/>
              <a:t>Změna nebo zrušení povolení </a:t>
            </a:r>
          </a:p>
          <a:p>
            <a:pPr marL="598932" lvl="1">
              <a:buFont typeface="Courier New" panose="02070309020205020404" pitchFamily="49" charset="0"/>
              <a:buChar char="o"/>
            </a:pPr>
            <a:r>
              <a:rPr lang="cs-CZ" sz="1800" dirty="0"/>
              <a:t>z moci úřední</a:t>
            </a:r>
          </a:p>
          <a:p>
            <a:pPr marL="457200" lvl="2" indent="0">
              <a:buNone/>
            </a:pPr>
            <a:r>
              <a:rPr lang="cs-CZ" sz="1600" dirty="0"/>
              <a:t>Např. nevyužívá-li oprávněný vydaného povolení nebo využívá-li jej pouze minimálně bez vážného důvodu po dobu delší než 2 roky</a:t>
            </a:r>
          </a:p>
          <a:p>
            <a:pPr marL="598932" lvl="1">
              <a:buFont typeface="Courier New" panose="02070309020205020404" pitchFamily="49" charset="0"/>
              <a:buChar char="o"/>
            </a:pPr>
            <a:r>
              <a:rPr lang="cs-CZ" sz="1800" dirty="0"/>
              <a:t>na žádost oprávněného</a:t>
            </a:r>
          </a:p>
        </p:txBody>
      </p:sp>
    </p:spTree>
    <p:extLst>
      <p:ext uri="{BB962C8B-B14F-4D97-AF65-F5344CB8AC3E}">
        <p14:creationId xmlns:p14="http://schemas.microsoft.com/office/powerpoint/2010/main" val="93691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005916-38F8-4046-93A6-D354F01B8F98}"/>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Povolení k nakládání s vodami a vodní díla</a:t>
            </a:r>
          </a:p>
        </p:txBody>
      </p:sp>
      <p:sp>
        <p:nvSpPr>
          <p:cNvPr id="5" name="Zástupný symbol pro obsah 4">
            <a:extLst>
              <a:ext uri="{FF2B5EF4-FFF2-40B4-BE49-F238E27FC236}">
                <a16:creationId xmlns:a16="http://schemas.microsoft.com/office/drawing/2014/main" id="{35457DF6-29AE-4092-BD96-54AFF6162BD5}"/>
              </a:ext>
            </a:extLst>
          </p:cNvPr>
          <p:cNvSpPr>
            <a:spLocks noGrp="1"/>
          </p:cNvSpPr>
          <p:nvPr>
            <p:ph idx="1"/>
          </p:nvPr>
        </p:nvSpPr>
        <p:spPr>
          <a:xfrm>
            <a:off x="4541681" y="487680"/>
            <a:ext cx="7243919" cy="5892800"/>
          </a:xfrm>
        </p:spPr>
        <p:txBody>
          <a:bodyPr anchor="ctr">
            <a:normAutofit/>
          </a:bodyPr>
          <a:lstStyle/>
          <a:p>
            <a:r>
              <a:rPr lang="cs-CZ" sz="2000" b="1" dirty="0"/>
              <a:t>Povolení k nakládání s vodami, které lze vykonávat pouze užíváním vodního díla, je možné vydat jen současně se stavebním povolením k takovému vodnímu dílu ve společném řízení</a:t>
            </a:r>
            <a:r>
              <a:rPr lang="cs-CZ" sz="2000" dirty="0"/>
              <a:t>,</a:t>
            </a:r>
          </a:p>
          <a:p>
            <a:pPr lvl="2"/>
            <a:r>
              <a:rPr lang="cs-CZ" sz="1800" dirty="0"/>
              <a:t>pokud se nejedná o vodní dílo již existující nebo povolené, nebo které bude povolovat ve společném územním a stavebním řízení podle zvláštního zákona jiný správní orgán než vodoprávní úřad. </a:t>
            </a:r>
          </a:p>
          <a:p>
            <a:r>
              <a:rPr lang="cs-CZ" sz="1800" dirty="0"/>
              <a:t>V případě vydávání povolení k nakládání s vodami současně s povolením k provedení vodního díla se výroky těchto povolení vzájemně podmiňují;.</a:t>
            </a:r>
          </a:p>
          <a:p>
            <a:r>
              <a:rPr lang="cs-CZ" sz="2000" b="1" dirty="0"/>
              <a:t>Stavební povolení k vodním dílům/</a:t>
            </a:r>
            <a:r>
              <a:rPr lang="cs-CZ" sz="2000" b="1" dirty="0" err="1"/>
              <a:t>ohlašení</a:t>
            </a:r>
            <a:r>
              <a:rPr lang="cs-CZ" sz="2000" b="1" dirty="0"/>
              <a:t> vodních děl</a:t>
            </a:r>
          </a:p>
          <a:p>
            <a:pPr lvl="1"/>
            <a:r>
              <a:rPr lang="cs-CZ" sz="1800" dirty="0"/>
              <a:t>Vodoprávní úřad jako speciální stavební úřad</a:t>
            </a:r>
          </a:p>
          <a:p>
            <a:pPr lvl="1"/>
            <a:r>
              <a:rPr lang="cs-CZ" sz="1800" dirty="0"/>
              <a:t>Ustanovení VZ jako lex </a:t>
            </a:r>
            <a:r>
              <a:rPr lang="cs-CZ" sz="1800" dirty="0" err="1"/>
              <a:t>specialis</a:t>
            </a:r>
            <a:r>
              <a:rPr lang="cs-CZ" sz="1800" dirty="0"/>
              <a:t> ve vztahu ke </a:t>
            </a:r>
            <a:r>
              <a:rPr lang="cs-CZ" sz="1800" dirty="0" err="1"/>
              <a:t>StZ</a:t>
            </a:r>
            <a:endParaRPr lang="cs-CZ" sz="1800" dirty="0"/>
          </a:p>
          <a:p>
            <a:pPr lvl="2"/>
            <a:r>
              <a:rPr lang="cs-CZ" sz="1800" dirty="0"/>
              <a:t>Blíže viz §§ 15/15a a 115 VZ</a:t>
            </a:r>
          </a:p>
        </p:txBody>
      </p:sp>
    </p:spTree>
    <p:extLst>
      <p:ext uri="{BB962C8B-B14F-4D97-AF65-F5344CB8AC3E}">
        <p14:creationId xmlns:p14="http://schemas.microsoft.com/office/powerpoint/2010/main" val="148779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9A068-62B3-4A86-B44B-BAC3929429E1}"/>
              </a:ext>
            </a:extLst>
          </p:cNvPr>
          <p:cNvSpPr>
            <a:spLocks noGrp="1"/>
          </p:cNvSpPr>
          <p:nvPr>
            <p:ph type="title"/>
          </p:nvPr>
        </p:nvSpPr>
        <p:spPr/>
        <p:txBody>
          <a:bodyPr>
            <a:normAutofit/>
          </a:bodyPr>
          <a:lstStyle/>
          <a:p>
            <a:r>
              <a:rPr lang="cs-CZ" sz="4800" dirty="0"/>
              <a:t>Studna = vodní dílo/stavba</a:t>
            </a:r>
          </a:p>
        </p:txBody>
      </p:sp>
      <p:sp>
        <p:nvSpPr>
          <p:cNvPr id="3" name="Zástupný symbol pro obsah 2">
            <a:extLst>
              <a:ext uri="{FF2B5EF4-FFF2-40B4-BE49-F238E27FC236}">
                <a16:creationId xmlns:a16="http://schemas.microsoft.com/office/drawing/2014/main" id="{42AA142C-4DA6-4B15-8105-A1F775E43ECD}"/>
              </a:ext>
            </a:extLst>
          </p:cNvPr>
          <p:cNvSpPr>
            <a:spLocks noGrp="1"/>
          </p:cNvSpPr>
          <p:nvPr>
            <p:ph idx="1"/>
          </p:nvPr>
        </p:nvSpPr>
        <p:spPr>
          <a:xfrm>
            <a:off x="838200" y="1809946"/>
            <a:ext cx="10515600" cy="4351338"/>
          </a:xfrm>
        </p:spPr>
        <p:txBody>
          <a:bodyPr/>
          <a:lstStyle/>
          <a:p>
            <a:r>
              <a:rPr lang="cs-CZ" dirty="0"/>
              <a:t>Hydrogeologický posudek</a:t>
            </a:r>
          </a:p>
          <a:p>
            <a:pPr lvl="1"/>
            <a:r>
              <a:rPr lang="cs-CZ" sz="1800" dirty="0"/>
              <a:t>Hydrogeologický průzkum – souhlas vodoprávního úřadu ke geologickým pracím spojeným se zásahem do pozemku, jejichž cílem je následné využití průzkumného díla na stavbu k jímání podzemní vody nebo pro vrty pro využívání energetického potenciálu podzemních vod</a:t>
            </a:r>
            <a:endParaRPr lang="cs-CZ" sz="1800" dirty="0">
              <a:hlinkClick r:id="rId2"/>
            </a:endParaRPr>
          </a:p>
          <a:p>
            <a:r>
              <a:rPr lang="cs-CZ" dirty="0">
                <a:hlinkClick r:id="rId2"/>
              </a:rPr>
              <a:t>Rozhodnutí o umístění stavby</a:t>
            </a:r>
            <a:endParaRPr lang="cs-CZ" dirty="0"/>
          </a:p>
          <a:p>
            <a:r>
              <a:rPr lang="cs-CZ" dirty="0">
                <a:hlinkClick r:id="rId3"/>
              </a:rPr>
              <a:t>Stavební povolení</a:t>
            </a:r>
          </a:p>
          <a:p>
            <a:r>
              <a:rPr lang="cs-CZ" dirty="0">
                <a:hlinkClick r:id="rId3"/>
              </a:rPr>
              <a:t>Povolení k odběru podzemní vody</a:t>
            </a:r>
            <a:endParaRPr lang="cs-CZ" dirty="0"/>
          </a:p>
          <a:p>
            <a:r>
              <a:rPr lang="cs-CZ" dirty="0">
                <a:hlinkClick r:id="rId4"/>
              </a:rPr>
              <a:t>Kolaudační souhlas</a:t>
            </a:r>
            <a:r>
              <a:rPr lang="cs-CZ" dirty="0"/>
              <a:t> (§ 119 </a:t>
            </a:r>
            <a:r>
              <a:rPr lang="cs-CZ" dirty="0" err="1"/>
              <a:t>StZ</a:t>
            </a:r>
            <a:r>
              <a:rPr lang="cs-CZ" dirty="0"/>
              <a:t>)</a:t>
            </a:r>
          </a:p>
          <a:p>
            <a:pPr lvl="1"/>
            <a:r>
              <a:rPr lang="cs-CZ" dirty="0"/>
              <a:t>Rozbor vody, vazba na zákon o ochraně veřejného zdraví a jakost pitné vody</a:t>
            </a:r>
          </a:p>
        </p:txBody>
      </p:sp>
      <p:sp>
        <p:nvSpPr>
          <p:cNvPr id="4" name="Pravá složená závorka 3">
            <a:extLst>
              <a:ext uri="{FF2B5EF4-FFF2-40B4-BE49-F238E27FC236}">
                <a16:creationId xmlns:a16="http://schemas.microsoft.com/office/drawing/2014/main" id="{761D6EB2-E40E-4A0B-9C29-068C473630E1}"/>
              </a:ext>
            </a:extLst>
          </p:cNvPr>
          <p:cNvSpPr/>
          <p:nvPr/>
        </p:nvSpPr>
        <p:spPr>
          <a:xfrm>
            <a:off x="4716496" y="3014653"/>
            <a:ext cx="716437" cy="970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a:extLst>
              <a:ext uri="{FF2B5EF4-FFF2-40B4-BE49-F238E27FC236}">
                <a16:creationId xmlns:a16="http://schemas.microsoft.com/office/drawing/2014/main" id="{22B6AF37-731E-4EAB-B1D9-DB7B1214A57D}"/>
              </a:ext>
            </a:extLst>
          </p:cNvPr>
          <p:cNvSpPr txBox="1"/>
          <p:nvPr/>
        </p:nvSpPr>
        <p:spPr>
          <a:xfrm>
            <a:off x="5613909" y="3176967"/>
            <a:ext cx="4802171" cy="646331"/>
          </a:xfrm>
          <a:prstGeom prst="rect">
            <a:avLst/>
          </a:prstGeom>
          <a:noFill/>
        </p:spPr>
        <p:txBody>
          <a:bodyPr wrap="square" rtlCol="0">
            <a:spAutoFit/>
          </a:bodyPr>
          <a:lstStyle/>
          <a:p>
            <a:r>
              <a:rPr lang="cs-CZ" dirty="0"/>
              <a:t>Společné povolení, řízení vedené vodoprávním úřadem </a:t>
            </a:r>
          </a:p>
        </p:txBody>
      </p:sp>
      <p:sp>
        <p:nvSpPr>
          <p:cNvPr id="6" name="Pravá složená závorka 5">
            <a:extLst>
              <a:ext uri="{FF2B5EF4-FFF2-40B4-BE49-F238E27FC236}">
                <a16:creationId xmlns:a16="http://schemas.microsoft.com/office/drawing/2014/main" id="{07065B5C-08A9-4576-9300-784E99D50F29}"/>
              </a:ext>
            </a:extLst>
          </p:cNvPr>
          <p:cNvSpPr/>
          <p:nvPr/>
        </p:nvSpPr>
        <p:spPr>
          <a:xfrm>
            <a:off x="5231388" y="3419653"/>
            <a:ext cx="716437" cy="970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D7E49938-4531-4E8A-901B-D281FBBE9F6E}"/>
              </a:ext>
            </a:extLst>
          </p:cNvPr>
          <p:cNvSpPr txBox="1"/>
          <p:nvPr/>
        </p:nvSpPr>
        <p:spPr>
          <a:xfrm>
            <a:off x="6462717" y="3720467"/>
            <a:ext cx="4185501" cy="369332"/>
          </a:xfrm>
          <a:prstGeom prst="rect">
            <a:avLst/>
          </a:prstGeom>
          <a:noFill/>
        </p:spPr>
        <p:txBody>
          <a:bodyPr wrap="square" rtlCol="0">
            <a:spAutoFit/>
          </a:bodyPr>
          <a:lstStyle/>
          <a:p>
            <a:r>
              <a:rPr lang="cs-CZ" dirty="0"/>
              <a:t>Sloučená žádost, podmiňující se výroky</a:t>
            </a:r>
          </a:p>
        </p:txBody>
      </p:sp>
    </p:spTree>
    <p:extLst>
      <p:ext uri="{BB962C8B-B14F-4D97-AF65-F5344CB8AC3E}">
        <p14:creationId xmlns:p14="http://schemas.microsoft.com/office/powerpoint/2010/main" val="106540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75630-96F5-47AD-9F2B-99B462974F69}"/>
              </a:ext>
            </a:extLst>
          </p:cNvPr>
          <p:cNvSpPr>
            <a:spLocks noGrp="1"/>
          </p:cNvSpPr>
          <p:nvPr>
            <p:ph type="title"/>
          </p:nvPr>
        </p:nvSpPr>
        <p:spPr/>
        <p:txBody>
          <a:bodyPr/>
          <a:lstStyle/>
          <a:p>
            <a:r>
              <a:rPr lang="cs-CZ" dirty="0"/>
              <a:t>Ohlášení terénních úprav</a:t>
            </a:r>
          </a:p>
        </p:txBody>
      </p:sp>
      <p:sp>
        <p:nvSpPr>
          <p:cNvPr id="3" name="Zástupný obsah 2">
            <a:extLst>
              <a:ext uri="{FF2B5EF4-FFF2-40B4-BE49-F238E27FC236}">
                <a16:creationId xmlns:a16="http://schemas.microsoft.com/office/drawing/2014/main" id="{2266676D-7AB6-42C5-95B7-DF0EFC148EE0}"/>
              </a:ext>
            </a:extLst>
          </p:cNvPr>
          <p:cNvSpPr>
            <a:spLocks noGrp="1"/>
          </p:cNvSpPr>
          <p:nvPr>
            <p:ph idx="1"/>
          </p:nvPr>
        </p:nvSpPr>
        <p:spPr/>
        <p:txBody>
          <a:bodyPr/>
          <a:lstStyle/>
          <a:p>
            <a:r>
              <a:rPr lang="cs-CZ" dirty="0"/>
              <a:t>K provedení terénních úprav sloužících k zadržování vody v krajině do 1,5 m hloubky o výměře nad 300 m2 nejvíce však do 20 000 m2 v nezastavěném území, které nemají společnou hranici s veřejnou pozemní komunikací</a:t>
            </a:r>
          </a:p>
          <a:p>
            <a:pPr lvl="1"/>
            <a:r>
              <a:rPr lang="cs-CZ" dirty="0"/>
              <a:t>náležitosti podle stavebního zákona</a:t>
            </a:r>
          </a:p>
          <a:p>
            <a:pPr lvl="1"/>
            <a:r>
              <a:rPr lang="cs-CZ" dirty="0"/>
              <a:t>závazné stanovisko orgánu územního plánování podle § 96b </a:t>
            </a:r>
            <a:r>
              <a:rPr lang="cs-CZ" dirty="0" err="1"/>
              <a:t>StZ</a:t>
            </a:r>
            <a:endParaRPr lang="cs-CZ" dirty="0"/>
          </a:p>
          <a:p>
            <a:pPr lvl="1"/>
            <a:r>
              <a:rPr lang="cs-CZ" dirty="0"/>
              <a:t>závazné stanovisko orgánu ochrany přírody, pouze jde-li o terénní úpravy prováděné ve zvláště chráněném území nebo ptačí oblasti nebo evropsky významné lokalitě</a:t>
            </a:r>
          </a:p>
        </p:txBody>
      </p:sp>
    </p:spTree>
    <p:extLst>
      <p:ext uri="{BB962C8B-B14F-4D97-AF65-F5344CB8AC3E}">
        <p14:creationId xmlns:p14="http://schemas.microsoft.com/office/powerpoint/2010/main" val="159696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D3ADC-FD52-44FD-928F-F966A1A1CE92}"/>
              </a:ext>
            </a:extLst>
          </p:cNvPr>
          <p:cNvSpPr>
            <a:spLocks noGrp="1"/>
          </p:cNvSpPr>
          <p:nvPr>
            <p:ph type="title"/>
          </p:nvPr>
        </p:nvSpPr>
        <p:spPr/>
        <p:txBody>
          <a:bodyPr/>
          <a:lstStyle/>
          <a:p>
            <a:r>
              <a:rPr lang="cs-CZ" dirty="0"/>
              <a:t>Povolení nebo souhlas k dalším činnostem</a:t>
            </a:r>
          </a:p>
        </p:txBody>
      </p:sp>
      <p:sp>
        <p:nvSpPr>
          <p:cNvPr id="6" name="Zástupný symbol pro text 5">
            <a:extLst>
              <a:ext uri="{FF2B5EF4-FFF2-40B4-BE49-F238E27FC236}">
                <a16:creationId xmlns:a16="http://schemas.microsoft.com/office/drawing/2014/main" id="{24ED1C10-5694-4F78-9891-C12BD17C4D78}"/>
              </a:ext>
            </a:extLst>
          </p:cNvPr>
          <p:cNvSpPr>
            <a:spLocks noGrp="1"/>
          </p:cNvSpPr>
          <p:nvPr>
            <p:ph type="body" idx="1"/>
          </p:nvPr>
        </p:nvSpPr>
        <p:spPr/>
        <p:txBody>
          <a:bodyPr/>
          <a:lstStyle/>
          <a:p>
            <a:r>
              <a:rPr lang="cs-CZ" dirty="0"/>
              <a:t>Povolení k dalším činnostem</a:t>
            </a:r>
          </a:p>
        </p:txBody>
      </p:sp>
      <p:sp>
        <p:nvSpPr>
          <p:cNvPr id="7" name="Zástupný symbol pro obsah 6">
            <a:extLst>
              <a:ext uri="{FF2B5EF4-FFF2-40B4-BE49-F238E27FC236}">
                <a16:creationId xmlns:a16="http://schemas.microsoft.com/office/drawing/2014/main" id="{694C6B1F-F500-44D8-845B-D71007536366}"/>
              </a:ext>
            </a:extLst>
          </p:cNvPr>
          <p:cNvSpPr>
            <a:spLocks noGrp="1"/>
          </p:cNvSpPr>
          <p:nvPr>
            <p:ph sz="half" idx="2"/>
          </p:nvPr>
        </p:nvSpPr>
        <p:spPr>
          <a:xfrm>
            <a:off x="676656" y="2753083"/>
            <a:ext cx="4663440" cy="3603289"/>
          </a:xfrm>
        </p:spPr>
        <p:txBody>
          <a:bodyPr>
            <a:normAutofit fontScale="70000" lnSpcReduction="20000"/>
          </a:bodyPr>
          <a:lstStyle/>
          <a:p>
            <a:r>
              <a:rPr lang="cs-CZ" dirty="0"/>
              <a:t>k vysazování stromů nebo keřů v záplavových územích </a:t>
            </a:r>
          </a:p>
          <a:p>
            <a:r>
              <a:rPr lang="cs-CZ" dirty="0"/>
              <a:t>k těžbě říčního materiálu z pozemků, na nichž leží koryto vodního toku</a:t>
            </a:r>
          </a:p>
          <a:p>
            <a:r>
              <a:rPr lang="cs-CZ" dirty="0"/>
              <a:t>ke geologickým pracím spojeným se zásahem do pozemku v záplavových územích (§ 66) a v ochranných pásmech vodních zdrojů</a:t>
            </a:r>
          </a:p>
          <a:p>
            <a:r>
              <a:rPr lang="cs-CZ" dirty="0"/>
              <a:t>k zasypávání odstavených ramen vodních toků</a:t>
            </a:r>
          </a:p>
          <a:p>
            <a:r>
              <a:rPr lang="cs-CZ" dirty="0"/>
              <a:t>k vrácení vodního toku do původního koryta</a:t>
            </a:r>
          </a:p>
          <a:p>
            <a:r>
              <a:rPr lang="cs-CZ" dirty="0"/>
              <a:t>k ukládání těžebního odpadu do povrchových vod</a:t>
            </a:r>
          </a:p>
          <a:p>
            <a:pPr lvl="1"/>
            <a:r>
              <a:rPr lang="cs-CZ" dirty="0"/>
              <a:t>Možnost VPÚ stanovit podmínky i dobu udělení povolení</a:t>
            </a:r>
          </a:p>
          <a:p>
            <a:pPr lvl="1"/>
            <a:r>
              <a:rPr lang="cs-CZ" dirty="0"/>
              <a:t>Výjimky pro správce vodních toků nebo vlastníky vodních děl</a:t>
            </a:r>
          </a:p>
          <a:p>
            <a:pPr marL="4572" lvl="1" indent="0">
              <a:buNone/>
            </a:pPr>
            <a:endParaRPr lang="cs-CZ" dirty="0"/>
          </a:p>
        </p:txBody>
      </p:sp>
      <p:sp>
        <p:nvSpPr>
          <p:cNvPr id="8" name="Zástupný symbol pro text 7">
            <a:extLst>
              <a:ext uri="{FF2B5EF4-FFF2-40B4-BE49-F238E27FC236}">
                <a16:creationId xmlns:a16="http://schemas.microsoft.com/office/drawing/2014/main" id="{6905AA01-444B-40A3-9761-26599C9847E7}"/>
              </a:ext>
            </a:extLst>
          </p:cNvPr>
          <p:cNvSpPr>
            <a:spLocks noGrp="1"/>
          </p:cNvSpPr>
          <p:nvPr>
            <p:ph type="body" sz="quarter" idx="3"/>
          </p:nvPr>
        </p:nvSpPr>
        <p:spPr/>
        <p:txBody>
          <a:bodyPr/>
          <a:lstStyle/>
          <a:p>
            <a:r>
              <a:rPr lang="cs-CZ" dirty="0"/>
              <a:t>Souhlas k některým činnostem</a:t>
            </a:r>
          </a:p>
        </p:txBody>
      </p:sp>
      <p:sp>
        <p:nvSpPr>
          <p:cNvPr id="9" name="Zástupný symbol pro obsah 8">
            <a:extLst>
              <a:ext uri="{FF2B5EF4-FFF2-40B4-BE49-F238E27FC236}">
                <a16:creationId xmlns:a16="http://schemas.microsoft.com/office/drawing/2014/main" id="{5965003B-7B56-4ED8-B789-A5946661A34F}"/>
              </a:ext>
            </a:extLst>
          </p:cNvPr>
          <p:cNvSpPr>
            <a:spLocks noGrp="1"/>
          </p:cNvSpPr>
          <p:nvPr>
            <p:ph sz="quarter" idx="4"/>
          </p:nvPr>
        </p:nvSpPr>
        <p:spPr>
          <a:xfrm>
            <a:off x="6007608" y="2750990"/>
            <a:ext cx="4663440" cy="3605382"/>
          </a:xfrm>
        </p:spPr>
        <p:txBody>
          <a:bodyPr>
            <a:normAutofit lnSpcReduction="10000"/>
          </a:bodyPr>
          <a:lstStyle/>
          <a:p>
            <a:r>
              <a:rPr lang="cs-CZ" sz="1900" dirty="0"/>
              <a:t>Ke stavbám, zařízením nebo činnostem, k nimž není třeba povolení podle tohoto zákona, které však mohou ovlivnit vodní poměry</a:t>
            </a:r>
          </a:p>
          <a:p>
            <a:pPr lvl="1"/>
            <a:r>
              <a:rPr lang="cs-CZ" sz="1700" dirty="0"/>
              <a:t>Výčet viz § 17 odst. 1 VZ</a:t>
            </a:r>
          </a:p>
          <a:p>
            <a:pPr lvl="2"/>
            <a:r>
              <a:rPr lang="cs-CZ" sz="1500" dirty="0"/>
              <a:t>Např. stavby a zařízení na pozemcích s koryty vodních toků nebo na pozemcích s nimi sousedících</a:t>
            </a:r>
          </a:p>
          <a:p>
            <a:pPr lvl="2"/>
            <a:r>
              <a:rPr lang="cs-CZ" sz="1500" dirty="0"/>
              <a:t>Stavby v ochranných pásmech vodních zdrojů nebo v záplavových území </a:t>
            </a:r>
          </a:p>
          <a:p>
            <a:pPr lvl="1"/>
            <a:r>
              <a:rPr lang="cs-CZ" sz="1700" dirty="0"/>
              <a:t>Možnost VPÚ stanovit podmínky i dobu udělení souhlasu</a:t>
            </a:r>
          </a:p>
          <a:p>
            <a:pPr lvl="1"/>
            <a:r>
              <a:rPr lang="cs-CZ" sz="1700" dirty="0"/>
              <a:t>Závazný pro příslušné orgány při postupu podle zvláštních zákonů (např. stavební zákon)</a:t>
            </a:r>
          </a:p>
          <a:p>
            <a:pPr lvl="1"/>
            <a:r>
              <a:rPr lang="cs-CZ" sz="1700" dirty="0"/>
              <a:t>Výjimky</a:t>
            </a:r>
          </a:p>
          <a:p>
            <a:pPr lvl="1"/>
            <a:endParaRPr lang="cs-CZ" dirty="0"/>
          </a:p>
        </p:txBody>
      </p:sp>
    </p:spTree>
    <p:extLst>
      <p:ext uri="{BB962C8B-B14F-4D97-AF65-F5344CB8AC3E}">
        <p14:creationId xmlns:p14="http://schemas.microsoft.com/office/powerpoint/2010/main" val="161942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57224" y="936711"/>
            <a:ext cx="2988265" cy="4984578"/>
          </a:xfrm>
        </p:spPr>
        <p:txBody>
          <a:bodyPr>
            <a:normAutofit/>
          </a:bodyPr>
          <a:lstStyle/>
          <a:p>
            <a:r>
              <a:rPr lang="cs-CZ" sz="4100">
                <a:solidFill>
                  <a:srgbClr val="FFFFFF"/>
                </a:solidFill>
              </a:rPr>
              <a:t>Závazné stanovisko vodoprávního úřadu</a:t>
            </a:r>
          </a:p>
        </p:txBody>
      </p:sp>
      <p:sp>
        <p:nvSpPr>
          <p:cNvPr id="7" name="Zástupný symbol pro obsah 6"/>
          <p:cNvSpPr>
            <a:spLocks noGrp="1"/>
          </p:cNvSpPr>
          <p:nvPr>
            <p:ph idx="1"/>
          </p:nvPr>
        </p:nvSpPr>
        <p:spPr>
          <a:xfrm>
            <a:off x="4614389" y="936711"/>
            <a:ext cx="6815992" cy="4984578"/>
          </a:xfrm>
        </p:spPr>
        <p:txBody>
          <a:bodyPr anchor="ctr">
            <a:normAutofit/>
          </a:bodyPr>
          <a:lstStyle/>
          <a:p>
            <a:r>
              <a:rPr lang="cs-CZ" dirty="0"/>
              <a:t>V řízeních podle </a:t>
            </a:r>
          </a:p>
          <a:p>
            <a:pPr lvl="1"/>
            <a:r>
              <a:rPr lang="cs-CZ" dirty="0"/>
              <a:t>zákona o ochraně přírody a krajiny</a:t>
            </a:r>
          </a:p>
          <a:p>
            <a:pPr lvl="1"/>
            <a:r>
              <a:rPr lang="cs-CZ" dirty="0"/>
              <a:t>horního zákona/zákona o hornické činnosti </a:t>
            </a:r>
          </a:p>
          <a:p>
            <a:pPr lvl="1"/>
            <a:r>
              <a:rPr lang="cs-CZ" dirty="0"/>
              <a:t>stavebního zákona</a:t>
            </a:r>
          </a:p>
          <a:p>
            <a:r>
              <a:rPr lang="cs-CZ" dirty="0"/>
              <a:t>pokud mohou být dotčeny zájmy chráněné vodním zákonem</a:t>
            </a:r>
          </a:p>
          <a:p>
            <a:r>
              <a:rPr lang="cs-CZ" dirty="0"/>
              <a:t>není-li vydáván souhlas (viz výše)</a:t>
            </a:r>
          </a:p>
        </p:txBody>
      </p:sp>
    </p:spTree>
    <p:extLst>
      <p:ext uri="{BB962C8B-B14F-4D97-AF65-F5344CB8AC3E}">
        <p14:creationId xmlns:p14="http://schemas.microsoft.com/office/powerpoint/2010/main" val="169890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D29D8C-FFD9-434B-BA07-F19F7437B432}"/>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hlinkClick r:id="rId2"/>
              </a:rPr>
              <a:t>Území </a:t>
            </a:r>
            <a:br>
              <a:rPr lang="cs-CZ" sz="4400" dirty="0">
                <a:solidFill>
                  <a:srgbClr val="FFFFFF"/>
                </a:solidFill>
                <a:hlinkClick r:id="rId2"/>
              </a:rPr>
            </a:br>
            <a:r>
              <a:rPr lang="cs-CZ" sz="4400" dirty="0">
                <a:solidFill>
                  <a:srgbClr val="FFFFFF"/>
                </a:solidFill>
                <a:hlinkClick r:id="rId2"/>
              </a:rPr>
              <a:t>s ochrannými režimy</a:t>
            </a:r>
            <a:endParaRPr lang="cs-CZ" sz="4400" dirty="0">
              <a:solidFill>
                <a:srgbClr val="FFFFFF"/>
              </a:solidFill>
            </a:endParaRPr>
          </a:p>
        </p:txBody>
      </p:sp>
      <p:sp>
        <p:nvSpPr>
          <p:cNvPr id="7" name="Zástupný symbol pro obsah 6">
            <a:extLst>
              <a:ext uri="{FF2B5EF4-FFF2-40B4-BE49-F238E27FC236}">
                <a16:creationId xmlns:a16="http://schemas.microsoft.com/office/drawing/2014/main" id="{5E905018-4646-4114-9366-7AD4D0763FC9}"/>
              </a:ext>
            </a:extLst>
          </p:cNvPr>
          <p:cNvSpPr>
            <a:spLocks noGrp="1"/>
          </p:cNvSpPr>
          <p:nvPr>
            <p:ph idx="1"/>
          </p:nvPr>
        </p:nvSpPr>
        <p:spPr>
          <a:xfrm>
            <a:off x="4541681" y="1059896"/>
            <a:ext cx="7325199" cy="4738210"/>
          </a:xfrm>
        </p:spPr>
        <p:txBody>
          <a:bodyPr anchor="ctr">
            <a:normAutofit/>
          </a:bodyPr>
          <a:lstStyle/>
          <a:p>
            <a:r>
              <a:rPr lang="cs-CZ" sz="2800" dirty="0"/>
              <a:t>Obecná ochrana vodních poměrů</a:t>
            </a:r>
          </a:p>
          <a:p>
            <a:r>
              <a:rPr lang="cs-CZ" sz="2800" dirty="0"/>
              <a:t>Chráněné oblasti přirozené akumulace vod</a:t>
            </a:r>
          </a:p>
          <a:p>
            <a:r>
              <a:rPr lang="cs-CZ" sz="2800" dirty="0"/>
              <a:t>Území chráněná pro akumulaci povrchových vod</a:t>
            </a:r>
          </a:p>
          <a:p>
            <a:r>
              <a:rPr lang="cs-CZ" sz="2800" dirty="0"/>
              <a:t>Ochranná pásma vodních zdrojů</a:t>
            </a:r>
          </a:p>
          <a:p>
            <a:r>
              <a:rPr lang="cs-CZ" sz="2800" dirty="0">
                <a:hlinkClick r:id="rId3"/>
              </a:rPr>
              <a:t>Zranitelné </a:t>
            </a:r>
            <a:r>
              <a:rPr lang="cs-CZ" sz="2800" dirty="0" smtClean="0">
                <a:hlinkClick r:id="rId3"/>
              </a:rPr>
              <a:t>oblasti</a:t>
            </a:r>
            <a:endParaRPr lang="cs-CZ" sz="2800" dirty="0" smtClean="0"/>
          </a:p>
          <a:p>
            <a:pPr lvl="2"/>
            <a:r>
              <a:rPr lang="cs-CZ" sz="1800" dirty="0" smtClean="0"/>
              <a:t>Podmínky pro používání </a:t>
            </a:r>
            <a:r>
              <a:rPr lang="cs-CZ" sz="1800" dirty="0"/>
              <a:t>a skladování hnojiv a statkových hnojiv, střídání plodin a provádění protierozních </a:t>
            </a:r>
            <a:r>
              <a:rPr lang="cs-CZ" sz="1800" dirty="0" smtClean="0"/>
              <a:t>opatření z důvodu zhoršené jakosti vod</a:t>
            </a:r>
            <a:endParaRPr lang="cs-CZ" sz="1800" dirty="0"/>
          </a:p>
        </p:txBody>
      </p:sp>
    </p:spTree>
    <p:extLst>
      <p:ext uri="{BB962C8B-B14F-4D97-AF65-F5344CB8AC3E}">
        <p14:creationId xmlns:p14="http://schemas.microsoft.com/office/powerpoint/2010/main" val="246130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Výsledek obrázku pro povodně"/>
          <p:cNvPicPr>
            <a:picLocks noChangeAspect="1" noChangeArrowheads="1"/>
          </p:cNvPicPr>
          <p:nvPr/>
        </p:nvPicPr>
        <p:blipFill rotWithShape="1">
          <a:blip r:embed="rId2">
            <a:extLst>
              <a:ext uri="{28A0092B-C50C-407E-A947-70E740481C1C}">
                <a14:useLocalDpi xmlns:a14="http://schemas.microsoft.com/office/drawing/2010/main" val="0"/>
              </a:ext>
            </a:extLst>
          </a:blip>
          <a:srcRect l="13681" r="-2" b="-2"/>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vodní tok"/>
          <p:cNvPicPr>
            <a:picLocks noChangeAspect="1" noChangeArrowheads="1"/>
          </p:cNvPicPr>
          <p:nvPr/>
        </p:nvPicPr>
        <p:blipFill rotWithShape="1">
          <a:blip r:embed="rId3">
            <a:extLst>
              <a:ext uri="{28A0092B-C50C-407E-A947-70E740481C1C}">
                <a14:useLocalDpi xmlns:a14="http://schemas.microsoft.com/office/drawing/2010/main" val="0"/>
              </a:ext>
            </a:extLst>
          </a:blip>
          <a:srcRect t="722" r="-2" b="-2"/>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ýsledek obrázku pro vodní tok"/>
          <p:cNvPicPr>
            <a:picLocks noChangeAspect="1" noChangeArrowheads="1"/>
          </p:cNvPicPr>
          <p:nvPr/>
        </p:nvPicPr>
        <p:blipFill rotWithShape="1">
          <a:blip r:embed="rId4">
            <a:extLst>
              <a:ext uri="{28A0092B-C50C-407E-A947-70E740481C1C}">
                <a14:useLocalDpi xmlns:a14="http://schemas.microsoft.com/office/drawing/2010/main" val="0"/>
              </a:ext>
            </a:extLst>
          </a:blip>
          <a:srcRect l="25187" r="2" b="2"/>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ochranné pásmo vodního zdroje"/>
          <p:cNvPicPr>
            <a:picLocks noChangeAspect="1" noChangeArrowheads="1"/>
          </p:cNvPicPr>
          <p:nvPr/>
        </p:nvPicPr>
        <p:blipFill rotWithShape="1">
          <a:blip r:embed="rId5">
            <a:extLst>
              <a:ext uri="{28A0092B-C50C-407E-A947-70E740481C1C}">
                <a14:useLocalDpi xmlns:a14="http://schemas.microsoft.com/office/drawing/2010/main" val="0"/>
              </a:ext>
            </a:extLst>
          </a:blip>
          <a:srcRect t="12823" r="1"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038" name="Picture 14" descr="Výsledek obrázku pro vodní dílo"/>
          <p:cNvPicPr>
            <a:picLocks noChangeAspect="1" noChangeArrowheads="1"/>
          </p:cNvPicPr>
          <p:nvPr/>
        </p:nvPicPr>
        <p:blipFill rotWithShape="1">
          <a:blip r:embed="rId6">
            <a:extLst>
              <a:ext uri="{28A0092B-C50C-407E-A947-70E740481C1C}">
                <a14:useLocalDpi xmlns:a14="http://schemas.microsoft.com/office/drawing/2010/main" val="0"/>
              </a:ext>
            </a:extLst>
          </a:blip>
          <a:srcRect l="6021" r="9085"/>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ýsledek obrázku pro vodní dí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32984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57224" y="936711"/>
            <a:ext cx="2988265" cy="4984578"/>
          </a:xfrm>
        </p:spPr>
        <p:txBody>
          <a:bodyPr>
            <a:normAutofit/>
          </a:bodyPr>
          <a:lstStyle/>
          <a:p>
            <a:r>
              <a:rPr lang="cs-CZ" sz="4400" dirty="0">
                <a:solidFill>
                  <a:srgbClr val="FFFFFF"/>
                </a:solidFill>
              </a:rPr>
              <a:t>Ochrana vodních poměrů</a:t>
            </a:r>
          </a:p>
        </p:txBody>
      </p:sp>
      <p:sp>
        <p:nvSpPr>
          <p:cNvPr id="3" name="Zástupný symbol pro obsah 2"/>
          <p:cNvSpPr>
            <a:spLocks noGrp="1"/>
          </p:cNvSpPr>
          <p:nvPr>
            <p:ph idx="1"/>
          </p:nvPr>
        </p:nvSpPr>
        <p:spPr>
          <a:xfrm>
            <a:off x="4614389" y="936711"/>
            <a:ext cx="6815992" cy="4984578"/>
          </a:xfrm>
        </p:spPr>
        <p:txBody>
          <a:bodyPr anchor="ctr">
            <a:normAutofit/>
          </a:bodyPr>
          <a:lstStyle/>
          <a:p>
            <a:r>
              <a:rPr lang="cs-CZ" dirty="0"/>
              <a:t>Vlastníci pozemků jsou povinni, nestanoví-li zvláštní právní předpis jinak, zajistit péči o ně tak, aby nedocházelo ke zhoršování vodních poměrů. </a:t>
            </a:r>
          </a:p>
          <a:p>
            <a:r>
              <a:rPr lang="cs-CZ" dirty="0"/>
              <a:t>Zejména jsou povinni za těchto podmínek zajistit, aby nedocházelo ke zhoršování odtokových poměrů, odnosu půdy erozní činností vody a dbát o zlepšování retenční schopnosti krajiny.</a:t>
            </a:r>
          </a:p>
        </p:txBody>
      </p:sp>
    </p:spTree>
    <p:extLst>
      <p:ext uri="{BB962C8B-B14F-4D97-AF65-F5344CB8AC3E}">
        <p14:creationId xmlns:p14="http://schemas.microsoft.com/office/powerpoint/2010/main" val="132293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4CEF49-DB30-419C-83F5-188E4DFF30E1}"/>
              </a:ext>
            </a:extLst>
          </p:cNvPr>
          <p:cNvSpPr>
            <a:spLocks noGrp="1"/>
          </p:cNvSpPr>
          <p:nvPr>
            <p:ph type="title"/>
          </p:nvPr>
        </p:nvSpPr>
        <p:spPr>
          <a:xfrm>
            <a:off x="6400800" y="499533"/>
            <a:ext cx="5142271" cy="1658198"/>
          </a:xfrm>
        </p:spPr>
        <p:txBody>
          <a:bodyPr>
            <a:normAutofit/>
          </a:bodyPr>
          <a:lstStyle/>
          <a:p>
            <a:r>
              <a:rPr lang="cs-CZ" sz="3800">
                <a:solidFill>
                  <a:srgbClr val="6DA393"/>
                </a:solidFill>
              </a:rPr>
              <a:t>Chráněné oblasti přirozené akumulace vod</a:t>
            </a:r>
          </a:p>
        </p:txBody>
      </p:sp>
      <p:pic>
        <p:nvPicPr>
          <p:cNvPr id="1032" name="Picture 8" descr="Výsledek obrázku pro chráněné oblasti přirozené akumulace vod mapa">
            <a:extLst>
              <a:ext uri="{FF2B5EF4-FFF2-40B4-BE49-F238E27FC236}">
                <a16:creationId xmlns:a16="http://schemas.microsoft.com/office/drawing/2014/main" id="{BB8B7F6B-6D66-4379-B747-60E8E9EB97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340466"/>
            <a:ext cx="5451627" cy="385702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a:extLst>
              <a:ext uri="{FF2B5EF4-FFF2-40B4-BE49-F238E27FC236}">
                <a16:creationId xmlns:a16="http://schemas.microsoft.com/office/drawing/2014/main" id="{649C98EB-B5C1-4F65-8CF1-BCF81F001924}"/>
              </a:ext>
            </a:extLst>
          </p:cNvPr>
          <p:cNvSpPr>
            <a:spLocks noGrp="1"/>
          </p:cNvSpPr>
          <p:nvPr>
            <p:ph idx="1"/>
          </p:nvPr>
        </p:nvSpPr>
        <p:spPr>
          <a:xfrm>
            <a:off x="6400800" y="2011680"/>
            <a:ext cx="5142271" cy="3864732"/>
          </a:xfrm>
        </p:spPr>
        <p:txBody>
          <a:bodyPr>
            <a:normAutofit/>
          </a:bodyPr>
          <a:lstStyle/>
          <a:p>
            <a:r>
              <a:rPr lang="cs-CZ" sz="1800" dirty="0"/>
              <a:t>Oblasti, které pro své přírodní podmínky tvoří významnou přirozenou akumulaci vod</a:t>
            </a:r>
          </a:p>
          <a:p>
            <a:pPr lvl="1"/>
            <a:r>
              <a:rPr lang="cs-CZ" sz="1800" dirty="0"/>
              <a:t>Vymezeny v nařízení vlády</a:t>
            </a:r>
          </a:p>
          <a:p>
            <a:pPr lvl="1"/>
            <a:r>
              <a:rPr lang="cs-CZ" sz="1800" dirty="0"/>
              <a:t>Zakázané činnosti</a:t>
            </a:r>
          </a:p>
          <a:p>
            <a:pPr lvl="2"/>
            <a:r>
              <a:rPr lang="cs-CZ" sz="1600" dirty="0"/>
              <a:t>zmenšovat rozsah lesních pozemků, odvodňovat lesní a zemědělské pozemky, těžit rašelinu, těžit nerosty povrchovým způsobem,…</a:t>
            </a:r>
          </a:p>
          <a:p>
            <a:pPr lvl="3"/>
            <a:r>
              <a:rPr lang="cs-CZ" dirty="0"/>
              <a:t>Výjimky ze zákazů po předchozím souhlasu vlády uděluje MŽP</a:t>
            </a:r>
          </a:p>
          <a:p>
            <a:pPr lvl="1"/>
            <a:r>
              <a:rPr lang="cs-CZ" sz="1800" dirty="0"/>
              <a:t>Nárok vlastníka pozemku na náhradu škody</a:t>
            </a:r>
          </a:p>
          <a:p>
            <a:pPr lvl="2"/>
            <a:r>
              <a:rPr lang="cs-CZ" sz="1600" dirty="0"/>
              <a:t>v důsledku zákazu zmenšovat rozsah lesních pozemků, odvodňovat lesní a zemědělské pozemky</a:t>
            </a:r>
          </a:p>
        </p:txBody>
      </p:sp>
    </p:spTree>
    <p:extLst>
      <p:ext uri="{BB962C8B-B14F-4D97-AF65-F5344CB8AC3E}">
        <p14:creationId xmlns:p14="http://schemas.microsoft.com/office/powerpoint/2010/main" val="222662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B82C1D-399D-46BA-A5E9-51F685DCBEFD}"/>
              </a:ext>
            </a:extLst>
          </p:cNvPr>
          <p:cNvSpPr>
            <a:spLocks noGrp="1"/>
          </p:cNvSpPr>
          <p:nvPr>
            <p:ph type="title"/>
          </p:nvPr>
        </p:nvSpPr>
        <p:spPr>
          <a:xfrm>
            <a:off x="657224" y="499533"/>
            <a:ext cx="10772775" cy="1658198"/>
          </a:xfrm>
        </p:spPr>
        <p:txBody>
          <a:bodyPr>
            <a:normAutofit/>
          </a:bodyPr>
          <a:lstStyle/>
          <a:p>
            <a:r>
              <a:rPr lang="cs-CZ" dirty="0"/>
              <a:t>Území chráněná pro akumulaci povrchových vod</a:t>
            </a:r>
          </a:p>
        </p:txBody>
      </p:sp>
      <p:sp>
        <p:nvSpPr>
          <p:cNvPr id="3" name="Zástupný symbol pro obsah 2">
            <a:extLst>
              <a:ext uri="{FF2B5EF4-FFF2-40B4-BE49-F238E27FC236}">
                <a16:creationId xmlns:a16="http://schemas.microsoft.com/office/drawing/2014/main" id="{A628A3CE-1434-49A9-A91A-CDCE4DF3A868}"/>
              </a:ext>
            </a:extLst>
          </p:cNvPr>
          <p:cNvSpPr>
            <a:spLocks noGrp="1"/>
          </p:cNvSpPr>
          <p:nvPr>
            <p:ph idx="1"/>
          </p:nvPr>
        </p:nvSpPr>
        <p:spPr>
          <a:xfrm>
            <a:off x="676656" y="2011680"/>
            <a:ext cx="6877083" cy="3766185"/>
          </a:xfrm>
        </p:spPr>
        <p:txBody>
          <a:bodyPr>
            <a:normAutofit/>
          </a:bodyPr>
          <a:lstStyle/>
          <a:p>
            <a:r>
              <a:rPr lang="cs-CZ" dirty="0"/>
              <a:t>Plochy morfologicky, geologicky a hydrologicky vhodné pro akumulaci povrchových vod pro snížení nepříznivých účinků povodní a sucha </a:t>
            </a:r>
          </a:p>
          <a:p>
            <a:pPr lvl="2"/>
            <a:r>
              <a:rPr lang="cs-CZ" dirty="0"/>
              <a:t>V těchto územích lze měnit dosavadní využití, umisťovat stavby a provádět další činnosti pouze v případě, že neznemožní nebo podstatně neztíží jejich budoucí využití pro akumulaci povrchových vod.</a:t>
            </a:r>
          </a:p>
          <a:p>
            <a:pPr lvl="1">
              <a:buFont typeface="Courier New" panose="02070309020205020404" pitchFamily="49" charset="0"/>
              <a:buChar char="o"/>
            </a:pPr>
            <a:r>
              <a:rPr lang="cs-CZ" dirty="0"/>
              <a:t>Vymezeny v Politice územního rozvoje a v územně plánovací dokumentaci </a:t>
            </a:r>
          </a:p>
          <a:p>
            <a:pPr lvl="2"/>
            <a:r>
              <a:rPr lang="cs-CZ" dirty="0"/>
              <a:t>Generel území a základní zásady jejich využití pořizuje </a:t>
            </a:r>
            <a:r>
              <a:rPr lang="cs-CZ" dirty="0" err="1"/>
              <a:t>MZe</a:t>
            </a:r>
            <a:r>
              <a:rPr lang="cs-CZ" dirty="0"/>
              <a:t> v dohodě s MŽP</a:t>
            </a:r>
          </a:p>
        </p:txBody>
      </p:sp>
      <p:pic>
        <p:nvPicPr>
          <p:cNvPr id="2050" name="Picture 2" descr="Výsledek obrázku pro Území chráněná pro akumulaci povrchových vod">
            <a:extLst>
              <a:ext uri="{FF2B5EF4-FFF2-40B4-BE49-F238E27FC236}">
                <a16:creationId xmlns:a16="http://schemas.microsoft.com/office/drawing/2014/main" id="{0D10FA79-D9F2-49DB-A9EB-B142B4446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9" r="18703" b="1"/>
          <a:stretch/>
        </p:blipFill>
        <p:spPr bwMode="auto">
          <a:xfrm>
            <a:off x="8026499" y="2076150"/>
            <a:ext cx="3383936" cy="34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4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0BB78-A566-45A0-89BB-BBD1BC3D1027}"/>
              </a:ext>
            </a:extLst>
          </p:cNvPr>
          <p:cNvSpPr>
            <a:spLocks noGrp="1"/>
          </p:cNvSpPr>
          <p:nvPr>
            <p:ph type="title"/>
          </p:nvPr>
        </p:nvSpPr>
        <p:spPr>
          <a:xfrm>
            <a:off x="657224" y="499533"/>
            <a:ext cx="10772775" cy="1658198"/>
          </a:xfrm>
        </p:spPr>
        <p:txBody>
          <a:bodyPr>
            <a:normAutofit/>
          </a:bodyPr>
          <a:lstStyle/>
          <a:p>
            <a:r>
              <a:rPr lang="cs-CZ"/>
              <a:t>Ochranná pásma vodních zdrojů</a:t>
            </a:r>
          </a:p>
        </p:txBody>
      </p:sp>
      <p:sp>
        <p:nvSpPr>
          <p:cNvPr id="3" name="Zástupný symbol pro obsah 2">
            <a:extLst>
              <a:ext uri="{FF2B5EF4-FFF2-40B4-BE49-F238E27FC236}">
                <a16:creationId xmlns:a16="http://schemas.microsoft.com/office/drawing/2014/main" id="{595E2023-3D3B-4F58-AFCF-65F6E6BD5774}"/>
              </a:ext>
            </a:extLst>
          </p:cNvPr>
          <p:cNvSpPr>
            <a:spLocks noGrp="1"/>
          </p:cNvSpPr>
          <p:nvPr>
            <p:ph idx="1"/>
          </p:nvPr>
        </p:nvSpPr>
        <p:spPr>
          <a:xfrm>
            <a:off x="676656" y="2011680"/>
            <a:ext cx="6875611" cy="3766185"/>
          </a:xfrm>
        </p:spPr>
        <p:txBody>
          <a:bodyPr>
            <a:normAutofit/>
          </a:bodyPr>
          <a:lstStyle/>
          <a:p>
            <a:r>
              <a:rPr lang="cs-CZ" sz="1600" dirty="0"/>
              <a:t>K ochraně vydatnosti, jakosti a zdravotní nezávadnosti </a:t>
            </a:r>
          </a:p>
          <a:p>
            <a:pPr lvl="1">
              <a:buFont typeface="Courier New" panose="02070309020205020404" pitchFamily="49" charset="0"/>
              <a:buChar char="o"/>
            </a:pPr>
            <a:r>
              <a:rPr lang="cs-CZ" sz="1600" dirty="0"/>
              <a:t>zdrojů podzemních nebo povrchových vod využívaných nebo využitelných pro zásobování pitnou vodou s průměrným odběrem více než 10 000 m3 za rok </a:t>
            </a:r>
          </a:p>
          <a:p>
            <a:pPr lvl="1">
              <a:buFont typeface="Courier New" panose="02070309020205020404" pitchFamily="49" charset="0"/>
              <a:buChar char="o"/>
            </a:pPr>
            <a:r>
              <a:rPr lang="cs-CZ" sz="1600" dirty="0"/>
              <a:t>a zdrojů podzemní vody pro výrobu balené kojenecké vody nebo pramenité vody</a:t>
            </a:r>
          </a:p>
          <a:p>
            <a:pPr lvl="1">
              <a:buFont typeface="Courier New" panose="02070309020205020404" pitchFamily="49" charset="0"/>
              <a:buChar char="o"/>
            </a:pPr>
            <a:r>
              <a:rPr lang="cs-CZ" sz="1600" dirty="0"/>
              <a:t>i pro vodní zdroje s nižší kapacitou, vyžadují-li to závažné okolnosti</a:t>
            </a:r>
          </a:p>
          <a:p>
            <a:r>
              <a:rPr lang="cs-CZ" sz="1600" dirty="0"/>
              <a:t>Zakázané činnosti</a:t>
            </a:r>
          </a:p>
          <a:p>
            <a:pPr lvl="1">
              <a:buFont typeface="Courier New" panose="02070309020205020404" pitchFamily="49" charset="0"/>
              <a:buChar char="o"/>
            </a:pPr>
            <a:r>
              <a:rPr lang="cs-CZ" sz="1600" dirty="0"/>
              <a:t>Do ochranného pásma I. stupně je zakázán vstup a vjezd</a:t>
            </a:r>
          </a:p>
          <a:p>
            <a:pPr lvl="1">
              <a:buFont typeface="Courier New" panose="02070309020205020404" pitchFamily="49" charset="0"/>
              <a:buChar char="o"/>
            </a:pPr>
            <a:r>
              <a:rPr lang="cs-CZ" sz="1600" dirty="0"/>
              <a:t>V ochranném pásmu I. a II. stupně je zakázáno provádět činnosti poškozující nebo ohrožující vydatnost, jakost nebo zdravotní nezávadnost vodního zdroje</a:t>
            </a:r>
          </a:p>
          <a:p>
            <a:r>
              <a:rPr lang="cs-CZ" sz="1600" dirty="0"/>
              <a:t>Stanoveny opatřením obecné povahy</a:t>
            </a:r>
          </a:p>
          <a:p>
            <a:pPr lvl="1"/>
            <a:r>
              <a:rPr lang="cs-CZ" sz="1600" dirty="0"/>
              <a:t>na návrh nebo z vlastního podnětu VPÚ</a:t>
            </a:r>
          </a:p>
          <a:p>
            <a:r>
              <a:rPr lang="cs-CZ" sz="1600" dirty="0"/>
              <a:t>Náhrada za prokázané omezení užívání pozemků a staveb</a:t>
            </a:r>
          </a:p>
        </p:txBody>
      </p:sp>
      <p:pic>
        <p:nvPicPr>
          <p:cNvPr id="3074" name="Picture 2" descr="Výsledek obrázku pro ochranná pásma vodních zdrojů mapa">
            <a:extLst>
              <a:ext uri="{FF2B5EF4-FFF2-40B4-BE49-F238E27FC236}">
                <a16:creationId xmlns:a16="http://schemas.microsoft.com/office/drawing/2014/main" id="{807BA402-89FD-4445-8FBA-91D6E2DEC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08" r="17680"/>
          <a:stretch/>
        </p:blipFill>
        <p:spPr bwMode="auto">
          <a:xfrm>
            <a:off x="8026499" y="2076150"/>
            <a:ext cx="3383936" cy="34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2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A8408B-4B56-483D-AF2F-9C91A131ACF0}"/>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Pozemky a vodní toky</a:t>
            </a:r>
          </a:p>
        </p:txBody>
      </p:sp>
      <p:sp>
        <p:nvSpPr>
          <p:cNvPr id="3" name="Zástupný symbol pro obsah 2">
            <a:extLst>
              <a:ext uri="{FF2B5EF4-FFF2-40B4-BE49-F238E27FC236}">
                <a16:creationId xmlns:a16="http://schemas.microsoft.com/office/drawing/2014/main" id="{87D9814F-95F4-4F13-8E38-BAF8247AD961}"/>
              </a:ext>
            </a:extLst>
          </p:cNvPr>
          <p:cNvSpPr>
            <a:spLocks noGrp="1"/>
          </p:cNvSpPr>
          <p:nvPr>
            <p:ph idx="1"/>
          </p:nvPr>
        </p:nvSpPr>
        <p:spPr>
          <a:xfrm>
            <a:off x="4614389" y="936711"/>
            <a:ext cx="6815992" cy="4984578"/>
          </a:xfrm>
        </p:spPr>
        <p:txBody>
          <a:bodyPr anchor="ctr">
            <a:normAutofit/>
          </a:bodyPr>
          <a:lstStyle/>
          <a:p>
            <a:r>
              <a:rPr lang="cs-CZ" sz="1800" dirty="0"/>
              <a:t>Vodní toky</a:t>
            </a:r>
          </a:p>
          <a:p>
            <a:pPr lvl="1">
              <a:buFont typeface="Courier New" panose="02070309020205020404" pitchFamily="49" charset="0"/>
              <a:buChar char="o"/>
            </a:pPr>
            <a:r>
              <a:rPr lang="cs-CZ" sz="1800" i="1" dirty="0"/>
              <a:t>Povrchové vody tekoucí vlastním spádem v korytě trvale nebo po převažující část roku, a to včetně vod v nich uměle vzdutých. </a:t>
            </a:r>
          </a:p>
          <a:p>
            <a:pPr lvl="1">
              <a:buFont typeface="Courier New" panose="02070309020205020404" pitchFamily="49" charset="0"/>
              <a:buChar char="o"/>
            </a:pPr>
            <a:r>
              <a:rPr lang="cs-CZ" sz="1800" i="1" dirty="0"/>
              <a:t>Významné krajinné prvky dle ZOPK</a:t>
            </a:r>
          </a:p>
          <a:p>
            <a:r>
              <a:rPr lang="cs-CZ" sz="1800" dirty="0"/>
              <a:t>Kategorizace vodních toků</a:t>
            </a:r>
          </a:p>
          <a:p>
            <a:pPr lvl="1">
              <a:buFont typeface="Courier New" panose="02070309020205020404" pitchFamily="49" charset="0"/>
              <a:buChar char="o"/>
            </a:pPr>
            <a:r>
              <a:rPr lang="cs-CZ" sz="1800" dirty="0"/>
              <a:t>Významné (seznam)</a:t>
            </a:r>
          </a:p>
          <a:p>
            <a:pPr lvl="1">
              <a:buFont typeface="Courier New" panose="02070309020205020404" pitchFamily="49" charset="0"/>
              <a:buChar char="o"/>
            </a:pPr>
            <a:r>
              <a:rPr lang="cs-CZ" sz="1800" dirty="0"/>
              <a:t>Drobné (ostatní)</a:t>
            </a:r>
          </a:p>
          <a:p>
            <a:pPr>
              <a:buFont typeface="Calibri Light" panose="020F0302020204030204" pitchFamily="34" charset="0"/>
              <a:buChar char=" "/>
            </a:pPr>
            <a:r>
              <a:rPr lang="cs-CZ" sz="1800" dirty="0"/>
              <a:t>Vlastnická práva k pozemkům, které tvoří koryta vodních toků</a:t>
            </a:r>
          </a:p>
          <a:p>
            <a:pPr lvl="2">
              <a:buFont typeface="Calibri Light" panose="020F0302020204030204" pitchFamily="34" charset="0"/>
              <a:buChar char=" "/>
            </a:pPr>
            <a:r>
              <a:rPr lang="cs-CZ" sz="1800" dirty="0"/>
              <a:t>„voda vzala, voda dala“ </a:t>
            </a:r>
          </a:p>
          <a:p>
            <a:pPr lvl="2">
              <a:buFont typeface="Calibri Light" panose="020F0302020204030204" pitchFamily="34" charset="0"/>
              <a:buChar char=" "/>
            </a:pPr>
            <a:r>
              <a:rPr lang="cs-CZ" sz="1800" dirty="0"/>
              <a:t>„kudy teče, tudy znárodňuje“</a:t>
            </a:r>
          </a:p>
          <a:p>
            <a:pPr lvl="1">
              <a:buFont typeface="Calibri Light" panose="020F0302020204030204" pitchFamily="34" charset="0"/>
              <a:buChar char=" "/>
            </a:pPr>
            <a:r>
              <a:rPr lang="cs-CZ" sz="1800" dirty="0"/>
              <a:t>Pozemky, které nejsou dosud vedeny v katastru nemovitostí jako parcely s druhem pozemku vodní plocha a které se staly podle zákona č. 138/1973 Sb., o vodách státním vlastnictvím, přecházejí na vlastníky pozemků evidovaných v katastru nemovitostí, na nichž tato koryta leží, pokud neoznámí do 6 měsíců od účinnosti tohoto zákona příslušnému vodoprávnímu úřadu, že s přechodem nesouhlasí.</a:t>
            </a:r>
            <a:endParaRPr lang="cs-CZ" sz="1800" i="1" dirty="0"/>
          </a:p>
        </p:txBody>
      </p:sp>
    </p:spTree>
    <p:extLst>
      <p:ext uri="{BB962C8B-B14F-4D97-AF65-F5344CB8AC3E}">
        <p14:creationId xmlns:p14="http://schemas.microsoft.com/office/powerpoint/2010/main" val="130039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p:cNvSpPr>
            <a:spLocks noGrp="1"/>
          </p:cNvSpPr>
          <p:nvPr>
            <p:ph type="title"/>
          </p:nvPr>
        </p:nvSpPr>
        <p:spPr>
          <a:xfrm>
            <a:off x="657224" y="936711"/>
            <a:ext cx="2988265" cy="4984578"/>
          </a:xfrm>
        </p:spPr>
        <p:txBody>
          <a:bodyPr>
            <a:normAutofit/>
          </a:bodyPr>
          <a:lstStyle/>
          <a:p>
            <a:r>
              <a:rPr lang="cs-CZ" sz="4400">
                <a:solidFill>
                  <a:srgbClr val="FFFFFF"/>
                </a:solidFill>
              </a:rPr>
              <a:t>Koryto vodního toku</a:t>
            </a:r>
          </a:p>
        </p:txBody>
      </p:sp>
      <p:sp>
        <p:nvSpPr>
          <p:cNvPr id="6" name="Zástupný symbol pro obsah 5"/>
          <p:cNvSpPr>
            <a:spLocks noGrp="1"/>
          </p:cNvSpPr>
          <p:nvPr>
            <p:ph idx="1"/>
          </p:nvPr>
        </p:nvSpPr>
        <p:spPr>
          <a:xfrm>
            <a:off x="4614389" y="936711"/>
            <a:ext cx="6815992" cy="4984578"/>
          </a:xfrm>
        </p:spPr>
        <p:txBody>
          <a:bodyPr anchor="ctr">
            <a:normAutofit lnSpcReduction="10000"/>
          </a:bodyPr>
          <a:lstStyle/>
          <a:p>
            <a:r>
              <a:rPr lang="cs-CZ" sz="1600" dirty="0"/>
              <a:t>Koryto vodního toku</a:t>
            </a:r>
          </a:p>
          <a:p>
            <a:pPr lvl="2">
              <a:buFont typeface="Courier New" panose="02070309020205020404" pitchFamily="49" charset="0"/>
              <a:buChar char="o"/>
            </a:pPr>
            <a:r>
              <a:rPr lang="cs-CZ" sz="1600" dirty="0"/>
              <a:t>Pozemek, který je evidován v katastru nemovitostí jako vodní plocha (s šíří alespoň 2 m)</a:t>
            </a:r>
          </a:p>
          <a:p>
            <a:pPr lvl="2">
              <a:buFont typeface="Courier New" panose="02070309020205020404" pitchFamily="49" charset="0"/>
              <a:buChar char="o"/>
            </a:pPr>
            <a:r>
              <a:rPr lang="cs-CZ" sz="1600" dirty="0"/>
              <a:t>Část pozemku zahrnující dno a břehy koryta až po břehovou čáru určenou hladinou vody, která zpravidla stačí protékat tímto korytem, aniž se vylévá do přilehlého území, není-li pozemek evidován v katastru nemovitostí jako vodní plocha </a:t>
            </a:r>
          </a:p>
          <a:p>
            <a:r>
              <a:rPr lang="cs-CZ" sz="1600" dirty="0"/>
              <a:t>Je zakázáno měnit směr, podélný sklon a příčný profil koryta vodního toku, poškozovat břehy, těžit z koryt vodních toků zeminu, písek nebo nerosty a ukládat do vodních toků předměty, kterými by mohlo dojít k ohrožení plynulosti odtoku vod, zdraví nebo bezpečnosti, jakož i ukládat takové předměty na místech, z nichž by mohly být splaveny do vod.</a:t>
            </a:r>
          </a:p>
          <a:p>
            <a:pPr lvl="2"/>
            <a:r>
              <a:rPr lang="cs-CZ" sz="1600" dirty="0"/>
              <a:t>Nevztahuje se na případy, kdy se činnosti provádějí v souladu se zákonem.</a:t>
            </a:r>
          </a:p>
          <a:p>
            <a:r>
              <a:rPr lang="cs-CZ" sz="1600" dirty="0"/>
              <a:t>K zásahům, které by mohly vést k poškození nebo zničení významného krajinného prvku nebo ohrožení či oslabení jeho ekologicko-stabilizační funkce, si musí ten, kdo takové zásahy zamýšlí, opatřit závazné stanovisko orgánu ochrany přírody.</a:t>
            </a:r>
          </a:p>
          <a:p>
            <a:r>
              <a:rPr lang="cs-CZ" sz="1600" i="1" dirty="0"/>
              <a:t>Pozemek se samostatným parcelním číslem, jenž tvoří koryto vodního toku, může být předmětem soukromoprávních vztahů.</a:t>
            </a:r>
          </a:p>
          <a:p>
            <a:pPr lvl="1"/>
            <a:r>
              <a:rPr lang="cs-CZ" sz="1600" dirty="0"/>
              <a:t>NS 22 </a:t>
            </a:r>
            <a:r>
              <a:rPr lang="cs-CZ" sz="1600" dirty="0" err="1"/>
              <a:t>Cdo</a:t>
            </a:r>
            <a:r>
              <a:rPr lang="cs-CZ" sz="1600" dirty="0"/>
              <a:t> 2903/2006</a:t>
            </a:r>
          </a:p>
        </p:txBody>
      </p:sp>
    </p:spTree>
    <p:extLst>
      <p:ext uri="{BB962C8B-B14F-4D97-AF65-F5344CB8AC3E}">
        <p14:creationId xmlns:p14="http://schemas.microsoft.com/office/powerpoint/2010/main" val="190129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E47C0-F170-4693-91A0-2370D77E8A3B}"/>
              </a:ext>
            </a:extLst>
          </p:cNvPr>
          <p:cNvSpPr>
            <a:spLocks noGrp="1"/>
          </p:cNvSpPr>
          <p:nvPr>
            <p:ph type="title"/>
          </p:nvPr>
        </p:nvSpPr>
        <p:spPr/>
        <p:txBody>
          <a:bodyPr/>
          <a:lstStyle/>
          <a:p>
            <a:r>
              <a:rPr lang="cs-CZ" dirty="0"/>
              <a:t>Správa vodních toků</a:t>
            </a:r>
          </a:p>
        </p:txBody>
      </p:sp>
      <p:sp>
        <p:nvSpPr>
          <p:cNvPr id="3" name="Zástupný symbol pro obsah 2">
            <a:extLst>
              <a:ext uri="{FF2B5EF4-FFF2-40B4-BE49-F238E27FC236}">
                <a16:creationId xmlns:a16="http://schemas.microsoft.com/office/drawing/2014/main" id="{D522F9C4-FF07-4820-ADDB-E6414CF61C69}"/>
              </a:ext>
            </a:extLst>
          </p:cNvPr>
          <p:cNvSpPr>
            <a:spLocks noGrp="1"/>
          </p:cNvSpPr>
          <p:nvPr>
            <p:ph sz="half" idx="1"/>
          </p:nvPr>
        </p:nvSpPr>
        <p:spPr/>
        <p:txBody>
          <a:bodyPr>
            <a:normAutofit fontScale="77500" lnSpcReduction="20000"/>
          </a:bodyPr>
          <a:lstStyle/>
          <a:p>
            <a:r>
              <a:rPr lang="cs-CZ" dirty="0"/>
              <a:t>Správci významných vodních toků</a:t>
            </a:r>
          </a:p>
          <a:p>
            <a:pPr lvl="1">
              <a:buFont typeface="Courier New" panose="02070309020205020404" pitchFamily="49" charset="0"/>
              <a:buChar char="o"/>
            </a:pPr>
            <a:r>
              <a:rPr lang="cs-CZ" dirty="0"/>
              <a:t>Státní podniky</a:t>
            </a:r>
          </a:p>
          <a:p>
            <a:pPr lvl="2">
              <a:buFont typeface="Calibri Light" panose="020F0302020204030204" pitchFamily="34" charset="0"/>
              <a:buChar char=" "/>
            </a:pPr>
            <a:r>
              <a:rPr lang="cs-CZ" dirty="0"/>
              <a:t>Povodí Labe, s. p.</a:t>
            </a:r>
          </a:p>
          <a:p>
            <a:pPr lvl="2">
              <a:buFont typeface="Calibri Light" panose="020F0302020204030204" pitchFamily="34" charset="0"/>
              <a:buChar char=" "/>
            </a:pPr>
            <a:r>
              <a:rPr lang="cs-CZ" dirty="0"/>
              <a:t>Povodí Moravy, s. p.</a:t>
            </a:r>
          </a:p>
          <a:p>
            <a:pPr lvl="2">
              <a:buFont typeface="Calibri Light" panose="020F0302020204030204" pitchFamily="34" charset="0"/>
              <a:buChar char=" "/>
            </a:pPr>
            <a:r>
              <a:rPr lang="cs-CZ" dirty="0"/>
              <a:t>Povodí Vltavy, s. p.</a:t>
            </a:r>
          </a:p>
          <a:p>
            <a:pPr lvl="2">
              <a:buFont typeface="Calibri Light" panose="020F0302020204030204" pitchFamily="34" charset="0"/>
              <a:buChar char=" "/>
            </a:pPr>
            <a:r>
              <a:rPr lang="cs-CZ" dirty="0"/>
              <a:t>Povodí Odry, s. p.</a:t>
            </a:r>
          </a:p>
          <a:p>
            <a:pPr lvl="2">
              <a:buFont typeface="Calibri Light" panose="020F0302020204030204" pitchFamily="34" charset="0"/>
              <a:buChar char=" "/>
            </a:pPr>
            <a:r>
              <a:rPr lang="cs-CZ" dirty="0"/>
              <a:t>Povodí Ohře, s. p.</a:t>
            </a:r>
          </a:p>
          <a:p>
            <a:pPr>
              <a:buFont typeface="Calibri Light" panose="020F0302020204030204" pitchFamily="34" charset="0"/>
              <a:buChar char=" "/>
            </a:pPr>
            <a:r>
              <a:rPr lang="cs-CZ" dirty="0"/>
              <a:t>Správci drobných vodních toků</a:t>
            </a:r>
          </a:p>
          <a:p>
            <a:pPr lvl="1">
              <a:buFont typeface="Courier New" panose="02070309020205020404" pitchFamily="49" charset="0"/>
              <a:buChar char="o"/>
            </a:pPr>
            <a:r>
              <a:rPr lang="cs-CZ" dirty="0"/>
              <a:t>Obce, jejichž územím drobné vodní toky protékají</a:t>
            </a:r>
          </a:p>
          <a:p>
            <a:pPr lvl="1">
              <a:buFont typeface="Courier New" panose="02070309020205020404" pitchFamily="49" charset="0"/>
              <a:buChar char="o"/>
            </a:pPr>
            <a:r>
              <a:rPr lang="cs-CZ" dirty="0"/>
              <a:t>Fyzické nebo právnické osoby, popřípadě organizační složky státu, jimž drobné vodní toky slouží nebo s jejichž činností souvisejí</a:t>
            </a:r>
          </a:p>
          <a:p>
            <a:pPr lvl="1">
              <a:buFont typeface="Courier New" panose="02070309020205020404" pitchFamily="49" charset="0"/>
              <a:buChar char="o"/>
            </a:pPr>
            <a:r>
              <a:rPr lang="cs-CZ" dirty="0"/>
              <a:t>Státní podniky na základě určení Ministerstvem zemědělství</a:t>
            </a:r>
          </a:p>
          <a:p>
            <a:pPr lvl="1">
              <a:buFont typeface="Courier New" panose="02070309020205020404" pitchFamily="49" charset="0"/>
              <a:buChar char="o"/>
            </a:pPr>
            <a:r>
              <a:rPr lang="cs-CZ" dirty="0"/>
              <a:t>Ministerstvo obrany na území vojenských újezdů</a:t>
            </a:r>
          </a:p>
          <a:p>
            <a:pPr lvl="1">
              <a:buFont typeface="Courier New" panose="02070309020205020404" pitchFamily="49" charset="0"/>
              <a:buChar char="o"/>
            </a:pPr>
            <a:r>
              <a:rPr lang="cs-CZ" dirty="0"/>
              <a:t>Správy národních parků na území národních parků</a:t>
            </a:r>
          </a:p>
          <a:p>
            <a:pPr lvl="1"/>
            <a:endParaRPr lang="cs-CZ" dirty="0"/>
          </a:p>
        </p:txBody>
      </p:sp>
      <p:sp>
        <p:nvSpPr>
          <p:cNvPr id="4" name="Zástupný symbol pro obsah 3">
            <a:extLst>
              <a:ext uri="{FF2B5EF4-FFF2-40B4-BE49-F238E27FC236}">
                <a16:creationId xmlns:a16="http://schemas.microsoft.com/office/drawing/2014/main" id="{F71794F5-2BA0-49C9-BCEB-378FF06698D1}"/>
              </a:ext>
            </a:extLst>
          </p:cNvPr>
          <p:cNvSpPr>
            <a:spLocks noGrp="1"/>
          </p:cNvSpPr>
          <p:nvPr>
            <p:ph sz="half" idx="2"/>
          </p:nvPr>
        </p:nvSpPr>
        <p:spPr/>
        <p:txBody>
          <a:bodyPr>
            <a:normAutofit fontScale="77500" lnSpcReduction="20000"/>
          </a:bodyPr>
          <a:lstStyle/>
          <a:p>
            <a:r>
              <a:rPr lang="cs-CZ" dirty="0"/>
              <a:t>Povinnosti při správě vodních toků</a:t>
            </a:r>
          </a:p>
          <a:p>
            <a:pPr lvl="1">
              <a:buFont typeface="Courier New" panose="02070309020205020404" pitchFamily="49" charset="0"/>
              <a:buChar char="o"/>
            </a:pPr>
            <a:r>
              <a:rPr lang="cs-CZ" dirty="0"/>
              <a:t>Sledovat, pečovat, provozovat, udržovat, zajišťovat, vytvářet, oznamovat, navrhovat, spolupracovat stav koryt vodních toků</a:t>
            </a:r>
          </a:p>
          <a:p>
            <a:pPr lvl="2"/>
            <a:r>
              <a:rPr lang="cs-CZ" dirty="0"/>
              <a:t>Blíže viz § 47 odst. 2 a 4 VZ</a:t>
            </a:r>
          </a:p>
          <a:p>
            <a:r>
              <a:rPr lang="cs-CZ" dirty="0"/>
              <a:t>Oprávnění při správě vodních toků</a:t>
            </a:r>
          </a:p>
          <a:p>
            <a:pPr lvl="1">
              <a:buFont typeface="Courier New" panose="02070309020205020404" pitchFamily="49" charset="0"/>
              <a:buChar char="o"/>
            </a:pPr>
            <a:r>
              <a:rPr lang="cs-CZ" dirty="0"/>
              <a:t>vstupovat a vjíždět v nezbytném rozsahu na cizí pozemky a stavby</a:t>
            </a:r>
          </a:p>
          <a:p>
            <a:pPr lvl="1">
              <a:buFont typeface="Courier New" panose="02070309020205020404" pitchFamily="49" charset="0"/>
              <a:buChar char="o"/>
            </a:pPr>
            <a:r>
              <a:rPr lang="cs-CZ" dirty="0"/>
              <a:t>odstraňovat nebo nově vysazovat stromy a keře</a:t>
            </a:r>
          </a:p>
          <a:p>
            <a:pPr lvl="1">
              <a:buFont typeface="Courier New" panose="02070309020205020404" pitchFamily="49" charset="0"/>
              <a:buChar char="o"/>
            </a:pPr>
            <a:r>
              <a:rPr lang="cs-CZ" dirty="0"/>
              <a:t>požadovat předložení povolení nebo souhlasu a zjišťovat, zda jsou tato rozhodnutí dodržována</a:t>
            </a:r>
          </a:p>
          <a:p>
            <a:pPr lvl="1">
              <a:buFont typeface="Courier New" panose="02070309020205020404" pitchFamily="49" charset="0"/>
              <a:buChar char="o"/>
            </a:pPr>
            <a:r>
              <a:rPr lang="cs-CZ" dirty="0"/>
              <a:t>dávat pokyny pro manipulaci s vodními díly jejich uživatelům</a:t>
            </a:r>
          </a:p>
          <a:p>
            <a:pPr lvl="1">
              <a:buFont typeface="Courier New" panose="02070309020205020404" pitchFamily="49" charset="0"/>
              <a:buChar char="o"/>
            </a:pPr>
            <a:r>
              <a:rPr lang="cs-CZ" dirty="0"/>
              <a:t>užívat pozemků sousedících s korytem vodního toku</a:t>
            </a:r>
          </a:p>
        </p:txBody>
      </p:sp>
    </p:spTree>
    <p:extLst>
      <p:ext uri="{BB962C8B-B14F-4D97-AF65-F5344CB8AC3E}">
        <p14:creationId xmlns:p14="http://schemas.microsoft.com/office/powerpoint/2010/main" val="324466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6593FA-A451-4228-838E-FDFCEE3887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24309A-EFDA-4A82-81E0-BC9CC2469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Výsledek obrázku pro změna koryta naplavenina">
            <a:extLst>
              <a:ext uri="{FF2B5EF4-FFF2-40B4-BE49-F238E27FC236}">
                <a16:creationId xmlns:a16="http://schemas.microsoft.com/office/drawing/2014/main" id="{780FFDD7-2E38-49F9-BD50-CCC1E76EC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9" r="12669" b="-1"/>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ýsledek obrázku pro koryto vodního toku">
            <a:extLst>
              <a:ext uri="{FF2B5EF4-FFF2-40B4-BE49-F238E27FC236}">
                <a16:creationId xmlns:a16="http://schemas.microsoft.com/office/drawing/2014/main" id="{9026F6E4-0251-420A-ADFC-B8425479A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65" r="32193" b="-1"/>
          <a:stretch/>
        </p:blipFill>
        <p:spPr bwMode="auto">
          <a:xfrm>
            <a:off x="6176433" y="640927"/>
            <a:ext cx="53720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B6DD9-FDB0-4D8B-802C-0932E0332867}"/>
              </a:ext>
            </a:extLst>
          </p:cNvPr>
          <p:cNvSpPr>
            <a:spLocks noGrp="1"/>
          </p:cNvSpPr>
          <p:nvPr>
            <p:ph type="title"/>
          </p:nvPr>
        </p:nvSpPr>
        <p:spPr/>
        <p:txBody>
          <a:bodyPr>
            <a:normAutofit/>
          </a:bodyPr>
          <a:lstStyle/>
          <a:p>
            <a:r>
              <a:rPr lang="cs-CZ" dirty="0"/>
              <a:t>Změny koryta vodního toku</a:t>
            </a:r>
          </a:p>
        </p:txBody>
      </p:sp>
      <p:sp>
        <p:nvSpPr>
          <p:cNvPr id="5" name="Zástupný symbol pro text 4">
            <a:extLst>
              <a:ext uri="{FF2B5EF4-FFF2-40B4-BE49-F238E27FC236}">
                <a16:creationId xmlns:a16="http://schemas.microsoft.com/office/drawing/2014/main" id="{03483C29-DDAF-4ED6-BCC0-4D55F0C29473}"/>
              </a:ext>
            </a:extLst>
          </p:cNvPr>
          <p:cNvSpPr>
            <a:spLocks noGrp="1"/>
          </p:cNvSpPr>
          <p:nvPr>
            <p:ph type="body" idx="1"/>
          </p:nvPr>
        </p:nvSpPr>
        <p:spPr/>
        <p:txBody>
          <a:bodyPr/>
          <a:lstStyle/>
          <a:p>
            <a:r>
              <a:rPr lang="cs-CZ" dirty="0"/>
              <a:t>V režimu Vodního zákona</a:t>
            </a:r>
          </a:p>
        </p:txBody>
      </p:sp>
      <p:sp>
        <p:nvSpPr>
          <p:cNvPr id="6" name="Zástupný symbol pro obsah 5">
            <a:extLst>
              <a:ext uri="{FF2B5EF4-FFF2-40B4-BE49-F238E27FC236}">
                <a16:creationId xmlns:a16="http://schemas.microsoft.com/office/drawing/2014/main" id="{F78E8AC8-85A8-40D3-B745-AF231CA4476A}"/>
              </a:ext>
            </a:extLst>
          </p:cNvPr>
          <p:cNvSpPr>
            <a:spLocks noGrp="1"/>
          </p:cNvSpPr>
          <p:nvPr>
            <p:ph sz="half" idx="2"/>
          </p:nvPr>
        </p:nvSpPr>
        <p:spPr>
          <a:xfrm>
            <a:off x="676656" y="2753084"/>
            <a:ext cx="4663440" cy="3838216"/>
          </a:xfrm>
        </p:spPr>
        <p:txBody>
          <a:bodyPr>
            <a:normAutofit fontScale="77500" lnSpcReduction="20000"/>
          </a:bodyPr>
          <a:lstStyle/>
          <a:p>
            <a:r>
              <a:rPr lang="cs-CZ" dirty="0"/>
              <a:t>Opustí-li vodní tok vlivem přírodních sil </a:t>
            </a:r>
            <a:r>
              <a:rPr lang="cs-CZ" b="1" dirty="0"/>
              <a:t>při povodni </a:t>
            </a:r>
            <a:r>
              <a:rPr lang="cs-CZ" dirty="0"/>
              <a:t>své přirozené koryto a vznikne-li tím koryto nové, mohou vlastníci pozemků, správce vodního toku, jakož i oprávnění k nakládání s vodami, kteří jsou dotčeni novým stavem, žádat jednotlivě nebo společně vodoprávní úřad o </a:t>
            </a:r>
            <a:r>
              <a:rPr lang="cs-CZ" b="1" dirty="0"/>
              <a:t>povolení vrátit vodní tok</a:t>
            </a:r>
            <a:r>
              <a:rPr lang="cs-CZ" dirty="0"/>
              <a:t> na svůj náklad </a:t>
            </a:r>
            <a:r>
              <a:rPr lang="cs-CZ" b="1" dirty="0"/>
              <a:t>do původního koryta</a:t>
            </a:r>
            <a:r>
              <a:rPr lang="cs-CZ" dirty="0"/>
              <a:t>. </a:t>
            </a:r>
          </a:p>
          <a:p>
            <a:pPr lvl="1"/>
            <a:r>
              <a:rPr lang="cs-CZ" dirty="0"/>
              <a:t>Finanční příspěvek od státu na obnovu koryta vodního toku po povodni</a:t>
            </a:r>
          </a:p>
          <a:p>
            <a:r>
              <a:rPr lang="cs-CZ" dirty="0"/>
              <a:t>Neobnoví-li se původní stav</a:t>
            </a:r>
          </a:p>
          <a:p>
            <a:pPr lvl="1"/>
            <a:r>
              <a:rPr lang="cs-CZ" dirty="0"/>
              <a:t>Výkup pozemků původního nebo nového koryta vodního toku státem</a:t>
            </a:r>
          </a:p>
          <a:p>
            <a:pPr lvl="1"/>
            <a:r>
              <a:rPr lang="cs-CZ" dirty="0"/>
              <a:t>Přiměřená náhrada</a:t>
            </a:r>
          </a:p>
          <a:p>
            <a:r>
              <a:rPr lang="cs-CZ" dirty="0"/>
              <a:t>Prekluzivní lhůta 3 roky od roku, v němž došlo ke změně</a:t>
            </a:r>
          </a:p>
        </p:txBody>
      </p:sp>
      <p:sp>
        <p:nvSpPr>
          <p:cNvPr id="7" name="Zástupný symbol pro text 6">
            <a:extLst>
              <a:ext uri="{FF2B5EF4-FFF2-40B4-BE49-F238E27FC236}">
                <a16:creationId xmlns:a16="http://schemas.microsoft.com/office/drawing/2014/main" id="{AAACD20A-D72A-4A22-A805-64CCBCE37503}"/>
              </a:ext>
            </a:extLst>
          </p:cNvPr>
          <p:cNvSpPr>
            <a:spLocks noGrp="1"/>
          </p:cNvSpPr>
          <p:nvPr>
            <p:ph type="body" sz="quarter" idx="3"/>
          </p:nvPr>
        </p:nvSpPr>
        <p:spPr/>
        <p:txBody>
          <a:bodyPr/>
          <a:lstStyle/>
          <a:p>
            <a:r>
              <a:rPr lang="cs-CZ" dirty="0"/>
              <a:t>V režimu občanského zákoníku</a:t>
            </a:r>
          </a:p>
        </p:txBody>
      </p:sp>
      <p:sp>
        <p:nvSpPr>
          <p:cNvPr id="8" name="Zástupný symbol pro obsah 7">
            <a:extLst>
              <a:ext uri="{FF2B5EF4-FFF2-40B4-BE49-F238E27FC236}">
                <a16:creationId xmlns:a16="http://schemas.microsoft.com/office/drawing/2014/main" id="{361D6B51-176C-47C6-8DCD-A89133273582}"/>
              </a:ext>
            </a:extLst>
          </p:cNvPr>
          <p:cNvSpPr>
            <a:spLocks noGrp="1"/>
          </p:cNvSpPr>
          <p:nvPr>
            <p:ph sz="quarter" idx="4"/>
          </p:nvPr>
        </p:nvSpPr>
        <p:spPr>
          <a:xfrm>
            <a:off x="6007608" y="2750989"/>
            <a:ext cx="4663440" cy="3838215"/>
          </a:xfrm>
        </p:spPr>
        <p:txBody>
          <a:bodyPr>
            <a:normAutofit fontScale="70000" lnSpcReduction="20000"/>
          </a:bodyPr>
          <a:lstStyle/>
          <a:p>
            <a:r>
              <a:rPr lang="cs-CZ" dirty="0"/>
              <a:t>Naplavenina (§ 1068 OZ)</a:t>
            </a:r>
          </a:p>
          <a:p>
            <a:pPr lvl="1"/>
            <a:r>
              <a:rPr lang="cs-CZ" dirty="0"/>
              <a:t>Zemina naplavená poznenáhla na břeh náleží vlastníkovi pobřežního pozemku.</a:t>
            </a:r>
          </a:p>
          <a:p>
            <a:r>
              <a:rPr lang="cs-CZ" dirty="0"/>
              <a:t>Strž (§ 1069 OZ)</a:t>
            </a:r>
          </a:p>
          <a:p>
            <a:pPr lvl="1"/>
            <a:r>
              <a:rPr lang="cs-CZ" dirty="0"/>
              <a:t>Velká a rozeznatelná část pozemku, kterou vodní tok odplaví k jinému břehu, se stává součástí pobřežního pozemku, pokud původní vlastník k odplavenému pozemku neuplatní své právo po dobu jednoho roku.</a:t>
            </a:r>
          </a:p>
          <a:p>
            <a:r>
              <a:rPr lang="cs-CZ" dirty="0"/>
              <a:t>Ostrov (§ 1070 OZ)</a:t>
            </a:r>
          </a:p>
          <a:p>
            <a:pPr lvl="1"/>
            <a:r>
              <a:rPr lang="cs-CZ" dirty="0"/>
              <a:t>Oddělí-li vodní tok od pozemku jeho část jako ostrov, je vlastník původního pozemku vlastníkem ostrova.</a:t>
            </a:r>
          </a:p>
          <a:p>
            <a:pPr lvl="1"/>
            <a:r>
              <a:rPr lang="cs-CZ" dirty="0"/>
              <a:t>V ostatních případech náleží ostrov vlastníku vodního koryta.</a:t>
            </a:r>
          </a:p>
          <a:p>
            <a:r>
              <a:rPr lang="cs-CZ" dirty="0"/>
              <a:t>Vodní koryto vzniklé strží nebo v důsledku vzniku ostrova se stává vlastnictvím vlastníka původního koryta.</a:t>
            </a:r>
          </a:p>
        </p:txBody>
      </p:sp>
    </p:spTree>
    <p:extLst>
      <p:ext uri="{BB962C8B-B14F-4D97-AF65-F5344CB8AC3E}">
        <p14:creationId xmlns:p14="http://schemas.microsoft.com/office/powerpoint/2010/main" val="1306894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8A3807-1DB7-49E6-9A1E-43BD1A07FF7F}"/>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7" name="Zástupný symbol pro obsah 6">
            <a:extLst>
              <a:ext uri="{FF2B5EF4-FFF2-40B4-BE49-F238E27FC236}">
                <a16:creationId xmlns:a16="http://schemas.microsoft.com/office/drawing/2014/main" id="{244F3971-FA13-4C16-A555-215D80E0E955}"/>
              </a:ext>
            </a:extLst>
          </p:cNvPr>
          <p:cNvSpPr>
            <a:spLocks noGrp="1"/>
          </p:cNvSpPr>
          <p:nvPr>
            <p:ph idx="1"/>
          </p:nvPr>
        </p:nvSpPr>
        <p:spPr>
          <a:xfrm>
            <a:off x="4541681" y="467360"/>
            <a:ext cx="7018948" cy="5852160"/>
          </a:xfrm>
        </p:spPr>
        <p:txBody>
          <a:bodyPr anchor="ctr">
            <a:normAutofit lnSpcReduction="10000"/>
          </a:bodyPr>
          <a:lstStyle/>
          <a:p>
            <a:r>
              <a:rPr lang="cs-CZ" sz="2000" b="1" u="sng" dirty="0"/>
              <a:t>Vlastníci pozemků, na nichž se nacházejí koryta vodních toků, jsou povinni</a:t>
            </a:r>
          </a:p>
          <a:p>
            <a:pPr lvl="1">
              <a:buFont typeface="Courier New" panose="02070309020205020404" pitchFamily="49" charset="0"/>
              <a:buChar char="o"/>
            </a:pPr>
            <a:r>
              <a:rPr lang="cs-CZ" sz="1800" dirty="0"/>
              <a:t>strpět na svém pozemku břehové porosty, jakož i obecné nakládání s vodami ve vodním toku,</a:t>
            </a:r>
          </a:p>
          <a:p>
            <a:pPr lvl="1">
              <a:buFont typeface="Courier New" panose="02070309020205020404" pitchFamily="49" charset="0"/>
              <a:buChar char="o"/>
            </a:pPr>
            <a:r>
              <a:rPr lang="cs-CZ" sz="1800" dirty="0"/>
              <a:t>udržovat břehy koryta vodního toku ve stavu potřebném k zajištění neškodného odtoku vody, odstraňovat překážky a cizorodé předměty ve vodním toku, s výjimkou nánosů, pokud tyto činnosti neznamenají vynaložení zvláštních nákladů, zvláštní odbornou způsobilost nebo použití speciální techniky,</a:t>
            </a:r>
          </a:p>
          <a:p>
            <a:pPr lvl="1">
              <a:buFont typeface="Courier New" panose="02070309020205020404" pitchFamily="49" charset="0"/>
              <a:buChar char="o"/>
            </a:pPr>
            <a:r>
              <a:rPr lang="cs-CZ" sz="1800" dirty="0"/>
              <a:t>strpět na svém pozemku vodní díla umístěná v korytě vodního toku, vybudovaná před účinností tohoto zákona,</a:t>
            </a:r>
          </a:p>
          <a:p>
            <a:pPr lvl="1">
              <a:buFont typeface="Courier New" panose="02070309020205020404" pitchFamily="49" charset="0"/>
              <a:buChar char="o"/>
            </a:pPr>
            <a:r>
              <a:rPr lang="cs-CZ" sz="1800" dirty="0"/>
              <a:t>ohlašovat správci vodního toku zjevné závady v korytě vodního toku,</a:t>
            </a:r>
          </a:p>
          <a:p>
            <a:pPr lvl="1">
              <a:buFont typeface="Courier New" panose="02070309020205020404" pitchFamily="49" charset="0"/>
              <a:buChar char="o"/>
            </a:pPr>
            <a:r>
              <a:rPr lang="cs-CZ" sz="1800" dirty="0"/>
              <a:t>strpět na svém pozemku bez náhrady umístění zařízení ke sledování stavu povrchových a podzemních vod a ekologických funkcí vodního toku, například plavebních znaků apod.,</a:t>
            </a:r>
          </a:p>
          <a:p>
            <a:pPr lvl="1">
              <a:buFont typeface="Courier New" panose="02070309020205020404" pitchFamily="49" charset="0"/>
              <a:buChar char="o"/>
            </a:pPr>
            <a:r>
              <a:rPr lang="cs-CZ" sz="1800" dirty="0"/>
              <a:t>umožnit vodoprávnímu úřadu, České inspekci životního prostředí, jakož i správci vodního toku výkon jejich oprávnění,</a:t>
            </a:r>
          </a:p>
          <a:p>
            <a:pPr lvl="1">
              <a:buFont typeface="Courier New" panose="02070309020205020404" pitchFamily="49" charset="0"/>
              <a:buChar char="o"/>
            </a:pPr>
            <a:r>
              <a:rPr lang="cs-CZ" sz="1800" dirty="0"/>
              <a:t>strpět po nich průchod osob podél vodních toků; výjimku z této povinnosti může povolit vodoprávní úřad po projednání s příslušným správcem vodního toku; to neplatí na pozemcích v zastavěném území a na oplocených pozemcích,</a:t>
            </a:r>
          </a:p>
          <a:p>
            <a:pPr lvl="1">
              <a:buFont typeface="Courier New" panose="02070309020205020404" pitchFamily="49" charset="0"/>
              <a:buChar char="o"/>
            </a:pPr>
            <a:r>
              <a:rPr lang="cs-CZ" sz="1800" dirty="0"/>
              <a:t>strpět na svém pozemku přirozené koryto vodního toku.</a:t>
            </a:r>
          </a:p>
        </p:txBody>
      </p:sp>
    </p:spTree>
    <p:extLst>
      <p:ext uri="{BB962C8B-B14F-4D97-AF65-F5344CB8AC3E}">
        <p14:creationId xmlns:p14="http://schemas.microsoft.com/office/powerpoint/2010/main" val="59553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57224" y="936711"/>
            <a:ext cx="2988265" cy="4984578"/>
          </a:xfrm>
        </p:spPr>
        <p:txBody>
          <a:bodyPr>
            <a:normAutofit/>
          </a:bodyPr>
          <a:lstStyle/>
          <a:p>
            <a:r>
              <a:rPr lang="cs-CZ" sz="4400" dirty="0">
                <a:solidFill>
                  <a:srgbClr val="FFFFFF"/>
                </a:solidFill>
              </a:rPr>
              <a:t>Předmět</a:t>
            </a:r>
          </a:p>
        </p:txBody>
      </p:sp>
      <p:sp>
        <p:nvSpPr>
          <p:cNvPr id="3" name="Zástupný symbol pro obsah 2"/>
          <p:cNvSpPr>
            <a:spLocks noGrp="1"/>
          </p:cNvSpPr>
          <p:nvPr>
            <p:ph idx="1"/>
          </p:nvPr>
        </p:nvSpPr>
        <p:spPr>
          <a:xfrm>
            <a:off x="4614389" y="936711"/>
            <a:ext cx="6815992" cy="4984578"/>
          </a:xfrm>
        </p:spPr>
        <p:txBody>
          <a:bodyPr anchor="ctr">
            <a:normAutofit/>
          </a:bodyPr>
          <a:lstStyle/>
          <a:p>
            <a:r>
              <a:rPr lang="cs-CZ" b="1" dirty="0" smtClean="0"/>
              <a:t>Nakládání s vodami </a:t>
            </a:r>
          </a:p>
          <a:p>
            <a:r>
              <a:rPr lang="cs-CZ" b="1" dirty="0" smtClean="0"/>
              <a:t>Pozemky </a:t>
            </a:r>
            <a:r>
              <a:rPr lang="cs-CZ" b="1" dirty="0"/>
              <a:t>pokryté vodami</a:t>
            </a:r>
          </a:p>
          <a:p>
            <a:pPr lvl="1"/>
            <a:r>
              <a:rPr lang="cs-CZ" dirty="0"/>
              <a:t>Pozemky sousedící s pozemky pokrytými vodami</a:t>
            </a:r>
          </a:p>
          <a:p>
            <a:r>
              <a:rPr lang="cs-CZ" b="1" dirty="0"/>
              <a:t>Pozemky s vodními díly</a:t>
            </a:r>
          </a:p>
          <a:p>
            <a:pPr lvl="1"/>
            <a:r>
              <a:rPr lang="cs-CZ" dirty="0"/>
              <a:t>Pozemky sousedící s pozemky s vodními díly</a:t>
            </a:r>
          </a:p>
          <a:p>
            <a:r>
              <a:rPr lang="cs-CZ" b="1" dirty="0"/>
              <a:t>Pozemky ohrožované škodlivými účinky vod</a:t>
            </a:r>
          </a:p>
          <a:p>
            <a:r>
              <a:rPr lang="cs-CZ" b="1" dirty="0"/>
              <a:t>Pozemky v území s ochranným režim</a:t>
            </a:r>
          </a:p>
        </p:txBody>
      </p:sp>
    </p:spTree>
    <p:extLst>
      <p:ext uri="{BB962C8B-B14F-4D97-AF65-F5344CB8AC3E}">
        <p14:creationId xmlns:p14="http://schemas.microsoft.com/office/powerpoint/2010/main" val="102696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8B69FE-56D3-4498-991B-CF849EA7EA8C}"/>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3" name="Zástupný symbol pro obsah 2">
            <a:extLst>
              <a:ext uri="{FF2B5EF4-FFF2-40B4-BE49-F238E27FC236}">
                <a16:creationId xmlns:a16="http://schemas.microsoft.com/office/drawing/2014/main" id="{4E0BCC8A-17BF-4444-9574-7519206A450A}"/>
              </a:ext>
            </a:extLst>
          </p:cNvPr>
          <p:cNvSpPr>
            <a:spLocks noGrp="1"/>
          </p:cNvSpPr>
          <p:nvPr>
            <p:ph idx="1"/>
          </p:nvPr>
        </p:nvSpPr>
        <p:spPr>
          <a:xfrm>
            <a:off x="4541681" y="1059896"/>
            <a:ext cx="6245233" cy="4738210"/>
          </a:xfrm>
        </p:spPr>
        <p:txBody>
          <a:bodyPr anchor="ctr">
            <a:normAutofit/>
          </a:bodyPr>
          <a:lstStyle/>
          <a:p>
            <a:r>
              <a:rPr lang="cs-CZ" b="1" u="sng" dirty="0"/>
              <a:t>Vlastníci pozemků sousedících s koryty vodních toků jsou povinni</a:t>
            </a:r>
          </a:p>
          <a:p>
            <a:pPr lvl="1">
              <a:buFont typeface="Courier New" panose="02070309020205020404" pitchFamily="49" charset="0"/>
              <a:buChar char="o"/>
            </a:pPr>
            <a:r>
              <a:rPr lang="cs-CZ" sz="2000" dirty="0"/>
              <a:t>umožnit správci vodního toku výkon jeho oprávnění,</a:t>
            </a:r>
          </a:p>
          <a:p>
            <a:pPr lvl="1">
              <a:buFont typeface="Courier New" panose="02070309020205020404" pitchFamily="49" charset="0"/>
              <a:buChar char="o"/>
            </a:pPr>
            <a:r>
              <a:rPr lang="cs-CZ" sz="2000" dirty="0"/>
              <a:t>strpět na svém pozemku bez náhrady umístění zařízení ke sledování stavu povrchových a podzemních vod a ekologických funkcí vodního toku, umístění plavebních znaků apod.,</a:t>
            </a:r>
          </a:p>
          <a:p>
            <a:pPr lvl="1">
              <a:buFont typeface="Courier New" panose="02070309020205020404" pitchFamily="49" charset="0"/>
              <a:buChar char="o"/>
            </a:pPr>
            <a:r>
              <a:rPr lang="cs-CZ" sz="2000" dirty="0"/>
              <a:t>strpět, po předchozím projednání s nimi, po nich průchod osob; to neplatí na pozemcích v zastavěném území a na oplocených pozemcích,</a:t>
            </a:r>
          </a:p>
          <a:p>
            <a:pPr lvl="1">
              <a:buFont typeface="Courier New" panose="02070309020205020404" pitchFamily="49" charset="0"/>
              <a:buChar char="o"/>
            </a:pPr>
            <a:r>
              <a:rPr lang="cs-CZ" sz="2000" dirty="0"/>
              <a:t>strpět na svém pozemku přirozené koryto vodního toku.</a:t>
            </a:r>
          </a:p>
          <a:p>
            <a:pPr lvl="1">
              <a:buFont typeface="Courier New" panose="02070309020205020404" pitchFamily="49" charset="0"/>
              <a:buChar char="o"/>
            </a:pPr>
            <a:r>
              <a:rPr lang="cs-CZ" sz="2000" dirty="0"/>
              <a:t>Vodoprávní úřad může vlastníkům pozemků sousedících s koryty vodních toků zakázat kácet stromy a keře zabezpečující stabilitu koryta vodního toku.</a:t>
            </a:r>
          </a:p>
        </p:txBody>
      </p:sp>
    </p:spTree>
    <p:extLst>
      <p:ext uri="{BB962C8B-B14F-4D97-AF65-F5344CB8AC3E}">
        <p14:creationId xmlns:p14="http://schemas.microsoft.com/office/powerpoint/2010/main" val="3096965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3C9F695-09FF-4AE6-B321-F7044169AE63}"/>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Povinnosti vlastníků pozemků</a:t>
            </a:r>
          </a:p>
        </p:txBody>
      </p:sp>
      <p:sp>
        <p:nvSpPr>
          <p:cNvPr id="3" name="Zástupný symbol pro obsah 2">
            <a:extLst>
              <a:ext uri="{FF2B5EF4-FFF2-40B4-BE49-F238E27FC236}">
                <a16:creationId xmlns:a16="http://schemas.microsoft.com/office/drawing/2014/main" id="{D9FA8990-1CEF-48CD-80F4-4AD7C6FBC880}"/>
              </a:ext>
            </a:extLst>
          </p:cNvPr>
          <p:cNvSpPr>
            <a:spLocks noGrp="1"/>
          </p:cNvSpPr>
          <p:nvPr>
            <p:ph idx="1"/>
          </p:nvPr>
        </p:nvSpPr>
        <p:spPr>
          <a:xfrm>
            <a:off x="4541681" y="1059896"/>
            <a:ext cx="6245233" cy="4738210"/>
          </a:xfrm>
        </p:spPr>
        <p:txBody>
          <a:bodyPr anchor="ctr">
            <a:normAutofit/>
          </a:bodyPr>
          <a:lstStyle/>
          <a:p>
            <a:r>
              <a:rPr lang="cs-CZ" sz="2000" b="1" u="sng" dirty="0"/>
              <a:t>Vlastníci staveb a zařízení v korytech vodních toků jsou povinni </a:t>
            </a:r>
          </a:p>
          <a:p>
            <a:pPr lvl="1">
              <a:buFont typeface="Courier New" panose="02070309020205020404" pitchFamily="49" charset="0"/>
              <a:buChar char="o"/>
            </a:pPr>
            <a:r>
              <a:rPr lang="cs-CZ" sz="1900" dirty="0"/>
              <a:t>odstraňovat předměty zachycené či ulpělé na těchto stavbách a zařízeních a nakládat s nimi podle zvláštního zákona</a:t>
            </a:r>
          </a:p>
          <a:p>
            <a:r>
              <a:rPr lang="cs-CZ" sz="2000" b="1" u="sng" dirty="0"/>
              <a:t>Vlastníci staveb, které nejsou vodními díly, nebo zařízení v korytech vodních toků, popřípadě sousedících s nimi jsou povinni </a:t>
            </a:r>
          </a:p>
          <a:p>
            <a:pPr lvl="1">
              <a:buFont typeface="Courier New" panose="02070309020205020404" pitchFamily="49" charset="0"/>
              <a:buChar char="o"/>
            </a:pPr>
            <a:r>
              <a:rPr lang="cs-CZ" sz="1900" dirty="0"/>
              <a:t>ve veřejném zájmu dbát o jejich statickou bezpečnost a celkovou údržbu, aby neohrožovaly plynulý odtok povrchových vod, a zabezpečit je proti škodám působeným vodou a odchodem ledu</a:t>
            </a:r>
          </a:p>
          <a:p>
            <a:pPr lvl="1">
              <a:buFont typeface="Courier New" panose="02070309020205020404" pitchFamily="49" charset="0"/>
              <a:buChar char="o"/>
            </a:pPr>
            <a:r>
              <a:rPr lang="cs-CZ" sz="1900" dirty="0"/>
              <a:t>Pokud k narušení plynulého odtoku vod dojde v důsledku zanedbání péče o tyto stavby nebo zařízení, jsou jejich vlastníci povinni na své náklady provést nápravu a plynulý odtok vody plně obnovit; jinak je vodoprávní úřad oprávněn zajistit nápravu na náklady vlastníka</a:t>
            </a:r>
          </a:p>
        </p:txBody>
      </p:sp>
    </p:spTree>
    <p:extLst>
      <p:ext uri="{BB962C8B-B14F-4D97-AF65-F5344CB8AC3E}">
        <p14:creationId xmlns:p14="http://schemas.microsoft.com/office/powerpoint/2010/main" val="45685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Výsledek obrázku pro meliorační stavba">
            <a:extLst>
              <a:ext uri="{FF2B5EF4-FFF2-40B4-BE49-F238E27FC236}">
                <a16:creationId xmlns:a16="http://schemas.microsoft.com/office/drawing/2014/main" id="{1C5EB5A4-407E-4FFD-83B4-0F0BCAC64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3" r="-3" b="1422"/>
          <a:stretch/>
        </p:blipFill>
        <p:spPr bwMode="auto">
          <a:xfrm>
            <a:off x="321730" y="321732"/>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Výsledek obrázku pro studna">
            <a:extLst>
              <a:ext uri="{FF2B5EF4-FFF2-40B4-BE49-F238E27FC236}">
                <a16:creationId xmlns:a16="http://schemas.microsoft.com/office/drawing/2014/main" id="{D8E95A7B-DB52-4B2F-80FC-550E61CE42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 b="5435"/>
          <a:stretch/>
        </p:blipFill>
        <p:spPr bwMode="auto">
          <a:xfrm>
            <a:off x="321730" y="3489158"/>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ýsledek obrázku pro vodní díla">
            <a:extLst>
              <a:ext uri="{FF2B5EF4-FFF2-40B4-BE49-F238E27FC236}">
                <a16:creationId xmlns:a16="http://schemas.microsoft.com/office/drawing/2014/main" id="{A2FD8C8D-E4A0-4F21-AAAF-ED1357727A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45" r="12689" b="-2"/>
          <a:stretch/>
        </p:blipFill>
        <p:spPr bwMode="auto">
          <a:xfrm>
            <a:off x="6141723"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97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E8770B6-3046-4D9D-BB9D-4FF67DE4BC37}"/>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Vodní díla</a:t>
            </a:r>
          </a:p>
        </p:txBody>
      </p:sp>
      <p:sp>
        <p:nvSpPr>
          <p:cNvPr id="3" name="Zástupný symbol pro obsah 2">
            <a:extLst>
              <a:ext uri="{FF2B5EF4-FFF2-40B4-BE49-F238E27FC236}">
                <a16:creationId xmlns:a16="http://schemas.microsoft.com/office/drawing/2014/main" id="{6C2F2640-9950-4148-82D1-1CC64DB5D359}"/>
              </a:ext>
            </a:extLst>
          </p:cNvPr>
          <p:cNvSpPr>
            <a:spLocks noGrp="1"/>
          </p:cNvSpPr>
          <p:nvPr>
            <p:ph idx="1"/>
          </p:nvPr>
        </p:nvSpPr>
        <p:spPr>
          <a:xfrm>
            <a:off x="4614389" y="936711"/>
            <a:ext cx="6815992" cy="4984578"/>
          </a:xfrm>
        </p:spPr>
        <p:txBody>
          <a:bodyPr anchor="ctr">
            <a:normAutofit/>
          </a:bodyPr>
          <a:lstStyle/>
          <a:p>
            <a:r>
              <a:rPr lang="cs-CZ" sz="1800" b="1" dirty="0"/>
              <a:t>Stavby, které slouží ke vzdouvání a zadržování vod, umělému usměrňování odtokového režimu povrchových vod, k ochraně a užívání vod, k nakládání s vodami, ochraně před škodlivými účinky vod, k úpravě vodních poměrů nebo k jiným účelům sledovaným tímto zákonem</a:t>
            </a:r>
          </a:p>
          <a:p>
            <a:pPr lvl="1"/>
            <a:r>
              <a:rPr lang="cs-CZ" sz="1800" dirty="0"/>
              <a:t>Demonstrativní výčet viz § 55 odst. 1 VZ</a:t>
            </a:r>
          </a:p>
          <a:p>
            <a:pPr lvl="2"/>
            <a:r>
              <a:rPr lang="cs-CZ" sz="1600" dirty="0"/>
              <a:t>Např. přehrady, hráze, vodní nádrže, jezy, stavby k vodohospodářským melioracím, zavlažování a odvodňování pozemků, studny, stavby na ochranu před povodněmi, stavby vodárenských objektů, kanalizačních stok, …</a:t>
            </a:r>
          </a:p>
          <a:p>
            <a:pPr lvl="1"/>
            <a:r>
              <a:rPr lang="cs-CZ" sz="1800" dirty="0"/>
              <a:t>Negativní vymezení</a:t>
            </a:r>
          </a:p>
          <a:p>
            <a:pPr lvl="2"/>
            <a:r>
              <a:rPr lang="cs-CZ" sz="1600" dirty="0"/>
              <a:t>Zejména jednoduchá zařízení mimo koryta vodních toků na pozemcích nebo stavbách k zachycení vody a k jejich ochraně před škodlivými účinky povrchových nebo podzemních vod, vodohospodářské úpravy, bezodtokové jímky včetně přítokového potrubí, vnitřní vodovody a vnitřní kanalizace, vodovodní a kanalizační přípojky, průzkumné hydrogeologické vrty, pokud neslouží k odběru podzemní vody, další zařízení vybudovaná v rámci geologických prací a vrty k využívání energetického potenciálu podzemních vod, pokud nedochází k čerpání nebo odběru podzemních vod.</a:t>
            </a:r>
          </a:p>
          <a:p>
            <a:pPr lvl="1"/>
            <a:r>
              <a:rPr lang="cs-CZ" sz="1800" dirty="0"/>
              <a:t>V pochybnostech o tom, zda jde o vodní dílo, rozhodne místně příslušný vodoprávní úřad.</a:t>
            </a:r>
          </a:p>
        </p:txBody>
      </p:sp>
    </p:spTree>
    <p:extLst>
      <p:ext uri="{BB962C8B-B14F-4D97-AF65-F5344CB8AC3E}">
        <p14:creationId xmlns:p14="http://schemas.microsoft.com/office/powerpoint/2010/main" val="198350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82605D-0DC4-4C2A-9520-3632F9EE84D0}"/>
              </a:ext>
            </a:extLst>
          </p:cNvPr>
          <p:cNvSpPr>
            <a:spLocks noGrp="1"/>
          </p:cNvSpPr>
          <p:nvPr>
            <p:ph type="title"/>
          </p:nvPr>
        </p:nvSpPr>
        <p:spPr/>
        <p:txBody>
          <a:bodyPr>
            <a:normAutofit/>
          </a:bodyPr>
          <a:lstStyle/>
          <a:p>
            <a:r>
              <a:rPr lang="cs-CZ" sz="4800" dirty="0"/>
              <a:t>Vlastník vodního díla v pojetí vodního zákona</a:t>
            </a:r>
          </a:p>
        </p:txBody>
      </p:sp>
      <p:sp>
        <p:nvSpPr>
          <p:cNvPr id="3" name="Zástupný obsah 2">
            <a:extLst>
              <a:ext uri="{FF2B5EF4-FFF2-40B4-BE49-F238E27FC236}">
                <a16:creationId xmlns:a16="http://schemas.microsoft.com/office/drawing/2014/main" id="{BC6B5A80-B18E-4D38-A661-691870DE029E}"/>
              </a:ext>
            </a:extLst>
          </p:cNvPr>
          <p:cNvSpPr>
            <a:spLocks noGrp="1"/>
          </p:cNvSpPr>
          <p:nvPr>
            <p:ph idx="1"/>
          </p:nvPr>
        </p:nvSpPr>
        <p:spPr/>
        <p:txBody>
          <a:bodyPr>
            <a:normAutofit lnSpcReduction="10000"/>
          </a:bodyPr>
          <a:lstStyle/>
          <a:p>
            <a:r>
              <a:rPr lang="cs-CZ" i="1" dirty="0"/>
              <a:t>Manipulační řád dle § 59 odst. 3 vodního zákona předkládá a zpracovává vlastník vodního díla. Podle § 126 odst. 1 vodního zákona, "pokud se v tomto zákoně užívá pojem ‚vlastník' nebo ‚nabyvatel', rozumí se jím i ten, komu svědčí právo hospodaření. Pokud vlastník přenesl práva nebo povinnosti, jichž se příslušné ustanovení týká, na uživatele, hledí se na něj jako na vlastníka." Vodní zákon tímto ustanovením rozšiřuje okruh osob, které mohou být "vlastníky" vodního díla pro účely vodního zákona, nad rámec úzkého vymezení vlastnickým právem jako takovým. Také může jít o osoby, jejichž právo užívat vodní dílo (a s tím spojené povinnosti, včetně veřejnoprávních) je odvozeno od vlastníka tím, že je na ně vlastník dočasně či trvale, závazkově či </a:t>
            </a:r>
            <a:r>
              <a:rPr lang="cs-CZ" i="1" dirty="0" err="1"/>
              <a:t>věcněprávně</a:t>
            </a:r>
            <a:r>
              <a:rPr lang="cs-CZ" i="1" dirty="0"/>
              <a:t> přenesl. Znamená to tedy, že jen vlastníku ve smyslu vodního zákona lze stanovit manipulační řád vodního díla a jen on (či osoby jím pověřené nebo zjednané) může podle tohoto řádu vodním dílem manipulovat.</a:t>
            </a:r>
          </a:p>
          <a:p>
            <a:pPr lvl="1"/>
            <a:r>
              <a:rPr lang="cs-CZ" dirty="0"/>
              <a:t>NSS 2 As 123/2016-47</a:t>
            </a:r>
          </a:p>
        </p:txBody>
      </p:sp>
    </p:spTree>
    <p:extLst>
      <p:ext uri="{BB962C8B-B14F-4D97-AF65-F5344CB8AC3E}">
        <p14:creationId xmlns:p14="http://schemas.microsoft.com/office/powerpoint/2010/main" val="164327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CE84916-E3B2-499C-A33C-B9A07787EBE4}"/>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Vodní díla</a:t>
            </a:r>
          </a:p>
        </p:txBody>
      </p:sp>
      <p:sp>
        <p:nvSpPr>
          <p:cNvPr id="3" name="Zástupný symbol pro obsah 2">
            <a:extLst>
              <a:ext uri="{FF2B5EF4-FFF2-40B4-BE49-F238E27FC236}">
                <a16:creationId xmlns:a16="http://schemas.microsoft.com/office/drawing/2014/main" id="{CB4C184D-C547-409E-8143-EE76F7422FBC}"/>
              </a:ext>
            </a:extLst>
          </p:cNvPr>
          <p:cNvSpPr>
            <a:spLocks noGrp="1"/>
          </p:cNvSpPr>
          <p:nvPr>
            <p:ph idx="1"/>
          </p:nvPr>
        </p:nvSpPr>
        <p:spPr>
          <a:xfrm>
            <a:off x="4541681" y="1059896"/>
            <a:ext cx="6245233" cy="4738210"/>
          </a:xfrm>
        </p:spPr>
        <p:txBody>
          <a:bodyPr anchor="ctr">
            <a:normAutofit/>
          </a:bodyPr>
          <a:lstStyle/>
          <a:p>
            <a:r>
              <a:rPr lang="cs-CZ" sz="2000" b="1" dirty="0"/>
              <a:t>Je zakázáno poškozovat vodní díla a jejich funkce.</a:t>
            </a:r>
          </a:p>
          <a:p>
            <a:pPr lvl="1"/>
            <a:r>
              <a:rPr lang="cs-CZ" sz="1900" dirty="0"/>
              <a:t>Zejména je zakázáno</a:t>
            </a:r>
          </a:p>
          <a:p>
            <a:pPr lvl="2"/>
            <a:r>
              <a:rPr lang="cs-CZ" sz="1800" dirty="0"/>
              <a:t>na ochranných hrázích vysazovat dřeviny, jezdit po nich vozidly, pokud se nejedná o údržbu, s výjimkou míst k tomu určených,</a:t>
            </a:r>
          </a:p>
          <a:p>
            <a:pPr lvl="2"/>
            <a:r>
              <a:rPr lang="cs-CZ" sz="1800" dirty="0"/>
              <a:t>poškozovat vodočty, vodoměry, cejchy, vodní značky, značky velkých vod a jiná zařízení sloužící k plnění úkolů stanovených tímto zákonem.</a:t>
            </a:r>
          </a:p>
          <a:p>
            <a:r>
              <a:rPr lang="cs-CZ" sz="2000" b="1" dirty="0"/>
              <a:t> Ochranná pásma</a:t>
            </a:r>
          </a:p>
          <a:p>
            <a:pPr lvl="1">
              <a:buFont typeface="Courier New" panose="02070309020205020404" pitchFamily="49" charset="0"/>
              <a:buChar char="o"/>
            </a:pPr>
            <a:r>
              <a:rPr lang="cs-CZ" sz="1900" dirty="0"/>
              <a:t>na návrh vlastníka vodního díla </a:t>
            </a:r>
          </a:p>
          <a:p>
            <a:pPr lvl="1">
              <a:buFont typeface="Courier New" panose="02070309020205020404" pitchFamily="49" charset="0"/>
              <a:buChar char="o"/>
            </a:pPr>
            <a:r>
              <a:rPr lang="cs-CZ" sz="1900" dirty="0"/>
              <a:t>v zájmu ochrany vodního díla </a:t>
            </a:r>
          </a:p>
          <a:p>
            <a:pPr lvl="1">
              <a:buFont typeface="Courier New" panose="02070309020205020404" pitchFamily="49" charset="0"/>
              <a:buChar char="o"/>
            </a:pPr>
            <a:r>
              <a:rPr lang="cs-CZ" sz="1900" dirty="0"/>
              <a:t>opatření obecné povahy </a:t>
            </a:r>
          </a:p>
          <a:p>
            <a:pPr lvl="1">
              <a:buFont typeface="Courier New" panose="02070309020205020404" pitchFamily="49" charset="0"/>
              <a:buChar char="o"/>
            </a:pPr>
            <a:r>
              <a:rPr lang="cs-CZ" sz="1900" dirty="0"/>
              <a:t>zákazy a omezení podle povahy vodního díla </a:t>
            </a:r>
          </a:p>
          <a:p>
            <a:pPr lvl="2"/>
            <a:r>
              <a:rPr lang="cs-CZ" sz="1800" dirty="0"/>
              <a:t>umísťování a provádění některých staveb nebo činností</a:t>
            </a:r>
          </a:p>
        </p:txBody>
      </p:sp>
    </p:spTree>
    <p:extLst>
      <p:ext uri="{BB962C8B-B14F-4D97-AF65-F5344CB8AC3E}">
        <p14:creationId xmlns:p14="http://schemas.microsoft.com/office/powerpoint/2010/main" val="400202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67218665-EA77-40EC-8172-4F17E2DEDB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A1EF4A6-A24D-4A8E-9616-2E6247616790}"/>
              </a:ext>
            </a:extLst>
          </p:cNvPr>
          <p:cNvSpPr>
            <a:spLocks noGrp="1"/>
          </p:cNvSpPr>
          <p:nvPr>
            <p:ph type="title"/>
          </p:nvPr>
        </p:nvSpPr>
        <p:spPr>
          <a:xfrm>
            <a:off x="8199458" y="643467"/>
            <a:ext cx="3349075" cy="5584296"/>
          </a:xfrm>
        </p:spPr>
        <p:txBody>
          <a:bodyPr anchor="ctr">
            <a:normAutofit/>
          </a:bodyPr>
          <a:lstStyle/>
          <a:p>
            <a:r>
              <a:rPr lang="cs-CZ" sz="4000" dirty="0">
                <a:solidFill>
                  <a:srgbClr val="FFFFFF"/>
                </a:solidFill>
              </a:rPr>
              <a:t>Vodní díla z pohledu OZ</a:t>
            </a:r>
          </a:p>
        </p:txBody>
      </p:sp>
      <p:graphicFrame>
        <p:nvGraphicFramePr>
          <p:cNvPr id="13" name="Zástupný obsah 2">
            <a:extLst>
              <a:ext uri="{FF2B5EF4-FFF2-40B4-BE49-F238E27FC236}">
                <a16:creationId xmlns:a16="http://schemas.microsoft.com/office/drawing/2014/main" id="{84E7F676-DCBF-4274-B209-E754A0F281C4}"/>
              </a:ext>
            </a:extLst>
          </p:cNvPr>
          <p:cNvGraphicFramePr>
            <a:graphicFrameLocks noGrp="1"/>
          </p:cNvGraphicFramePr>
          <p:nvPr>
            <p:ph idx="1"/>
            <p:extLst>
              <p:ext uri="{D42A27DB-BD31-4B8C-83A1-F6EECF244321}">
                <p14:modId xmlns:p14="http://schemas.microsoft.com/office/powerpoint/2010/main" val="401803390"/>
              </p:ext>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953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4D037-3B53-4D4A-9C18-AB82A5417ACC}"/>
              </a:ext>
            </a:extLst>
          </p:cNvPr>
          <p:cNvSpPr>
            <a:spLocks noGrp="1"/>
          </p:cNvSpPr>
          <p:nvPr>
            <p:ph type="title"/>
          </p:nvPr>
        </p:nvSpPr>
        <p:spPr/>
        <p:txBody>
          <a:bodyPr/>
          <a:lstStyle/>
          <a:p>
            <a:r>
              <a:rPr lang="cs-CZ" dirty="0"/>
              <a:t>Vodní dílo jako stavba v judikatuře</a:t>
            </a:r>
          </a:p>
        </p:txBody>
      </p:sp>
      <p:sp>
        <p:nvSpPr>
          <p:cNvPr id="3" name="Zástupný obsah 2">
            <a:extLst>
              <a:ext uri="{FF2B5EF4-FFF2-40B4-BE49-F238E27FC236}">
                <a16:creationId xmlns:a16="http://schemas.microsoft.com/office/drawing/2014/main" id="{39CD4014-ECFA-4995-BB39-1A224F0FCE71}"/>
              </a:ext>
            </a:extLst>
          </p:cNvPr>
          <p:cNvSpPr>
            <a:spLocks noGrp="1"/>
          </p:cNvSpPr>
          <p:nvPr>
            <p:ph idx="1"/>
          </p:nvPr>
        </p:nvSpPr>
        <p:spPr/>
        <p:txBody>
          <a:bodyPr/>
          <a:lstStyle/>
          <a:p>
            <a:r>
              <a:rPr lang="cs-CZ" dirty="0"/>
              <a:t>Rybník není ve smyslu občanskoprávním samostatnou věcí, se kterou by mohlo být nakládáno odděleně od pozemků tvořících jeho dno a břehy. NS 2 </a:t>
            </a:r>
            <a:r>
              <a:rPr lang="cs-CZ" dirty="0" err="1"/>
              <a:t>Cdon</a:t>
            </a:r>
            <a:r>
              <a:rPr lang="cs-CZ" dirty="0"/>
              <a:t> 1192/97</a:t>
            </a:r>
          </a:p>
          <a:p>
            <a:r>
              <a:rPr lang="cs-CZ" dirty="0"/>
              <a:t>O tom, zda hráz rybníka je samostatnou věcí v právním smyslu, anebo zda jde o součást pozemku, na kterém stojí, nelze učinit obecný závěr bez posouzení konkrétní situace. Přitom bude třeba vyjít kromě stavebního provedení hráze též z toho, zda lze určit, kde končí pozemek a začíná samotná hráz, tedy zda lze vymezit a oddělit vlastnictví vlastníka pozemku a vlastníka hráze NS 22 </a:t>
            </a:r>
            <a:r>
              <a:rPr lang="cs-CZ" dirty="0" err="1"/>
              <a:t>Cdo</a:t>
            </a:r>
            <a:r>
              <a:rPr lang="cs-CZ" dirty="0"/>
              <a:t> 1221/2002</a:t>
            </a:r>
          </a:p>
          <a:p>
            <a:r>
              <a:rPr lang="cs-CZ" dirty="0"/>
              <a:t>Zatrubnění potoka jako vodní dílo vedené pod povrchem pozemku - zastavěné plochy, na níž stojí obytný dům - není jako stavba součástí pozemku, ale je samostatným předmětem vlastnictví (samostatnou věcí). NS 28 </a:t>
            </a:r>
            <a:r>
              <a:rPr lang="cs-CZ" dirty="0" err="1"/>
              <a:t>Cdo</a:t>
            </a:r>
            <a:r>
              <a:rPr lang="cs-CZ" dirty="0"/>
              <a:t> 288/2004</a:t>
            </a:r>
          </a:p>
        </p:txBody>
      </p:sp>
    </p:spTree>
    <p:extLst>
      <p:ext uri="{BB962C8B-B14F-4D97-AF65-F5344CB8AC3E}">
        <p14:creationId xmlns:p14="http://schemas.microsoft.com/office/powerpoint/2010/main" val="3195616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13C40E1-909F-43E5-876C-5D3296300B0C}"/>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Vodní díla</a:t>
            </a:r>
          </a:p>
        </p:txBody>
      </p:sp>
      <p:sp>
        <p:nvSpPr>
          <p:cNvPr id="8" name="Zástupný symbol pro obsah 7">
            <a:extLst>
              <a:ext uri="{FF2B5EF4-FFF2-40B4-BE49-F238E27FC236}">
                <a16:creationId xmlns:a16="http://schemas.microsoft.com/office/drawing/2014/main" id="{58A0BEFD-1750-4EF5-9163-0811997F1476}"/>
              </a:ext>
            </a:extLst>
          </p:cNvPr>
          <p:cNvSpPr>
            <a:spLocks noGrp="1"/>
          </p:cNvSpPr>
          <p:nvPr>
            <p:ph idx="1"/>
          </p:nvPr>
        </p:nvSpPr>
        <p:spPr>
          <a:xfrm>
            <a:off x="4614389" y="936711"/>
            <a:ext cx="6815992" cy="4984578"/>
          </a:xfrm>
        </p:spPr>
        <p:txBody>
          <a:bodyPr anchor="ctr">
            <a:normAutofit/>
          </a:bodyPr>
          <a:lstStyle/>
          <a:p>
            <a:r>
              <a:rPr lang="cs-CZ" sz="1800" dirty="0"/>
              <a:t>Povinnosti vlastníků dotčených pozemků</a:t>
            </a:r>
          </a:p>
          <a:p>
            <a:pPr lvl="1">
              <a:buFont typeface="Courier New" panose="02070309020205020404" pitchFamily="49" charset="0"/>
              <a:buChar char="o"/>
            </a:pPr>
            <a:r>
              <a:rPr lang="cs-CZ" sz="1800" dirty="0"/>
              <a:t>Vlastník pozemku je povinen strpět za náhradu na svém pozemku vodní dílo vybudované před 1. lednem 2002 a jeho užívání</a:t>
            </a:r>
          </a:p>
          <a:p>
            <a:pPr lvl="2"/>
            <a:r>
              <a:rPr lang="cs-CZ" sz="1800" dirty="0"/>
              <a:t>Specifické povinnosti vlastníků pozemků, na kterých je umístěna stavba k vodohospodářským melioracím pozemků nebo její část, která souvisí s více pozemky nebo byla zřízena ve veřejném zájmu a která byla vybudována před 1. lednem 2002</a:t>
            </a:r>
          </a:p>
          <a:p>
            <a:pPr lvl="3"/>
            <a:r>
              <a:rPr lang="cs-CZ" sz="1600" dirty="0"/>
              <a:t>Povinnost strpět </a:t>
            </a:r>
          </a:p>
          <a:p>
            <a:pPr lvl="3"/>
            <a:r>
              <a:rPr lang="cs-CZ" sz="1600" dirty="0"/>
              <a:t>Povinnost užívat pozemek tak, aby neovlivnil negativně funkci stavby</a:t>
            </a:r>
          </a:p>
          <a:p>
            <a:pPr lvl="3"/>
            <a:r>
              <a:rPr lang="cs-CZ" sz="1600" dirty="0"/>
              <a:t>Povinnost ohlašovat zjevné závady ve funkci stavby </a:t>
            </a:r>
          </a:p>
          <a:p>
            <a:pPr lvl="3"/>
            <a:r>
              <a:rPr lang="cs-CZ" sz="1600" dirty="0"/>
              <a:t>Povinnost strpět užití pozemku v nezbytné míře k údržbě stavby</a:t>
            </a:r>
          </a:p>
          <a:p>
            <a:pPr lvl="1">
              <a:buFont typeface="Courier New" panose="02070309020205020404" pitchFamily="49" charset="0"/>
              <a:buChar char="o"/>
            </a:pPr>
            <a:r>
              <a:rPr lang="cs-CZ" sz="1800" dirty="0"/>
              <a:t>Vlastníci pozemků sousedících s vodním dílem jsou povinni po předchozím projednání s nimi umožnit za účelem provozu a provádění údržby vodních děl v nezbytném rozsahu vstup a vjezd na své pozemky těm, kteří zajišťují provoz nebo provádějí údržbu těchto vodních děl</a:t>
            </a:r>
          </a:p>
          <a:p>
            <a:endParaRPr lang="cs-CZ" sz="1500" dirty="0"/>
          </a:p>
        </p:txBody>
      </p:sp>
    </p:spTree>
    <p:extLst>
      <p:ext uri="{BB962C8B-B14F-4D97-AF65-F5344CB8AC3E}">
        <p14:creationId xmlns:p14="http://schemas.microsoft.com/office/powerpoint/2010/main" val="96208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3C6DA-ADCB-4B05-B5DD-8E34AAB9DB42}"/>
              </a:ext>
            </a:extLst>
          </p:cNvPr>
          <p:cNvSpPr>
            <a:spLocks noGrp="1"/>
          </p:cNvSpPr>
          <p:nvPr>
            <p:ph type="title"/>
          </p:nvPr>
        </p:nvSpPr>
        <p:spPr/>
        <p:txBody>
          <a:bodyPr/>
          <a:lstStyle/>
          <a:p>
            <a:r>
              <a:rPr lang="cs-CZ" dirty="0"/>
              <a:t>IV. ÚS 652/06</a:t>
            </a:r>
          </a:p>
        </p:txBody>
      </p:sp>
      <p:sp>
        <p:nvSpPr>
          <p:cNvPr id="3" name="Zástupný obsah 2">
            <a:extLst>
              <a:ext uri="{FF2B5EF4-FFF2-40B4-BE49-F238E27FC236}">
                <a16:creationId xmlns:a16="http://schemas.microsoft.com/office/drawing/2014/main" id="{29C81876-87EC-4C70-971E-720CF79329C9}"/>
              </a:ext>
            </a:extLst>
          </p:cNvPr>
          <p:cNvSpPr>
            <a:spLocks noGrp="1"/>
          </p:cNvSpPr>
          <p:nvPr>
            <p:ph idx="1"/>
          </p:nvPr>
        </p:nvSpPr>
        <p:spPr/>
        <p:txBody>
          <a:bodyPr>
            <a:normAutofit fontScale="85000" lnSpcReduction="20000"/>
          </a:bodyPr>
          <a:lstStyle/>
          <a:p>
            <a:r>
              <a:rPr lang="cs-CZ" dirty="0"/>
              <a:t>Formulace ustanovení § 60 odst. 1 vodního zákona nezavdává žádné pochybnosti stran proporcionality jím konstruovaného omezení vlastnického práva, neboť jej vymezuje nejen účelově, ale i rozsahově a personálně.</a:t>
            </a:r>
          </a:p>
          <a:p>
            <a:r>
              <a:rPr lang="cs-CZ" dirty="0"/>
              <a:t>Zákonodárce může stanovit omezení výkonu vlastnických práv a v citovaném ustanovení vodního zákona tak učinil, neboť uložil vlastníkům pozemků sousedících s vodním dílem povinnost umožnit vstup na své pozemky jiným osobám za stanoveným účelem. </a:t>
            </a:r>
          </a:p>
          <a:p>
            <a:r>
              <a:rPr lang="cs-CZ" dirty="0"/>
              <a:t>Zároveň však zakotvil, že se tak může stát jen po předchozím projednání s nimi. Tato podmínka implikuje jednání obou stran, zjevně však nemůže pro všechny případy předpokládat dosažení dohody nejen o způsobu, času, rozsahu a dalších okolnostech průchodu. </a:t>
            </a:r>
          </a:p>
          <a:p>
            <a:r>
              <a:rPr lang="cs-CZ" dirty="0"/>
              <a:t>Lze tedy mít za to, že v případě nedohody musí eventuální spory na základě žaloby řešit soud (pokud nepůjde o kompetenci Ministerstva zemědělství nebo vodoprávního úřadu ve smyslu ustanovení § 53 vodního zákona). Z citovaného ustanovení tak v žádném případě nevyplývá, že by vstup na cizí pozemky, a tedy do jisté míry i jejich užití, měl být strpěn bez náhrady předpokládané čl. 11 odst. 4 Listiny základních práv a svobod.</a:t>
            </a:r>
          </a:p>
        </p:txBody>
      </p:sp>
    </p:spTree>
    <p:extLst>
      <p:ext uri="{BB962C8B-B14F-4D97-AF65-F5344CB8AC3E}">
        <p14:creationId xmlns:p14="http://schemas.microsoft.com/office/powerpoint/2010/main" val="232440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307E9D-64BF-4E25-932F-E907D2AEB588}"/>
              </a:ext>
            </a:extLst>
          </p:cNvPr>
          <p:cNvSpPr>
            <a:spLocks noGrp="1"/>
          </p:cNvSpPr>
          <p:nvPr>
            <p:ph type="title"/>
          </p:nvPr>
        </p:nvSpPr>
        <p:spPr/>
        <p:txBody>
          <a:bodyPr/>
          <a:lstStyle/>
          <a:p>
            <a:r>
              <a:rPr lang="cs-CZ" dirty="0"/>
              <a:t>Prameny právní úpravy</a:t>
            </a:r>
          </a:p>
        </p:txBody>
      </p:sp>
      <p:sp>
        <p:nvSpPr>
          <p:cNvPr id="3" name="Zástupný symbol pro obsah 2">
            <a:extLst>
              <a:ext uri="{FF2B5EF4-FFF2-40B4-BE49-F238E27FC236}">
                <a16:creationId xmlns:a16="http://schemas.microsoft.com/office/drawing/2014/main" id="{05989F50-4EB3-4779-96EA-259BDEECB8EC}"/>
              </a:ext>
            </a:extLst>
          </p:cNvPr>
          <p:cNvSpPr>
            <a:spLocks noGrp="1"/>
          </p:cNvSpPr>
          <p:nvPr>
            <p:ph sz="half" idx="1"/>
          </p:nvPr>
        </p:nvSpPr>
        <p:spPr/>
        <p:txBody>
          <a:bodyPr>
            <a:normAutofit fontScale="85000" lnSpcReduction="20000"/>
          </a:bodyPr>
          <a:lstStyle/>
          <a:p>
            <a:r>
              <a:rPr lang="cs-CZ" dirty="0"/>
              <a:t>Zákon č. 254/2001 Sb., o vodách</a:t>
            </a:r>
          </a:p>
          <a:p>
            <a:pPr lvl="1"/>
            <a:r>
              <a:rPr lang="cs-CZ" dirty="0"/>
              <a:t>Prováděcí právní předpisy</a:t>
            </a:r>
          </a:p>
          <a:p>
            <a:r>
              <a:rPr lang="cs-CZ" dirty="0"/>
              <a:t>Zákon o povodích</a:t>
            </a:r>
          </a:p>
          <a:p>
            <a:r>
              <a:rPr lang="cs-CZ" dirty="0"/>
              <a:t>Lázeňský zákon</a:t>
            </a:r>
          </a:p>
          <a:p>
            <a:pPr lvl="1"/>
            <a:r>
              <a:rPr lang="cs-CZ" dirty="0"/>
              <a:t>Přírodní léčivé zdroje</a:t>
            </a:r>
          </a:p>
          <a:p>
            <a:pPr lvl="1"/>
            <a:r>
              <a:rPr lang="cs-CZ" dirty="0"/>
              <a:t>Zdroje přírodních minerálních vod</a:t>
            </a:r>
          </a:p>
          <a:p>
            <a:r>
              <a:rPr lang="cs-CZ" dirty="0"/>
              <a:t>Horní zákon</a:t>
            </a:r>
          </a:p>
          <a:p>
            <a:pPr lvl="1"/>
            <a:r>
              <a:rPr lang="cs-CZ" dirty="0"/>
              <a:t>Mineralizované vody, z nichž se mohou průmyslově získávat vyhrazené nerosty</a:t>
            </a:r>
          </a:p>
          <a:p>
            <a:pPr lvl="1"/>
            <a:r>
              <a:rPr lang="cs-CZ" dirty="0"/>
              <a:t>Důlní vody</a:t>
            </a:r>
          </a:p>
          <a:p>
            <a:endParaRPr lang="cs-CZ" dirty="0"/>
          </a:p>
        </p:txBody>
      </p:sp>
      <p:sp>
        <p:nvSpPr>
          <p:cNvPr id="4" name="Zástupný symbol pro obsah 3">
            <a:extLst>
              <a:ext uri="{FF2B5EF4-FFF2-40B4-BE49-F238E27FC236}">
                <a16:creationId xmlns:a16="http://schemas.microsoft.com/office/drawing/2014/main" id="{8E551FBD-87D6-4781-A9CF-E3658BFB142A}"/>
              </a:ext>
            </a:extLst>
          </p:cNvPr>
          <p:cNvSpPr>
            <a:spLocks noGrp="1"/>
          </p:cNvSpPr>
          <p:nvPr>
            <p:ph sz="half" idx="2"/>
          </p:nvPr>
        </p:nvSpPr>
        <p:spPr/>
        <p:txBody>
          <a:bodyPr>
            <a:normAutofit fontScale="85000" lnSpcReduction="20000"/>
          </a:bodyPr>
          <a:lstStyle/>
          <a:p>
            <a:r>
              <a:rPr lang="cs-CZ" dirty="0"/>
              <a:t>Zákon o lesích</a:t>
            </a:r>
          </a:p>
          <a:p>
            <a:pPr lvl="1"/>
            <a:r>
              <a:rPr lang="cs-CZ" dirty="0"/>
              <a:t>Jiné pozemky určené k plnění funkcí lesa</a:t>
            </a:r>
          </a:p>
          <a:p>
            <a:pPr lvl="1"/>
            <a:r>
              <a:rPr lang="cs-CZ" dirty="0"/>
              <a:t>Lesy zvláštního určení</a:t>
            </a:r>
          </a:p>
          <a:p>
            <a:pPr lvl="1"/>
            <a:r>
              <a:rPr lang="cs-CZ" dirty="0"/>
              <a:t>Meliorace a hrazení bystřin</a:t>
            </a:r>
          </a:p>
          <a:p>
            <a:r>
              <a:rPr lang="cs-CZ" dirty="0"/>
              <a:t>Zákon o ochraně přírody a krajiny</a:t>
            </a:r>
          </a:p>
          <a:p>
            <a:pPr lvl="1"/>
            <a:r>
              <a:rPr lang="cs-CZ" dirty="0"/>
              <a:t>Ochrana významných krajinných prvků</a:t>
            </a:r>
          </a:p>
          <a:p>
            <a:pPr lvl="1"/>
            <a:r>
              <a:rPr lang="cs-CZ" dirty="0"/>
              <a:t>Ochrana dřevin rostoucích mimo les</a:t>
            </a:r>
          </a:p>
          <a:p>
            <a:r>
              <a:rPr lang="cs-CZ" dirty="0"/>
              <a:t>Zákon o ochraně zemědělského půdního fondu</a:t>
            </a:r>
          </a:p>
          <a:p>
            <a:pPr lvl="1"/>
            <a:r>
              <a:rPr lang="cs-CZ" dirty="0"/>
              <a:t>Rybníky s chovem ryb a vodní drůbež</a:t>
            </a:r>
          </a:p>
          <a:p>
            <a:pPr lvl="1"/>
            <a:r>
              <a:rPr lang="cs-CZ" dirty="0"/>
              <a:t>Vodní plochy a díla k zajišťování zemědělské výroby</a:t>
            </a:r>
          </a:p>
          <a:p>
            <a:r>
              <a:rPr lang="cs-CZ" dirty="0"/>
              <a:t>Zákon o rybářství</a:t>
            </a:r>
          </a:p>
          <a:p>
            <a:pPr lvl="1"/>
            <a:r>
              <a:rPr lang="cs-CZ" dirty="0"/>
              <a:t>Rybníkářství a výkon rybářského práva</a:t>
            </a:r>
          </a:p>
          <a:p>
            <a:endParaRPr lang="cs-CZ" dirty="0"/>
          </a:p>
        </p:txBody>
      </p:sp>
    </p:spTree>
    <p:extLst>
      <p:ext uri="{BB962C8B-B14F-4D97-AF65-F5344CB8AC3E}">
        <p14:creationId xmlns:p14="http://schemas.microsoft.com/office/powerpoint/2010/main" val="206709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BBAD2D-3863-4045-9E5F-4703CDFFA639}"/>
              </a:ext>
            </a:extLst>
          </p:cNvPr>
          <p:cNvSpPr>
            <a:spLocks noGrp="1"/>
          </p:cNvSpPr>
          <p:nvPr>
            <p:ph type="title"/>
          </p:nvPr>
        </p:nvSpPr>
        <p:spPr>
          <a:xfrm>
            <a:off x="631371" y="1059895"/>
            <a:ext cx="3105976" cy="4738211"/>
          </a:xfrm>
        </p:spPr>
        <p:txBody>
          <a:bodyPr anchor="ctr">
            <a:normAutofit/>
          </a:bodyPr>
          <a:lstStyle/>
          <a:p>
            <a:r>
              <a:rPr lang="cs-CZ" sz="4400">
                <a:solidFill>
                  <a:srgbClr val="FFFFFF"/>
                </a:solidFill>
              </a:rPr>
              <a:t>Pozemky a povodně</a:t>
            </a:r>
          </a:p>
        </p:txBody>
      </p:sp>
      <p:sp>
        <p:nvSpPr>
          <p:cNvPr id="7" name="Zástupný symbol pro obsah 6">
            <a:extLst>
              <a:ext uri="{FF2B5EF4-FFF2-40B4-BE49-F238E27FC236}">
                <a16:creationId xmlns:a16="http://schemas.microsoft.com/office/drawing/2014/main" id="{66954BCE-EB13-41FC-8611-E62D9E89CE59}"/>
              </a:ext>
            </a:extLst>
          </p:cNvPr>
          <p:cNvSpPr>
            <a:spLocks noGrp="1"/>
          </p:cNvSpPr>
          <p:nvPr>
            <p:ph idx="1"/>
          </p:nvPr>
        </p:nvSpPr>
        <p:spPr>
          <a:xfrm>
            <a:off x="4541681" y="1059896"/>
            <a:ext cx="7135969" cy="4738210"/>
          </a:xfrm>
        </p:spPr>
        <p:txBody>
          <a:bodyPr anchor="ctr">
            <a:normAutofit fontScale="92500" lnSpcReduction="10000"/>
          </a:bodyPr>
          <a:lstStyle/>
          <a:p>
            <a:endParaRPr lang="cs-CZ" sz="2000" dirty="0"/>
          </a:p>
          <a:p>
            <a:endParaRPr lang="cs-CZ" dirty="0"/>
          </a:p>
          <a:p>
            <a:r>
              <a:rPr lang="cs-CZ" dirty="0"/>
              <a:t>K zajištění ochrany před povodněmi je každý povinen umožnit vstup, případně vjezd na své pozemky, popřípadě stavby těm, kteří řídí, koordinují a provádějí zabezpečovací a záchranné práce, …</a:t>
            </a:r>
          </a:p>
          <a:p>
            <a:r>
              <a:rPr lang="cs-CZ" b="1" dirty="0"/>
              <a:t>Odejmutí nebo omezení práv k pozemkům a stavbám</a:t>
            </a:r>
          </a:p>
          <a:p>
            <a:pPr lvl="2"/>
            <a:r>
              <a:rPr lang="cs-CZ" dirty="0"/>
              <a:t>potřebným pro uskutečnění veřejně prospěšných staveb na ochranu před povodněmi</a:t>
            </a:r>
          </a:p>
          <a:p>
            <a:r>
              <a:rPr lang="cs-CZ" b="1" dirty="0"/>
              <a:t>Záplavová území</a:t>
            </a:r>
          </a:p>
          <a:p>
            <a:r>
              <a:rPr lang="cs-CZ" b="1" dirty="0"/>
              <a:t>Území určená k řízeným rozlivům povodní</a:t>
            </a:r>
          </a:p>
          <a:p>
            <a:r>
              <a:rPr lang="cs-CZ" dirty="0"/>
              <a:t>Povinnosti vlastníků pozemků a staveb, které se nacházejí v záplavovém území nebo zhoršují průběh povodně</a:t>
            </a:r>
          </a:p>
          <a:p>
            <a:pPr lvl="1"/>
            <a:r>
              <a:rPr lang="cs-CZ" sz="2000" dirty="0"/>
              <a:t>Zajišťují, provádějí, sledují, odstraňují,…</a:t>
            </a:r>
          </a:p>
          <a:p>
            <a:pPr lvl="1"/>
            <a:endParaRPr lang="cs-CZ" sz="2000" dirty="0"/>
          </a:p>
          <a:p>
            <a:pPr lvl="1"/>
            <a:endParaRPr lang="cs-CZ" sz="2000" dirty="0"/>
          </a:p>
          <a:p>
            <a:endParaRPr lang="cs-CZ" sz="2000" dirty="0"/>
          </a:p>
        </p:txBody>
      </p:sp>
    </p:spTree>
    <p:extLst>
      <p:ext uri="{BB962C8B-B14F-4D97-AF65-F5344CB8AC3E}">
        <p14:creationId xmlns:p14="http://schemas.microsoft.com/office/powerpoint/2010/main" val="2490009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CBBFDC1-50CA-484A-9558-AA2DB60352FF}"/>
              </a:ext>
            </a:extLst>
          </p:cNvPr>
          <p:cNvSpPr>
            <a:spLocks noGrp="1"/>
          </p:cNvSpPr>
          <p:nvPr>
            <p:ph type="title"/>
          </p:nvPr>
        </p:nvSpPr>
        <p:spPr>
          <a:xfrm>
            <a:off x="657224" y="936711"/>
            <a:ext cx="2988265" cy="4984578"/>
          </a:xfrm>
        </p:spPr>
        <p:txBody>
          <a:bodyPr>
            <a:normAutofit/>
          </a:bodyPr>
          <a:lstStyle/>
          <a:p>
            <a:r>
              <a:rPr lang="cs-CZ" sz="4400">
                <a:solidFill>
                  <a:srgbClr val="FFFFFF"/>
                </a:solidFill>
                <a:hlinkClick r:id="rId2"/>
              </a:rPr>
              <a:t>Záplavová území</a:t>
            </a:r>
            <a:endParaRPr lang="cs-CZ" sz="4400">
              <a:solidFill>
                <a:srgbClr val="FFFFFF"/>
              </a:solidFill>
            </a:endParaRPr>
          </a:p>
        </p:txBody>
      </p:sp>
      <p:sp>
        <p:nvSpPr>
          <p:cNvPr id="6" name="Zástupný symbol pro obsah 5">
            <a:extLst>
              <a:ext uri="{FF2B5EF4-FFF2-40B4-BE49-F238E27FC236}">
                <a16:creationId xmlns:a16="http://schemas.microsoft.com/office/drawing/2014/main" id="{4544F7F3-759A-411B-B8DF-F0A6DEEF2FC8}"/>
              </a:ext>
            </a:extLst>
          </p:cNvPr>
          <p:cNvSpPr>
            <a:spLocks noGrp="1"/>
          </p:cNvSpPr>
          <p:nvPr>
            <p:ph idx="1"/>
          </p:nvPr>
        </p:nvSpPr>
        <p:spPr>
          <a:xfrm>
            <a:off x="4614389" y="936711"/>
            <a:ext cx="6815992" cy="4984578"/>
          </a:xfrm>
        </p:spPr>
        <p:txBody>
          <a:bodyPr anchor="ctr">
            <a:normAutofit/>
          </a:bodyPr>
          <a:lstStyle/>
          <a:p>
            <a:r>
              <a:rPr lang="cs-CZ" sz="1700" dirty="0"/>
              <a:t>Administrativně určená území, která mohou být při výskytu přirozené povodně zaplavena vodou</a:t>
            </a:r>
          </a:p>
          <a:p>
            <a:r>
              <a:rPr lang="cs-CZ" sz="1700" dirty="0"/>
              <a:t>Aktivní zóna záplavového území </a:t>
            </a:r>
          </a:p>
          <a:p>
            <a:pPr lvl="1"/>
            <a:r>
              <a:rPr lang="cs-CZ" sz="1600" dirty="0"/>
              <a:t>v zastavěných územích, v zastavitelných plochách podle územně plánovací dokumentace, případně podle potřeby v dalších územích</a:t>
            </a:r>
          </a:p>
          <a:p>
            <a:pPr lvl="1"/>
            <a:r>
              <a:rPr lang="cs-CZ" sz="1600" dirty="0"/>
              <a:t>vymezí vodoprávní úřad na návrh správce vodního toku podle nebezpečnosti povodňových průtoků</a:t>
            </a:r>
          </a:p>
          <a:p>
            <a:r>
              <a:rPr lang="cs-CZ" sz="1700" dirty="0"/>
              <a:t>Omezení v aktivních zónách</a:t>
            </a:r>
          </a:p>
          <a:p>
            <a:pPr lvl="1"/>
            <a:r>
              <a:rPr lang="cs-CZ" sz="1600" dirty="0"/>
              <a:t>Zákaz umísťovat, povolovat ani provádět stavby s výjimkami</a:t>
            </a:r>
          </a:p>
          <a:p>
            <a:pPr lvl="1"/>
            <a:r>
              <a:rPr lang="cs-CZ" sz="1600" dirty="0"/>
              <a:t>Zákaz těžit nerosty a zeminu způsobem zhoršujícím odtok povrchových vod a provádět terénní úpravy zhoršující odtok povrchových vod</a:t>
            </a:r>
          </a:p>
          <a:p>
            <a:pPr lvl="1"/>
            <a:r>
              <a:rPr lang="cs-CZ" sz="1600" dirty="0"/>
              <a:t>Zákaz skladovat odplavitelný materiál, látky a předměty</a:t>
            </a:r>
          </a:p>
          <a:p>
            <a:pPr lvl="1"/>
            <a:r>
              <a:rPr lang="cs-CZ" sz="1600" dirty="0"/>
              <a:t>Zákaz zřizovat oplocení, živé ploty a jiné podobné překážky</a:t>
            </a:r>
          </a:p>
          <a:p>
            <a:pPr lvl="1"/>
            <a:r>
              <a:rPr lang="cs-CZ" sz="1600" dirty="0"/>
              <a:t>Zákaz zřizovat tábory, kempy a jiná dočasná ubytovací zařízení</a:t>
            </a:r>
          </a:p>
          <a:p>
            <a:r>
              <a:rPr lang="cs-CZ" sz="1700" dirty="0"/>
              <a:t>Omezující podmínky mimo aktivní zóny</a:t>
            </a:r>
          </a:p>
          <a:p>
            <a:pPr lvl="1"/>
            <a:r>
              <a:rPr lang="cs-CZ" sz="1600" dirty="0"/>
              <a:t>Stanovené opatřením obecné povahy</a:t>
            </a:r>
          </a:p>
        </p:txBody>
      </p:sp>
    </p:spTree>
    <p:extLst>
      <p:ext uri="{BB962C8B-B14F-4D97-AF65-F5344CB8AC3E}">
        <p14:creationId xmlns:p14="http://schemas.microsoft.com/office/powerpoint/2010/main" val="2511461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F7A068-9EF2-468E-9FCD-40D61B42C8C9}"/>
              </a:ext>
            </a:extLst>
          </p:cNvPr>
          <p:cNvSpPr>
            <a:spLocks noGrp="1"/>
          </p:cNvSpPr>
          <p:nvPr>
            <p:ph type="title"/>
          </p:nvPr>
        </p:nvSpPr>
        <p:spPr/>
        <p:txBody>
          <a:bodyPr/>
          <a:lstStyle/>
          <a:p>
            <a:r>
              <a:rPr lang="cs-CZ" dirty="0"/>
              <a:t>NSS 1 </a:t>
            </a:r>
            <a:r>
              <a:rPr lang="cs-CZ" dirty="0" err="1"/>
              <a:t>Ao</a:t>
            </a:r>
            <a:r>
              <a:rPr lang="cs-CZ" dirty="0"/>
              <a:t> 1/2010-247</a:t>
            </a:r>
          </a:p>
        </p:txBody>
      </p:sp>
      <p:sp>
        <p:nvSpPr>
          <p:cNvPr id="3" name="Zástupný obsah 2">
            <a:extLst>
              <a:ext uri="{FF2B5EF4-FFF2-40B4-BE49-F238E27FC236}">
                <a16:creationId xmlns:a16="http://schemas.microsoft.com/office/drawing/2014/main" id="{BF2E0806-03BD-4FDD-B13C-AD718823596F}"/>
              </a:ext>
            </a:extLst>
          </p:cNvPr>
          <p:cNvSpPr>
            <a:spLocks noGrp="1"/>
          </p:cNvSpPr>
          <p:nvPr>
            <p:ph idx="1"/>
          </p:nvPr>
        </p:nvSpPr>
        <p:spPr/>
        <p:txBody>
          <a:bodyPr/>
          <a:lstStyle/>
          <a:p>
            <a:r>
              <a:rPr lang="cs-CZ" dirty="0"/>
              <a:t>K vymezení záplavového území a omezení v něm je oprávněn pouze vodoprávní úřad (§ 66 a § 67 zákona č. 254/2001 Sb., o vodách). Jestliže obec v územním plánu stanoví záplavová území a omezení v něm bez předchozího vymezení takového území vodoprávním úřadem, jedná mimo oblast své působnosti.</a:t>
            </a:r>
          </a:p>
        </p:txBody>
      </p:sp>
    </p:spTree>
    <p:extLst>
      <p:ext uri="{BB962C8B-B14F-4D97-AF65-F5344CB8AC3E}">
        <p14:creationId xmlns:p14="http://schemas.microsoft.com/office/powerpoint/2010/main" val="1525319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35FDBA-0600-4604-BFFB-99E2A21B74D6}"/>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Území určená k řízeným rozlivům povodní</a:t>
            </a:r>
          </a:p>
        </p:txBody>
      </p:sp>
      <p:sp>
        <p:nvSpPr>
          <p:cNvPr id="4" name="Zástupný symbol pro obsah 7">
            <a:extLst>
              <a:ext uri="{FF2B5EF4-FFF2-40B4-BE49-F238E27FC236}">
                <a16:creationId xmlns:a16="http://schemas.microsoft.com/office/drawing/2014/main" id="{67A2D733-4CF3-4B79-9D11-09B3B8432022}"/>
              </a:ext>
            </a:extLst>
          </p:cNvPr>
          <p:cNvSpPr>
            <a:spLocks noGrp="1"/>
          </p:cNvSpPr>
          <p:nvPr>
            <p:ph idx="1"/>
          </p:nvPr>
        </p:nvSpPr>
        <p:spPr>
          <a:xfrm>
            <a:off x="4614389" y="936711"/>
            <a:ext cx="6815992" cy="4984578"/>
          </a:xfrm>
        </p:spPr>
        <p:txBody>
          <a:bodyPr anchor="ctr">
            <a:normAutofit/>
          </a:bodyPr>
          <a:lstStyle/>
          <a:p>
            <a:r>
              <a:rPr lang="cs-CZ" sz="2000" dirty="0"/>
              <a:t>Pozemky nezbytné pro vzdouvání, popřípadě akumulaci povrchových vod veřejně prospěšnými stavbami na ochranu před povodněmi, </a:t>
            </a:r>
          </a:p>
          <a:p>
            <a:pPr lvl="1"/>
            <a:r>
              <a:rPr lang="cs-CZ" sz="1800" dirty="0"/>
              <a:t>k nimž bylo omezeno vlastnické právo dohodou (služebnost rozlivu) nebo postupem podle zákona o vyvlastnění</a:t>
            </a:r>
          </a:p>
          <a:p>
            <a:pPr lvl="2">
              <a:buFont typeface="Courier New" panose="02070309020205020404" pitchFamily="49" charset="0"/>
              <a:buChar char="o"/>
            </a:pPr>
            <a:r>
              <a:rPr lang="cs-CZ" dirty="0"/>
              <a:t>Náhrada škody na půdě, polních plodinách, lesních porostech a stavbách v území</a:t>
            </a:r>
          </a:p>
          <a:p>
            <a:pPr lvl="3">
              <a:buFont typeface="Calibri Light" panose="020F0302020204030204" pitchFamily="34" charset="0"/>
              <a:buChar char=" "/>
            </a:pPr>
            <a:r>
              <a:rPr lang="cs-CZ" sz="1600" dirty="0"/>
              <a:t>Postup při zjišťování, uplatňování a určení výše náhrady škody dle nařízení vlády č. 203/2009 Sb.</a:t>
            </a:r>
          </a:p>
          <a:p>
            <a:pPr lvl="3">
              <a:buFont typeface="Calibri Light" panose="020F0302020204030204" pitchFamily="34" charset="0"/>
              <a:buChar char=" "/>
            </a:pPr>
            <a:r>
              <a:rPr lang="cs-CZ" sz="1600" dirty="0"/>
              <a:t>Poskytnutí náhrady vylučuje poskytnutí státní pomoci z titulu rozlivu povodně</a:t>
            </a:r>
          </a:p>
          <a:p>
            <a:pPr lvl="2">
              <a:buFont typeface="Courier New" panose="02070309020205020404" pitchFamily="49" charset="0"/>
              <a:buChar char="o"/>
            </a:pPr>
            <a:r>
              <a:rPr lang="cs-CZ" dirty="0"/>
              <a:t>Náhrada za finanční újmu vzniklou pozbytím nároku na dotaci</a:t>
            </a:r>
          </a:p>
          <a:p>
            <a:pPr lvl="2">
              <a:buFont typeface="Courier New" panose="02070309020205020404" pitchFamily="49" charset="0"/>
              <a:buChar char="o"/>
            </a:pPr>
            <a:r>
              <a:rPr lang="cs-CZ" dirty="0"/>
              <a:t>Náhrada nenáleží v případě, že nejsou dodrženy podmínky stanovené pro způsob užívání pozemků určených k rozlivu povodní</a:t>
            </a:r>
          </a:p>
        </p:txBody>
      </p:sp>
    </p:spTree>
    <p:extLst>
      <p:ext uri="{BB962C8B-B14F-4D97-AF65-F5344CB8AC3E}">
        <p14:creationId xmlns:p14="http://schemas.microsoft.com/office/powerpoint/2010/main" val="305770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7F7F16-7562-43C5-B533-AC13F5763688}"/>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Vyvlastnění a voda </a:t>
            </a:r>
          </a:p>
        </p:txBody>
      </p:sp>
      <p:sp>
        <p:nvSpPr>
          <p:cNvPr id="3" name="Zástupný symbol pro obsah 2">
            <a:extLst>
              <a:ext uri="{FF2B5EF4-FFF2-40B4-BE49-F238E27FC236}">
                <a16:creationId xmlns:a16="http://schemas.microsoft.com/office/drawing/2014/main" id="{EA3E534D-5224-4F86-931D-241537239B9A}"/>
              </a:ext>
            </a:extLst>
          </p:cNvPr>
          <p:cNvSpPr>
            <a:spLocks noGrp="1"/>
          </p:cNvSpPr>
          <p:nvPr>
            <p:ph idx="1"/>
          </p:nvPr>
        </p:nvSpPr>
        <p:spPr>
          <a:xfrm>
            <a:off x="4614389" y="936711"/>
            <a:ext cx="6815992" cy="4984578"/>
          </a:xfrm>
        </p:spPr>
        <p:txBody>
          <a:bodyPr anchor="ctr">
            <a:normAutofit lnSpcReduction="10000"/>
          </a:bodyPr>
          <a:lstStyle/>
          <a:p>
            <a:r>
              <a:rPr lang="cs-CZ" sz="1800" dirty="0"/>
              <a:t>Odejmutí nebo omezení práv k pozemkům nebo stavbám pro uskutečnění </a:t>
            </a:r>
          </a:p>
          <a:p>
            <a:pPr lvl="1">
              <a:buFont typeface="Courier New" panose="02070309020205020404" pitchFamily="49" charset="0"/>
              <a:buChar char="o"/>
            </a:pPr>
            <a:r>
              <a:rPr lang="cs-CZ" sz="1800" dirty="0"/>
              <a:t>veřejně prospěšných staveb na ochranu před povodněmi (§ 55a VZ)</a:t>
            </a:r>
          </a:p>
          <a:p>
            <a:pPr lvl="1">
              <a:buFont typeface="Courier New" panose="02070309020205020404" pitchFamily="49" charset="0"/>
              <a:buChar char="o"/>
            </a:pPr>
            <a:r>
              <a:rPr lang="cs-CZ" sz="1800" dirty="0"/>
              <a:t>veřejně prospěšných staveb dopravní a technické infrastruktury (§ 170 </a:t>
            </a:r>
            <a:r>
              <a:rPr lang="cs-CZ" sz="1800" dirty="0" err="1"/>
              <a:t>StZ</a:t>
            </a:r>
            <a:r>
              <a:rPr lang="cs-CZ" sz="1800" dirty="0"/>
              <a:t>)</a:t>
            </a:r>
          </a:p>
          <a:p>
            <a:pPr lvl="2"/>
            <a:r>
              <a:rPr lang="cs-CZ" sz="1700" dirty="0"/>
              <a:t>stavby vodních cest, vodovody, vodojemy, kanalizace, čistírny odpadních vod, stavby ke snižování ohrožení území živelními nebo jinými pohromami</a:t>
            </a:r>
          </a:p>
          <a:p>
            <a:pPr lvl="1">
              <a:buFont typeface="Courier New" panose="02070309020205020404" pitchFamily="49" charset="0"/>
              <a:buChar char="o"/>
            </a:pPr>
            <a:r>
              <a:rPr lang="cs-CZ" sz="1800" dirty="0"/>
              <a:t>veřejně prospěšných opatření nestavební povahy</a:t>
            </a:r>
          </a:p>
          <a:p>
            <a:pPr lvl="2"/>
            <a:r>
              <a:rPr lang="cs-CZ" sz="1700" dirty="0"/>
              <a:t>snižování ohrožení v území povodněmi a jinými přírodními katastrofami</a:t>
            </a:r>
          </a:p>
          <a:p>
            <a:pPr lvl="2"/>
            <a:r>
              <a:rPr lang="cs-CZ" sz="1700" dirty="0"/>
              <a:t>zvyšování retenčních schopností území </a:t>
            </a:r>
            <a:endParaRPr lang="cs-CZ" sz="1800" dirty="0"/>
          </a:p>
          <a:p>
            <a:pPr lvl="1">
              <a:buFont typeface="Courier New" panose="02070309020205020404" pitchFamily="49" charset="0"/>
              <a:buChar char="o"/>
            </a:pPr>
            <a:r>
              <a:rPr lang="cs-CZ" sz="1800" dirty="0"/>
              <a:t>asanace území</a:t>
            </a:r>
          </a:p>
          <a:p>
            <a:r>
              <a:rPr lang="cs-CZ" sz="1800" dirty="0"/>
              <a:t>Specifika pro vodní infrastrukturu dle zákona o urychlení výstavby</a:t>
            </a:r>
          </a:p>
          <a:p>
            <a:pPr lvl="2"/>
            <a:r>
              <a:rPr lang="cs-CZ" sz="1700" dirty="0"/>
              <a:t>stavba vodního díla umisťovaného v plochách a koridorech vymezených v platné politice územního rozvoje a stavby s ní související</a:t>
            </a:r>
          </a:p>
          <a:p>
            <a:pPr lvl="2"/>
            <a:r>
              <a:rPr lang="cs-CZ" sz="1700" dirty="0"/>
              <a:t>stavba vodního díla budovaná ve veřejném zájmu na ochranu před povodněmi, k prevenci nebo zmírnění následků sucha, jakož i k jiným účelům podle vodního zákona a ve veřejném zájmu, a stavby s ní související</a:t>
            </a:r>
          </a:p>
        </p:txBody>
      </p:sp>
    </p:spTree>
    <p:extLst>
      <p:ext uri="{BB962C8B-B14F-4D97-AF65-F5344CB8AC3E}">
        <p14:creationId xmlns:p14="http://schemas.microsoft.com/office/powerpoint/2010/main" val="2179226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00B88D-8274-45C3-8526-9D3A90302F0F}"/>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Náhrady za omezení vlastnického práva k pozemkům (přehled)</a:t>
            </a:r>
          </a:p>
        </p:txBody>
      </p:sp>
      <p:sp>
        <p:nvSpPr>
          <p:cNvPr id="9" name="Zástupný symbol pro obsah 8">
            <a:extLst>
              <a:ext uri="{FF2B5EF4-FFF2-40B4-BE49-F238E27FC236}">
                <a16:creationId xmlns:a16="http://schemas.microsoft.com/office/drawing/2014/main" id="{647592A5-5AEE-4DC5-9B48-AAD3F059D19F}"/>
              </a:ext>
            </a:extLst>
          </p:cNvPr>
          <p:cNvSpPr>
            <a:spLocks noGrp="1"/>
          </p:cNvSpPr>
          <p:nvPr>
            <p:ph idx="1"/>
          </p:nvPr>
        </p:nvSpPr>
        <p:spPr>
          <a:xfrm>
            <a:off x="4541681" y="1059896"/>
            <a:ext cx="7183594" cy="4738210"/>
          </a:xfrm>
        </p:spPr>
        <p:txBody>
          <a:bodyPr anchor="ctr">
            <a:normAutofit fontScale="92500" lnSpcReduction="10000"/>
          </a:bodyPr>
          <a:lstStyle/>
          <a:p>
            <a:r>
              <a:rPr lang="cs-CZ" sz="2000" dirty="0"/>
              <a:t>Náhrada za škodu v souvislosti se zákazy v CHOPAV dle § 28 VZ</a:t>
            </a:r>
          </a:p>
          <a:p>
            <a:r>
              <a:rPr lang="cs-CZ" sz="2000" dirty="0"/>
              <a:t>Náhrada za ztrátu podzemní vody dle § 29</a:t>
            </a:r>
          </a:p>
          <a:p>
            <a:r>
              <a:rPr lang="cs-CZ" sz="2000" dirty="0"/>
              <a:t>Náhrada za prokázané omezení užívání pozemků a staveb v ochranných pásmech vodních zdrojů dle § 30</a:t>
            </a:r>
          </a:p>
          <a:p>
            <a:r>
              <a:rPr lang="cs-CZ" sz="2000" dirty="0"/>
              <a:t>Náhrada za majetkovou újmu nebo omezení vzniklá vlastníkům při provádění opatření k nápravě na jejich pozemcích nebo stavbách dle § 42 VZ</a:t>
            </a:r>
          </a:p>
          <a:p>
            <a:r>
              <a:rPr lang="cs-CZ" sz="2000" dirty="0"/>
              <a:t>Náhrada za neobnovení původního stavu koryta vodního toku z důvodu, že vodoprávní úřad obnovu ve veřejném zájmu nepovolí dle § 45 VZ</a:t>
            </a:r>
          </a:p>
          <a:p>
            <a:r>
              <a:rPr lang="cs-CZ" sz="2000" dirty="0"/>
              <a:t>Náhradu majetkové újmy, která vznikne zákazem nebo omezením v ochranném pásmu vodního díla dle § 58 VZ</a:t>
            </a:r>
          </a:p>
          <a:p>
            <a:r>
              <a:rPr lang="cs-CZ" sz="2000" dirty="0"/>
              <a:t>Náhrada za strpění vodního díla § 59a VZ</a:t>
            </a:r>
          </a:p>
          <a:p>
            <a:r>
              <a:rPr lang="cs-CZ" sz="2000" dirty="0"/>
              <a:t>Náhrada škody v důsledku výkonu oprávnění a povinností správců vodních toků, vlastníků vodních děl, atd.</a:t>
            </a:r>
          </a:p>
        </p:txBody>
      </p:sp>
    </p:spTree>
    <p:extLst>
      <p:ext uri="{BB962C8B-B14F-4D97-AF65-F5344CB8AC3E}">
        <p14:creationId xmlns:p14="http://schemas.microsoft.com/office/powerpoint/2010/main" val="2810869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73BE-AF8D-4EE1-993C-B853E265E43C}"/>
              </a:ext>
            </a:extLst>
          </p:cNvPr>
          <p:cNvSpPr>
            <a:spLocks noGrp="1"/>
          </p:cNvSpPr>
          <p:nvPr>
            <p:ph type="title"/>
          </p:nvPr>
        </p:nvSpPr>
        <p:spPr/>
        <p:txBody>
          <a:bodyPr/>
          <a:lstStyle/>
          <a:p>
            <a:r>
              <a:rPr lang="cs-CZ" dirty="0"/>
              <a:t>Katastr nemovitostí – evidence </a:t>
            </a:r>
          </a:p>
        </p:txBody>
      </p:sp>
      <p:sp>
        <p:nvSpPr>
          <p:cNvPr id="4" name="Zástupný symbol pro text 3">
            <a:extLst>
              <a:ext uri="{FF2B5EF4-FFF2-40B4-BE49-F238E27FC236}">
                <a16:creationId xmlns:a16="http://schemas.microsoft.com/office/drawing/2014/main" id="{B5EB8A53-55B9-4791-8495-AD86DF8416B6}"/>
              </a:ext>
            </a:extLst>
          </p:cNvPr>
          <p:cNvSpPr>
            <a:spLocks noGrp="1"/>
          </p:cNvSpPr>
          <p:nvPr>
            <p:ph type="body" idx="1"/>
          </p:nvPr>
        </p:nvSpPr>
        <p:spPr/>
        <p:txBody>
          <a:bodyPr/>
          <a:lstStyle/>
          <a:p>
            <a:r>
              <a:rPr lang="cs-CZ" dirty="0"/>
              <a:t>Vodní plochy</a:t>
            </a:r>
          </a:p>
        </p:txBody>
      </p:sp>
      <p:sp>
        <p:nvSpPr>
          <p:cNvPr id="3" name="Zástupný symbol pro obsah 2">
            <a:extLst>
              <a:ext uri="{FF2B5EF4-FFF2-40B4-BE49-F238E27FC236}">
                <a16:creationId xmlns:a16="http://schemas.microsoft.com/office/drawing/2014/main" id="{F8012D11-A165-492D-94EF-3C36597D19CE}"/>
              </a:ext>
            </a:extLst>
          </p:cNvPr>
          <p:cNvSpPr>
            <a:spLocks noGrp="1"/>
          </p:cNvSpPr>
          <p:nvPr>
            <p:ph sz="half" idx="2"/>
          </p:nvPr>
        </p:nvSpPr>
        <p:spPr>
          <a:xfrm>
            <a:off x="676656" y="2753083"/>
            <a:ext cx="4663440" cy="3605383"/>
          </a:xfrm>
        </p:spPr>
        <p:txBody>
          <a:bodyPr>
            <a:normAutofit fontScale="92500" lnSpcReduction="20000"/>
          </a:bodyPr>
          <a:lstStyle/>
          <a:p>
            <a:r>
              <a:rPr lang="cs-CZ" dirty="0"/>
              <a:t>Druh pozemku</a:t>
            </a:r>
          </a:p>
          <a:p>
            <a:pPr lvl="1"/>
            <a:r>
              <a:rPr lang="cs-CZ" dirty="0"/>
              <a:t>Pozemek,   na   němž   je   koryto   vodního   toku,   vodní   nádrž,   močál,   mokřad nebo bažina</a:t>
            </a:r>
          </a:p>
          <a:p>
            <a:r>
              <a:rPr lang="cs-CZ" dirty="0"/>
              <a:t>Způsob využití pozemku</a:t>
            </a:r>
          </a:p>
          <a:p>
            <a:pPr lvl="1"/>
            <a:r>
              <a:rPr lang="cs-CZ" dirty="0"/>
              <a:t>Rybník</a:t>
            </a:r>
          </a:p>
          <a:p>
            <a:pPr lvl="1"/>
            <a:r>
              <a:rPr lang="cs-CZ" dirty="0"/>
              <a:t>Koryto vodního toku přirozené/umělé</a:t>
            </a:r>
          </a:p>
          <a:p>
            <a:pPr lvl="1"/>
            <a:r>
              <a:rPr lang="cs-CZ" dirty="0"/>
              <a:t>Vodní nádrž přírodní/uměla</a:t>
            </a:r>
          </a:p>
          <a:p>
            <a:pPr lvl="1"/>
            <a:r>
              <a:rPr lang="cs-CZ" dirty="0"/>
              <a:t>Vodní plocha, na které je budova</a:t>
            </a:r>
          </a:p>
          <a:p>
            <a:r>
              <a:rPr lang="cs-CZ" dirty="0"/>
              <a:t>Typ a způsob ochrany nemovitosti</a:t>
            </a:r>
          </a:p>
          <a:p>
            <a:pPr lvl="1"/>
            <a:r>
              <a:rPr lang="cs-CZ" dirty="0"/>
              <a:t>Ochrana vodního zdroje</a:t>
            </a:r>
          </a:p>
          <a:p>
            <a:pPr lvl="2"/>
            <a:r>
              <a:rPr lang="cs-CZ" dirty="0"/>
              <a:t>Ochranné pásmo I. nebo II. stupně</a:t>
            </a:r>
          </a:p>
          <a:p>
            <a:pPr lvl="1"/>
            <a:endParaRPr lang="cs-CZ" dirty="0"/>
          </a:p>
        </p:txBody>
      </p:sp>
      <p:sp>
        <p:nvSpPr>
          <p:cNvPr id="5" name="Zástupný symbol pro text 4">
            <a:extLst>
              <a:ext uri="{FF2B5EF4-FFF2-40B4-BE49-F238E27FC236}">
                <a16:creationId xmlns:a16="http://schemas.microsoft.com/office/drawing/2014/main" id="{AB1DAEE4-4371-40B2-843C-5A603A910C6F}"/>
              </a:ext>
            </a:extLst>
          </p:cNvPr>
          <p:cNvSpPr>
            <a:spLocks noGrp="1"/>
          </p:cNvSpPr>
          <p:nvPr>
            <p:ph type="body" sz="quarter" idx="3"/>
          </p:nvPr>
        </p:nvSpPr>
        <p:spPr/>
        <p:txBody>
          <a:bodyPr/>
          <a:lstStyle/>
          <a:p>
            <a:r>
              <a:rPr lang="cs-CZ" dirty="0"/>
              <a:t>Vybraná Vodní díla</a:t>
            </a:r>
          </a:p>
        </p:txBody>
      </p:sp>
      <p:sp>
        <p:nvSpPr>
          <p:cNvPr id="6" name="Zástupný symbol pro obsah 5">
            <a:extLst>
              <a:ext uri="{FF2B5EF4-FFF2-40B4-BE49-F238E27FC236}">
                <a16:creationId xmlns:a16="http://schemas.microsoft.com/office/drawing/2014/main" id="{3ACD3532-5F89-4306-BBA0-B1B9043E6774}"/>
              </a:ext>
            </a:extLst>
          </p:cNvPr>
          <p:cNvSpPr>
            <a:spLocks noGrp="1"/>
          </p:cNvSpPr>
          <p:nvPr>
            <p:ph sz="quarter" idx="4"/>
          </p:nvPr>
        </p:nvSpPr>
        <p:spPr>
          <a:xfrm>
            <a:off x="6007608" y="2750989"/>
            <a:ext cx="4663440" cy="3605383"/>
          </a:xfrm>
        </p:spPr>
        <p:txBody>
          <a:bodyPr>
            <a:normAutofit fontScale="85000" lnSpcReduction="20000"/>
          </a:bodyPr>
          <a:lstStyle/>
          <a:p>
            <a:pPr marL="0" indent="0">
              <a:buNone/>
            </a:pPr>
            <a:r>
              <a:rPr lang="cs-CZ" dirty="0"/>
              <a:t>Nemovitosti evidované dle § 3  odst. 1 písm. g) KZ </a:t>
            </a:r>
          </a:p>
          <a:p>
            <a:pPr lvl="1">
              <a:buFont typeface="Courier New" panose="02070309020205020404" pitchFamily="49" charset="0"/>
              <a:buChar char="o"/>
            </a:pPr>
            <a:r>
              <a:rPr lang="cs-CZ" dirty="0"/>
              <a:t>Přehrady, hráze, jezy, </a:t>
            </a:r>
          </a:p>
          <a:p>
            <a:pPr lvl="1">
              <a:buFont typeface="Courier New" panose="02070309020205020404" pitchFamily="49" charset="0"/>
              <a:buChar char="o"/>
            </a:pPr>
            <a:r>
              <a:rPr lang="cs-CZ" dirty="0"/>
              <a:t>Stavby, které se k plavebním účelům zřizují v korytech vodních toků nebo na jejích březích, </a:t>
            </a:r>
          </a:p>
          <a:p>
            <a:pPr lvl="1">
              <a:buFont typeface="Courier New" panose="02070309020205020404" pitchFamily="49" charset="0"/>
              <a:buChar char="o"/>
            </a:pPr>
            <a:r>
              <a:rPr lang="cs-CZ" dirty="0"/>
              <a:t>Stavby k využití vodní energie  </a:t>
            </a:r>
          </a:p>
          <a:p>
            <a:pPr lvl="1">
              <a:buFont typeface="Courier New" panose="02070309020205020404" pitchFamily="49" charset="0"/>
              <a:buChar char="o"/>
            </a:pPr>
            <a:r>
              <a:rPr lang="cs-CZ" dirty="0"/>
              <a:t>Stavby odkališť, </a:t>
            </a:r>
          </a:p>
          <a:p>
            <a:pPr lvl="2"/>
            <a:r>
              <a:rPr lang="cs-CZ" dirty="0"/>
              <a:t>pokud jsou spojené se zemí pevným základem</a:t>
            </a:r>
          </a:p>
          <a:p>
            <a:pPr lvl="1"/>
            <a:r>
              <a:rPr lang="cs-CZ" dirty="0"/>
              <a:t>Bližší podrobnosti viz vyhláška č. 23/2007 Sb.</a:t>
            </a:r>
          </a:p>
          <a:p>
            <a:pPr lvl="1"/>
            <a:r>
              <a:rPr lang="cs-CZ" dirty="0"/>
              <a:t>Typ a způsob využití stavby</a:t>
            </a:r>
          </a:p>
          <a:p>
            <a:r>
              <a:rPr lang="cs-CZ" dirty="0"/>
              <a:t>Druh pozemku: zastavěná plocha a nádvoří</a:t>
            </a:r>
          </a:p>
          <a:p>
            <a:r>
              <a:rPr lang="cs-CZ" dirty="0"/>
              <a:t>Typ a způsob ochrany nemovitosti</a:t>
            </a:r>
          </a:p>
          <a:p>
            <a:pPr lvl="1"/>
            <a:r>
              <a:rPr lang="cs-CZ" dirty="0"/>
              <a:t>Ochrana vodního díla</a:t>
            </a:r>
          </a:p>
          <a:p>
            <a:pPr lvl="2"/>
            <a:r>
              <a:rPr lang="cs-CZ" dirty="0"/>
              <a:t>Ochranné pásmo</a:t>
            </a:r>
          </a:p>
          <a:p>
            <a:pPr lvl="2"/>
            <a:endParaRPr lang="cs-CZ" dirty="0"/>
          </a:p>
          <a:p>
            <a:endParaRPr lang="cs-CZ" dirty="0"/>
          </a:p>
        </p:txBody>
      </p:sp>
    </p:spTree>
    <p:extLst>
      <p:ext uri="{BB962C8B-B14F-4D97-AF65-F5344CB8AC3E}">
        <p14:creationId xmlns:p14="http://schemas.microsoft.com/office/powerpoint/2010/main" val="3089611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Děkuji za pozornost…</a:t>
            </a:r>
          </a:p>
        </p:txBody>
      </p:sp>
    </p:spTree>
    <p:extLst>
      <p:ext uri="{BB962C8B-B14F-4D97-AF65-F5344CB8AC3E}">
        <p14:creationId xmlns:p14="http://schemas.microsoft.com/office/powerpoint/2010/main" val="92276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66D284C-3947-4F26-939C-ADAD34E8399F}"/>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Základní pojmy - VODA</a:t>
            </a:r>
          </a:p>
        </p:txBody>
      </p:sp>
      <p:sp>
        <p:nvSpPr>
          <p:cNvPr id="3" name="Zástupný symbol pro obsah 2">
            <a:extLst>
              <a:ext uri="{FF2B5EF4-FFF2-40B4-BE49-F238E27FC236}">
                <a16:creationId xmlns:a16="http://schemas.microsoft.com/office/drawing/2014/main" id="{AE1DEFE6-14A6-4489-AF85-072284800BF0}"/>
              </a:ext>
            </a:extLst>
          </p:cNvPr>
          <p:cNvSpPr>
            <a:spLocks noGrp="1"/>
          </p:cNvSpPr>
          <p:nvPr>
            <p:ph idx="1"/>
          </p:nvPr>
        </p:nvSpPr>
        <p:spPr>
          <a:xfrm>
            <a:off x="4614389" y="936711"/>
            <a:ext cx="6815992" cy="4984578"/>
          </a:xfrm>
        </p:spPr>
        <p:txBody>
          <a:bodyPr anchor="ctr">
            <a:normAutofit/>
          </a:bodyPr>
          <a:lstStyle/>
          <a:p>
            <a:r>
              <a:rPr lang="cs-CZ" dirty="0"/>
              <a:t>Povrchové vody</a:t>
            </a:r>
          </a:p>
          <a:p>
            <a:pPr lvl="1"/>
            <a:r>
              <a:rPr lang="cs-CZ" dirty="0"/>
              <a:t>vody přirozeně se vyskytující na zemském povrchu</a:t>
            </a:r>
          </a:p>
          <a:p>
            <a:r>
              <a:rPr lang="cs-CZ" dirty="0"/>
              <a:t>Podzemní vody</a:t>
            </a:r>
          </a:p>
          <a:p>
            <a:pPr lvl="1"/>
            <a:r>
              <a:rPr lang="cs-CZ" dirty="0"/>
              <a:t>vody přirozeně se vyskytující pod zemským povrchem v pásmu nasycení v přímém styku s horninami</a:t>
            </a:r>
          </a:p>
          <a:p>
            <a:endParaRPr lang="cs-CZ" dirty="0"/>
          </a:p>
        </p:txBody>
      </p:sp>
    </p:spTree>
    <p:extLst>
      <p:ext uri="{BB962C8B-B14F-4D97-AF65-F5344CB8AC3E}">
        <p14:creationId xmlns:p14="http://schemas.microsoft.com/office/powerpoint/2010/main" val="169754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FC48EC-48E5-4CEF-BB58-CF55E202369D}"/>
              </a:ext>
            </a:extLst>
          </p:cNvPr>
          <p:cNvSpPr>
            <a:spLocks noGrp="1"/>
          </p:cNvSpPr>
          <p:nvPr>
            <p:ph type="title"/>
          </p:nvPr>
        </p:nvSpPr>
        <p:spPr>
          <a:xfrm>
            <a:off x="657224" y="936711"/>
            <a:ext cx="2988265" cy="4984578"/>
          </a:xfrm>
        </p:spPr>
        <p:txBody>
          <a:bodyPr>
            <a:normAutofit/>
          </a:bodyPr>
          <a:lstStyle/>
          <a:p>
            <a:r>
              <a:rPr lang="cs-CZ" sz="4400">
                <a:solidFill>
                  <a:srgbClr val="FFFFFF"/>
                </a:solidFill>
              </a:rPr>
              <a:t>Právní povaha vod</a:t>
            </a:r>
          </a:p>
        </p:txBody>
      </p:sp>
      <p:sp>
        <p:nvSpPr>
          <p:cNvPr id="5" name="Zástupný symbol pro obsah 4">
            <a:extLst>
              <a:ext uri="{FF2B5EF4-FFF2-40B4-BE49-F238E27FC236}">
                <a16:creationId xmlns:a16="http://schemas.microsoft.com/office/drawing/2014/main" id="{3A762A31-43A4-420B-9FBF-8A44A4E67200}"/>
              </a:ext>
            </a:extLst>
          </p:cNvPr>
          <p:cNvSpPr>
            <a:spLocks noGrp="1"/>
          </p:cNvSpPr>
          <p:nvPr>
            <p:ph idx="1"/>
          </p:nvPr>
        </p:nvSpPr>
        <p:spPr>
          <a:xfrm>
            <a:off x="4614389" y="936711"/>
            <a:ext cx="6815992" cy="4984578"/>
          </a:xfrm>
        </p:spPr>
        <p:txBody>
          <a:bodyPr anchor="ctr">
            <a:normAutofit/>
          </a:bodyPr>
          <a:lstStyle/>
          <a:p>
            <a:r>
              <a:rPr lang="cs-CZ"/>
              <a:t>Povrchové a podzemní vody </a:t>
            </a:r>
            <a:r>
              <a:rPr lang="cs-CZ" b="1"/>
              <a:t>nejsou předmětem vlastnictví </a:t>
            </a:r>
            <a:r>
              <a:rPr lang="cs-CZ"/>
              <a:t>a </a:t>
            </a:r>
            <a:r>
              <a:rPr lang="cs-CZ" b="1"/>
              <a:t>nejsou součástí ani příslušenstvím pozemku</a:t>
            </a:r>
            <a:r>
              <a:rPr lang="cs-CZ"/>
              <a:t>, na němž nebo pod nímž se vyskytují.</a:t>
            </a:r>
          </a:p>
          <a:p>
            <a:pPr lvl="1"/>
            <a:r>
              <a:rPr lang="cs-CZ" dirty="0"/>
              <a:t>Za povrchové a podzemní vody </a:t>
            </a:r>
            <a:r>
              <a:rPr lang="cs-CZ" b="1" dirty="0"/>
              <a:t>se nepovažují vody</a:t>
            </a:r>
            <a:r>
              <a:rPr lang="cs-CZ" dirty="0"/>
              <a:t>, které byly z těchto vod </a:t>
            </a:r>
            <a:r>
              <a:rPr lang="cs-CZ" b="1" dirty="0"/>
              <a:t>odebrány</a:t>
            </a:r>
            <a:r>
              <a:rPr lang="cs-CZ" dirty="0"/>
              <a:t>.</a:t>
            </a:r>
          </a:p>
          <a:p>
            <a:r>
              <a:rPr lang="cs-CZ" dirty="0"/>
              <a:t>V pochybnostech o tom, zda se jedná nebo nejedná o povrchové nebo podzemní vody, rozhoduje vodoprávní úřad.</a:t>
            </a:r>
          </a:p>
        </p:txBody>
      </p:sp>
    </p:spTree>
    <p:extLst>
      <p:ext uri="{BB962C8B-B14F-4D97-AF65-F5344CB8AC3E}">
        <p14:creationId xmlns:p14="http://schemas.microsoft.com/office/powerpoint/2010/main" val="283549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DF74-1460-463E-8667-9BAAB3EEDF58}"/>
              </a:ext>
            </a:extLst>
          </p:cNvPr>
          <p:cNvSpPr>
            <a:spLocks noGrp="1"/>
          </p:cNvSpPr>
          <p:nvPr>
            <p:ph type="title"/>
          </p:nvPr>
        </p:nvSpPr>
        <p:spPr/>
        <p:txBody>
          <a:bodyPr>
            <a:normAutofit/>
          </a:bodyPr>
          <a:lstStyle/>
          <a:p>
            <a:r>
              <a:rPr lang="cs-CZ" sz="4800" dirty="0" smtClean="0"/>
              <a:t>Voda v soukromoprávních vztazích</a:t>
            </a:r>
            <a:br>
              <a:rPr lang="cs-CZ" sz="4800" dirty="0" smtClean="0"/>
            </a:br>
            <a:r>
              <a:rPr lang="cs-CZ" sz="4800" dirty="0" smtClean="0"/>
              <a:t>Pozemkové služebnosti</a:t>
            </a:r>
            <a:endParaRPr lang="cs-CZ" sz="4800" dirty="0"/>
          </a:p>
        </p:txBody>
      </p:sp>
      <p:sp>
        <p:nvSpPr>
          <p:cNvPr id="5" name="Zástupný symbol pro obsah 4">
            <a:extLst>
              <a:ext uri="{FF2B5EF4-FFF2-40B4-BE49-F238E27FC236}">
                <a16:creationId xmlns:a16="http://schemas.microsoft.com/office/drawing/2014/main" id="{97AB4AF9-B0B1-4CDC-AD43-3B824A33C677}"/>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cs-CZ" dirty="0"/>
              <a:t>Služebnost okapu</a:t>
            </a:r>
          </a:p>
          <a:p>
            <a:pPr lvl="2">
              <a:buFont typeface="Calibri Light" panose="020F0302020204030204" pitchFamily="34" charset="0"/>
              <a:buChar char=" "/>
            </a:pPr>
            <a:r>
              <a:rPr lang="cs-CZ" dirty="0"/>
              <a:t>právo svádět dešťovou vodu ze své střechy na cizí nemovitou věc buď volně nebo ve žlabu</a:t>
            </a:r>
          </a:p>
          <a:p>
            <a:pPr>
              <a:buFont typeface="Courier New" panose="02070309020205020404" pitchFamily="49" charset="0"/>
              <a:buChar char="o"/>
            </a:pPr>
            <a:r>
              <a:rPr lang="cs-CZ" dirty="0"/>
              <a:t>Právo na svod dešťové vody</a:t>
            </a:r>
          </a:p>
          <a:p>
            <a:pPr lvl="2">
              <a:buFont typeface="Calibri Light" panose="020F0302020204030204" pitchFamily="34" charset="0"/>
              <a:buChar char=" "/>
            </a:pPr>
            <a:r>
              <a:rPr lang="cs-CZ" dirty="0"/>
              <a:t>ze sousední střechy na svůj pozemek</a:t>
            </a:r>
          </a:p>
          <a:p>
            <a:pPr lvl="2">
              <a:buFont typeface="Calibri Light" panose="020F0302020204030204" pitchFamily="34" charset="0"/>
              <a:buChar char=" "/>
            </a:pPr>
            <a:r>
              <a:rPr lang="cs-CZ" dirty="0"/>
              <a:t>náklady na zařízení k tomu potřebné nese vlastník panujícího pozemku</a:t>
            </a:r>
          </a:p>
          <a:p>
            <a:pPr>
              <a:buFont typeface="Courier New" panose="02070309020205020404" pitchFamily="49" charset="0"/>
              <a:buChar char="o"/>
            </a:pPr>
            <a:r>
              <a:rPr lang="cs-CZ" dirty="0"/>
              <a:t>Právo na vodu z cizího pozemku</a:t>
            </a:r>
          </a:p>
          <a:p>
            <a:pPr lvl="2">
              <a:buFont typeface="Calibri Light" panose="020F0302020204030204" pitchFamily="34" charset="0"/>
              <a:buChar char=" "/>
            </a:pPr>
            <a:r>
              <a:rPr lang="cs-CZ" dirty="0"/>
              <a:t>Právo na odběr/čerpání/vedení vody, včetně práva přístupu k vodě (pramen, studna)</a:t>
            </a:r>
          </a:p>
          <a:p>
            <a:pPr>
              <a:buFont typeface="Courier New" panose="02070309020205020404" pitchFamily="49" charset="0"/>
              <a:buChar char="o"/>
            </a:pPr>
            <a:r>
              <a:rPr lang="cs-CZ" dirty="0"/>
              <a:t>Služebnost rozlivu</a:t>
            </a:r>
          </a:p>
          <a:p>
            <a:pPr lvl="2">
              <a:buFont typeface="Calibri Light" panose="020F0302020204030204" pitchFamily="34" charset="0"/>
              <a:buChar char=" "/>
            </a:pPr>
            <a:r>
              <a:rPr lang="cs-CZ" dirty="0"/>
              <a:t>právo rozlévat na služebném pozemku vodu, včetně mít tam a udržovat obslužná zařízení</a:t>
            </a:r>
          </a:p>
          <a:p>
            <a:pPr lvl="2">
              <a:buFont typeface="Calibri Light" panose="020F0302020204030204" pitchFamily="34" charset="0"/>
              <a:buChar char=" "/>
            </a:pPr>
            <a:r>
              <a:rPr lang="cs-CZ" dirty="0"/>
              <a:t>oprávněným je vlastník vodního díla, které umožňuje řízený rozliv povodně</a:t>
            </a:r>
          </a:p>
          <a:p>
            <a:pPr>
              <a:buFont typeface="Courier New" panose="02070309020205020404" pitchFamily="49" charset="0"/>
              <a:buChar char="o"/>
            </a:pPr>
            <a:r>
              <a:rPr lang="cs-CZ" dirty="0"/>
              <a:t>Služebnost inženýrské sítě</a:t>
            </a:r>
          </a:p>
        </p:txBody>
      </p:sp>
    </p:spTree>
    <p:extLst>
      <p:ext uri="{BB962C8B-B14F-4D97-AF65-F5344CB8AC3E}">
        <p14:creationId xmlns:p14="http://schemas.microsoft.com/office/powerpoint/2010/main" val="206991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sz="4800" dirty="0" smtClean="0"/>
              <a:t>Voda v soukromoprávních vztazích</a:t>
            </a:r>
            <a:br>
              <a:rPr lang="cs-CZ" sz="4800" dirty="0" smtClean="0"/>
            </a:br>
            <a:r>
              <a:rPr lang="cs-CZ" sz="4800" dirty="0" smtClean="0"/>
              <a:t>Sousedská práva</a:t>
            </a:r>
            <a:endParaRPr lang="cs-CZ" sz="4800" dirty="0"/>
          </a:p>
        </p:txBody>
      </p:sp>
      <p:sp>
        <p:nvSpPr>
          <p:cNvPr id="8" name="Zástupný symbol pro obsah 7"/>
          <p:cNvSpPr>
            <a:spLocks noGrp="1"/>
          </p:cNvSpPr>
          <p:nvPr>
            <p:ph idx="1"/>
          </p:nvPr>
        </p:nvSpPr>
        <p:spPr/>
        <p:txBody>
          <a:bodyPr>
            <a:normAutofit lnSpcReduction="10000"/>
          </a:bodyPr>
          <a:lstStyle/>
          <a:p>
            <a:pPr marL="0" indent="0">
              <a:buNone/>
            </a:pPr>
            <a:r>
              <a:rPr lang="cs-CZ" sz="2000" b="1" dirty="0"/>
              <a:t>Vlastník se zdrží všeho</a:t>
            </a:r>
            <a:r>
              <a:rPr lang="cs-CZ" sz="2000" dirty="0"/>
              <a:t>, co působí, že odpad, </a:t>
            </a:r>
            <a:r>
              <a:rPr lang="cs-CZ" sz="2000" b="1" dirty="0"/>
              <a:t>voda</a:t>
            </a:r>
            <a:r>
              <a:rPr lang="cs-CZ" sz="2000" dirty="0"/>
              <a:t>, kouř, prach, plyn, pach, světlo, stín, hluk, otřesy a jiné podobné účinky </a:t>
            </a:r>
            <a:r>
              <a:rPr lang="cs-CZ" sz="2000" b="1" dirty="0"/>
              <a:t>(imise) </a:t>
            </a:r>
            <a:r>
              <a:rPr lang="cs-CZ" sz="2000" dirty="0"/>
              <a:t>vnikají na pozemek jiného vlastníka (souseda) </a:t>
            </a:r>
            <a:r>
              <a:rPr lang="cs-CZ" sz="2000" b="1" dirty="0"/>
              <a:t>v míře nepřiměřené místním poměrům a podstatně omezují obvyklé užívání</a:t>
            </a:r>
            <a:r>
              <a:rPr lang="cs-CZ" sz="2000" dirty="0"/>
              <a:t> pozemku.</a:t>
            </a:r>
          </a:p>
          <a:p>
            <a:pPr marL="0" indent="0">
              <a:buNone/>
            </a:pPr>
            <a:r>
              <a:rPr lang="cs-CZ" sz="2000" b="1" dirty="0"/>
              <a:t>Zakazuje se přímo přivádět imise </a:t>
            </a:r>
            <a:r>
              <a:rPr lang="cs-CZ" sz="2000" dirty="0"/>
              <a:t>na pozemek jiného vlastníka bez ohledu na míru takových vlivů a na stupeň obtěžování souseda, ledaže se to opírá o zvláštní právní důvod.</a:t>
            </a:r>
          </a:p>
          <a:p>
            <a:pPr marL="0" indent="0">
              <a:buNone/>
            </a:pPr>
            <a:r>
              <a:rPr lang="cs-CZ" sz="2000" dirty="0"/>
              <a:t>Vlastník pozemku má právo požadovat, aby soused upravil stavbu na sousedním pozemku tak, aby ze stavby nestékala voda nebo nepadal sníh nebo led na jeho pozemek. </a:t>
            </a:r>
          </a:p>
          <a:p>
            <a:pPr marL="256032" lvl="1" indent="0">
              <a:buNone/>
            </a:pPr>
            <a:r>
              <a:rPr lang="cs-CZ" sz="1600" dirty="0"/>
              <a:t>Stéká-li však na pozemek přirozeným způsobem z výše položeného pozemku voda, zejména pokud tam pramení či v důsledku deště nebo oblevy, nemůže soused požadovat, aby vlastník tohoto pozemku svůj pozemek upravil.</a:t>
            </a:r>
          </a:p>
          <a:p>
            <a:pPr marL="0" indent="0">
              <a:buNone/>
            </a:pPr>
            <a:r>
              <a:rPr lang="cs-CZ" sz="2000" dirty="0"/>
              <a:t>Je-li pro níže položený pozemek nutný přítok vody, může soused na vlastníku výše položeného pozemku požadovat, aby odtoku vody nebránil v rozsahu, ve kterém vodu sám nepotřebuje.</a:t>
            </a:r>
          </a:p>
          <a:p>
            <a:pPr marL="0" indent="0">
              <a:buNone/>
            </a:pPr>
            <a:r>
              <a:rPr lang="cs-CZ" sz="2000" dirty="0"/>
              <a:t>NS 22 </a:t>
            </a:r>
            <a:r>
              <a:rPr lang="cs-CZ" sz="2000" dirty="0" err="1"/>
              <a:t>Cdo</a:t>
            </a:r>
            <a:r>
              <a:rPr lang="cs-CZ" sz="2000" dirty="0"/>
              <a:t> </a:t>
            </a:r>
            <a:r>
              <a:rPr lang="cs-CZ" sz="2000" dirty="0" smtClean="0"/>
              <a:t>1244/2007</a:t>
            </a:r>
            <a:endParaRPr lang="cs-CZ" sz="2000" dirty="0"/>
          </a:p>
        </p:txBody>
      </p:sp>
    </p:spTree>
    <p:extLst>
      <p:ext uri="{BB962C8B-B14F-4D97-AF65-F5344CB8AC3E}">
        <p14:creationId xmlns:p14="http://schemas.microsoft.com/office/powerpoint/2010/main" val="392305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267016-8A15-48F2-9283-31B1CD3B61E2}"/>
              </a:ext>
            </a:extLst>
          </p:cNvPr>
          <p:cNvSpPr>
            <a:spLocks noGrp="1"/>
          </p:cNvSpPr>
          <p:nvPr>
            <p:ph type="title"/>
          </p:nvPr>
        </p:nvSpPr>
        <p:spPr>
          <a:xfrm>
            <a:off x="631371" y="1059895"/>
            <a:ext cx="3105976" cy="4738211"/>
          </a:xfrm>
        </p:spPr>
        <p:txBody>
          <a:bodyPr anchor="ctr">
            <a:normAutofit/>
          </a:bodyPr>
          <a:lstStyle/>
          <a:p>
            <a:r>
              <a:rPr lang="cs-CZ" sz="4400" dirty="0">
                <a:solidFill>
                  <a:srgbClr val="FFFFFF"/>
                </a:solidFill>
              </a:rPr>
              <a:t>Státní </a:t>
            </a:r>
            <a:r>
              <a:rPr lang="cs-CZ" sz="4400" dirty="0" smtClean="0">
                <a:solidFill>
                  <a:srgbClr val="FFFFFF"/>
                </a:solidFill>
              </a:rPr>
              <a:t>správa</a:t>
            </a:r>
            <a:br>
              <a:rPr lang="cs-CZ" sz="4400" dirty="0" smtClean="0">
                <a:solidFill>
                  <a:srgbClr val="FFFFFF"/>
                </a:solidFill>
              </a:rPr>
            </a:br>
            <a:r>
              <a:rPr lang="cs-CZ" sz="4400" dirty="0" smtClean="0">
                <a:solidFill>
                  <a:srgbClr val="FFFFFF"/>
                </a:solidFill>
              </a:rPr>
              <a:t>na úseku vod a vodního hospodářství</a:t>
            </a:r>
            <a:endParaRPr lang="cs-CZ" sz="4400" dirty="0">
              <a:solidFill>
                <a:srgbClr val="FFFFFF"/>
              </a:solidFill>
            </a:endParaRPr>
          </a:p>
        </p:txBody>
      </p:sp>
      <p:sp>
        <p:nvSpPr>
          <p:cNvPr id="3" name="Zástupný symbol pro obsah 2">
            <a:extLst>
              <a:ext uri="{FF2B5EF4-FFF2-40B4-BE49-F238E27FC236}">
                <a16:creationId xmlns:a16="http://schemas.microsoft.com/office/drawing/2014/main" id="{52E2D16B-C5B1-47E5-9D8D-A2A7975D4AB1}"/>
              </a:ext>
            </a:extLst>
          </p:cNvPr>
          <p:cNvSpPr>
            <a:spLocks noGrp="1"/>
          </p:cNvSpPr>
          <p:nvPr>
            <p:ph idx="1"/>
          </p:nvPr>
        </p:nvSpPr>
        <p:spPr>
          <a:xfrm>
            <a:off x="4541681" y="1059896"/>
            <a:ext cx="6908639" cy="4738210"/>
          </a:xfrm>
        </p:spPr>
        <p:txBody>
          <a:bodyPr anchor="ctr">
            <a:normAutofit fontScale="85000" lnSpcReduction="20000"/>
          </a:bodyPr>
          <a:lstStyle/>
          <a:p>
            <a:r>
              <a:rPr lang="cs-CZ" sz="2800" dirty="0"/>
              <a:t>Vodoprávní úřady (VPÚ)</a:t>
            </a:r>
          </a:p>
          <a:p>
            <a:pPr lvl="1">
              <a:buFont typeface="Courier New" panose="02070309020205020404" pitchFamily="49" charset="0"/>
              <a:buChar char="o"/>
            </a:pPr>
            <a:r>
              <a:rPr lang="cs-CZ" dirty="0"/>
              <a:t>obecní úřady</a:t>
            </a:r>
          </a:p>
          <a:p>
            <a:pPr lvl="1">
              <a:buFont typeface="Courier New" panose="02070309020205020404" pitchFamily="49" charset="0"/>
              <a:buChar char="o"/>
            </a:pPr>
            <a:r>
              <a:rPr lang="cs-CZ" dirty="0"/>
              <a:t>újezdní úřady na území vojenských újezdů</a:t>
            </a:r>
          </a:p>
          <a:p>
            <a:pPr lvl="1">
              <a:buFont typeface="Courier New" panose="02070309020205020404" pitchFamily="49" charset="0"/>
              <a:buChar char="o"/>
            </a:pPr>
            <a:r>
              <a:rPr lang="cs-CZ" dirty="0"/>
              <a:t>obecní úřady obcí s rozšířenou působností</a:t>
            </a:r>
          </a:p>
          <a:p>
            <a:pPr lvl="1">
              <a:buFont typeface="Courier New" panose="02070309020205020404" pitchFamily="49" charset="0"/>
              <a:buChar char="o"/>
            </a:pPr>
            <a:r>
              <a:rPr lang="cs-CZ" dirty="0"/>
              <a:t>krajské úřady</a:t>
            </a:r>
          </a:p>
          <a:p>
            <a:pPr lvl="1">
              <a:buFont typeface="Courier New" panose="02070309020205020404" pitchFamily="49" charset="0"/>
              <a:buChar char="o"/>
            </a:pPr>
            <a:r>
              <a:rPr lang="cs-CZ" dirty="0"/>
              <a:t>ministerstva jako ústřední vodoprávní úřady</a:t>
            </a:r>
          </a:p>
          <a:p>
            <a:pPr lvl="2"/>
            <a:r>
              <a:rPr lang="cs-CZ" sz="2400" dirty="0"/>
              <a:t>Ministerstvo zemědělství,</a:t>
            </a:r>
          </a:p>
          <a:p>
            <a:pPr lvl="3"/>
            <a:r>
              <a:rPr lang="cs-CZ" sz="2200" dirty="0"/>
              <a:t>není-li zákonem stanoveno jinak</a:t>
            </a:r>
          </a:p>
          <a:p>
            <a:pPr lvl="2"/>
            <a:r>
              <a:rPr lang="cs-CZ" sz="2400" dirty="0"/>
              <a:t>Ministerstvo životního prostředí</a:t>
            </a:r>
          </a:p>
          <a:p>
            <a:pPr lvl="3"/>
            <a:r>
              <a:rPr lang="cs-CZ" sz="2200" dirty="0"/>
              <a:t>výčet viz § 108 odst. 3 VZ</a:t>
            </a:r>
          </a:p>
          <a:p>
            <a:pPr lvl="2"/>
            <a:r>
              <a:rPr lang="cs-CZ" sz="2400" dirty="0"/>
              <a:t>Ministerstvo dopravy</a:t>
            </a:r>
          </a:p>
          <a:p>
            <a:pPr lvl="3"/>
            <a:r>
              <a:rPr lang="cs-CZ" sz="2200" dirty="0"/>
              <a:t>užívání povrchových vod k plavbě</a:t>
            </a:r>
          </a:p>
          <a:p>
            <a:pPr lvl="2"/>
            <a:r>
              <a:rPr lang="cs-CZ" sz="2400" dirty="0"/>
              <a:t>Ministerstvo obrany</a:t>
            </a:r>
          </a:p>
          <a:p>
            <a:pPr lvl="3"/>
            <a:r>
              <a:rPr lang="cs-CZ" sz="2200" dirty="0"/>
              <a:t>dle působnosti újezdních úřadů</a:t>
            </a:r>
          </a:p>
          <a:p>
            <a:r>
              <a:rPr lang="cs-CZ" sz="2800" dirty="0"/>
              <a:t>Česká inspekce životního prostředí</a:t>
            </a:r>
          </a:p>
          <a:p>
            <a:pPr lvl="3"/>
            <a:r>
              <a:rPr lang="cs-CZ" sz="2200" dirty="0"/>
              <a:t>vodoprávní dozor</a:t>
            </a:r>
          </a:p>
        </p:txBody>
      </p:sp>
    </p:spTree>
    <p:extLst>
      <p:ext uri="{BB962C8B-B14F-4D97-AF65-F5344CB8AC3E}">
        <p14:creationId xmlns:p14="http://schemas.microsoft.com/office/powerpoint/2010/main" val="3608332250"/>
      </p:ext>
    </p:extLst>
  </p:cSld>
  <p:clrMapOvr>
    <a:masterClrMapping/>
  </p:clrMapOvr>
</p:sld>
</file>

<file path=ppt/theme/theme1.xml><?xml version="1.0" encoding="utf-8"?>
<a:theme xmlns:a="http://schemas.openxmlformats.org/drawingml/2006/main" name="Metropolitní">
  <a:themeElements>
    <a:clrScheme name="Metropolitní">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ní">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ní">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Metropolitní</Template>
  <TotalTime>1176</TotalTime>
  <Words>5012</Words>
  <Application>Microsoft Office PowerPoint</Application>
  <PresentationFormat>Širokoúhlá obrazovka</PresentationFormat>
  <Paragraphs>422</Paragraphs>
  <Slides>47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47</vt:i4>
      </vt:variant>
    </vt:vector>
  </HeadingPairs>
  <TitlesOfParts>
    <vt:vector size="52" baseType="lpstr">
      <vt:lpstr>Arial</vt:lpstr>
      <vt:lpstr>Calibri</vt:lpstr>
      <vt:lpstr>Calibri Light</vt:lpstr>
      <vt:lpstr>Courier New</vt:lpstr>
      <vt:lpstr>Metropolitní</vt:lpstr>
      <vt:lpstr>Právní režim pozemků sloužících vodnímu hospodářství</vt:lpstr>
      <vt:lpstr>Prezentace aplikace PowerPoint</vt:lpstr>
      <vt:lpstr>Předmět</vt:lpstr>
      <vt:lpstr>Prameny právní úpravy</vt:lpstr>
      <vt:lpstr>Základní pojmy - VODA</vt:lpstr>
      <vt:lpstr>Právní povaha vod</vt:lpstr>
      <vt:lpstr>Voda v soukromoprávních vztazích Pozemkové služebnosti</vt:lpstr>
      <vt:lpstr>Voda v soukromoprávních vztazích Sousedská práva</vt:lpstr>
      <vt:lpstr>Státní správa na úseku vod a vodního hospodářství</vt:lpstr>
      <vt:lpstr>NAKLÁDÁNÍ  S VODAMI</vt:lpstr>
      <vt:lpstr>Obecné nakládání s povrchovými vodami</vt:lpstr>
      <vt:lpstr>Povolení k nakládání s vodami</vt:lpstr>
      <vt:lpstr>Povolení k nakládání s vodami</vt:lpstr>
      <vt:lpstr>Povolení k nakládání s vodami a vodní díla</vt:lpstr>
      <vt:lpstr>Studna = vodní dílo/stavba</vt:lpstr>
      <vt:lpstr>Ohlášení terénních úprav</vt:lpstr>
      <vt:lpstr>Povolení nebo souhlas k dalším činnostem</vt:lpstr>
      <vt:lpstr>Závazné stanovisko vodoprávního úřadu</vt:lpstr>
      <vt:lpstr>Území  s ochrannými režimy</vt:lpstr>
      <vt:lpstr>Ochrana vodních poměrů</vt:lpstr>
      <vt:lpstr>Chráněné oblasti přirozené akumulace vod</vt:lpstr>
      <vt:lpstr>Území chráněná pro akumulaci povrchových vod</vt:lpstr>
      <vt:lpstr>Ochranná pásma vodních zdrojů</vt:lpstr>
      <vt:lpstr>Pozemky a vodní toky</vt:lpstr>
      <vt:lpstr>Koryto vodního toku</vt:lpstr>
      <vt:lpstr>Správa vodních toků</vt:lpstr>
      <vt:lpstr>Prezentace aplikace PowerPoint</vt:lpstr>
      <vt:lpstr>Změny koryta vodního toku</vt:lpstr>
      <vt:lpstr>Povinnosti vlastníků pozemků</vt:lpstr>
      <vt:lpstr>Povinnosti vlastníků pozemků</vt:lpstr>
      <vt:lpstr>Povinnosti vlastníků pozemků</vt:lpstr>
      <vt:lpstr>Prezentace aplikace PowerPoint</vt:lpstr>
      <vt:lpstr>Vodní díla</vt:lpstr>
      <vt:lpstr>Vlastník vodního díla v pojetí vodního zákona</vt:lpstr>
      <vt:lpstr>Vodní díla</vt:lpstr>
      <vt:lpstr>Vodní díla z pohledu OZ</vt:lpstr>
      <vt:lpstr>Vodní dílo jako stavba v judikatuře</vt:lpstr>
      <vt:lpstr>Vodní díla</vt:lpstr>
      <vt:lpstr>IV. ÚS 652/06</vt:lpstr>
      <vt:lpstr>Pozemky a povodně</vt:lpstr>
      <vt:lpstr>Záplavová území</vt:lpstr>
      <vt:lpstr>NSS 1 Ao 1/2010-247</vt:lpstr>
      <vt:lpstr>Území určená k řízeným rozlivům povodní</vt:lpstr>
      <vt:lpstr>Vyvlastnění a voda </vt:lpstr>
      <vt:lpstr>Náhrady za omezení vlastnického práva k pozemkům (přehled)</vt:lpstr>
      <vt:lpstr>Katastr nemovitostí – evidence </vt:lpstr>
      <vt:lpstr>Děkuji za pozornost…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režim pozemků sloužících vodnímu hospodářství.</dc:title>
  <dc:creator>Jana Tkáčiková</dc:creator>
  <cp:lastModifiedBy>Jana Tkáčiková</cp:lastModifiedBy>
  <cp:revision>92</cp:revision>
  <cp:lastPrinted>2018-02-15T10:19:01Z</cp:lastPrinted>
  <dcterms:created xsi:type="dcterms:W3CDTF">2018-01-31T15:46:47Z</dcterms:created>
  <dcterms:modified xsi:type="dcterms:W3CDTF">2020-03-05T09:05:43Z</dcterms:modified>
</cp:coreProperties>
</file>