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8"/>
  </p:notesMasterIdLst>
  <p:sldIdLst>
    <p:sldId id="256" r:id="rId2"/>
    <p:sldId id="257" r:id="rId3"/>
    <p:sldId id="276" r:id="rId4"/>
    <p:sldId id="284" r:id="rId5"/>
    <p:sldId id="260" r:id="rId6"/>
    <p:sldId id="261" r:id="rId7"/>
    <p:sldId id="263" r:id="rId8"/>
    <p:sldId id="262" r:id="rId9"/>
    <p:sldId id="264" r:id="rId10"/>
    <p:sldId id="265" r:id="rId11"/>
    <p:sldId id="266" r:id="rId12"/>
    <p:sldId id="267" r:id="rId13"/>
    <p:sldId id="268" r:id="rId14"/>
    <p:sldId id="269" r:id="rId15"/>
    <p:sldId id="291" r:id="rId16"/>
    <p:sldId id="293" r:id="rId17"/>
    <p:sldId id="270" r:id="rId18"/>
    <p:sldId id="271" r:id="rId19"/>
    <p:sldId id="272" r:id="rId20"/>
    <p:sldId id="273" r:id="rId21"/>
    <p:sldId id="294" r:id="rId22"/>
    <p:sldId id="295" r:id="rId23"/>
    <p:sldId id="274" r:id="rId24"/>
    <p:sldId id="275" r:id="rId25"/>
    <p:sldId id="292" r:id="rId26"/>
    <p:sldId id="29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59919" autoAdjust="0"/>
  </p:normalViewPr>
  <p:slideViewPr>
    <p:cSldViewPr snapToGrid="0">
      <p:cViewPr varScale="1">
        <p:scale>
          <a:sx n="67" d="100"/>
          <a:sy n="67" d="100"/>
        </p:scale>
        <p:origin x="568"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DBDC2D-7699-4BCB-8F28-5783E79CFBD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44080E4-C29D-42A2-A455-7C494DD23B5D}">
      <dgm:prSet/>
      <dgm:spPr/>
      <dgm:t>
        <a:bodyPr/>
        <a:lstStyle/>
        <a:p>
          <a:r>
            <a:rPr lang="cs-CZ"/>
            <a:t>Na písemnou žádost</a:t>
          </a:r>
          <a:endParaRPr lang="en-US"/>
        </a:p>
      </dgm:t>
    </dgm:pt>
    <dgm:pt modelId="{CDE92D84-CCEA-48F7-80AA-ACDF3E39190F}" type="parTrans" cxnId="{CF206C15-2501-4021-8E13-FBB1B8313990}">
      <dgm:prSet/>
      <dgm:spPr/>
      <dgm:t>
        <a:bodyPr/>
        <a:lstStyle/>
        <a:p>
          <a:endParaRPr lang="en-US"/>
        </a:p>
      </dgm:t>
    </dgm:pt>
    <dgm:pt modelId="{6C994053-9EA1-4E49-BFE8-BEDC0E96F069}" type="sibTrans" cxnId="{CF206C15-2501-4021-8E13-FBB1B8313990}">
      <dgm:prSet/>
      <dgm:spPr/>
      <dgm:t>
        <a:bodyPr/>
        <a:lstStyle/>
        <a:p>
          <a:endParaRPr lang="en-US"/>
        </a:p>
      </dgm:t>
    </dgm:pt>
    <dgm:pt modelId="{49BC0DD0-214F-4720-9B15-624BCD02D206}">
      <dgm:prSet/>
      <dgm:spPr/>
      <dgm:t>
        <a:bodyPr/>
        <a:lstStyle/>
        <a:p>
          <a:r>
            <a:rPr lang="cs-CZ"/>
            <a:t>Prokázání totožnosti žadatele</a:t>
          </a:r>
          <a:endParaRPr lang="en-US"/>
        </a:p>
      </dgm:t>
    </dgm:pt>
    <dgm:pt modelId="{76BA24CC-A8F6-4DBC-8218-7743FDC63417}" type="parTrans" cxnId="{5F00A265-25E6-48EE-B1DE-E6940B22B10B}">
      <dgm:prSet/>
      <dgm:spPr/>
      <dgm:t>
        <a:bodyPr/>
        <a:lstStyle/>
        <a:p>
          <a:endParaRPr lang="en-US"/>
        </a:p>
      </dgm:t>
    </dgm:pt>
    <dgm:pt modelId="{4848AE95-C16A-4F28-8FB4-ABF370D62259}" type="sibTrans" cxnId="{5F00A265-25E6-48EE-B1DE-E6940B22B10B}">
      <dgm:prSet/>
      <dgm:spPr/>
      <dgm:t>
        <a:bodyPr/>
        <a:lstStyle/>
        <a:p>
          <a:endParaRPr lang="en-US"/>
        </a:p>
      </dgm:t>
    </dgm:pt>
    <dgm:pt modelId="{F8C101EF-F237-49D0-A31F-40AA8FC8676E}">
      <dgm:prSet/>
      <dgm:spPr/>
      <dgm:t>
        <a:bodyPr/>
        <a:lstStyle/>
        <a:p>
          <a:r>
            <a:rPr lang="cs-CZ"/>
            <a:t>Forma </a:t>
          </a:r>
          <a:endParaRPr lang="en-US"/>
        </a:p>
      </dgm:t>
    </dgm:pt>
    <dgm:pt modelId="{42605F76-E976-4AD8-BE09-5D03E2C35EAA}" type="parTrans" cxnId="{48704890-E08A-4AAB-AD8C-D9874F81B623}">
      <dgm:prSet/>
      <dgm:spPr/>
      <dgm:t>
        <a:bodyPr/>
        <a:lstStyle/>
        <a:p>
          <a:endParaRPr lang="en-US"/>
        </a:p>
      </dgm:t>
    </dgm:pt>
    <dgm:pt modelId="{206C880A-DD3F-40BF-9CB6-75A78DE93C8F}" type="sibTrans" cxnId="{48704890-E08A-4AAB-AD8C-D9874F81B623}">
      <dgm:prSet/>
      <dgm:spPr/>
      <dgm:t>
        <a:bodyPr/>
        <a:lstStyle/>
        <a:p>
          <a:endParaRPr lang="en-US"/>
        </a:p>
      </dgm:t>
    </dgm:pt>
    <dgm:pt modelId="{C1110340-2EB1-4D7C-ABFC-EC5DD535F58E}">
      <dgm:prSet/>
      <dgm:spPr/>
      <dgm:t>
        <a:bodyPr/>
        <a:lstStyle/>
        <a:p>
          <a:r>
            <a:rPr lang="cs-CZ"/>
            <a:t>vlastní aplikace ČÚZK </a:t>
          </a:r>
          <a:endParaRPr lang="en-US"/>
        </a:p>
      </dgm:t>
    </dgm:pt>
    <dgm:pt modelId="{60FE9E44-10E0-40EF-BE16-D3A005365C7F}" type="parTrans" cxnId="{A2E12590-26B9-4095-8F2E-A45BC346B4EA}">
      <dgm:prSet/>
      <dgm:spPr/>
      <dgm:t>
        <a:bodyPr/>
        <a:lstStyle/>
        <a:p>
          <a:endParaRPr lang="en-US"/>
        </a:p>
      </dgm:t>
    </dgm:pt>
    <dgm:pt modelId="{79A67C59-231F-4C61-9EDA-3CBF98D3CC08}" type="sibTrans" cxnId="{A2E12590-26B9-4095-8F2E-A45BC346B4EA}">
      <dgm:prSet/>
      <dgm:spPr/>
      <dgm:t>
        <a:bodyPr/>
        <a:lstStyle/>
        <a:p>
          <a:endParaRPr lang="en-US"/>
        </a:p>
      </dgm:t>
    </dgm:pt>
    <dgm:pt modelId="{972257E4-FB59-467A-A25C-0E2BC6EA7DF9}">
      <dgm:prSet/>
      <dgm:spPr/>
      <dgm:t>
        <a:bodyPr/>
        <a:lstStyle/>
        <a:p>
          <a:r>
            <a:rPr lang="cs-CZ"/>
            <a:t>webová služba</a:t>
          </a:r>
          <a:endParaRPr lang="en-US"/>
        </a:p>
      </dgm:t>
    </dgm:pt>
    <dgm:pt modelId="{C93BC813-F4E7-40C3-9E7E-543F22D0F29E}" type="parTrans" cxnId="{84BE660C-BB23-4755-814E-204C1676EABD}">
      <dgm:prSet/>
      <dgm:spPr/>
      <dgm:t>
        <a:bodyPr/>
        <a:lstStyle/>
        <a:p>
          <a:endParaRPr lang="en-US"/>
        </a:p>
      </dgm:t>
    </dgm:pt>
    <dgm:pt modelId="{814B1E30-769C-438E-AF72-27AE1E76589A}" type="sibTrans" cxnId="{84BE660C-BB23-4755-814E-204C1676EABD}">
      <dgm:prSet/>
      <dgm:spPr/>
      <dgm:t>
        <a:bodyPr/>
        <a:lstStyle/>
        <a:p>
          <a:endParaRPr lang="en-US"/>
        </a:p>
      </dgm:t>
    </dgm:pt>
    <dgm:pt modelId="{04DBAE6E-372C-49A5-8968-5A3AA5B7095F}">
      <dgm:prSet/>
      <dgm:spPr/>
      <dgm:t>
        <a:bodyPr/>
        <a:lstStyle/>
        <a:p>
          <a:r>
            <a:rPr lang="cs-CZ"/>
            <a:t>Úplata</a:t>
          </a:r>
          <a:endParaRPr lang="en-US"/>
        </a:p>
      </dgm:t>
    </dgm:pt>
    <dgm:pt modelId="{D92AAC20-9AEC-4DDD-B1C7-8E4EB4FF2920}" type="parTrans" cxnId="{F27CA6C0-E5D1-4EED-B851-4D858066721E}">
      <dgm:prSet/>
      <dgm:spPr/>
      <dgm:t>
        <a:bodyPr/>
        <a:lstStyle/>
        <a:p>
          <a:endParaRPr lang="en-US"/>
        </a:p>
      </dgm:t>
    </dgm:pt>
    <dgm:pt modelId="{82C4EE71-6535-470F-8B66-223C3DE5876D}" type="sibTrans" cxnId="{F27CA6C0-E5D1-4EED-B851-4D858066721E}">
      <dgm:prSet/>
      <dgm:spPr/>
      <dgm:t>
        <a:bodyPr/>
        <a:lstStyle/>
        <a:p>
          <a:endParaRPr lang="en-US"/>
        </a:p>
      </dgm:t>
    </dgm:pt>
    <dgm:pt modelId="{70CCDE48-8965-4B89-9F42-6C88910C4004}">
      <dgm:prSet/>
      <dgm:spPr/>
      <dgm:t>
        <a:bodyPr/>
        <a:lstStyle/>
        <a:p>
          <a:r>
            <a:rPr lang="cs-CZ"/>
            <a:t>Měsíční nebo čtvrtletní vyúčtování </a:t>
          </a:r>
          <a:endParaRPr lang="en-US"/>
        </a:p>
      </dgm:t>
    </dgm:pt>
    <dgm:pt modelId="{6FB8B322-CA7B-4C34-AF10-8927C49DF0A7}" type="parTrans" cxnId="{706EB279-2409-49B3-A0DC-BD121462E8B2}">
      <dgm:prSet/>
      <dgm:spPr/>
      <dgm:t>
        <a:bodyPr/>
        <a:lstStyle/>
        <a:p>
          <a:endParaRPr lang="en-US"/>
        </a:p>
      </dgm:t>
    </dgm:pt>
    <dgm:pt modelId="{A61BD3EF-E8C0-4E55-BDE7-0D552ECD56A2}" type="sibTrans" cxnId="{706EB279-2409-49B3-A0DC-BD121462E8B2}">
      <dgm:prSet/>
      <dgm:spPr/>
      <dgm:t>
        <a:bodyPr/>
        <a:lstStyle/>
        <a:p>
          <a:endParaRPr lang="en-US"/>
        </a:p>
      </dgm:t>
    </dgm:pt>
    <dgm:pt modelId="{C3013C6E-2BCD-4EE4-8975-1A43AB956DC9}">
      <dgm:prSet/>
      <dgm:spPr/>
      <dgm:t>
        <a:bodyPr/>
        <a:lstStyle/>
        <a:p>
          <a:r>
            <a:rPr lang="cs-CZ"/>
            <a:t>Bezúplatně </a:t>
          </a:r>
          <a:endParaRPr lang="en-US"/>
        </a:p>
      </dgm:t>
    </dgm:pt>
    <dgm:pt modelId="{A4A13BDF-C3CA-4F18-8161-0302ADAC6AF4}" type="parTrans" cxnId="{73410D45-5D13-4643-9760-652F00627FE8}">
      <dgm:prSet/>
      <dgm:spPr/>
      <dgm:t>
        <a:bodyPr/>
        <a:lstStyle/>
        <a:p>
          <a:endParaRPr lang="en-US"/>
        </a:p>
      </dgm:t>
    </dgm:pt>
    <dgm:pt modelId="{1F07D4BC-7108-4812-8C3C-2A3C44DAF558}" type="sibTrans" cxnId="{73410D45-5D13-4643-9760-652F00627FE8}">
      <dgm:prSet/>
      <dgm:spPr/>
      <dgm:t>
        <a:bodyPr/>
        <a:lstStyle/>
        <a:p>
          <a:endParaRPr lang="en-US"/>
        </a:p>
      </dgm:t>
    </dgm:pt>
    <dgm:pt modelId="{E74BF733-EE5F-480E-8487-25EBE3A69C62}">
      <dgm:prSet/>
      <dgm:spPr/>
      <dgm:t>
        <a:bodyPr/>
        <a:lstStyle/>
        <a:p>
          <a:r>
            <a:rPr lang="pt-BR" dirty="0"/>
            <a:t>právnické osobě nebo organizační složce</a:t>
          </a:r>
          <a:r>
            <a:rPr lang="cs-CZ" dirty="0"/>
            <a:t> státu k určitému účelu, pokud zákon stanoví</a:t>
          </a:r>
          <a:endParaRPr lang="en-US" dirty="0"/>
        </a:p>
      </dgm:t>
    </dgm:pt>
    <dgm:pt modelId="{0BAA80C6-7F96-444B-9CEF-BF20235CDCC1}" type="parTrans" cxnId="{5BC644E5-F149-492B-A53A-F8D40412B7B7}">
      <dgm:prSet/>
      <dgm:spPr/>
      <dgm:t>
        <a:bodyPr/>
        <a:lstStyle/>
        <a:p>
          <a:endParaRPr lang="en-US"/>
        </a:p>
      </dgm:t>
    </dgm:pt>
    <dgm:pt modelId="{12A93788-A958-4565-A008-EE8555624E9C}" type="sibTrans" cxnId="{5BC644E5-F149-492B-A53A-F8D40412B7B7}">
      <dgm:prSet/>
      <dgm:spPr/>
      <dgm:t>
        <a:bodyPr/>
        <a:lstStyle/>
        <a:p>
          <a:endParaRPr lang="en-US"/>
        </a:p>
      </dgm:t>
    </dgm:pt>
    <dgm:pt modelId="{1D4B19BC-85BF-4C83-8BA8-0256B2E0AB54}">
      <dgm:prSet/>
      <dgm:spPr/>
      <dgm:t>
        <a:bodyPr/>
        <a:lstStyle/>
        <a:p>
          <a:r>
            <a:rPr lang="cs-CZ"/>
            <a:t>Možnost jednorázového poskytnutí údajů dálkového přístupu uhrazené prostřednictvím on-line platby</a:t>
          </a:r>
          <a:endParaRPr lang="en-US"/>
        </a:p>
      </dgm:t>
    </dgm:pt>
    <dgm:pt modelId="{17FAC13E-E17C-4958-A241-C6F37F1D7BD0}" type="parTrans" cxnId="{D5EF9884-4BAE-4B5C-B2A4-08EB9CE6E329}">
      <dgm:prSet/>
      <dgm:spPr/>
      <dgm:t>
        <a:bodyPr/>
        <a:lstStyle/>
        <a:p>
          <a:endParaRPr lang="en-US"/>
        </a:p>
      </dgm:t>
    </dgm:pt>
    <dgm:pt modelId="{36B8EFD5-8563-4222-966C-3B80B6BB734E}" type="sibTrans" cxnId="{D5EF9884-4BAE-4B5C-B2A4-08EB9CE6E329}">
      <dgm:prSet/>
      <dgm:spPr/>
      <dgm:t>
        <a:bodyPr/>
        <a:lstStyle/>
        <a:p>
          <a:endParaRPr lang="en-US"/>
        </a:p>
      </dgm:t>
    </dgm:pt>
    <dgm:pt modelId="{B8129D79-FAA5-434F-AD87-7EC33924D5F6}">
      <dgm:prSet/>
      <dgm:spPr/>
      <dgm:t>
        <a:bodyPr/>
        <a:lstStyle/>
        <a:p>
          <a:r>
            <a:rPr lang="cs-CZ"/>
            <a:t>Archivace údajů poskytnutých dálkovým přístupem ze strany ČÚZK</a:t>
          </a:r>
          <a:endParaRPr lang="en-US"/>
        </a:p>
      </dgm:t>
    </dgm:pt>
    <dgm:pt modelId="{A019BBFB-4570-4A62-B414-E46CEE485DC8}" type="parTrans" cxnId="{7FD7BFDB-4161-43A4-B1C0-10B1C38FD893}">
      <dgm:prSet/>
      <dgm:spPr/>
      <dgm:t>
        <a:bodyPr/>
        <a:lstStyle/>
        <a:p>
          <a:endParaRPr lang="en-US"/>
        </a:p>
      </dgm:t>
    </dgm:pt>
    <dgm:pt modelId="{97B414CE-7CC5-42B7-A728-75FA7F86A32C}" type="sibTrans" cxnId="{7FD7BFDB-4161-43A4-B1C0-10B1C38FD893}">
      <dgm:prSet/>
      <dgm:spPr/>
      <dgm:t>
        <a:bodyPr/>
        <a:lstStyle/>
        <a:p>
          <a:endParaRPr lang="en-US"/>
        </a:p>
      </dgm:t>
    </dgm:pt>
    <dgm:pt modelId="{3277E8D9-487E-4B8A-88CB-F3AC3B1EA193}" type="pres">
      <dgm:prSet presAssocID="{56DBDC2D-7699-4BCB-8F28-5783E79CFBD0}" presName="linear" presStyleCnt="0">
        <dgm:presLayoutVars>
          <dgm:animLvl val="lvl"/>
          <dgm:resizeHandles val="exact"/>
        </dgm:presLayoutVars>
      </dgm:prSet>
      <dgm:spPr/>
    </dgm:pt>
    <dgm:pt modelId="{8218FBFE-CE68-4E37-9AA1-C8E03190EAB4}" type="pres">
      <dgm:prSet presAssocID="{B44080E4-C29D-42A2-A455-7C494DD23B5D}" presName="parentText" presStyleLbl="node1" presStyleIdx="0" presStyleCnt="5">
        <dgm:presLayoutVars>
          <dgm:chMax val="0"/>
          <dgm:bulletEnabled val="1"/>
        </dgm:presLayoutVars>
      </dgm:prSet>
      <dgm:spPr/>
    </dgm:pt>
    <dgm:pt modelId="{1D4D3D4C-323B-4B87-89E0-64C4052CBD9C}" type="pres">
      <dgm:prSet presAssocID="{B44080E4-C29D-42A2-A455-7C494DD23B5D}" presName="childText" presStyleLbl="revTx" presStyleIdx="0" presStyleCnt="3">
        <dgm:presLayoutVars>
          <dgm:bulletEnabled val="1"/>
        </dgm:presLayoutVars>
      </dgm:prSet>
      <dgm:spPr/>
    </dgm:pt>
    <dgm:pt modelId="{E9C3023F-E603-4B4A-B02F-2E000B6D60E1}" type="pres">
      <dgm:prSet presAssocID="{F8C101EF-F237-49D0-A31F-40AA8FC8676E}" presName="parentText" presStyleLbl="node1" presStyleIdx="1" presStyleCnt="5">
        <dgm:presLayoutVars>
          <dgm:chMax val="0"/>
          <dgm:bulletEnabled val="1"/>
        </dgm:presLayoutVars>
      </dgm:prSet>
      <dgm:spPr/>
    </dgm:pt>
    <dgm:pt modelId="{66FD7868-F762-4428-8906-27CE852AA7B6}" type="pres">
      <dgm:prSet presAssocID="{F8C101EF-F237-49D0-A31F-40AA8FC8676E}" presName="childText" presStyleLbl="revTx" presStyleIdx="1" presStyleCnt="3">
        <dgm:presLayoutVars>
          <dgm:bulletEnabled val="1"/>
        </dgm:presLayoutVars>
      </dgm:prSet>
      <dgm:spPr/>
    </dgm:pt>
    <dgm:pt modelId="{0DF2C487-4EFA-4FA9-98CE-F1BB1C00B705}" type="pres">
      <dgm:prSet presAssocID="{04DBAE6E-372C-49A5-8968-5A3AA5B7095F}" presName="parentText" presStyleLbl="node1" presStyleIdx="2" presStyleCnt="5">
        <dgm:presLayoutVars>
          <dgm:chMax val="0"/>
          <dgm:bulletEnabled val="1"/>
        </dgm:presLayoutVars>
      </dgm:prSet>
      <dgm:spPr/>
    </dgm:pt>
    <dgm:pt modelId="{9196AAE0-8472-4383-9D38-E3480794CB8E}" type="pres">
      <dgm:prSet presAssocID="{04DBAE6E-372C-49A5-8968-5A3AA5B7095F}" presName="childText" presStyleLbl="revTx" presStyleIdx="2" presStyleCnt="3">
        <dgm:presLayoutVars>
          <dgm:bulletEnabled val="1"/>
        </dgm:presLayoutVars>
      </dgm:prSet>
      <dgm:spPr/>
    </dgm:pt>
    <dgm:pt modelId="{ADDCCD55-32C6-4020-98C2-7431C649E984}" type="pres">
      <dgm:prSet presAssocID="{1D4B19BC-85BF-4C83-8BA8-0256B2E0AB54}" presName="parentText" presStyleLbl="node1" presStyleIdx="3" presStyleCnt="5">
        <dgm:presLayoutVars>
          <dgm:chMax val="0"/>
          <dgm:bulletEnabled val="1"/>
        </dgm:presLayoutVars>
      </dgm:prSet>
      <dgm:spPr/>
    </dgm:pt>
    <dgm:pt modelId="{98531061-01B8-43B8-B8F9-699E94F86E92}" type="pres">
      <dgm:prSet presAssocID="{36B8EFD5-8563-4222-966C-3B80B6BB734E}" presName="spacer" presStyleCnt="0"/>
      <dgm:spPr/>
    </dgm:pt>
    <dgm:pt modelId="{B4C660F9-6109-41F8-A5DD-E34E8A121FE3}" type="pres">
      <dgm:prSet presAssocID="{B8129D79-FAA5-434F-AD87-7EC33924D5F6}" presName="parentText" presStyleLbl="node1" presStyleIdx="4" presStyleCnt="5">
        <dgm:presLayoutVars>
          <dgm:chMax val="0"/>
          <dgm:bulletEnabled val="1"/>
        </dgm:presLayoutVars>
      </dgm:prSet>
      <dgm:spPr/>
    </dgm:pt>
  </dgm:ptLst>
  <dgm:cxnLst>
    <dgm:cxn modelId="{84BE660C-BB23-4755-814E-204C1676EABD}" srcId="{F8C101EF-F237-49D0-A31F-40AA8FC8676E}" destId="{972257E4-FB59-467A-A25C-0E2BC6EA7DF9}" srcOrd="1" destOrd="0" parTransId="{C93BC813-F4E7-40C3-9E7E-543F22D0F29E}" sibTransId="{814B1E30-769C-438E-AF72-27AE1E76589A}"/>
    <dgm:cxn modelId="{CF206C15-2501-4021-8E13-FBB1B8313990}" srcId="{56DBDC2D-7699-4BCB-8F28-5783E79CFBD0}" destId="{B44080E4-C29D-42A2-A455-7C494DD23B5D}" srcOrd="0" destOrd="0" parTransId="{CDE92D84-CCEA-48F7-80AA-ACDF3E39190F}" sibTransId="{6C994053-9EA1-4E49-BFE8-BEDC0E96F069}"/>
    <dgm:cxn modelId="{DC3AEF32-727B-4820-B623-1F99CC229841}" type="presOf" srcId="{C3013C6E-2BCD-4EE4-8975-1A43AB956DC9}" destId="{9196AAE0-8472-4383-9D38-E3480794CB8E}" srcOrd="0" destOrd="1" presId="urn:microsoft.com/office/officeart/2005/8/layout/vList2"/>
    <dgm:cxn modelId="{74402C35-2BF2-4F9A-90CE-4A4393CA9996}" type="presOf" srcId="{49BC0DD0-214F-4720-9B15-624BCD02D206}" destId="{1D4D3D4C-323B-4B87-89E0-64C4052CBD9C}" srcOrd="0" destOrd="0" presId="urn:microsoft.com/office/officeart/2005/8/layout/vList2"/>
    <dgm:cxn modelId="{73410D45-5D13-4643-9760-652F00627FE8}" srcId="{04DBAE6E-372C-49A5-8968-5A3AA5B7095F}" destId="{C3013C6E-2BCD-4EE4-8975-1A43AB956DC9}" srcOrd="1" destOrd="0" parTransId="{A4A13BDF-C3CA-4F18-8161-0302ADAC6AF4}" sibTransId="{1F07D4BC-7108-4812-8C3C-2A3C44DAF558}"/>
    <dgm:cxn modelId="{5F00A265-25E6-48EE-B1DE-E6940B22B10B}" srcId="{B44080E4-C29D-42A2-A455-7C494DD23B5D}" destId="{49BC0DD0-214F-4720-9B15-624BCD02D206}" srcOrd="0" destOrd="0" parTransId="{76BA24CC-A8F6-4DBC-8218-7743FDC63417}" sibTransId="{4848AE95-C16A-4F28-8FB4-ABF370D62259}"/>
    <dgm:cxn modelId="{E2B0154E-29F8-47AA-928F-E6ECE10CCF58}" type="presOf" srcId="{1D4B19BC-85BF-4C83-8BA8-0256B2E0AB54}" destId="{ADDCCD55-32C6-4020-98C2-7431C649E984}" srcOrd="0" destOrd="0" presId="urn:microsoft.com/office/officeart/2005/8/layout/vList2"/>
    <dgm:cxn modelId="{598B8F51-7FDC-4E05-B09E-7E238AC08CF4}" type="presOf" srcId="{C1110340-2EB1-4D7C-ABFC-EC5DD535F58E}" destId="{66FD7868-F762-4428-8906-27CE852AA7B6}" srcOrd="0" destOrd="0" presId="urn:microsoft.com/office/officeart/2005/8/layout/vList2"/>
    <dgm:cxn modelId="{706EB279-2409-49B3-A0DC-BD121462E8B2}" srcId="{04DBAE6E-372C-49A5-8968-5A3AA5B7095F}" destId="{70CCDE48-8965-4B89-9F42-6C88910C4004}" srcOrd="0" destOrd="0" parTransId="{6FB8B322-CA7B-4C34-AF10-8927C49DF0A7}" sibTransId="{A61BD3EF-E8C0-4E55-BDE7-0D552ECD56A2}"/>
    <dgm:cxn modelId="{D6706D7A-EB26-4EAA-9698-DA53FBE46993}" type="presOf" srcId="{70CCDE48-8965-4B89-9F42-6C88910C4004}" destId="{9196AAE0-8472-4383-9D38-E3480794CB8E}" srcOrd="0" destOrd="0" presId="urn:microsoft.com/office/officeart/2005/8/layout/vList2"/>
    <dgm:cxn modelId="{D5EF9884-4BAE-4B5C-B2A4-08EB9CE6E329}" srcId="{56DBDC2D-7699-4BCB-8F28-5783E79CFBD0}" destId="{1D4B19BC-85BF-4C83-8BA8-0256B2E0AB54}" srcOrd="3" destOrd="0" parTransId="{17FAC13E-E17C-4958-A241-C6F37F1D7BD0}" sibTransId="{36B8EFD5-8563-4222-966C-3B80B6BB734E}"/>
    <dgm:cxn modelId="{A2E12590-26B9-4095-8F2E-A45BC346B4EA}" srcId="{F8C101EF-F237-49D0-A31F-40AA8FC8676E}" destId="{C1110340-2EB1-4D7C-ABFC-EC5DD535F58E}" srcOrd="0" destOrd="0" parTransId="{60FE9E44-10E0-40EF-BE16-D3A005365C7F}" sibTransId="{79A67C59-231F-4C61-9EDA-3CBF98D3CC08}"/>
    <dgm:cxn modelId="{48704890-E08A-4AAB-AD8C-D9874F81B623}" srcId="{56DBDC2D-7699-4BCB-8F28-5783E79CFBD0}" destId="{F8C101EF-F237-49D0-A31F-40AA8FC8676E}" srcOrd="1" destOrd="0" parTransId="{42605F76-E976-4AD8-BE09-5D03E2C35EAA}" sibTransId="{206C880A-DD3F-40BF-9CB6-75A78DE93C8F}"/>
    <dgm:cxn modelId="{CC394B91-B608-4D02-B8C4-5B591F724DDC}" type="presOf" srcId="{E74BF733-EE5F-480E-8487-25EBE3A69C62}" destId="{9196AAE0-8472-4383-9D38-E3480794CB8E}" srcOrd="0" destOrd="2" presId="urn:microsoft.com/office/officeart/2005/8/layout/vList2"/>
    <dgm:cxn modelId="{AE2D88AC-15BA-4790-9556-9292731A34EC}" type="presOf" srcId="{972257E4-FB59-467A-A25C-0E2BC6EA7DF9}" destId="{66FD7868-F762-4428-8906-27CE852AA7B6}" srcOrd="0" destOrd="1" presId="urn:microsoft.com/office/officeart/2005/8/layout/vList2"/>
    <dgm:cxn modelId="{F27CA6C0-E5D1-4EED-B851-4D858066721E}" srcId="{56DBDC2D-7699-4BCB-8F28-5783E79CFBD0}" destId="{04DBAE6E-372C-49A5-8968-5A3AA5B7095F}" srcOrd="2" destOrd="0" parTransId="{D92AAC20-9AEC-4DDD-B1C7-8E4EB4FF2920}" sibTransId="{82C4EE71-6535-470F-8B66-223C3DE5876D}"/>
    <dgm:cxn modelId="{A4FECFCA-66C6-42C5-8D6D-C55F243C36A9}" type="presOf" srcId="{F8C101EF-F237-49D0-A31F-40AA8FC8676E}" destId="{E9C3023F-E603-4B4A-B02F-2E000B6D60E1}" srcOrd="0" destOrd="0" presId="urn:microsoft.com/office/officeart/2005/8/layout/vList2"/>
    <dgm:cxn modelId="{DDBD48D0-2C20-491E-A735-AB1B2BB2659C}" type="presOf" srcId="{04DBAE6E-372C-49A5-8968-5A3AA5B7095F}" destId="{0DF2C487-4EFA-4FA9-98CE-F1BB1C00B705}" srcOrd="0" destOrd="0" presId="urn:microsoft.com/office/officeart/2005/8/layout/vList2"/>
    <dgm:cxn modelId="{4461DED7-CD06-4C3B-B656-675A8EC93443}" type="presOf" srcId="{B44080E4-C29D-42A2-A455-7C494DD23B5D}" destId="{8218FBFE-CE68-4E37-9AA1-C8E03190EAB4}" srcOrd="0" destOrd="0" presId="urn:microsoft.com/office/officeart/2005/8/layout/vList2"/>
    <dgm:cxn modelId="{7FD7BFDB-4161-43A4-B1C0-10B1C38FD893}" srcId="{56DBDC2D-7699-4BCB-8F28-5783E79CFBD0}" destId="{B8129D79-FAA5-434F-AD87-7EC33924D5F6}" srcOrd="4" destOrd="0" parTransId="{A019BBFB-4570-4A62-B414-E46CEE485DC8}" sibTransId="{97B414CE-7CC5-42B7-A728-75FA7F86A32C}"/>
    <dgm:cxn modelId="{21A9B8E4-0260-46A7-915F-A41C25178315}" type="presOf" srcId="{B8129D79-FAA5-434F-AD87-7EC33924D5F6}" destId="{B4C660F9-6109-41F8-A5DD-E34E8A121FE3}" srcOrd="0" destOrd="0" presId="urn:microsoft.com/office/officeart/2005/8/layout/vList2"/>
    <dgm:cxn modelId="{5BC644E5-F149-492B-A53A-F8D40412B7B7}" srcId="{C3013C6E-2BCD-4EE4-8975-1A43AB956DC9}" destId="{E74BF733-EE5F-480E-8487-25EBE3A69C62}" srcOrd="0" destOrd="0" parTransId="{0BAA80C6-7F96-444B-9CEF-BF20235CDCC1}" sibTransId="{12A93788-A958-4565-A008-EE8555624E9C}"/>
    <dgm:cxn modelId="{CA29C3EE-40B2-4AD9-BCBE-C52D06D4883D}" type="presOf" srcId="{56DBDC2D-7699-4BCB-8F28-5783E79CFBD0}" destId="{3277E8D9-487E-4B8A-88CB-F3AC3B1EA193}" srcOrd="0" destOrd="0" presId="urn:microsoft.com/office/officeart/2005/8/layout/vList2"/>
    <dgm:cxn modelId="{187663C9-D528-4EC9-A207-B8CE1EE4022E}" type="presParOf" srcId="{3277E8D9-487E-4B8A-88CB-F3AC3B1EA193}" destId="{8218FBFE-CE68-4E37-9AA1-C8E03190EAB4}" srcOrd="0" destOrd="0" presId="urn:microsoft.com/office/officeart/2005/8/layout/vList2"/>
    <dgm:cxn modelId="{76927183-C533-464E-A315-EBE89DA462F4}" type="presParOf" srcId="{3277E8D9-487E-4B8A-88CB-F3AC3B1EA193}" destId="{1D4D3D4C-323B-4B87-89E0-64C4052CBD9C}" srcOrd="1" destOrd="0" presId="urn:microsoft.com/office/officeart/2005/8/layout/vList2"/>
    <dgm:cxn modelId="{CC3F99A4-5DEA-4D11-AC93-649152510996}" type="presParOf" srcId="{3277E8D9-487E-4B8A-88CB-F3AC3B1EA193}" destId="{E9C3023F-E603-4B4A-B02F-2E000B6D60E1}" srcOrd="2" destOrd="0" presId="urn:microsoft.com/office/officeart/2005/8/layout/vList2"/>
    <dgm:cxn modelId="{46CFCE92-DB1F-4E9F-9F0E-B89DBDD1C44E}" type="presParOf" srcId="{3277E8D9-487E-4B8A-88CB-F3AC3B1EA193}" destId="{66FD7868-F762-4428-8906-27CE852AA7B6}" srcOrd="3" destOrd="0" presId="urn:microsoft.com/office/officeart/2005/8/layout/vList2"/>
    <dgm:cxn modelId="{31BDB098-7D68-405A-9CD9-6892DB329ADD}" type="presParOf" srcId="{3277E8D9-487E-4B8A-88CB-F3AC3B1EA193}" destId="{0DF2C487-4EFA-4FA9-98CE-F1BB1C00B705}" srcOrd="4" destOrd="0" presId="urn:microsoft.com/office/officeart/2005/8/layout/vList2"/>
    <dgm:cxn modelId="{42FE91A4-C82E-40E3-A009-A9184D176854}" type="presParOf" srcId="{3277E8D9-487E-4B8A-88CB-F3AC3B1EA193}" destId="{9196AAE0-8472-4383-9D38-E3480794CB8E}" srcOrd="5" destOrd="0" presId="urn:microsoft.com/office/officeart/2005/8/layout/vList2"/>
    <dgm:cxn modelId="{4F76E6C5-77B7-4285-B48D-6429C91237C3}" type="presParOf" srcId="{3277E8D9-487E-4B8A-88CB-F3AC3B1EA193}" destId="{ADDCCD55-32C6-4020-98C2-7431C649E984}" srcOrd="6" destOrd="0" presId="urn:microsoft.com/office/officeart/2005/8/layout/vList2"/>
    <dgm:cxn modelId="{461C24B8-C8B3-42FD-A78A-BB896586236A}" type="presParOf" srcId="{3277E8D9-487E-4B8A-88CB-F3AC3B1EA193}" destId="{98531061-01B8-43B8-B8F9-699E94F86E92}" srcOrd="7" destOrd="0" presId="urn:microsoft.com/office/officeart/2005/8/layout/vList2"/>
    <dgm:cxn modelId="{F7BF5DDC-8B8C-40A8-A35F-4A687495A5A3}" type="presParOf" srcId="{3277E8D9-487E-4B8A-88CB-F3AC3B1EA193}" destId="{B4C660F9-6109-41F8-A5DD-E34E8A121FE3}" srcOrd="8"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8FBFE-CE68-4E37-9AA1-C8E03190EAB4}">
      <dsp:nvSpPr>
        <dsp:cNvPr id="0" name=""/>
        <dsp:cNvSpPr/>
      </dsp:nvSpPr>
      <dsp:spPr>
        <a:xfrm>
          <a:off x="0" y="114370"/>
          <a:ext cx="6391275" cy="67532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Na písemnou žádost</a:t>
          </a:r>
          <a:endParaRPr lang="en-US" sz="1700" kern="1200"/>
        </a:p>
      </dsp:txBody>
      <dsp:txXfrm>
        <a:off x="32967" y="147337"/>
        <a:ext cx="6325341" cy="609393"/>
      </dsp:txXfrm>
    </dsp:sp>
    <dsp:sp modelId="{1D4D3D4C-323B-4B87-89E0-64C4052CBD9C}">
      <dsp:nvSpPr>
        <dsp:cNvPr id="0" name=""/>
        <dsp:cNvSpPr/>
      </dsp:nvSpPr>
      <dsp:spPr>
        <a:xfrm>
          <a:off x="0" y="789698"/>
          <a:ext cx="6391275"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92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cs-CZ" sz="1300" kern="1200"/>
            <a:t>Prokázání totožnosti žadatele</a:t>
          </a:r>
          <a:endParaRPr lang="en-US" sz="1300" kern="1200"/>
        </a:p>
      </dsp:txBody>
      <dsp:txXfrm>
        <a:off x="0" y="789698"/>
        <a:ext cx="6391275" cy="281520"/>
      </dsp:txXfrm>
    </dsp:sp>
    <dsp:sp modelId="{E9C3023F-E603-4B4A-B02F-2E000B6D60E1}">
      <dsp:nvSpPr>
        <dsp:cNvPr id="0" name=""/>
        <dsp:cNvSpPr/>
      </dsp:nvSpPr>
      <dsp:spPr>
        <a:xfrm>
          <a:off x="0" y="1071218"/>
          <a:ext cx="6391275" cy="675327"/>
        </a:xfrm>
        <a:prstGeom prst="roundRect">
          <a:avLst/>
        </a:prstGeom>
        <a:solidFill>
          <a:schemeClr val="accent2">
            <a:hueOff val="-332684"/>
            <a:satOff val="2054"/>
            <a:lumOff val="-29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Forma </a:t>
          </a:r>
          <a:endParaRPr lang="en-US" sz="1700" kern="1200"/>
        </a:p>
      </dsp:txBody>
      <dsp:txXfrm>
        <a:off x="32967" y="1104185"/>
        <a:ext cx="6325341" cy="609393"/>
      </dsp:txXfrm>
    </dsp:sp>
    <dsp:sp modelId="{66FD7868-F762-4428-8906-27CE852AA7B6}">
      <dsp:nvSpPr>
        <dsp:cNvPr id="0" name=""/>
        <dsp:cNvSpPr/>
      </dsp:nvSpPr>
      <dsp:spPr>
        <a:xfrm>
          <a:off x="0" y="1746545"/>
          <a:ext cx="6391275" cy="448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92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cs-CZ" sz="1300" kern="1200"/>
            <a:t>vlastní aplikace ČÚZK </a:t>
          </a:r>
          <a:endParaRPr lang="en-US" sz="1300" kern="1200"/>
        </a:p>
        <a:p>
          <a:pPr marL="114300" lvl="1" indent="-114300" algn="l" defTabSz="577850">
            <a:lnSpc>
              <a:spcPct val="90000"/>
            </a:lnSpc>
            <a:spcBef>
              <a:spcPct val="0"/>
            </a:spcBef>
            <a:spcAft>
              <a:spcPct val="20000"/>
            </a:spcAft>
            <a:buChar char="•"/>
          </a:pPr>
          <a:r>
            <a:rPr lang="cs-CZ" sz="1300" kern="1200"/>
            <a:t>webová služba</a:t>
          </a:r>
          <a:endParaRPr lang="en-US" sz="1300" kern="1200"/>
        </a:p>
      </dsp:txBody>
      <dsp:txXfrm>
        <a:off x="0" y="1746545"/>
        <a:ext cx="6391275" cy="448672"/>
      </dsp:txXfrm>
    </dsp:sp>
    <dsp:sp modelId="{0DF2C487-4EFA-4FA9-98CE-F1BB1C00B705}">
      <dsp:nvSpPr>
        <dsp:cNvPr id="0" name=""/>
        <dsp:cNvSpPr/>
      </dsp:nvSpPr>
      <dsp:spPr>
        <a:xfrm>
          <a:off x="0" y="2195218"/>
          <a:ext cx="6391275" cy="675327"/>
        </a:xfrm>
        <a:prstGeom prst="roundRect">
          <a:avLst/>
        </a:prstGeom>
        <a:solidFill>
          <a:schemeClr val="accent2">
            <a:hueOff val="-665368"/>
            <a:satOff val="4108"/>
            <a:lumOff val="-58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Úplata</a:t>
          </a:r>
          <a:endParaRPr lang="en-US" sz="1700" kern="1200"/>
        </a:p>
      </dsp:txBody>
      <dsp:txXfrm>
        <a:off x="32967" y="2228185"/>
        <a:ext cx="6325341" cy="609393"/>
      </dsp:txXfrm>
    </dsp:sp>
    <dsp:sp modelId="{9196AAE0-8472-4383-9D38-E3480794CB8E}">
      <dsp:nvSpPr>
        <dsp:cNvPr id="0" name=""/>
        <dsp:cNvSpPr/>
      </dsp:nvSpPr>
      <dsp:spPr>
        <a:xfrm>
          <a:off x="0" y="2870546"/>
          <a:ext cx="6391275" cy="862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92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cs-CZ" sz="1300" kern="1200"/>
            <a:t>Měsíční nebo čtvrtletní vyúčtování </a:t>
          </a:r>
          <a:endParaRPr lang="en-US" sz="1300" kern="1200"/>
        </a:p>
        <a:p>
          <a:pPr marL="114300" lvl="1" indent="-114300" algn="l" defTabSz="577850">
            <a:lnSpc>
              <a:spcPct val="90000"/>
            </a:lnSpc>
            <a:spcBef>
              <a:spcPct val="0"/>
            </a:spcBef>
            <a:spcAft>
              <a:spcPct val="20000"/>
            </a:spcAft>
            <a:buChar char="•"/>
          </a:pPr>
          <a:r>
            <a:rPr lang="cs-CZ" sz="1300" kern="1200"/>
            <a:t>Bezúplatně </a:t>
          </a:r>
          <a:endParaRPr lang="en-US" sz="1300" kern="1200"/>
        </a:p>
        <a:p>
          <a:pPr marL="228600" lvl="2" indent="-114300" algn="l" defTabSz="577850">
            <a:lnSpc>
              <a:spcPct val="90000"/>
            </a:lnSpc>
            <a:spcBef>
              <a:spcPct val="0"/>
            </a:spcBef>
            <a:spcAft>
              <a:spcPct val="20000"/>
            </a:spcAft>
            <a:buChar char="•"/>
          </a:pPr>
          <a:r>
            <a:rPr lang="pt-BR" sz="1300" kern="1200" dirty="0"/>
            <a:t>právnické osobě nebo organizační složce</a:t>
          </a:r>
          <a:r>
            <a:rPr lang="cs-CZ" sz="1300" kern="1200" dirty="0"/>
            <a:t> státu k určitému účelu, pokud zákon stanoví</a:t>
          </a:r>
          <a:endParaRPr lang="en-US" sz="1300" kern="1200" dirty="0"/>
        </a:p>
      </dsp:txBody>
      <dsp:txXfrm>
        <a:off x="0" y="2870546"/>
        <a:ext cx="6391275" cy="862155"/>
      </dsp:txXfrm>
    </dsp:sp>
    <dsp:sp modelId="{ADDCCD55-32C6-4020-98C2-7431C649E984}">
      <dsp:nvSpPr>
        <dsp:cNvPr id="0" name=""/>
        <dsp:cNvSpPr/>
      </dsp:nvSpPr>
      <dsp:spPr>
        <a:xfrm>
          <a:off x="0" y="3732701"/>
          <a:ext cx="6391275" cy="675327"/>
        </a:xfrm>
        <a:prstGeom prst="roundRect">
          <a:avLst/>
        </a:prstGeom>
        <a:solidFill>
          <a:schemeClr val="accent2">
            <a:hueOff val="-998051"/>
            <a:satOff val="6162"/>
            <a:lumOff val="-88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Možnost jednorázového poskytnutí údajů dálkového přístupu uhrazené prostřednictvím on-line platby</a:t>
          </a:r>
          <a:endParaRPr lang="en-US" sz="1700" kern="1200"/>
        </a:p>
      </dsp:txBody>
      <dsp:txXfrm>
        <a:off x="32967" y="3765668"/>
        <a:ext cx="6325341" cy="609393"/>
      </dsp:txXfrm>
    </dsp:sp>
    <dsp:sp modelId="{B4C660F9-6109-41F8-A5DD-E34E8A121FE3}">
      <dsp:nvSpPr>
        <dsp:cNvPr id="0" name=""/>
        <dsp:cNvSpPr/>
      </dsp:nvSpPr>
      <dsp:spPr>
        <a:xfrm>
          <a:off x="0" y="4456988"/>
          <a:ext cx="6391275" cy="675327"/>
        </a:xfrm>
        <a:prstGeom prst="roundRect">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kern="1200"/>
            <a:t>Archivace údajů poskytnutých dálkovým přístupem ze strany ČÚZK</a:t>
          </a:r>
          <a:endParaRPr lang="en-US" sz="1700" kern="1200"/>
        </a:p>
      </dsp:txBody>
      <dsp:txXfrm>
        <a:off x="32967" y="4489955"/>
        <a:ext cx="6325341" cy="60939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861A21-019A-407D-ACF1-5B3B76CC357F}" type="datetimeFigureOut">
              <a:rPr lang="cs-CZ" smtClean="0"/>
              <a:t>17.03.2020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4F3E5-7BDA-447E-8A13-693DC5F1D255}" type="slidenum">
              <a:rPr lang="cs-CZ" smtClean="0"/>
              <a:t>‹#›</a:t>
            </a:fld>
            <a:endParaRPr lang="cs-CZ"/>
          </a:p>
        </p:txBody>
      </p:sp>
    </p:spTree>
    <p:extLst>
      <p:ext uri="{BB962C8B-B14F-4D97-AF65-F5344CB8AC3E}">
        <p14:creationId xmlns:p14="http://schemas.microsoft.com/office/powerpoint/2010/main" val="1626869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zechpoint.cz/public/"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zechpoint.cz/public/"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uzk.cz/Aplikace-DP-do-KN/Aplikace-DP-do-KN/Zrizeni-uctu-dalkoveho-pristupu.aspx#zados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uzk.cz/Katastr-nemovitosti/Poskytovani-udaju-z-KN/Vymenny-format-KN/Sireni/Sireni-udaju-katastru.aspx"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Zákon o svobodném přístupu k informacím</a:t>
            </a:r>
          </a:p>
          <a:p>
            <a:pPr marL="171450" indent="-171450">
              <a:buFont typeface="Arial" panose="020B0604020202020204" pitchFamily="34" charset="0"/>
              <a:buChar char="•"/>
            </a:pPr>
            <a:r>
              <a:rPr lang="cs-CZ" dirty="0"/>
              <a:t>Katastrální úřady jako povinné subjekty</a:t>
            </a:r>
          </a:p>
          <a:p>
            <a:pPr marL="628650" lvl="1" indent="-171450">
              <a:buFont typeface="Arial" panose="020B0604020202020204" pitchFamily="34" charset="0"/>
              <a:buChar char="•"/>
            </a:pPr>
            <a:r>
              <a:rPr lang="cs-CZ" dirty="0"/>
              <a:t>Poskytování informací vztahujících se k jejich působnosti</a:t>
            </a:r>
          </a:p>
          <a:p>
            <a:pPr marL="171450" indent="-171450">
              <a:buFont typeface="Arial" panose="020B0604020202020204" pitchFamily="34" charset="0"/>
              <a:buChar char="•"/>
            </a:pPr>
            <a:r>
              <a:rPr lang="cs-CZ" u="sng" dirty="0">
                <a:solidFill>
                  <a:srgbClr val="FF0000"/>
                </a:solidFill>
              </a:rPr>
              <a:t>Zákon se nevztahuje na poskytování </a:t>
            </a:r>
            <a:r>
              <a:rPr lang="cs-CZ" dirty="0"/>
              <a:t>informací o údajích vedených v centrální evidenci účtů a v navazujících evidencích, informací, které jsou předmětem průmyslového vlastnictví, a dalších </a:t>
            </a:r>
            <a:r>
              <a:rPr lang="cs-CZ" u="sng" dirty="0"/>
              <a:t>informací, pokud zvláštní zákon (např. zákon o katastru nemovitostí) upravuje jejich poskytování, zejména vyřízení žádosti včetně náležitostí a způsobu podání žádosti, lhůt, opravných prostředků a způsobu poskytnutí informací</a:t>
            </a:r>
            <a:r>
              <a:rPr lang="cs-CZ" dirty="0"/>
              <a:t>.</a:t>
            </a:r>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2</a:t>
            </a:fld>
            <a:endParaRPr lang="cs-CZ"/>
          </a:p>
        </p:txBody>
      </p:sp>
    </p:spTree>
    <p:extLst>
      <p:ext uri="{BB962C8B-B14F-4D97-AF65-F5344CB8AC3E}">
        <p14:creationId xmlns:p14="http://schemas.microsoft.com/office/powerpoint/2010/main" val="3939109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3</a:t>
            </a:fld>
            <a:endParaRPr lang="cs-CZ"/>
          </a:p>
        </p:txBody>
      </p:sp>
    </p:spTree>
    <p:extLst>
      <p:ext uri="{BB962C8B-B14F-4D97-AF65-F5344CB8AC3E}">
        <p14:creationId xmlns:p14="http://schemas.microsoft.com/office/powerpoint/2010/main" val="1281696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RÚIAN = veřejný seznam</a:t>
            </a:r>
          </a:p>
          <a:p>
            <a:pPr marL="628650" lvl="1" indent="-171450">
              <a:buFont typeface="Arial" panose="020B0604020202020204" pitchFamily="34" charset="0"/>
              <a:buChar char="•"/>
            </a:pPr>
            <a:r>
              <a:rPr lang="cs-CZ" dirty="0"/>
              <a:t>veřejně přístupný způsobem umožňujícím dálkový přístup</a:t>
            </a:r>
          </a:p>
          <a:p>
            <a:pPr marL="628650" lvl="1" indent="-171450">
              <a:buFont typeface="Arial" panose="020B0604020202020204" pitchFamily="34" charset="0"/>
              <a:buChar char="•"/>
            </a:pPr>
            <a:r>
              <a:rPr lang="cs-CZ" dirty="0"/>
              <a:t>údaje se poskytují v elektronické podobě, na nosičích dat se poskytují za úplatu</a:t>
            </a:r>
          </a:p>
          <a:p>
            <a:pPr marL="628650" lvl="1" indent="-171450">
              <a:buFont typeface="Arial" panose="020B0604020202020204" pitchFamily="34" charset="0"/>
              <a:buChar char="•"/>
            </a:pPr>
            <a:r>
              <a:rPr lang="cs-CZ" dirty="0"/>
              <a:t>z katastru nemovitostí zprostředkovává údaje o vlastníkovi pozemku nebo v katastru nemovitostí evidovaného stavebního objektu, které jsou veřejné</a:t>
            </a:r>
          </a:p>
          <a:p>
            <a:pPr marL="171450" lvl="0" indent="-171450">
              <a:buFont typeface="Arial" panose="020B0604020202020204" pitchFamily="34" charset="0"/>
              <a:buChar char="•"/>
            </a:pPr>
            <a:r>
              <a:rPr lang="cs-CZ" dirty="0"/>
              <a:t>Správcem registru územní identifikace je ČÚZK</a:t>
            </a:r>
          </a:p>
          <a:p>
            <a:r>
              <a:rPr lang="cs-CZ" dirty="0"/>
              <a:t>	</a:t>
            </a:r>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4</a:t>
            </a:fld>
            <a:endParaRPr lang="cs-CZ"/>
          </a:p>
        </p:txBody>
      </p:sp>
    </p:spTree>
    <p:extLst>
      <p:ext uri="{BB962C8B-B14F-4D97-AF65-F5344CB8AC3E}">
        <p14:creationId xmlns:p14="http://schemas.microsoft.com/office/powerpoint/2010/main" val="3516647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Kontaktní místa veřejné správy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1200" b="0" i="0" kern="1200" dirty="0">
                <a:solidFill>
                  <a:schemeClr val="tx1"/>
                </a:solidFill>
                <a:effectLst/>
                <a:latin typeface="+mn-lt"/>
                <a:ea typeface="+mn-ea"/>
                <a:cs typeface="+mn-cs"/>
              </a:rPr>
              <a:t>vydávání ověřených výstupů z informačních systémů veřejné správy dle zákona č. 365/2000 Sb.</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notáři</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krajské úřady</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matriční úřady</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obecní úřady a úřady městských částí, jejichž seznam stanoví prováděcí právní předpis</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zastupitelské úřady stanovené prováděcím právním předpisem</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Česká pošta, Hospodářská komora ČR</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banka, pojišťovna, zdravotní pojišťovna a poskytovatel univerzální služby podle zákona o elektronických komunikacích, kterým byla ministerstvem udělena autorizace k výkonu působnosti kontaktního místa veřejné správy</a:t>
            </a:r>
          </a:p>
          <a:p>
            <a:pPr marL="0" indent="0" fontAlgn="base">
              <a:buFont typeface="Arial" panose="020B0604020202020204" pitchFamily="34" charset="0"/>
              <a:buNone/>
            </a:pPr>
            <a:r>
              <a:rPr lang="cs-CZ" sz="1200" b="0" i="0" kern="1200" dirty="0">
                <a:solidFill>
                  <a:schemeClr val="tx1"/>
                </a:solidFill>
                <a:effectLst/>
                <a:latin typeface="+mn-lt"/>
                <a:ea typeface="+mn-ea"/>
                <a:cs typeface="+mn-cs"/>
              </a:rPr>
              <a:t>Blíže viz </a:t>
            </a:r>
            <a:r>
              <a:rPr lang="cs-CZ" dirty="0">
                <a:hlinkClick r:id="rId3"/>
              </a:rPr>
              <a:t>https://www.czechpoint.cz/public/</a:t>
            </a:r>
            <a:endParaRPr lang="cs-CZ" sz="1200" b="0" i="0" kern="1200" dirty="0">
              <a:solidFill>
                <a:schemeClr val="tx1"/>
              </a:solidFill>
              <a:effectLst/>
              <a:latin typeface="+mn-lt"/>
              <a:ea typeface="+mn-ea"/>
              <a:cs typeface="+mn-cs"/>
            </a:endParaRPr>
          </a:p>
          <a:p>
            <a:endParaRPr lang="cs-CZ" dirty="0"/>
          </a:p>
          <a:p>
            <a:r>
              <a:rPr lang="cs-CZ" dirty="0"/>
              <a:t>Na požádání</a:t>
            </a:r>
          </a:p>
          <a:p>
            <a:r>
              <a:rPr lang="cs-CZ" dirty="0"/>
              <a:t>Úplný nebo částečný výpis ze zápisu vedeného v elektronické podobě v informačním systému</a:t>
            </a:r>
          </a:p>
          <a:p>
            <a:r>
              <a:rPr lang="cs-CZ" dirty="0"/>
              <a:t>Ověřené výstupy z informačního systému veřejné správy = listina, která vznikla úplným převodem výstupu z informačního systému veřejné správy z elektronické do listinné podoby</a:t>
            </a:r>
          </a:p>
          <a:p>
            <a:r>
              <a:rPr lang="cs-CZ" dirty="0"/>
              <a:t>Výpis v listinné podobě, výstup z informačního systému veřejné správy a ověřený výstup </a:t>
            </a:r>
            <a:r>
              <a:rPr lang="cs-CZ" u="sng" dirty="0"/>
              <a:t>jsou veřejnými listinami</a:t>
            </a:r>
            <a:r>
              <a:rPr lang="cs-CZ" dirty="0"/>
              <a:t>.</a:t>
            </a:r>
          </a:p>
          <a:p>
            <a:endParaRPr lang="cs-CZ" i="1" dirty="0"/>
          </a:p>
          <a:p>
            <a:r>
              <a:rPr lang="cs-CZ" i="0" dirty="0"/>
              <a:t>Úplata</a:t>
            </a:r>
          </a:p>
          <a:p>
            <a:pPr marL="171450" indent="-171450">
              <a:buFont typeface="Arial" panose="020B0604020202020204" pitchFamily="34" charset="0"/>
              <a:buChar char="•"/>
            </a:pPr>
            <a:r>
              <a:rPr lang="cs-CZ" i="1" dirty="0"/>
              <a:t>za poskytnutí výstupu z informačního systému veřejné správy, a to za každý poskytnutý výstup z informačního systému veřejné správy částku, která je stanovena zvláštním právním předpisem jako poplatek za vydání výpisu z předmětného záznamu, jenž má jednu stránku</a:t>
            </a:r>
          </a:p>
          <a:p>
            <a:pPr marL="171450" indent="-171450" fontAlgn="base">
              <a:buFont typeface="Arial" panose="020B0604020202020204" pitchFamily="34" charset="0"/>
              <a:buChar char="•"/>
            </a:pPr>
            <a:r>
              <a:rPr lang="cs-CZ" i="1" dirty="0"/>
              <a:t>Správní poplatek za vydání ověřeného výstupu vydaného krajským úřadem, matričním úřadem, obecním úřade, úřadem městské části, zastupitelským úřadem</a:t>
            </a:r>
            <a:endParaRPr lang="cs-CZ" dirty="0"/>
          </a:p>
          <a:p>
            <a:pPr marL="171450" indent="-171450">
              <a:buFont typeface="Arial" panose="020B0604020202020204" pitchFamily="34" charset="0"/>
              <a:buChar char="•"/>
            </a:pPr>
            <a:r>
              <a:rPr lang="cs-CZ" i="1" dirty="0"/>
              <a:t>Odměna notáře dle vyhlášky o odměnách a náhradách notářů a správců dědictví.</a:t>
            </a:r>
          </a:p>
          <a:p>
            <a:pPr marL="171450" indent="-171450">
              <a:buFont typeface="Arial" panose="020B0604020202020204" pitchFamily="34" charset="0"/>
              <a:buChar char="•"/>
            </a:pPr>
            <a:r>
              <a:rPr lang="cs-CZ" i="1" dirty="0"/>
              <a:t>Držitel poštovní licence, Hospodářská komora České republiky a osoba autorizovaná ministerstvem mohou za provedení správního úkonu kontaktního místa veřejné správy nebo jiného správního úkonu svěřeného jim zvláštním zákonem požadovat poplatek, jehož výše nesmí přesáhnout sazbu správního poplatku stanovenou pro tento správní úkon v zákoně o správních poplatcích.</a:t>
            </a:r>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5</a:t>
            </a:fld>
            <a:endParaRPr lang="cs-CZ"/>
          </a:p>
        </p:txBody>
      </p:sp>
    </p:spTree>
    <p:extLst>
      <p:ext uri="{BB962C8B-B14F-4D97-AF65-F5344CB8AC3E}">
        <p14:creationId xmlns:p14="http://schemas.microsoft.com/office/powerpoint/2010/main" val="3754372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0" i="0" kern="1200" dirty="0">
                <a:solidFill>
                  <a:schemeClr val="tx1"/>
                </a:solidFill>
                <a:effectLst/>
                <a:latin typeface="+mn-lt"/>
                <a:ea typeface="+mn-ea"/>
                <a:cs typeface="+mn-cs"/>
              </a:rPr>
              <a:t>Vydávání ověřených výstupů z informačních systémů veřejné správy, mj. z katastru nemovitostí dle zákona č. 365/2000 Sb.</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notáři</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krajské úřady</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matriční úřady</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obecní úřady a úřady městských částí, jejichž seznam stanoví prováděcí právní předpis</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zastupitelské úřady stanovené prováděcím právním předpisem</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Česká pošta, Hospodářská komora ČR</a:t>
            </a:r>
          </a:p>
          <a:p>
            <a:pPr marL="171450" indent="-171450" fontAlgn="base">
              <a:buFont typeface="Arial" panose="020B0604020202020204" pitchFamily="34" charset="0"/>
              <a:buChar char="•"/>
            </a:pPr>
            <a:r>
              <a:rPr lang="cs-CZ" sz="1200" b="0" i="0" kern="1200" dirty="0">
                <a:solidFill>
                  <a:schemeClr val="tx1"/>
                </a:solidFill>
                <a:effectLst/>
                <a:latin typeface="+mn-lt"/>
                <a:ea typeface="+mn-ea"/>
                <a:cs typeface="+mn-cs"/>
              </a:rPr>
              <a:t>banka, pojišťovna, zdravotní pojišťovna a poskytovatel univerzální služby podle zákona o elektronických komunikacích, kterým byla ministerstvem udělena autorizace k výkonu působnosti kontaktního místa veřejné správy</a:t>
            </a:r>
          </a:p>
          <a:p>
            <a:pPr marL="0" indent="0" fontAlgn="base">
              <a:buFont typeface="Arial" panose="020B0604020202020204" pitchFamily="34" charset="0"/>
              <a:buNone/>
            </a:pPr>
            <a:r>
              <a:rPr lang="cs-CZ" sz="1200" b="0" i="0" kern="1200" dirty="0">
                <a:solidFill>
                  <a:schemeClr val="tx1"/>
                </a:solidFill>
                <a:effectLst/>
                <a:latin typeface="+mn-lt"/>
                <a:ea typeface="+mn-ea"/>
                <a:cs typeface="+mn-cs"/>
              </a:rPr>
              <a:t>Blíže viz </a:t>
            </a:r>
            <a:r>
              <a:rPr lang="cs-CZ" dirty="0">
                <a:hlinkClick r:id="rId3"/>
              </a:rPr>
              <a:t>https://www.czechpoint.cz/public/</a:t>
            </a:r>
            <a:endParaRPr lang="cs-CZ" sz="1200" b="0" i="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7</a:t>
            </a:fld>
            <a:endParaRPr lang="cs-CZ"/>
          </a:p>
        </p:txBody>
      </p:sp>
    </p:spTree>
    <p:extLst>
      <p:ext uri="{BB962C8B-B14F-4D97-AF65-F5344CB8AC3E}">
        <p14:creationId xmlns:p14="http://schemas.microsoft.com/office/powerpoint/2010/main" val="800911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a:t>
            </a:r>
            <a:r>
              <a:rPr lang="cs-CZ" i="1" dirty="0"/>
              <a:t>žádosti o výpis, opis, kopii nebo identifikaci parcel se uvede </a:t>
            </a:r>
          </a:p>
          <a:p>
            <a:pPr marL="171450" indent="-171450">
              <a:buFont typeface="Arial" panose="020B0604020202020204" pitchFamily="34" charset="0"/>
              <a:buChar char="•"/>
            </a:pPr>
            <a:r>
              <a:rPr lang="cs-CZ" i="1" dirty="0"/>
              <a:t>předmět žádosti, </a:t>
            </a:r>
          </a:p>
          <a:p>
            <a:pPr marL="171450" indent="-171450">
              <a:buFont typeface="Arial" panose="020B0604020202020204" pitchFamily="34" charset="0"/>
              <a:buChar char="•"/>
            </a:pPr>
            <a:r>
              <a:rPr lang="cs-CZ" i="1" dirty="0"/>
              <a:t>název obce a katastrálního území s označením předmětu žádosti, a to identifikací vlastníka nebo jiného oprávněného, parcelním číslem pozemku v katastru nebo ve zjednodušené evidenci, popisným nebo evidenčním číslem budovy (s uvedením části obce v případě, že je obec členěna na části, které mají samostatné číslování domů), číslem jednotky, popřípadě číslem listu vlastnictví, </a:t>
            </a:r>
          </a:p>
          <a:p>
            <a:pPr marL="171450" indent="-171450">
              <a:buFont typeface="Arial" panose="020B0604020202020204" pitchFamily="34" charset="0"/>
              <a:buChar char="•"/>
            </a:pPr>
            <a:r>
              <a:rPr lang="cs-CZ" i="1" dirty="0"/>
              <a:t>a to tak, aby rozsah požadovaných výstupů byl nepochybný. </a:t>
            </a:r>
          </a:p>
          <a:p>
            <a:pPr marL="0" indent="0">
              <a:buFont typeface="Arial" panose="020B0604020202020204" pitchFamily="34" charset="0"/>
              <a:buNone/>
            </a:pPr>
            <a:r>
              <a:rPr lang="cs-CZ" i="1" dirty="0"/>
              <a:t>V případě pochybností vyzve katastrální úřad žadatele k doplnění žádosti.</a:t>
            </a:r>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10</a:t>
            </a:fld>
            <a:endParaRPr lang="cs-CZ"/>
          </a:p>
        </p:txBody>
      </p:sp>
    </p:spTree>
    <p:extLst>
      <p:ext uri="{BB962C8B-B14F-4D97-AF65-F5344CB8AC3E}">
        <p14:creationId xmlns:p14="http://schemas.microsoft.com/office/powerpoint/2010/main" val="1881165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Požadavky na podání žádosti</a:t>
            </a:r>
          </a:p>
          <a:p>
            <a:pPr marL="171450" indent="-171450">
              <a:buFont typeface="Arial" panose="020B0604020202020204" pitchFamily="34" charset="0"/>
              <a:buChar char="•"/>
            </a:pPr>
            <a:r>
              <a:rPr lang="cs-CZ" dirty="0"/>
              <a:t>Formulář, dostupný na </a:t>
            </a:r>
            <a:r>
              <a:rPr lang="cs-CZ" dirty="0">
                <a:hlinkClick r:id="rId3"/>
              </a:rPr>
              <a:t>https://www.cuzk.cz/Aplikace-DP-do-KN/Aplikace-DP-do-KN/Zrizeni-uctu-dalkoveho-pristupu.aspx#zadost</a:t>
            </a:r>
            <a:endParaRPr lang="cs-CZ" dirty="0"/>
          </a:p>
          <a:p>
            <a:pPr marL="171450" indent="-171450">
              <a:buFont typeface="Arial" panose="020B0604020202020204" pitchFamily="34" charset="0"/>
              <a:buChar char="•"/>
            </a:pPr>
            <a:r>
              <a:rPr lang="cs-CZ" dirty="0"/>
              <a:t>Způsob podání</a:t>
            </a:r>
          </a:p>
          <a:p>
            <a:pPr marL="628650" lvl="1" indent="-171450">
              <a:buFont typeface="Arial" panose="020B0604020202020204" pitchFamily="34" charset="0"/>
              <a:buChar char="•"/>
            </a:pPr>
            <a:r>
              <a:rPr lang="cs-CZ" dirty="0"/>
              <a:t>Osobně, poštou (úředně ověřený podpis), datovou schránkou, emailem</a:t>
            </a:r>
          </a:p>
          <a:p>
            <a:endParaRPr lang="cs-CZ" dirty="0"/>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14</a:t>
            </a:fld>
            <a:endParaRPr lang="cs-CZ"/>
          </a:p>
        </p:txBody>
      </p:sp>
    </p:spTree>
    <p:extLst>
      <p:ext uri="{BB962C8B-B14F-4D97-AF65-F5344CB8AC3E}">
        <p14:creationId xmlns:p14="http://schemas.microsoft.com/office/powerpoint/2010/main" val="2318409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hlinkClick r:id="rId3"/>
              </a:rPr>
              <a:t>https://www.cuzk.cz/Katastr-nemovitosti/Poskytovani-udaju-z-KN/Vymenny-format-KN/Sireni/Sireni-udaju-katastru.aspx</a:t>
            </a:r>
            <a:endParaRPr lang="cs-CZ" dirty="0"/>
          </a:p>
        </p:txBody>
      </p:sp>
      <p:sp>
        <p:nvSpPr>
          <p:cNvPr id="4" name="Zástupný symbol pro číslo snímku 3"/>
          <p:cNvSpPr>
            <a:spLocks noGrp="1"/>
          </p:cNvSpPr>
          <p:nvPr>
            <p:ph type="sldNum" sz="quarter" idx="5"/>
          </p:nvPr>
        </p:nvSpPr>
        <p:spPr/>
        <p:txBody>
          <a:bodyPr/>
          <a:lstStyle/>
          <a:p>
            <a:fld id="{A054F3E5-7BDA-447E-8A13-693DC5F1D255}" type="slidenum">
              <a:rPr lang="cs-CZ" smtClean="0"/>
              <a:t>25</a:t>
            </a:fld>
            <a:endParaRPr lang="cs-CZ"/>
          </a:p>
        </p:txBody>
      </p:sp>
    </p:spTree>
    <p:extLst>
      <p:ext uri="{BB962C8B-B14F-4D97-AF65-F5344CB8AC3E}">
        <p14:creationId xmlns:p14="http://schemas.microsoft.com/office/powerpoint/2010/main" val="1879201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cs-CZ"/>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EAD4C3D5-A074-48CB-AB59-0D3C89E124CC}" type="slidenum">
              <a:rPr lang="cs-CZ" smtClean="0"/>
              <a:t>‹#›</a:t>
            </a:fld>
            <a:endParaRPr lang="cs-CZ"/>
          </a:p>
        </p:txBody>
      </p:sp>
    </p:spTree>
    <p:extLst>
      <p:ext uri="{BB962C8B-B14F-4D97-AF65-F5344CB8AC3E}">
        <p14:creationId xmlns:p14="http://schemas.microsoft.com/office/powerpoint/2010/main" val="599517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7FA09D80-2DED-415F-8BCF-2EAD1F9F629B}" type="datetimeFigureOut">
              <a:rPr lang="cs-CZ" smtClean="0"/>
              <a:t>17.03.2020</a:t>
            </a:fld>
            <a:endParaRPr lang="cs-CZ"/>
          </a:p>
        </p:txBody>
      </p:sp>
      <p:sp>
        <p:nvSpPr>
          <p:cNvPr id="6" name="Footer Placeholder 5"/>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1543714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2744360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1927077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667882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FA09D80-2DED-415F-8BCF-2EAD1F9F629B}" type="datetimeFigureOut">
              <a:rPr lang="cs-CZ" smtClean="0"/>
              <a:t>17.03.2020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2700573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FA09D80-2DED-415F-8BCF-2EAD1F9F629B}" type="datetimeFigureOut">
              <a:rPr lang="cs-CZ" smtClean="0"/>
              <a:t>17.03.2020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408539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210073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305986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4256743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7FA09D80-2DED-415F-8BCF-2EAD1F9F629B}" type="datetimeFigureOut">
              <a:rPr lang="cs-CZ" smtClean="0"/>
              <a:t>17.03.2020</a:t>
            </a:fld>
            <a:endParaRPr lang="cs-CZ"/>
          </a:p>
        </p:txBody>
      </p:sp>
      <p:sp>
        <p:nvSpPr>
          <p:cNvPr id="5" name="Footer Placeholder 4"/>
          <p:cNvSpPr>
            <a:spLocks noGrp="1"/>
          </p:cNvSpPr>
          <p:nvPr>
            <p:ph type="ftr" sz="quarter" idx="11"/>
          </p:nvPr>
        </p:nvSpPr>
        <p:spPr/>
        <p:txBody>
          <a:bodyPr/>
          <a:lstStyle/>
          <a:p>
            <a:endParaRPr lang="cs-CZ"/>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1561360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FA09D80-2DED-415F-8BCF-2EAD1F9F629B}" type="datetimeFigureOut">
              <a:rPr lang="cs-CZ" smtClean="0"/>
              <a:t>17.03.2020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291393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FA09D80-2DED-415F-8BCF-2EAD1F9F629B}" type="datetimeFigureOut">
              <a:rPr lang="cs-CZ" smtClean="0"/>
              <a:t>17.03.2020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277981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FA09D80-2DED-415F-8BCF-2EAD1F9F629B}" type="datetimeFigureOut">
              <a:rPr lang="cs-CZ" smtClean="0"/>
              <a:t>17.03.2020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3439578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09D80-2DED-415F-8BCF-2EAD1F9F629B}" type="datetimeFigureOut">
              <a:rPr lang="cs-CZ" smtClean="0"/>
              <a:t>17.03.2020</a:t>
            </a:fld>
            <a:endParaRPr lang="cs-CZ"/>
          </a:p>
        </p:txBody>
      </p:sp>
      <p:sp>
        <p:nvSpPr>
          <p:cNvPr id="3" name="Footer Placeholder 2"/>
          <p:cNvSpPr>
            <a:spLocks noGrp="1"/>
          </p:cNvSpPr>
          <p:nvPr>
            <p:ph type="ftr" sz="quarter" idx="11"/>
          </p:nvPr>
        </p:nvSpPr>
        <p:spPr/>
        <p:txBody>
          <a:bodyPr/>
          <a:lstStyle/>
          <a:p>
            <a:endParaRPr lang="cs-C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42403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7FA09D80-2DED-415F-8BCF-2EAD1F9F629B}" type="datetimeFigureOut">
              <a:rPr lang="cs-CZ" smtClean="0"/>
              <a:t>17.03.2020</a:t>
            </a:fld>
            <a:endParaRPr lang="cs-CZ"/>
          </a:p>
        </p:txBody>
      </p:sp>
      <p:sp>
        <p:nvSpPr>
          <p:cNvPr id="6" name="Footer Placeholder 5"/>
          <p:cNvSpPr>
            <a:spLocks noGrp="1"/>
          </p:cNvSpPr>
          <p:nvPr>
            <p:ph type="ftr" sz="quarter" idx="11"/>
          </p:nvPr>
        </p:nvSpPr>
        <p:spPr/>
        <p:txBody>
          <a:bodyPr/>
          <a:lstStyle/>
          <a:p>
            <a:endParaRPr lang="cs-CZ"/>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370408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7FA09D80-2DED-415F-8BCF-2EAD1F9F629B}" type="datetimeFigureOut">
              <a:rPr lang="cs-CZ" smtClean="0"/>
              <a:t>17.03.2020</a:t>
            </a:fld>
            <a:endParaRPr lang="cs-CZ"/>
          </a:p>
        </p:txBody>
      </p:sp>
      <p:sp>
        <p:nvSpPr>
          <p:cNvPr id="6" name="Footer Placeholder 5"/>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AD4C3D5-A074-48CB-AB59-0D3C89E124CC}" type="slidenum">
              <a:rPr lang="cs-CZ" smtClean="0"/>
              <a:t>‹#›</a:t>
            </a:fld>
            <a:endParaRPr lang="cs-CZ"/>
          </a:p>
        </p:txBody>
      </p:sp>
    </p:spTree>
    <p:extLst>
      <p:ext uri="{BB962C8B-B14F-4D97-AF65-F5344CB8AC3E}">
        <p14:creationId xmlns:p14="http://schemas.microsoft.com/office/powerpoint/2010/main" val="30966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FA09D80-2DED-415F-8BCF-2EAD1F9F629B}" type="datetimeFigureOut">
              <a:rPr lang="cs-CZ" smtClean="0"/>
              <a:t>17.03.2020</a:t>
            </a:fld>
            <a:endParaRPr lang="cs-CZ"/>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cs-CZ"/>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EAD4C3D5-A074-48CB-AB59-0D3C89E124CC}" type="slidenum">
              <a:rPr lang="cs-CZ" smtClean="0"/>
              <a:t>‹#›</a:t>
            </a:fld>
            <a:endParaRPr lang="cs-CZ"/>
          </a:p>
        </p:txBody>
      </p:sp>
    </p:spTree>
    <p:extLst>
      <p:ext uri="{BB962C8B-B14F-4D97-AF65-F5344CB8AC3E}">
        <p14:creationId xmlns:p14="http://schemas.microsoft.com/office/powerpoint/2010/main" val="416456295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jpeg"/><Relationship Id="rId7" Type="http://schemas.openxmlformats.org/officeDocument/2006/relationships/diagramQuickStyle" Target="../diagrams/quickStyle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s://www.cuzk.cz/Aplikace-DP-do-KN/Aplikace-DP-do-KN/Dalkovy-pristup-do-KN.aspx" TargetMode="External"/><Relationship Id="rId9" Type="http://schemas.microsoft.com/office/2007/relationships/diagramDrawing" Target="../diagrams/drawing1.xml"/></Relationships>
</file>

<file path=ppt/slides/_rels/slide15.xml.rels><?xml version="1.0" encoding="UTF-8" standalone="yes"?>
<Relationships xmlns="http://schemas.openxmlformats.org/package/2006/relationships"><Relationship Id="rId2" Type="http://schemas.openxmlformats.org/officeDocument/2006/relationships/hyperlink" Target="https://www.cuzk.cz/Katastr-nemovitosti/Poskytovani-udaju-z-KN/Dalkovy-pristup/Vystupy-z-KN-poskytovane-prostrednictvim-DP.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uzk.cz/Periodika-a-publikace/Statisticke-udaje/Souhrne-prehledy-pudniho-fondu.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cuzk.cz/Katastr-nemovitosti/Poskytovani-udaju-z-KN/Dopady_GDPR_na_data_a_sluzby_CUZK.aspx"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www.cuzk.cz/Katastr-nemovitosti/Poskytovani-udaju-z-KN/Sledovani-zmen.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uzk.cz/Katastr-nemovitosti/Poskytovani-udaju-z-KN/Sledovani-zmen/Podminky-uzivani-aplikace-Sluzba-sledovani-zmen.aspx" TargetMode="External"/><Relationship Id="rId2" Type="http://schemas.openxmlformats.org/officeDocument/2006/relationships/hyperlink" Target="https://cuzk.cz/Je-dobre-vedet/Formulare-pro-zapis-udaju-do-KN/Poskytovani-udaju/Sluzba-sledovani-zmen.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cuzk.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uzk.cz/Je-dobre-vedet/Ochrana-osobnich-udaju/Katastr-nemovitosti-a-ochrana-osobnich-udaju.aspx"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vdp.cuzk.c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cuzk.cz/Zememerictvi/INSPIRE/INSPIRE.aspx" TargetMode="External"/><Relationship Id="rId4" Type="http://schemas.openxmlformats.org/officeDocument/2006/relationships/hyperlink" Target="https://geoportal.cuzk.cz/geoprohlize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ahlizenidokn.cuzk.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474BD5-5CDD-4624-B265-461D5D2FA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6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7541F74-7AB4-44F5-B299-DC46587E9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373"/>
            <a:ext cx="12192000" cy="6867027"/>
            <a:chOff x="0" y="-2373"/>
            <a:chExt cx="12192000" cy="6867027"/>
          </a:xfrm>
        </p:grpSpPr>
        <p:sp>
          <p:nvSpPr>
            <p:cNvPr id="11" name="Rectangle 10">
              <a:extLst>
                <a:ext uri="{FF2B5EF4-FFF2-40B4-BE49-F238E27FC236}">
                  <a16:creationId xmlns:a16="http://schemas.microsoft.com/office/drawing/2014/main" id="{B7C5CDCA-4575-4FF4-A5EC-64DC449B20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0742D19B-10DE-4D94-98F8-1F12F9938F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9BC4F9F2-5068-498F-A8BD-B7B1053288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53E1DABB-ED82-4D7D-8F9D-4F5168E3E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93468F7E-1797-41D7-AB73-3AD2C4C253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A20D4073-E031-435E-B8A6-63CEA7375E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a:extLst>
                <a:ext uri="{FF2B5EF4-FFF2-40B4-BE49-F238E27FC236}">
                  <a16:creationId xmlns:a16="http://schemas.microsoft.com/office/drawing/2014/main" id="{8304B15C-CB59-49EF-BEFA-F4B5CFF1F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a:extLst>
                <a:ext uri="{FF2B5EF4-FFF2-40B4-BE49-F238E27FC236}">
                  <a16:creationId xmlns:a16="http://schemas.microsoft.com/office/drawing/2014/main" id="{6739E239-4B56-4CD1-B3C9-F44730C4B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9" name="Freeform 5">
              <a:extLst>
                <a:ext uri="{FF2B5EF4-FFF2-40B4-BE49-F238E27FC236}">
                  <a16:creationId xmlns:a16="http://schemas.microsoft.com/office/drawing/2014/main" id="{B97F9A81-D694-4C86-AF0C-8D592AFE28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1" name="Rectangle 20">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Nadpis 1">
            <a:extLst>
              <a:ext uri="{FF2B5EF4-FFF2-40B4-BE49-F238E27FC236}">
                <a16:creationId xmlns:a16="http://schemas.microsoft.com/office/drawing/2014/main" id="{D850BACB-BC09-47A9-9078-CBCFA63E5A53}"/>
              </a:ext>
            </a:extLst>
          </p:cNvPr>
          <p:cNvSpPr>
            <a:spLocks noGrp="1"/>
          </p:cNvSpPr>
          <p:nvPr>
            <p:ph type="ctrTitle"/>
          </p:nvPr>
        </p:nvSpPr>
        <p:spPr>
          <a:xfrm>
            <a:off x="1683171" y="1143000"/>
            <a:ext cx="8825658" cy="3389217"/>
          </a:xfrm>
        </p:spPr>
        <p:txBody>
          <a:bodyPr anchor="ctr">
            <a:normAutofit/>
          </a:bodyPr>
          <a:lstStyle/>
          <a:p>
            <a:pPr algn="ctr">
              <a:lnSpc>
                <a:spcPct val="90000"/>
              </a:lnSpc>
            </a:pPr>
            <a:r>
              <a:rPr lang="cs-CZ" sz="3100" b="1" dirty="0">
                <a:solidFill>
                  <a:srgbClr val="FFFFFF"/>
                </a:solidFill>
              </a:rPr>
              <a:t>Poskytování údajů z katastru nemovitostí. </a:t>
            </a:r>
            <a:br>
              <a:rPr lang="cs-CZ" sz="3100" b="1" dirty="0">
                <a:solidFill>
                  <a:srgbClr val="FFFFFF"/>
                </a:solidFill>
              </a:rPr>
            </a:br>
            <a:endParaRPr lang="cs-CZ" sz="3100" dirty="0">
              <a:solidFill>
                <a:srgbClr val="FFFFFF"/>
              </a:solidFill>
            </a:endParaRPr>
          </a:p>
        </p:txBody>
      </p:sp>
      <p:sp>
        <p:nvSpPr>
          <p:cNvPr id="3" name="Podnadpis 2">
            <a:extLst>
              <a:ext uri="{FF2B5EF4-FFF2-40B4-BE49-F238E27FC236}">
                <a16:creationId xmlns:a16="http://schemas.microsoft.com/office/drawing/2014/main" id="{817730F0-09DF-4687-BA5B-631E28D1E753}"/>
              </a:ext>
            </a:extLst>
          </p:cNvPr>
          <p:cNvSpPr>
            <a:spLocks noGrp="1"/>
          </p:cNvSpPr>
          <p:nvPr>
            <p:ph type="subTitle" idx="1"/>
          </p:nvPr>
        </p:nvSpPr>
        <p:spPr>
          <a:xfrm>
            <a:off x="1683171" y="5240851"/>
            <a:ext cx="8825658" cy="828932"/>
          </a:xfrm>
        </p:spPr>
        <p:txBody>
          <a:bodyPr>
            <a:normAutofit/>
          </a:bodyPr>
          <a:lstStyle/>
          <a:p>
            <a:pPr algn="ctr"/>
            <a:r>
              <a:rPr lang="cs-CZ" sz="2400">
                <a:solidFill>
                  <a:schemeClr val="tx2"/>
                </a:solidFill>
              </a:rPr>
              <a:t>JUDr. Jana Tkáčiková, Ph.D.</a:t>
            </a:r>
          </a:p>
        </p:txBody>
      </p:sp>
    </p:spTree>
    <p:extLst>
      <p:ext uri="{BB962C8B-B14F-4D97-AF65-F5344CB8AC3E}">
        <p14:creationId xmlns:p14="http://schemas.microsoft.com/office/powerpoint/2010/main" val="380438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634D62-73C2-4254-9C64-70C6282DD178}"/>
              </a:ext>
            </a:extLst>
          </p:cNvPr>
          <p:cNvSpPr>
            <a:spLocks noGrp="1"/>
          </p:cNvSpPr>
          <p:nvPr>
            <p:ph type="title"/>
          </p:nvPr>
        </p:nvSpPr>
        <p:spPr/>
        <p:txBody>
          <a:bodyPr/>
          <a:lstStyle/>
          <a:p>
            <a:r>
              <a:rPr lang="cs-CZ" dirty="0"/>
              <a:t>Výpisy, opisy nebo kopie z SGI a SPI a identifikace parcel (§ 6 VPÚ)</a:t>
            </a:r>
          </a:p>
        </p:txBody>
      </p:sp>
      <p:sp>
        <p:nvSpPr>
          <p:cNvPr id="3" name="Zástupný obsah 2">
            <a:extLst>
              <a:ext uri="{FF2B5EF4-FFF2-40B4-BE49-F238E27FC236}">
                <a16:creationId xmlns:a16="http://schemas.microsoft.com/office/drawing/2014/main" id="{46386F68-D85A-47BA-844A-17A88554A510}"/>
              </a:ext>
            </a:extLst>
          </p:cNvPr>
          <p:cNvSpPr>
            <a:spLocks noGrp="1"/>
          </p:cNvSpPr>
          <p:nvPr>
            <p:ph idx="1"/>
          </p:nvPr>
        </p:nvSpPr>
        <p:spPr/>
        <p:txBody>
          <a:bodyPr>
            <a:normAutofit fontScale="77500" lnSpcReduction="20000"/>
          </a:bodyPr>
          <a:lstStyle/>
          <a:p>
            <a:r>
              <a:rPr lang="cs-CZ" dirty="0"/>
              <a:t>Veřejné listiny (= prokázání stavu evidovaného v katastru k určitému datu, hodině a minutě) v podobě</a:t>
            </a:r>
          </a:p>
          <a:p>
            <a:pPr lvl="1"/>
            <a:r>
              <a:rPr lang="cs-CZ" dirty="0"/>
              <a:t>Výpis z katastru nemovitostí </a:t>
            </a:r>
          </a:p>
          <a:p>
            <a:pPr lvl="2"/>
            <a:r>
              <a:rPr lang="cs-CZ" dirty="0"/>
              <a:t>výčet nemovitostí vlastníka (spoluvlastníků) nebo oprávněného z dalšího práva příslušejících k listu vlastnictví s údaji o právech a s dalšími údaji katastru </a:t>
            </a:r>
          </a:p>
          <a:p>
            <a:pPr lvl="2"/>
            <a:r>
              <a:rPr lang="cs-CZ" dirty="0"/>
              <a:t>výčet údajů o nemovitosti s vymezenými jednotkami</a:t>
            </a:r>
          </a:p>
          <a:p>
            <a:pPr lvl="1"/>
            <a:r>
              <a:rPr lang="cs-CZ" dirty="0"/>
              <a:t>Identifikace parcel </a:t>
            </a:r>
          </a:p>
          <a:p>
            <a:pPr lvl="2"/>
            <a:r>
              <a:rPr lang="cs-CZ" dirty="0"/>
              <a:t>kopie katastrální mapy zobrazující vybrané parcely</a:t>
            </a:r>
          </a:p>
          <a:p>
            <a:pPr lvl="3"/>
            <a:r>
              <a:rPr lang="cs-CZ" dirty="0"/>
              <a:t>porovnání totožnosti parcely nebo skupiny souvisejících parcel posledního dochovaného stavu dřívějších pozemkových evidencí nebo stavu katastrálního operátu k určitému datu s parcelou nebo skupinou parcel vedených v katastru</a:t>
            </a:r>
          </a:p>
          <a:p>
            <a:r>
              <a:rPr lang="cs-CZ" dirty="0"/>
              <a:t>Na žádost </a:t>
            </a:r>
          </a:p>
          <a:p>
            <a:pPr lvl="1"/>
            <a:r>
              <a:rPr lang="cs-CZ" dirty="0"/>
              <a:t>Náležitosti písemné žádosti dle § 6 odst. 2 VPÚ</a:t>
            </a:r>
          </a:p>
          <a:p>
            <a:r>
              <a:rPr lang="cs-CZ" dirty="0"/>
              <a:t>Správní poplatek, není-li osvobození</a:t>
            </a:r>
          </a:p>
        </p:txBody>
      </p:sp>
    </p:spTree>
    <p:extLst>
      <p:ext uri="{BB962C8B-B14F-4D97-AF65-F5344CB8AC3E}">
        <p14:creationId xmlns:p14="http://schemas.microsoft.com/office/powerpoint/2010/main" val="2115468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EF4406-BB6C-4EE4-AD2D-1F29558CF453}"/>
              </a:ext>
            </a:extLst>
          </p:cNvPr>
          <p:cNvSpPr>
            <a:spLocks noGrp="1"/>
          </p:cNvSpPr>
          <p:nvPr>
            <p:ph type="title"/>
          </p:nvPr>
        </p:nvSpPr>
        <p:spPr/>
        <p:txBody>
          <a:bodyPr>
            <a:normAutofit fontScale="90000"/>
          </a:bodyPr>
          <a:lstStyle/>
          <a:p>
            <a:pPr>
              <a:lnSpc>
                <a:spcPct val="90000"/>
              </a:lnSpc>
            </a:pPr>
            <a:r>
              <a:rPr lang="cs-CZ" dirty="0"/>
              <a:t>Ověřené kopie, výstupy a duplikáty </a:t>
            </a:r>
            <a:br>
              <a:rPr lang="cs-CZ" dirty="0"/>
            </a:br>
            <a:r>
              <a:rPr lang="cs-CZ" dirty="0"/>
              <a:t>ze sbírky listiny (§ 7 VPÚ)</a:t>
            </a:r>
          </a:p>
        </p:txBody>
      </p:sp>
      <p:sp>
        <p:nvSpPr>
          <p:cNvPr id="3" name="Zástupný obsah 2">
            <a:extLst>
              <a:ext uri="{FF2B5EF4-FFF2-40B4-BE49-F238E27FC236}">
                <a16:creationId xmlns:a16="http://schemas.microsoft.com/office/drawing/2014/main" id="{68AA93B3-DD21-4ED8-9F99-8FCD59A9381E}"/>
              </a:ext>
            </a:extLst>
          </p:cNvPr>
          <p:cNvSpPr>
            <a:spLocks noGrp="1"/>
          </p:cNvSpPr>
          <p:nvPr>
            <p:ph idx="1"/>
          </p:nvPr>
        </p:nvSpPr>
        <p:spPr/>
        <p:txBody>
          <a:bodyPr anchor="ctr">
            <a:normAutofit lnSpcReduction="10000"/>
          </a:bodyPr>
          <a:lstStyle/>
          <a:p>
            <a:pPr>
              <a:lnSpc>
                <a:spcPct val="90000"/>
              </a:lnSpc>
            </a:pPr>
            <a:r>
              <a:rPr lang="cs-CZ" dirty="0">
                <a:solidFill>
                  <a:schemeClr val="tx1"/>
                </a:solidFill>
              </a:rPr>
              <a:t>Veřejné listiny</a:t>
            </a:r>
          </a:p>
          <a:p>
            <a:pPr>
              <a:lnSpc>
                <a:spcPct val="90000"/>
              </a:lnSpc>
            </a:pPr>
            <a:r>
              <a:rPr lang="cs-CZ" dirty="0">
                <a:solidFill>
                  <a:schemeClr val="tx1"/>
                </a:solidFill>
              </a:rPr>
              <a:t>Na žádost</a:t>
            </a:r>
          </a:p>
          <a:p>
            <a:pPr>
              <a:lnSpc>
                <a:spcPct val="90000"/>
              </a:lnSpc>
            </a:pPr>
            <a:r>
              <a:rPr lang="cs-CZ" dirty="0">
                <a:solidFill>
                  <a:schemeClr val="tx1"/>
                </a:solidFill>
              </a:rPr>
              <a:t>Prokázání totožnosti žadatele</a:t>
            </a:r>
          </a:p>
          <a:p>
            <a:pPr lvl="1">
              <a:lnSpc>
                <a:spcPct val="90000"/>
              </a:lnSpc>
            </a:pPr>
            <a:r>
              <a:rPr lang="cs-CZ" dirty="0">
                <a:solidFill>
                  <a:schemeClr val="tx1"/>
                </a:solidFill>
              </a:rPr>
              <a:t>doklad totožnosti</a:t>
            </a:r>
          </a:p>
          <a:p>
            <a:pPr lvl="1">
              <a:lnSpc>
                <a:spcPct val="90000"/>
              </a:lnSpc>
            </a:pPr>
            <a:r>
              <a:rPr lang="cs-CZ" dirty="0">
                <a:solidFill>
                  <a:schemeClr val="tx1"/>
                </a:solidFill>
              </a:rPr>
              <a:t>datová schránka</a:t>
            </a:r>
          </a:p>
          <a:p>
            <a:pPr lvl="1">
              <a:lnSpc>
                <a:spcPct val="90000"/>
              </a:lnSpc>
            </a:pPr>
            <a:r>
              <a:rPr lang="cs-CZ" dirty="0">
                <a:solidFill>
                  <a:schemeClr val="tx1"/>
                </a:solidFill>
              </a:rPr>
              <a:t>úředně ověřený podpis</a:t>
            </a:r>
          </a:p>
          <a:p>
            <a:pPr lvl="1">
              <a:lnSpc>
                <a:spcPct val="90000"/>
              </a:lnSpc>
            </a:pPr>
            <a:r>
              <a:rPr lang="cs-CZ" dirty="0">
                <a:solidFill>
                  <a:schemeClr val="tx1"/>
                </a:solidFill>
              </a:rPr>
              <a:t>otisk úředního razítka a podpis oprávněné úřední osoby</a:t>
            </a:r>
          </a:p>
          <a:p>
            <a:pPr>
              <a:lnSpc>
                <a:spcPct val="90000"/>
              </a:lnSpc>
            </a:pPr>
            <a:r>
              <a:rPr lang="cs-CZ" dirty="0">
                <a:solidFill>
                  <a:schemeClr val="tx1"/>
                </a:solidFill>
              </a:rPr>
              <a:t>Listinná nebo elektronická podoba</a:t>
            </a:r>
          </a:p>
          <a:p>
            <a:pPr lvl="1">
              <a:lnSpc>
                <a:spcPct val="90000"/>
              </a:lnSpc>
            </a:pPr>
            <a:r>
              <a:rPr lang="cs-CZ" dirty="0">
                <a:solidFill>
                  <a:schemeClr val="tx1"/>
                </a:solidFill>
              </a:rPr>
              <a:t>Ověřovací doložka </a:t>
            </a:r>
          </a:p>
          <a:p>
            <a:pPr>
              <a:lnSpc>
                <a:spcPct val="90000"/>
              </a:lnSpc>
            </a:pPr>
            <a:r>
              <a:rPr lang="cs-CZ" dirty="0">
                <a:solidFill>
                  <a:schemeClr val="tx1"/>
                </a:solidFill>
              </a:rPr>
              <a:t>Správní poplatek</a:t>
            </a:r>
          </a:p>
        </p:txBody>
      </p:sp>
    </p:spTree>
    <p:extLst>
      <p:ext uri="{BB962C8B-B14F-4D97-AF65-F5344CB8AC3E}">
        <p14:creationId xmlns:p14="http://schemas.microsoft.com/office/powerpoint/2010/main" val="934628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7EA8FE-8D84-4C93-8560-9D1A4D54AF5B}"/>
              </a:ext>
            </a:extLst>
          </p:cNvPr>
          <p:cNvSpPr>
            <a:spLocks noGrp="1"/>
          </p:cNvSpPr>
          <p:nvPr>
            <p:ph type="title"/>
          </p:nvPr>
        </p:nvSpPr>
        <p:spPr/>
        <p:txBody>
          <a:bodyPr/>
          <a:lstStyle/>
          <a:p>
            <a:r>
              <a:rPr lang="cs-CZ" dirty="0"/>
              <a:t>Prosté kopie nebo výstupy ze sbírky listin  (§ 8 VPÚ)</a:t>
            </a:r>
          </a:p>
        </p:txBody>
      </p:sp>
      <p:sp>
        <p:nvSpPr>
          <p:cNvPr id="3" name="Zástupný obsah 2">
            <a:extLst>
              <a:ext uri="{FF2B5EF4-FFF2-40B4-BE49-F238E27FC236}">
                <a16:creationId xmlns:a16="http://schemas.microsoft.com/office/drawing/2014/main" id="{A26CFB8A-36C2-4235-8D37-F487A34B257C}"/>
              </a:ext>
            </a:extLst>
          </p:cNvPr>
          <p:cNvSpPr>
            <a:spLocks noGrp="1"/>
          </p:cNvSpPr>
          <p:nvPr>
            <p:ph idx="1"/>
          </p:nvPr>
        </p:nvSpPr>
        <p:spPr/>
        <p:txBody>
          <a:bodyPr/>
          <a:lstStyle/>
          <a:p>
            <a:r>
              <a:rPr lang="cs-CZ" dirty="0"/>
              <a:t>Na žádost</a:t>
            </a:r>
          </a:p>
          <a:p>
            <a:r>
              <a:rPr lang="cs-CZ" dirty="0"/>
              <a:t>Prokázání totožnosti žadatele (viz výše)</a:t>
            </a:r>
          </a:p>
          <a:p>
            <a:r>
              <a:rPr lang="cs-CZ" dirty="0"/>
              <a:t>Úplata dle vyhlášky</a:t>
            </a:r>
          </a:p>
          <a:p>
            <a:endParaRPr lang="cs-CZ" dirty="0"/>
          </a:p>
          <a:p>
            <a:endParaRPr lang="cs-CZ" dirty="0"/>
          </a:p>
        </p:txBody>
      </p:sp>
    </p:spTree>
    <p:extLst>
      <p:ext uri="{BB962C8B-B14F-4D97-AF65-F5344CB8AC3E}">
        <p14:creationId xmlns:p14="http://schemas.microsoft.com/office/powerpoint/2010/main" val="239239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3840DC-9FF8-45B1-96CE-629710A35DFB}"/>
              </a:ext>
            </a:extLst>
          </p:cNvPr>
          <p:cNvSpPr>
            <a:spLocks noGrp="1"/>
          </p:cNvSpPr>
          <p:nvPr>
            <p:ph type="title"/>
          </p:nvPr>
        </p:nvSpPr>
        <p:spPr/>
        <p:txBody>
          <a:bodyPr/>
          <a:lstStyle/>
          <a:p>
            <a:r>
              <a:rPr lang="cs-CZ" dirty="0"/>
              <a:t>Kopie z katastrálního operátu,</a:t>
            </a:r>
            <a:br>
              <a:rPr lang="cs-CZ" dirty="0"/>
            </a:br>
            <a:r>
              <a:rPr lang="cs-CZ" dirty="0"/>
              <a:t>s výjimkou sbírky listin</a:t>
            </a:r>
          </a:p>
        </p:txBody>
      </p:sp>
      <p:sp>
        <p:nvSpPr>
          <p:cNvPr id="3" name="Zástupný obsah 2">
            <a:extLst>
              <a:ext uri="{FF2B5EF4-FFF2-40B4-BE49-F238E27FC236}">
                <a16:creationId xmlns:a16="http://schemas.microsoft.com/office/drawing/2014/main" id="{DA51B12F-935C-4680-B2AB-F088EDBF7B2F}"/>
              </a:ext>
            </a:extLst>
          </p:cNvPr>
          <p:cNvSpPr>
            <a:spLocks noGrp="1"/>
          </p:cNvSpPr>
          <p:nvPr>
            <p:ph idx="1"/>
          </p:nvPr>
        </p:nvSpPr>
        <p:spPr/>
        <p:txBody>
          <a:bodyPr/>
          <a:lstStyle/>
          <a:p>
            <a:r>
              <a:rPr lang="cs-CZ" dirty="0"/>
              <a:t>Na žádost</a:t>
            </a:r>
          </a:p>
          <a:p>
            <a:r>
              <a:rPr lang="cs-CZ" dirty="0"/>
              <a:t>Za úplatu dle vyhlášky</a:t>
            </a:r>
          </a:p>
          <a:p>
            <a:r>
              <a:rPr lang="cs-CZ" dirty="0"/>
              <a:t>V listinné nebo elektronické podobě</a:t>
            </a:r>
          </a:p>
          <a:p>
            <a:pPr lvl="1"/>
            <a:r>
              <a:rPr lang="cs-CZ" dirty="0"/>
              <a:t>Reprografické kopie</a:t>
            </a:r>
          </a:p>
          <a:p>
            <a:pPr lvl="1"/>
            <a:r>
              <a:rPr lang="cs-CZ" dirty="0"/>
              <a:t>Tiskové výpisy</a:t>
            </a:r>
          </a:p>
          <a:p>
            <a:pPr lvl="2"/>
            <a:r>
              <a:rPr lang="cs-CZ" dirty="0"/>
              <a:t>I se zpětnou platností</a:t>
            </a:r>
          </a:p>
        </p:txBody>
      </p:sp>
    </p:spTree>
    <p:extLst>
      <p:ext uri="{BB962C8B-B14F-4D97-AF65-F5344CB8AC3E}">
        <p14:creationId xmlns:p14="http://schemas.microsoft.com/office/powerpoint/2010/main" val="348834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ECAF1E58-D170-4EF3-8E1A-992DA3688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3EACCB19-3F29-416E-BD93-24BDDE37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1" name="Oval 30">
            <a:extLst>
              <a:ext uri="{FF2B5EF4-FFF2-40B4-BE49-F238E27FC236}">
                <a16:creationId xmlns:a16="http://schemas.microsoft.com/office/drawing/2014/main" id="{39C41423-F9F7-4333-A541-61582D3D2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3" name="Freeform 5">
            <a:extLst>
              <a:ext uri="{FF2B5EF4-FFF2-40B4-BE49-F238E27FC236}">
                <a16:creationId xmlns:a16="http://schemas.microsoft.com/office/drawing/2014/main" id="{A66DA090-6BD9-45CC-B782-02767069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5" name="Rectangle 34">
            <a:extLst>
              <a:ext uri="{FF2B5EF4-FFF2-40B4-BE49-F238E27FC236}">
                <a16:creationId xmlns:a16="http://schemas.microsoft.com/office/drawing/2014/main" id="{BA9F93AF-9489-4B8A-AA6B-1B00D3CA6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37" name="Freeform 5">
            <a:extLst>
              <a:ext uri="{FF2B5EF4-FFF2-40B4-BE49-F238E27FC236}">
                <a16:creationId xmlns:a16="http://schemas.microsoft.com/office/drawing/2014/main" id="{2F459F0B-865B-481D-9AC3-15C76A336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39" name="Freeform 5">
            <a:extLst>
              <a:ext uri="{FF2B5EF4-FFF2-40B4-BE49-F238E27FC236}">
                <a16:creationId xmlns:a16="http://schemas.microsoft.com/office/drawing/2014/main" id="{61CDB3A6-B686-4E1D-AD52-3DC038A45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Nadpis 1">
            <a:extLst>
              <a:ext uri="{FF2B5EF4-FFF2-40B4-BE49-F238E27FC236}">
                <a16:creationId xmlns:a16="http://schemas.microsoft.com/office/drawing/2014/main" id="{57BCAC0F-DCF8-4F52-A062-9BEF91F08938}"/>
              </a:ext>
            </a:extLst>
          </p:cNvPr>
          <p:cNvSpPr>
            <a:spLocks noGrp="1"/>
          </p:cNvSpPr>
          <p:nvPr>
            <p:ph type="title"/>
          </p:nvPr>
        </p:nvSpPr>
        <p:spPr>
          <a:xfrm>
            <a:off x="1154955" y="973667"/>
            <a:ext cx="2942210" cy="4833745"/>
          </a:xfrm>
        </p:spPr>
        <p:txBody>
          <a:bodyPr>
            <a:normAutofit/>
          </a:bodyPr>
          <a:lstStyle/>
          <a:p>
            <a:r>
              <a:rPr lang="cs-CZ" dirty="0">
                <a:solidFill>
                  <a:srgbClr val="EBEBEB"/>
                </a:solidFill>
                <a:hlinkClick r:id="rId4"/>
              </a:rPr>
              <a:t>Dálkový přístup</a:t>
            </a:r>
            <a:endParaRPr lang="cs-CZ" dirty="0">
              <a:solidFill>
                <a:srgbClr val="EBEBEB"/>
              </a:solidFill>
            </a:endParaRPr>
          </a:p>
        </p:txBody>
      </p:sp>
      <p:sp>
        <p:nvSpPr>
          <p:cNvPr id="41" name="Rectangle 40">
            <a:extLst>
              <a:ext uri="{FF2B5EF4-FFF2-40B4-BE49-F238E27FC236}">
                <a16:creationId xmlns:a16="http://schemas.microsoft.com/office/drawing/2014/main" id="{3D38E400-4F30-481D-A5DC-5AA21A2CB8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2" name="Zástupný obsah 2">
            <a:extLst>
              <a:ext uri="{FF2B5EF4-FFF2-40B4-BE49-F238E27FC236}">
                <a16:creationId xmlns:a16="http://schemas.microsoft.com/office/drawing/2014/main" id="{4B409CB9-7754-445C-927A-9EFE1A602F1A}"/>
              </a:ext>
            </a:extLst>
          </p:cNvPr>
          <p:cNvGraphicFramePr>
            <a:graphicFrameLocks noGrp="1"/>
          </p:cNvGraphicFramePr>
          <p:nvPr>
            <p:ph idx="1"/>
            <p:extLst>
              <p:ext uri="{D42A27DB-BD31-4B8C-83A1-F6EECF244321}">
                <p14:modId xmlns:p14="http://schemas.microsoft.com/office/powerpoint/2010/main" val="4203748036"/>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89508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C52BB5-948E-4315-B77F-2B8BEDFA83B8}"/>
              </a:ext>
            </a:extLst>
          </p:cNvPr>
          <p:cNvSpPr>
            <a:spLocks noGrp="1"/>
          </p:cNvSpPr>
          <p:nvPr>
            <p:ph type="title"/>
          </p:nvPr>
        </p:nvSpPr>
        <p:spPr/>
        <p:txBody>
          <a:bodyPr/>
          <a:lstStyle/>
          <a:p>
            <a:r>
              <a:rPr lang="cs-CZ" dirty="0"/>
              <a:t>Dálkový přístup – typy účtů</a:t>
            </a:r>
          </a:p>
        </p:txBody>
      </p:sp>
      <p:sp>
        <p:nvSpPr>
          <p:cNvPr id="3" name="Zástupný obsah 2">
            <a:extLst>
              <a:ext uri="{FF2B5EF4-FFF2-40B4-BE49-F238E27FC236}">
                <a16:creationId xmlns:a16="http://schemas.microsoft.com/office/drawing/2014/main" id="{32E52D52-E2BB-48B9-91A1-DBCE8ED78ABC}"/>
              </a:ext>
            </a:extLst>
          </p:cNvPr>
          <p:cNvSpPr>
            <a:spLocks noGrp="1"/>
          </p:cNvSpPr>
          <p:nvPr>
            <p:ph idx="1"/>
          </p:nvPr>
        </p:nvSpPr>
        <p:spPr/>
        <p:txBody>
          <a:bodyPr>
            <a:normAutofit fontScale="85000" lnSpcReduction="20000"/>
          </a:bodyPr>
          <a:lstStyle/>
          <a:p>
            <a:r>
              <a:rPr lang="cs-CZ" dirty="0"/>
              <a:t>Běžný platící</a:t>
            </a:r>
          </a:p>
          <a:p>
            <a:r>
              <a:rPr lang="cs-CZ" dirty="0"/>
              <a:t>Bezúplatný</a:t>
            </a:r>
          </a:p>
          <a:p>
            <a:pPr lvl="1"/>
            <a:r>
              <a:rPr lang="cs-CZ" dirty="0"/>
              <a:t>K výkonu své působnosti</a:t>
            </a:r>
          </a:p>
          <a:p>
            <a:pPr lvl="1"/>
            <a:r>
              <a:rPr lang="cs-CZ" dirty="0"/>
              <a:t>samosprávným orgánům obcí, měst, krajů, organizačním složkám státu, notářům a soudním exekutorům (SSL, SPÚ, OOP, OBÚ, </a:t>
            </a:r>
            <a:r>
              <a:rPr lang="cs-CZ" dirty="0" err="1"/>
              <a:t>Mze</a:t>
            </a:r>
            <a:r>
              <a:rPr lang="cs-CZ" dirty="0"/>
              <a:t>)</a:t>
            </a:r>
          </a:p>
          <a:p>
            <a:r>
              <a:rPr lang="cs-CZ" dirty="0"/>
              <a:t>Pro účely vydávání ověřených výstupů z KN</a:t>
            </a:r>
          </a:p>
          <a:p>
            <a:pPr lvl="1"/>
            <a:r>
              <a:rPr lang="cs-CZ" dirty="0"/>
              <a:t>subjektům, které mají dle zákona oprávnění ověřovat výstupy z informačních systémů státní správy (obecní úřady, notáři, Česká pošta a Hospodářská komora)</a:t>
            </a:r>
          </a:p>
          <a:p>
            <a:pPr lvl="1"/>
            <a:r>
              <a:rPr lang="cs-CZ" dirty="0"/>
              <a:t>Výpis z KN, evidence práv osob a kopie katastrální mapy</a:t>
            </a:r>
          </a:p>
          <a:p>
            <a:r>
              <a:rPr lang="cs-CZ" dirty="0"/>
              <a:t>Pro vyhotovitele a ověřovatele geometrických plánů</a:t>
            </a:r>
          </a:p>
          <a:p>
            <a:r>
              <a:rPr lang="cs-CZ" dirty="0">
                <a:hlinkClick r:id="rId2"/>
              </a:rPr>
              <a:t>https://www.cuzk.cz/Katastr-nemovitosti/Poskytovani-udaju-z-KN/Dalkovy-pristup/Vystupy-z-KN-poskytovane-prostrednictvim-DP.aspx</a:t>
            </a:r>
            <a:r>
              <a:rPr lang="cs-CZ" dirty="0"/>
              <a:t> </a:t>
            </a:r>
          </a:p>
        </p:txBody>
      </p:sp>
    </p:spTree>
    <p:extLst>
      <p:ext uri="{BB962C8B-B14F-4D97-AF65-F5344CB8AC3E}">
        <p14:creationId xmlns:p14="http://schemas.microsoft.com/office/powerpoint/2010/main" val="1851607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05AC3C-47EA-45AF-992F-D3CDCF2D614F}"/>
              </a:ext>
            </a:extLst>
          </p:cNvPr>
          <p:cNvSpPr>
            <a:spLocks noGrp="1"/>
          </p:cNvSpPr>
          <p:nvPr>
            <p:ph type="title"/>
          </p:nvPr>
        </p:nvSpPr>
        <p:spPr/>
        <p:txBody>
          <a:bodyPr/>
          <a:lstStyle/>
          <a:p>
            <a:r>
              <a:rPr lang="cs-CZ" dirty="0"/>
              <a:t>Zablokování účtu pro dálkový přístup</a:t>
            </a:r>
          </a:p>
        </p:txBody>
      </p:sp>
      <p:sp>
        <p:nvSpPr>
          <p:cNvPr id="3" name="Zástupný obsah 2">
            <a:extLst>
              <a:ext uri="{FF2B5EF4-FFF2-40B4-BE49-F238E27FC236}">
                <a16:creationId xmlns:a16="http://schemas.microsoft.com/office/drawing/2014/main" id="{6E6CFCE8-C2DA-476C-A145-89638FD1AFF7}"/>
              </a:ext>
            </a:extLst>
          </p:cNvPr>
          <p:cNvSpPr>
            <a:spLocks noGrp="1"/>
          </p:cNvSpPr>
          <p:nvPr>
            <p:ph idx="1"/>
          </p:nvPr>
        </p:nvSpPr>
        <p:spPr/>
        <p:txBody>
          <a:bodyPr/>
          <a:lstStyle/>
          <a:p>
            <a:r>
              <a:rPr lang="cs-CZ" dirty="0"/>
              <a:t>na písemnou žádost uživatele, </a:t>
            </a:r>
          </a:p>
          <a:p>
            <a:r>
              <a:rPr lang="cs-CZ" dirty="0"/>
              <a:t>z moci úřední ČÚZK, pokud uživatel</a:t>
            </a:r>
          </a:p>
          <a:p>
            <a:pPr lvl="1"/>
            <a:r>
              <a:rPr lang="cs-CZ" dirty="0"/>
              <a:t>přetěžuje technologickou infrastrukturu, </a:t>
            </a:r>
          </a:p>
          <a:p>
            <a:pPr lvl="1"/>
            <a:r>
              <a:rPr lang="cs-CZ" dirty="0"/>
              <a:t>neodborně využívá nebo zneužívá dálkový přístup k neoprávněnému vytěžování údajů z katastru, </a:t>
            </a:r>
          </a:p>
          <a:p>
            <a:pPr lvl="1"/>
            <a:r>
              <a:rPr lang="cs-CZ" dirty="0"/>
              <a:t>neoprávněně šíří údaje katastru</a:t>
            </a:r>
          </a:p>
          <a:p>
            <a:pPr lvl="1"/>
            <a:r>
              <a:rPr lang="cs-CZ" dirty="0"/>
              <a:t>neplní povinnosti v oblasti úhrad za poskytované údaje</a:t>
            </a:r>
          </a:p>
        </p:txBody>
      </p:sp>
    </p:spTree>
    <p:extLst>
      <p:ext uri="{BB962C8B-B14F-4D97-AF65-F5344CB8AC3E}">
        <p14:creationId xmlns:p14="http://schemas.microsoft.com/office/powerpoint/2010/main" val="90772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F12AE-DE3C-4DCB-9B4A-583C1CB7EE39}"/>
              </a:ext>
            </a:extLst>
          </p:cNvPr>
          <p:cNvSpPr>
            <a:spLocks noGrp="1"/>
          </p:cNvSpPr>
          <p:nvPr>
            <p:ph type="title"/>
          </p:nvPr>
        </p:nvSpPr>
        <p:spPr/>
        <p:txBody>
          <a:bodyPr/>
          <a:lstStyle/>
          <a:p>
            <a:r>
              <a:rPr lang="cs-CZ" dirty="0"/>
              <a:t>Údaje v elektronické podobě</a:t>
            </a:r>
          </a:p>
        </p:txBody>
      </p:sp>
      <p:sp>
        <p:nvSpPr>
          <p:cNvPr id="3" name="Zástupný obsah 2">
            <a:extLst>
              <a:ext uri="{FF2B5EF4-FFF2-40B4-BE49-F238E27FC236}">
                <a16:creationId xmlns:a16="http://schemas.microsoft.com/office/drawing/2014/main" id="{08860116-8E8C-4368-940B-DE0FE545D8C5}"/>
              </a:ext>
            </a:extLst>
          </p:cNvPr>
          <p:cNvSpPr>
            <a:spLocks noGrp="1"/>
          </p:cNvSpPr>
          <p:nvPr>
            <p:ph idx="1"/>
          </p:nvPr>
        </p:nvSpPr>
        <p:spPr/>
        <p:txBody>
          <a:bodyPr>
            <a:normAutofit fontScale="92500" lnSpcReduction="10000"/>
          </a:bodyPr>
          <a:lstStyle/>
          <a:p>
            <a:r>
              <a:rPr lang="cs-CZ" dirty="0"/>
              <a:t>Fyzické předání na technickém nosiči dat nebo prostřednictvím internetu</a:t>
            </a:r>
          </a:p>
          <a:p>
            <a:pPr lvl="1"/>
            <a:r>
              <a:rPr lang="cs-CZ" dirty="0"/>
              <a:t>v rozsahu a struktuře, které umožňuje informační systém katastru nemovitostí, a to jako </a:t>
            </a:r>
            <a:r>
              <a:rPr lang="cs-CZ" dirty="0" err="1"/>
              <a:t>pseudonymizované</a:t>
            </a:r>
            <a:endParaRPr lang="cs-CZ" dirty="0"/>
          </a:p>
          <a:p>
            <a:pPr lvl="1"/>
            <a:r>
              <a:rPr lang="cs-CZ" dirty="0"/>
              <a:t>v jiném rozsahu a struktuře</a:t>
            </a:r>
          </a:p>
          <a:p>
            <a:pPr lvl="2"/>
            <a:r>
              <a:rPr lang="cs-CZ" dirty="0"/>
              <a:t>osobě, které se tyto údaje týkají</a:t>
            </a:r>
          </a:p>
          <a:p>
            <a:pPr lvl="2"/>
            <a:r>
              <a:rPr lang="cs-CZ" dirty="0"/>
              <a:t>osobě, která na jejich poskytnutí prokáže právní zájem nebo jiný vážný důvod, a která prokáže svoji totožnost</a:t>
            </a:r>
          </a:p>
          <a:p>
            <a:r>
              <a:rPr lang="cs-CZ" dirty="0"/>
              <a:t>Formy</a:t>
            </a:r>
          </a:p>
          <a:p>
            <a:pPr lvl="1"/>
            <a:r>
              <a:rPr lang="cs-CZ" dirty="0"/>
              <a:t>Výměnný formát v textovém tvaru</a:t>
            </a:r>
          </a:p>
          <a:p>
            <a:pPr lvl="1"/>
            <a:r>
              <a:rPr lang="cs-CZ" dirty="0"/>
              <a:t>Rastrová data katastrálních map</a:t>
            </a:r>
          </a:p>
          <a:p>
            <a:r>
              <a:rPr lang="cs-CZ" dirty="0"/>
              <a:t>Úplata dle vyhlášky</a:t>
            </a:r>
          </a:p>
          <a:p>
            <a:endParaRPr lang="cs-CZ" dirty="0"/>
          </a:p>
        </p:txBody>
      </p:sp>
    </p:spTree>
    <p:extLst>
      <p:ext uri="{BB962C8B-B14F-4D97-AF65-F5344CB8AC3E}">
        <p14:creationId xmlns:p14="http://schemas.microsoft.com/office/powerpoint/2010/main" val="993035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F3F1CA-9A69-43ED-8D1C-819D220A6A15}"/>
              </a:ext>
            </a:extLst>
          </p:cNvPr>
          <p:cNvSpPr>
            <a:spLocks noGrp="1"/>
          </p:cNvSpPr>
          <p:nvPr>
            <p:ph type="title"/>
          </p:nvPr>
        </p:nvSpPr>
        <p:spPr/>
        <p:txBody>
          <a:bodyPr/>
          <a:lstStyle/>
          <a:p>
            <a:r>
              <a:rPr lang="cs-CZ" dirty="0"/>
              <a:t>Srovnávací sestavení parcel</a:t>
            </a:r>
          </a:p>
        </p:txBody>
      </p:sp>
      <p:sp>
        <p:nvSpPr>
          <p:cNvPr id="3" name="Zástupný obsah 2">
            <a:extLst>
              <a:ext uri="{FF2B5EF4-FFF2-40B4-BE49-F238E27FC236}">
                <a16:creationId xmlns:a16="http://schemas.microsoft.com/office/drawing/2014/main" id="{3A7D6BB3-72D5-4158-986A-1BD29AF628FA}"/>
              </a:ext>
            </a:extLst>
          </p:cNvPr>
          <p:cNvSpPr>
            <a:spLocks noGrp="1"/>
          </p:cNvSpPr>
          <p:nvPr>
            <p:ph idx="1"/>
          </p:nvPr>
        </p:nvSpPr>
        <p:spPr/>
        <p:txBody>
          <a:bodyPr/>
          <a:lstStyle/>
          <a:p>
            <a:r>
              <a:rPr lang="cs-CZ" dirty="0"/>
              <a:t>orientační srovnání popisných informací o parcelách dřívějších pozemkových evidencí se stavem parcel katastru </a:t>
            </a:r>
          </a:p>
          <a:p>
            <a:r>
              <a:rPr lang="cs-CZ" dirty="0"/>
              <a:t>nebo srovnání popisných informací o parcelách katastru s posledním dochovaným stavem dřívějších pozemkových evidencí, pokud tento stav je považován za součást katastrálního operátu</a:t>
            </a:r>
          </a:p>
          <a:p>
            <a:pPr lvl="1"/>
            <a:r>
              <a:rPr lang="cs-CZ" dirty="0"/>
              <a:t>přibližná výměra parcel</a:t>
            </a:r>
          </a:p>
          <a:p>
            <a:pPr lvl="1"/>
            <a:r>
              <a:rPr lang="cs-CZ" dirty="0"/>
              <a:t>pouze v katastrálních územích nebo v jejich částech, ve kterých nebylo zcela odstraněno evidování zjednodušeným způsobem</a:t>
            </a:r>
          </a:p>
          <a:p>
            <a:r>
              <a:rPr lang="cs-CZ" dirty="0"/>
              <a:t>Úplata dle vyhlášky </a:t>
            </a:r>
          </a:p>
        </p:txBody>
      </p:sp>
    </p:spTree>
    <p:extLst>
      <p:ext uri="{BB962C8B-B14F-4D97-AF65-F5344CB8AC3E}">
        <p14:creationId xmlns:p14="http://schemas.microsoft.com/office/powerpoint/2010/main" val="2131290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CF7AE8-7DC2-4408-A650-5F784260FE06}"/>
              </a:ext>
            </a:extLst>
          </p:cNvPr>
          <p:cNvSpPr>
            <a:spLocks noGrp="1"/>
          </p:cNvSpPr>
          <p:nvPr>
            <p:ph type="title"/>
          </p:nvPr>
        </p:nvSpPr>
        <p:spPr/>
        <p:txBody>
          <a:bodyPr/>
          <a:lstStyle/>
          <a:p>
            <a:r>
              <a:rPr lang="cs-CZ" dirty="0"/>
              <a:t>Souhrnné přehledy o půdním fondu</a:t>
            </a:r>
          </a:p>
        </p:txBody>
      </p:sp>
      <p:sp>
        <p:nvSpPr>
          <p:cNvPr id="3" name="Zástupný obsah 2">
            <a:extLst>
              <a:ext uri="{FF2B5EF4-FFF2-40B4-BE49-F238E27FC236}">
                <a16:creationId xmlns:a16="http://schemas.microsoft.com/office/drawing/2014/main" id="{C5E0EAF9-9550-4F90-BDDB-0D8D9CDA7143}"/>
              </a:ext>
            </a:extLst>
          </p:cNvPr>
          <p:cNvSpPr>
            <a:spLocks noGrp="1"/>
          </p:cNvSpPr>
          <p:nvPr>
            <p:ph idx="1"/>
          </p:nvPr>
        </p:nvSpPr>
        <p:spPr/>
        <p:txBody>
          <a:bodyPr>
            <a:normAutofit/>
          </a:bodyPr>
          <a:lstStyle/>
          <a:p>
            <a:r>
              <a:rPr lang="cs-CZ" dirty="0"/>
              <a:t>Sestavuje ČÚZK </a:t>
            </a:r>
          </a:p>
          <a:p>
            <a:pPr lvl="1"/>
            <a:r>
              <a:rPr lang="pl-PL" dirty="0"/>
              <a:t>každoročně podle stavu KN ke dni 31. prosince</a:t>
            </a:r>
            <a:endParaRPr lang="cs-CZ" dirty="0"/>
          </a:p>
          <a:p>
            <a:r>
              <a:rPr lang="cs-CZ" dirty="0"/>
              <a:t>Obsah</a:t>
            </a:r>
          </a:p>
          <a:p>
            <a:pPr lvl="1"/>
            <a:r>
              <a:rPr lang="cs-CZ" dirty="0"/>
              <a:t>úhrnné hodnoty druhů pozemků a počty objektů evidovaných v katastru nemovitostí v členění podle obcí s rozšířenou působností, okresů a krajů </a:t>
            </a:r>
          </a:p>
          <a:p>
            <a:pPr lvl="1"/>
            <a:r>
              <a:rPr lang="cs-CZ" dirty="0"/>
              <a:t>tabulky a grafy vývoje druhů pozemků v ČR, zejména týkající se vývoje zemědělské a orné půdy</a:t>
            </a:r>
          </a:p>
          <a:p>
            <a:pPr lvl="1"/>
            <a:r>
              <a:rPr lang="cs-CZ" dirty="0"/>
              <a:t>statistika vkladů, záznamů a poznámek</a:t>
            </a:r>
            <a:endParaRPr lang="pl-PL" dirty="0"/>
          </a:p>
          <a:p>
            <a:r>
              <a:rPr lang="cs-CZ" dirty="0"/>
              <a:t>Dostupné z </a:t>
            </a:r>
            <a:r>
              <a:rPr lang="cs-CZ" dirty="0">
                <a:hlinkClick r:id="rId2"/>
              </a:rPr>
              <a:t>https://cuzk.cz/Periodika-a-publikace/Statisticke-udaje/Souhrne-prehledy-pudniho-fondu.aspx</a:t>
            </a:r>
            <a:endParaRPr lang="cs-CZ" dirty="0"/>
          </a:p>
        </p:txBody>
      </p:sp>
    </p:spTree>
    <p:extLst>
      <p:ext uri="{BB962C8B-B14F-4D97-AF65-F5344CB8AC3E}">
        <p14:creationId xmlns:p14="http://schemas.microsoft.com/office/powerpoint/2010/main" val="373274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47CF77-CDCA-4422-B32A-D2274664A507}"/>
              </a:ext>
            </a:extLst>
          </p:cNvPr>
          <p:cNvSpPr>
            <a:spLocks noGrp="1"/>
          </p:cNvSpPr>
          <p:nvPr>
            <p:ph type="title"/>
          </p:nvPr>
        </p:nvSpPr>
        <p:spPr/>
        <p:txBody>
          <a:bodyPr/>
          <a:lstStyle/>
          <a:p>
            <a:r>
              <a:rPr lang="cs-CZ" dirty="0"/>
              <a:t>Poskytování údajů – právní rámec</a:t>
            </a:r>
          </a:p>
        </p:txBody>
      </p:sp>
      <p:sp>
        <p:nvSpPr>
          <p:cNvPr id="3" name="Zástupný obsah 2">
            <a:extLst>
              <a:ext uri="{FF2B5EF4-FFF2-40B4-BE49-F238E27FC236}">
                <a16:creationId xmlns:a16="http://schemas.microsoft.com/office/drawing/2014/main" id="{473AA90B-D6F8-4307-A92B-4EB600463E8A}"/>
              </a:ext>
            </a:extLst>
          </p:cNvPr>
          <p:cNvSpPr>
            <a:spLocks noGrp="1"/>
          </p:cNvSpPr>
          <p:nvPr>
            <p:ph sz="half" idx="1"/>
          </p:nvPr>
        </p:nvSpPr>
        <p:spPr/>
        <p:txBody>
          <a:bodyPr>
            <a:normAutofit/>
          </a:bodyPr>
          <a:lstStyle/>
          <a:p>
            <a:r>
              <a:rPr lang="cs-CZ" dirty="0"/>
              <a:t>Občanský zákoník</a:t>
            </a:r>
          </a:p>
          <a:p>
            <a:r>
              <a:rPr lang="cs-CZ" dirty="0"/>
              <a:t>Katastrální zákon</a:t>
            </a:r>
          </a:p>
          <a:p>
            <a:r>
              <a:rPr lang="cs-CZ" dirty="0"/>
              <a:t>Katastrální vyhláška</a:t>
            </a:r>
          </a:p>
          <a:p>
            <a:r>
              <a:rPr lang="cs-CZ" dirty="0"/>
              <a:t>Vyhláška o poskytování údajů z katastru nemovitostí</a:t>
            </a:r>
          </a:p>
          <a:p>
            <a:r>
              <a:rPr lang="cs-CZ" dirty="0"/>
              <a:t>Zákon o správních poplatcích</a:t>
            </a:r>
          </a:p>
          <a:p>
            <a:endParaRPr lang="cs-CZ" dirty="0"/>
          </a:p>
          <a:p>
            <a:r>
              <a:rPr lang="cs-CZ" dirty="0"/>
              <a:t>Zákon o svobodném přístupu k informacím</a:t>
            </a:r>
          </a:p>
          <a:p>
            <a:endParaRPr lang="cs-CZ" dirty="0"/>
          </a:p>
        </p:txBody>
      </p:sp>
      <p:sp>
        <p:nvSpPr>
          <p:cNvPr id="4" name="Zástupný obsah 3">
            <a:extLst>
              <a:ext uri="{FF2B5EF4-FFF2-40B4-BE49-F238E27FC236}">
                <a16:creationId xmlns:a16="http://schemas.microsoft.com/office/drawing/2014/main" id="{F13A1233-1C60-4C7F-866E-DC863FA2A314}"/>
              </a:ext>
            </a:extLst>
          </p:cNvPr>
          <p:cNvSpPr>
            <a:spLocks noGrp="1"/>
          </p:cNvSpPr>
          <p:nvPr>
            <p:ph sz="half" idx="2"/>
          </p:nvPr>
        </p:nvSpPr>
        <p:spPr/>
        <p:txBody>
          <a:bodyPr>
            <a:normAutofit/>
          </a:bodyPr>
          <a:lstStyle/>
          <a:p>
            <a:r>
              <a:rPr lang="cs-CZ" dirty="0"/>
              <a:t>Obecné nařízení o ochraně osobních údajů (GDPR)</a:t>
            </a:r>
          </a:p>
          <a:p>
            <a:pPr lvl="1"/>
            <a:r>
              <a:rPr lang="cs-CZ" dirty="0">
                <a:hlinkClick r:id="rId3"/>
              </a:rPr>
              <a:t>https://www.cuzk.cz/Katastr-nemovitosti/Poskytovani-udaju-z-KN/Dopady_GDPR_na_data_a_sluzby_CUZK.aspx</a:t>
            </a:r>
            <a:r>
              <a:rPr lang="cs-CZ" dirty="0"/>
              <a:t> </a:t>
            </a:r>
          </a:p>
          <a:p>
            <a:r>
              <a:rPr lang="cs-CZ" dirty="0"/>
              <a:t>Zákon o ochraně osobních údajů</a:t>
            </a:r>
          </a:p>
          <a:p>
            <a:endParaRPr lang="cs-CZ" dirty="0"/>
          </a:p>
        </p:txBody>
      </p:sp>
    </p:spTree>
    <p:extLst>
      <p:ext uri="{BB962C8B-B14F-4D97-AF65-F5344CB8AC3E}">
        <p14:creationId xmlns:p14="http://schemas.microsoft.com/office/powerpoint/2010/main" val="139103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E5F506-7208-4896-A7C5-F10330EC95C7}"/>
              </a:ext>
            </a:extLst>
          </p:cNvPr>
          <p:cNvSpPr>
            <a:spLocks noGrp="1"/>
          </p:cNvSpPr>
          <p:nvPr>
            <p:ph type="title"/>
          </p:nvPr>
        </p:nvSpPr>
        <p:spPr/>
        <p:txBody>
          <a:bodyPr/>
          <a:lstStyle/>
          <a:p>
            <a:r>
              <a:rPr lang="cs-CZ" dirty="0"/>
              <a:t>Sledování změn = služba ČÚZK</a:t>
            </a:r>
            <a:br>
              <a:rPr lang="cs-CZ" dirty="0"/>
            </a:br>
            <a:r>
              <a:rPr lang="cs-CZ" sz="1600" dirty="0">
                <a:hlinkClick r:id="rId2"/>
              </a:rPr>
              <a:t>https://www.cuzk.cz/Katastr-nemovitosti/Poskytovani-udaju-z-KN/Sledovani-zmen.aspx</a:t>
            </a:r>
            <a:r>
              <a:rPr lang="cs-CZ" sz="1600" dirty="0"/>
              <a:t> </a:t>
            </a:r>
            <a:endParaRPr lang="cs-CZ" dirty="0"/>
          </a:p>
        </p:txBody>
      </p:sp>
      <p:sp>
        <p:nvSpPr>
          <p:cNvPr id="3" name="Zástupný obsah 2">
            <a:extLst>
              <a:ext uri="{FF2B5EF4-FFF2-40B4-BE49-F238E27FC236}">
                <a16:creationId xmlns:a16="http://schemas.microsoft.com/office/drawing/2014/main" id="{9A473AF7-7902-481E-88AE-4AFF25A373E4}"/>
              </a:ext>
            </a:extLst>
          </p:cNvPr>
          <p:cNvSpPr>
            <a:spLocks noGrp="1"/>
          </p:cNvSpPr>
          <p:nvPr>
            <p:ph idx="1"/>
          </p:nvPr>
        </p:nvSpPr>
        <p:spPr/>
        <p:txBody>
          <a:bodyPr>
            <a:normAutofit fontScale="85000" lnSpcReduction="10000"/>
          </a:bodyPr>
          <a:lstStyle/>
          <a:p>
            <a:r>
              <a:rPr lang="cs-CZ" dirty="0"/>
              <a:t>Pro vybrané osoby, které mají zapsáno věcné právo k dotčeným nemovitostem</a:t>
            </a:r>
          </a:p>
          <a:p>
            <a:pPr lvl="1"/>
            <a:r>
              <a:rPr lang="cs-CZ" dirty="0"/>
              <a:t>vlastník</a:t>
            </a:r>
          </a:p>
          <a:p>
            <a:pPr lvl="1"/>
            <a:r>
              <a:rPr lang="cs-CZ" dirty="0"/>
              <a:t>zástavní nebo podzástavní věřitel,</a:t>
            </a:r>
          </a:p>
          <a:p>
            <a:pPr lvl="1"/>
            <a:r>
              <a:rPr lang="cs-CZ" dirty="0"/>
              <a:t>oprávněný z věcného břemene,</a:t>
            </a:r>
          </a:p>
          <a:p>
            <a:pPr lvl="1"/>
            <a:r>
              <a:rPr lang="cs-CZ" dirty="0"/>
              <a:t>oprávněný z předkupního práva ujednaného jako věcné právo, nebo</a:t>
            </a:r>
          </a:p>
          <a:p>
            <a:pPr lvl="1"/>
            <a:r>
              <a:rPr lang="cs-CZ" dirty="0"/>
              <a:t>oprávněný z práva zpětné koupě, oprávněný z práva lepšího kupce, nájemce nebo pachtýř</a:t>
            </a:r>
          </a:p>
          <a:p>
            <a:r>
              <a:rPr lang="cs-CZ" dirty="0"/>
              <a:t>Vybrané změny údajů </a:t>
            </a:r>
          </a:p>
          <a:p>
            <a:pPr lvl="1"/>
            <a:r>
              <a:rPr lang="cs-CZ" dirty="0"/>
              <a:t>Vyznačení plomby, provedení vkladu, záznamu, zápis poznámky</a:t>
            </a:r>
          </a:p>
          <a:p>
            <a:r>
              <a:rPr lang="cs-CZ" dirty="0"/>
              <a:t>Forma</a:t>
            </a:r>
          </a:p>
          <a:p>
            <a:pPr lvl="1"/>
            <a:r>
              <a:rPr lang="cs-CZ" dirty="0"/>
              <a:t>elektronická pošta, datová schránka, krátká textová zpráva nebo webová služba</a:t>
            </a:r>
          </a:p>
        </p:txBody>
      </p:sp>
    </p:spTree>
    <p:extLst>
      <p:ext uri="{BB962C8B-B14F-4D97-AF65-F5344CB8AC3E}">
        <p14:creationId xmlns:p14="http://schemas.microsoft.com/office/powerpoint/2010/main" val="887933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4135837-103F-493F-8AE4-89BCDCC284C4}"/>
              </a:ext>
            </a:extLst>
          </p:cNvPr>
          <p:cNvSpPr>
            <a:spLocks noGrp="1"/>
          </p:cNvSpPr>
          <p:nvPr>
            <p:ph type="title"/>
          </p:nvPr>
        </p:nvSpPr>
        <p:spPr/>
        <p:txBody>
          <a:bodyPr/>
          <a:lstStyle/>
          <a:p>
            <a:r>
              <a:rPr lang="cs-CZ" dirty="0"/>
              <a:t>Sledování změn o řízení</a:t>
            </a:r>
          </a:p>
        </p:txBody>
      </p:sp>
      <p:sp>
        <p:nvSpPr>
          <p:cNvPr id="3" name="Zástupný obsah 2">
            <a:extLst>
              <a:ext uri="{FF2B5EF4-FFF2-40B4-BE49-F238E27FC236}">
                <a16:creationId xmlns:a16="http://schemas.microsoft.com/office/drawing/2014/main" id="{E5EBD537-8795-473A-A00D-6A3D0A9FFBC1}"/>
              </a:ext>
            </a:extLst>
          </p:cNvPr>
          <p:cNvSpPr>
            <a:spLocks noGrp="1"/>
          </p:cNvSpPr>
          <p:nvPr>
            <p:ph idx="1"/>
          </p:nvPr>
        </p:nvSpPr>
        <p:spPr/>
        <p:txBody>
          <a:bodyPr>
            <a:normAutofit/>
          </a:bodyPr>
          <a:lstStyle/>
          <a:p>
            <a:r>
              <a:rPr lang="cs-CZ" dirty="0"/>
              <a:t>Pro účastníky řízení o věcných právech k nemovitostem evidovaných v KN</a:t>
            </a:r>
          </a:p>
          <a:p>
            <a:pPr lvl="1"/>
            <a:r>
              <a:rPr lang="cs-CZ" dirty="0"/>
              <a:t>Změny v řízení </a:t>
            </a:r>
          </a:p>
          <a:p>
            <a:pPr lvl="1"/>
            <a:r>
              <a:rPr lang="cs-CZ" dirty="0"/>
              <a:t>Údaje o významných úkonem katastrálního úřadu</a:t>
            </a:r>
          </a:p>
          <a:p>
            <a:r>
              <a:rPr lang="cs-CZ" dirty="0"/>
              <a:t>Forma</a:t>
            </a:r>
          </a:p>
          <a:p>
            <a:pPr lvl="1"/>
            <a:r>
              <a:rPr lang="cs-CZ" dirty="0"/>
              <a:t>Webová služba</a:t>
            </a:r>
          </a:p>
        </p:txBody>
      </p:sp>
    </p:spTree>
    <p:extLst>
      <p:ext uri="{BB962C8B-B14F-4D97-AF65-F5344CB8AC3E}">
        <p14:creationId xmlns:p14="http://schemas.microsoft.com/office/powerpoint/2010/main" val="4254460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C9A975-99D8-4A1C-899F-CE39C7C2A0CF}"/>
              </a:ext>
            </a:extLst>
          </p:cNvPr>
          <p:cNvSpPr>
            <a:spLocks noGrp="1"/>
          </p:cNvSpPr>
          <p:nvPr>
            <p:ph type="title"/>
          </p:nvPr>
        </p:nvSpPr>
        <p:spPr/>
        <p:txBody>
          <a:bodyPr/>
          <a:lstStyle/>
          <a:p>
            <a:r>
              <a:rPr lang="cs-CZ" dirty="0"/>
              <a:t>Podmínky zřízení služby sledování změn</a:t>
            </a:r>
          </a:p>
        </p:txBody>
      </p:sp>
      <p:sp>
        <p:nvSpPr>
          <p:cNvPr id="3" name="Zástupný obsah 2">
            <a:extLst>
              <a:ext uri="{FF2B5EF4-FFF2-40B4-BE49-F238E27FC236}">
                <a16:creationId xmlns:a16="http://schemas.microsoft.com/office/drawing/2014/main" id="{C562D0F0-E3EA-400F-B49F-29B785D789D9}"/>
              </a:ext>
            </a:extLst>
          </p:cNvPr>
          <p:cNvSpPr>
            <a:spLocks noGrp="1"/>
          </p:cNvSpPr>
          <p:nvPr>
            <p:ph idx="1"/>
          </p:nvPr>
        </p:nvSpPr>
        <p:spPr/>
        <p:txBody>
          <a:bodyPr/>
          <a:lstStyle/>
          <a:p>
            <a:r>
              <a:rPr lang="cs-CZ" dirty="0"/>
              <a:t>Žádost </a:t>
            </a:r>
          </a:p>
          <a:p>
            <a:pPr lvl="1"/>
            <a:r>
              <a:rPr lang="cs-CZ" dirty="0">
                <a:hlinkClick r:id="rId2"/>
              </a:rPr>
              <a:t>https://cuzk.cz/Je-dobre-vedet/Formulare-pro-zapis-udaju-do-KN/Poskytovani-udaju/Sluzba-sledovani-zmen.aspx</a:t>
            </a:r>
            <a:endParaRPr lang="cs-CZ" dirty="0"/>
          </a:p>
          <a:p>
            <a:r>
              <a:rPr lang="cs-CZ" dirty="0"/>
              <a:t>Prokázání totožnosti žadatele</a:t>
            </a:r>
          </a:p>
          <a:p>
            <a:pPr lvl="1"/>
            <a:r>
              <a:rPr lang="cs-CZ" dirty="0"/>
              <a:t>Zřízení zákaznického účtu</a:t>
            </a:r>
          </a:p>
          <a:p>
            <a:r>
              <a:rPr lang="cs-CZ" dirty="0"/>
              <a:t>Úplata dle vyhlášky</a:t>
            </a:r>
          </a:p>
          <a:p>
            <a:r>
              <a:rPr lang="cs-CZ" dirty="0"/>
              <a:t>Podmínky užívání </a:t>
            </a:r>
          </a:p>
          <a:p>
            <a:pPr lvl="1"/>
            <a:r>
              <a:rPr lang="cs-CZ" dirty="0">
                <a:hlinkClick r:id="rId3"/>
              </a:rPr>
              <a:t>https://cuzk.cz/Katastr-nemovitosti/Poskytovani-udaju-z-KN/Sledovani-zmen/Podminky-uzivani-aplikace-Sluzba-sledovani-zmen.aspx</a:t>
            </a:r>
            <a:endParaRPr lang="cs-CZ" dirty="0"/>
          </a:p>
        </p:txBody>
      </p:sp>
    </p:spTree>
    <p:extLst>
      <p:ext uri="{BB962C8B-B14F-4D97-AF65-F5344CB8AC3E}">
        <p14:creationId xmlns:p14="http://schemas.microsoft.com/office/powerpoint/2010/main" val="1430184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B2B1D-EEB2-4B9C-9090-473204741F92}"/>
              </a:ext>
            </a:extLst>
          </p:cNvPr>
          <p:cNvSpPr>
            <a:spLocks noGrp="1"/>
          </p:cNvSpPr>
          <p:nvPr>
            <p:ph type="title"/>
          </p:nvPr>
        </p:nvSpPr>
        <p:spPr/>
        <p:txBody>
          <a:bodyPr/>
          <a:lstStyle/>
          <a:p>
            <a:r>
              <a:rPr lang="cs-CZ" dirty="0"/>
              <a:t>Poskytování údajů z procesního pohledu</a:t>
            </a:r>
          </a:p>
        </p:txBody>
      </p:sp>
      <p:sp>
        <p:nvSpPr>
          <p:cNvPr id="5" name="Zástupný obsah 4">
            <a:extLst>
              <a:ext uri="{FF2B5EF4-FFF2-40B4-BE49-F238E27FC236}">
                <a16:creationId xmlns:a16="http://schemas.microsoft.com/office/drawing/2014/main" id="{5EFBDF92-D487-43D3-A8C7-08B5903FA507}"/>
              </a:ext>
            </a:extLst>
          </p:cNvPr>
          <p:cNvSpPr>
            <a:spLocks noGrp="1"/>
          </p:cNvSpPr>
          <p:nvPr>
            <p:ph idx="1"/>
          </p:nvPr>
        </p:nvSpPr>
        <p:spPr/>
        <p:txBody>
          <a:bodyPr>
            <a:normAutofit/>
          </a:bodyPr>
          <a:lstStyle/>
          <a:p>
            <a:r>
              <a:rPr lang="cs-CZ" dirty="0"/>
              <a:t>Žádost</a:t>
            </a:r>
          </a:p>
          <a:p>
            <a:r>
              <a:rPr lang="cs-CZ" dirty="0"/>
              <a:t>Lhůta 30 dnů od podání žádosti</a:t>
            </a:r>
          </a:p>
          <a:p>
            <a:pPr lvl="1"/>
            <a:r>
              <a:rPr lang="cs-CZ" dirty="0"/>
              <a:t>Prodloužení lhůty o dalších 30 dnů ve zvlášť rozsáhlých případech</a:t>
            </a:r>
          </a:p>
          <a:p>
            <a:r>
              <a:rPr lang="cs-CZ" dirty="0"/>
              <a:t>Odmítnutí poskytnutí údajů </a:t>
            </a:r>
          </a:p>
          <a:p>
            <a:pPr lvl="1"/>
            <a:r>
              <a:rPr lang="cs-CZ" dirty="0"/>
              <a:t>Uvedení právními předpisy stanovených důvodů</a:t>
            </a:r>
          </a:p>
        </p:txBody>
      </p:sp>
    </p:spTree>
    <p:extLst>
      <p:ext uri="{BB962C8B-B14F-4D97-AF65-F5344CB8AC3E}">
        <p14:creationId xmlns:p14="http://schemas.microsoft.com/office/powerpoint/2010/main" val="2531410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C99410-4292-41EB-B2E8-D37C0B033B97}"/>
              </a:ext>
            </a:extLst>
          </p:cNvPr>
          <p:cNvSpPr>
            <a:spLocks noGrp="1"/>
          </p:cNvSpPr>
          <p:nvPr>
            <p:ph type="title"/>
          </p:nvPr>
        </p:nvSpPr>
        <p:spPr/>
        <p:txBody>
          <a:bodyPr/>
          <a:lstStyle/>
          <a:p>
            <a:r>
              <a:rPr lang="cs-CZ" dirty="0"/>
              <a:t>Poskytování údajů z dřívějších evidencí</a:t>
            </a:r>
          </a:p>
        </p:txBody>
      </p:sp>
      <p:sp>
        <p:nvSpPr>
          <p:cNvPr id="3" name="Zástupný obsah 2">
            <a:extLst>
              <a:ext uri="{FF2B5EF4-FFF2-40B4-BE49-F238E27FC236}">
                <a16:creationId xmlns:a16="http://schemas.microsoft.com/office/drawing/2014/main" id="{F6D74899-EA50-4DE0-9BCD-F1FACF7A3050}"/>
              </a:ext>
            </a:extLst>
          </p:cNvPr>
          <p:cNvSpPr>
            <a:spLocks noGrp="1"/>
          </p:cNvSpPr>
          <p:nvPr>
            <p:ph idx="1"/>
          </p:nvPr>
        </p:nvSpPr>
        <p:spPr/>
        <p:txBody>
          <a:bodyPr/>
          <a:lstStyle/>
          <a:p>
            <a:r>
              <a:rPr lang="cs-CZ" dirty="0"/>
              <a:t>Jsou součástí katastrálního operátu</a:t>
            </a:r>
          </a:p>
          <a:p>
            <a:pPr lvl="1"/>
            <a:r>
              <a:rPr lang="cs-CZ" dirty="0"/>
              <a:t>Viz výše</a:t>
            </a:r>
          </a:p>
          <a:p>
            <a:pPr lvl="2"/>
            <a:r>
              <a:rPr lang="cs-CZ" dirty="0"/>
              <a:t>Např. údaje ze zjednodušené evidence nemovitostí, evidence nemovitostí</a:t>
            </a:r>
          </a:p>
          <a:p>
            <a:r>
              <a:rPr lang="cs-CZ" dirty="0"/>
              <a:t>Nejsou součástí katastrálního operátu, katastrální úřad je má v úschově</a:t>
            </a:r>
          </a:p>
          <a:p>
            <a:pPr lvl="1"/>
            <a:r>
              <a:rPr lang="cs-CZ" dirty="0"/>
              <a:t>Pozemkové knihy, železniční knihy, zemské desky</a:t>
            </a:r>
          </a:p>
          <a:p>
            <a:pPr lvl="1"/>
            <a:r>
              <a:rPr lang="cs-CZ" dirty="0"/>
              <a:t>Výpis, opis nebo kopie vyhotovené katastrálním úřadem</a:t>
            </a:r>
          </a:p>
          <a:p>
            <a:pPr lvl="2"/>
            <a:r>
              <a:rPr lang="cs-CZ" dirty="0"/>
              <a:t>Pokud to dovoluje jejich technický stav</a:t>
            </a:r>
          </a:p>
          <a:p>
            <a:pPr lvl="2"/>
            <a:r>
              <a:rPr lang="cs-CZ" dirty="0"/>
              <a:t>Na žádost</a:t>
            </a:r>
          </a:p>
          <a:p>
            <a:pPr lvl="2"/>
            <a:r>
              <a:rPr lang="cs-CZ" dirty="0"/>
              <a:t>Za správní poplatek</a:t>
            </a:r>
          </a:p>
        </p:txBody>
      </p:sp>
    </p:spTree>
    <p:extLst>
      <p:ext uri="{BB962C8B-B14F-4D97-AF65-F5344CB8AC3E}">
        <p14:creationId xmlns:p14="http://schemas.microsoft.com/office/powerpoint/2010/main" val="253221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14C185-810F-4FAB-9A5C-42A9A6465A26}"/>
              </a:ext>
            </a:extLst>
          </p:cNvPr>
          <p:cNvSpPr>
            <a:spLocks noGrp="1"/>
          </p:cNvSpPr>
          <p:nvPr>
            <p:ph type="title"/>
          </p:nvPr>
        </p:nvSpPr>
        <p:spPr/>
        <p:txBody>
          <a:bodyPr/>
          <a:lstStyle/>
          <a:p>
            <a:r>
              <a:rPr lang="cs-CZ" dirty="0"/>
              <a:t>Šíření údajů katastru nemovitostí </a:t>
            </a:r>
          </a:p>
        </p:txBody>
      </p:sp>
      <p:sp>
        <p:nvSpPr>
          <p:cNvPr id="8" name="Zástupný obsah 7">
            <a:extLst>
              <a:ext uri="{FF2B5EF4-FFF2-40B4-BE49-F238E27FC236}">
                <a16:creationId xmlns:a16="http://schemas.microsoft.com/office/drawing/2014/main" id="{DAF6ED29-E65C-4F4A-A1F7-0E79D176B240}"/>
              </a:ext>
            </a:extLst>
          </p:cNvPr>
          <p:cNvSpPr>
            <a:spLocks noGrp="1"/>
          </p:cNvSpPr>
          <p:nvPr>
            <p:ph idx="1"/>
          </p:nvPr>
        </p:nvSpPr>
        <p:spPr/>
        <p:txBody>
          <a:bodyPr>
            <a:normAutofit fontScale="85000" lnSpcReduction="20000"/>
          </a:bodyPr>
          <a:lstStyle/>
          <a:p>
            <a:r>
              <a:rPr lang="cs-CZ" dirty="0"/>
              <a:t>Pouze údaje vedené v elektronické podobě</a:t>
            </a:r>
          </a:p>
          <a:p>
            <a:r>
              <a:rPr lang="cs-CZ" dirty="0"/>
              <a:t>Souhlas ČÚZK</a:t>
            </a:r>
          </a:p>
          <a:p>
            <a:pPr lvl="1"/>
            <a:r>
              <a:rPr lang="cs-CZ" dirty="0"/>
              <a:t>Na žádost</a:t>
            </a:r>
          </a:p>
          <a:p>
            <a:pPr lvl="2"/>
            <a:r>
              <a:rPr lang="cs-CZ" dirty="0"/>
              <a:t>Náležitosti dle SŘ, označení uživatelů údajů, rozsah šířených údajů, smlouvy mezi žadatelem a uživateli údajů</a:t>
            </a:r>
          </a:p>
          <a:p>
            <a:r>
              <a:rPr lang="cs-CZ" dirty="0"/>
              <a:t>Úplatné § 23 VPÚ</a:t>
            </a:r>
          </a:p>
          <a:p>
            <a:pPr lvl="1"/>
            <a:r>
              <a:rPr lang="cs-CZ" dirty="0"/>
              <a:t>konkrétní datový soubor údajů, nelze využít pro vlastní potřebu</a:t>
            </a:r>
          </a:p>
          <a:p>
            <a:pPr lvl="1"/>
            <a:r>
              <a:rPr lang="cs-CZ" dirty="0"/>
              <a:t>úplata za šíření odpovídá úplatám za poskytnutí údajů</a:t>
            </a:r>
          </a:p>
          <a:p>
            <a:pPr lvl="1"/>
            <a:r>
              <a:rPr lang="cs-CZ" dirty="0"/>
              <a:t>podmínky </a:t>
            </a:r>
          </a:p>
          <a:p>
            <a:r>
              <a:rPr lang="cs-CZ" dirty="0"/>
              <a:t>Bezúplatné § 23a VPÚ</a:t>
            </a:r>
          </a:p>
          <a:p>
            <a:pPr lvl="1"/>
            <a:r>
              <a:rPr lang="cs-CZ" dirty="0"/>
              <a:t>osobám, které mají nárok na bezúplatné poskytnutí údajů</a:t>
            </a:r>
          </a:p>
          <a:p>
            <a:pPr lvl="1"/>
            <a:r>
              <a:rPr lang="cs-CZ" dirty="0"/>
              <a:t>rozsah daný výčtem katastrálních území</a:t>
            </a:r>
          </a:p>
          <a:p>
            <a:endParaRPr lang="cs-CZ" dirty="0"/>
          </a:p>
        </p:txBody>
      </p:sp>
    </p:spTree>
    <p:extLst>
      <p:ext uri="{BB962C8B-B14F-4D97-AF65-F5344CB8AC3E}">
        <p14:creationId xmlns:p14="http://schemas.microsoft.com/office/powerpoint/2010/main" val="3868326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FC9544-26C5-4C46-A73E-5FC2316FBC40}"/>
              </a:ext>
            </a:extLst>
          </p:cNvPr>
          <p:cNvSpPr>
            <a:spLocks noGrp="1"/>
          </p:cNvSpPr>
          <p:nvPr>
            <p:ph type="title"/>
          </p:nvPr>
        </p:nvSpPr>
        <p:spPr/>
        <p:txBody>
          <a:bodyPr/>
          <a:lstStyle/>
          <a:p>
            <a:r>
              <a:rPr lang="cs-CZ" dirty="0"/>
              <a:t>Doporučené zdroje</a:t>
            </a:r>
          </a:p>
        </p:txBody>
      </p:sp>
      <p:sp>
        <p:nvSpPr>
          <p:cNvPr id="3" name="Zástupný obsah 2">
            <a:extLst>
              <a:ext uri="{FF2B5EF4-FFF2-40B4-BE49-F238E27FC236}">
                <a16:creationId xmlns:a16="http://schemas.microsoft.com/office/drawing/2014/main" id="{B48A02CA-D8CE-4F8F-9BD0-C2FF5EA199E3}"/>
              </a:ext>
            </a:extLst>
          </p:cNvPr>
          <p:cNvSpPr>
            <a:spLocks noGrp="1"/>
          </p:cNvSpPr>
          <p:nvPr>
            <p:ph idx="1"/>
          </p:nvPr>
        </p:nvSpPr>
        <p:spPr/>
        <p:txBody>
          <a:bodyPr/>
          <a:lstStyle/>
          <a:p>
            <a:r>
              <a:rPr lang="cs-CZ" dirty="0"/>
              <a:t>Barešová E. a kolektiv. Katastrální zákon: Komentář. </a:t>
            </a:r>
            <a:r>
              <a:rPr lang="cs-CZ" dirty="0" err="1"/>
              <a:t>Wolters</a:t>
            </a:r>
            <a:r>
              <a:rPr lang="cs-CZ" dirty="0"/>
              <a:t> </a:t>
            </a:r>
            <a:r>
              <a:rPr lang="cs-CZ" dirty="0" err="1"/>
              <a:t>Kluwer</a:t>
            </a:r>
            <a:r>
              <a:rPr lang="cs-CZ" dirty="0"/>
              <a:t>, 2019.</a:t>
            </a:r>
          </a:p>
          <a:p>
            <a:r>
              <a:rPr lang="cs-CZ" dirty="0"/>
              <a:t>Šustrová D., Holý J., Borovička P. Katastrální zákon. Praktický komentář. </a:t>
            </a:r>
            <a:r>
              <a:rPr lang="cs-CZ" dirty="0" err="1"/>
              <a:t>Wolters</a:t>
            </a:r>
            <a:r>
              <a:rPr lang="cs-CZ" dirty="0"/>
              <a:t> </a:t>
            </a:r>
            <a:r>
              <a:rPr lang="cs-CZ" dirty="0" err="1"/>
              <a:t>Kluwer</a:t>
            </a:r>
            <a:r>
              <a:rPr lang="cs-CZ" dirty="0"/>
              <a:t>, 2018.</a:t>
            </a:r>
          </a:p>
          <a:p>
            <a:r>
              <a:rPr lang="cs-CZ" dirty="0"/>
              <a:t>Webové stránky ČÚZK, dostupné na </a:t>
            </a:r>
            <a:r>
              <a:rPr lang="cs-CZ" dirty="0">
                <a:hlinkClick r:id="rId2"/>
              </a:rPr>
              <a:t>https://cuzk.cz/</a:t>
            </a:r>
            <a:endParaRPr lang="cs-CZ" dirty="0"/>
          </a:p>
        </p:txBody>
      </p:sp>
    </p:spTree>
    <p:extLst>
      <p:ext uri="{BB962C8B-B14F-4D97-AF65-F5344CB8AC3E}">
        <p14:creationId xmlns:p14="http://schemas.microsoft.com/office/powerpoint/2010/main" val="425411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865502-2453-438F-9538-0EFA3E5B3A0E}"/>
              </a:ext>
            </a:extLst>
          </p:cNvPr>
          <p:cNvSpPr>
            <a:spLocks noGrp="1"/>
          </p:cNvSpPr>
          <p:nvPr>
            <p:ph type="title"/>
          </p:nvPr>
        </p:nvSpPr>
        <p:spPr/>
        <p:txBody>
          <a:bodyPr/>
          <a:lstStyle/>
          <a:p>
            <a:r>
              <a:rPr lang="cs-CZ" dirty="0">
                <a:hlinkClick r:id="rId3"/>
              </a:rPr>
              <a:t>Ochrana osobních údajů - GDPR </a:t>
            </a:r>
            <a:endParaRPr lang="cs-CZ" dirty="0"/>
          </a:p>
        </p:txBody>
      </p:sp>
      <p:sp>
        <p:nvSpPr>
          <p:cNvPr id="3" name="Zástupný obsah 2">
            <a:extLst>
              <a:ext uri="{FF2B5EF4-FFF2-40B4-BE49-F238E27FC236}">
                <a16:creationId xmlns:a16="http://schemas.microsoft.com/office/drawing/2014/main" id="{BD3A131C-A937-44C9-B4FD-DAD6B32E404D}"/>
              </a:ext>
            </a:extLst>
          </p:cNvPr>
          <p:cNvSpPr>
            <a:spLocks noGrp="1"/>
          </p:cNvSpPr>
          <p:nvPr>
            <p:ph sz="half" idx="1"/>
          </p:nvPr>
        </p:nvSpPr>
        <p:spPr/>
        <p:txBody>
          <a:bodyPr>
            <a:normAutofit lnSpcReduction="10000"/>
          </a:bodyPr>
          <a:lstStyle/>
          <a:p>
            <a:r>
              <a:rPr lang="cs-CZ" dirty="0"/>
              <a:t>Zpracování a vedení bez souhlasu dotčených osob</a:t>
            </a:r>
          </a:p>
          <a:p>
            <a:pPr lvl="1"/>
            <a:r>
              <a:rPr lang="cs-CZ" dirty="0"/>
              <a:t>Důvod: Zákonná povinnost zpracování a zveřejnění</a:t>
            </a:r>
          </a:p>
          <a:p>
            <a:r>
              <a:rPr lang="cs-CZ" dirty="0"/>
              <a:t>Rozsah osobních údajů přiměřený účelům </a:t>
            </a:r>
          </a:p>
          <a:p>
            <a:pPr lvl="1"/>
            <a:r>
              <a:rPr lang="cs-CZ" dirty="0"/>
              <a:t>Jméno, příjmení, trvalý pobyt a rodné číslo</a:t>
            </a:r>
          </a:p>
          <a:p>
            <a:pPr lvl="1"/>
            <a:endParaRPr lang="cs-CZ" dirty="0"/>
          </a:p>
        </p:txBody>
      </p:sp>
      <p:sp>
        <p:nvSpPr>
          <p:cNvPr id="4" name="Zástupný obsah 3">
            <a:extLst>
              <a:ext uri="{FF2B5EF4-FFF2-40B4-BE49-F238E27FC236}">
                <a16:creationId xmlns:a16="http://schemas.microsoft.com/office/drawing/2014/main" id="{7F7A9285-9C8D-4A8D-A23B-0B462AA44F22}"/>
              </a:ext>
            </a:extLst>
          </p:cNvPr>
          <p:cNvSpPr>
            <a:spLocks noGrp="1"/>
          </p:cNvSpPr>
          <p:nvPr>
            <p:ph sz="half" idx="2"/>
          </p:nvPr>
        </p:nvSpPr>
        <p:spPr/>
        <p:txBody>
          <a:bodyPr>
            <a:normAutofit lnSpcReduction="10000"/>
          </a:bodyPr>
          <a:lstStyle/>
          <a:p>
            <a:r>
              <a:rPr lang="cs-CZ" dirty="0"/>
              <a:t>Změny pouze ve vztahu k poskytování údajů hromadného charakteru ve výměnném formátu katastru</a:t>
            </a:r>
          </a:p>
          <a:p>
            <a:pPr lvl="1"/>
            <a:r>
              <a:rPr lang="cs-CZ" dirty="0"/>
              <a:t>Pseudonymizace </a:t>
            </a:r>
          </a:p>
          <a:p>
            <a:pPr lvl="1"/>
            <a:r>
              <a:rPr lang="cs-CZ" dirty="0"/>
              <a:t>Prokázání totožnosti žadatele k založení účtu pro dálkový přístup</a:t>
            </a:r>
          </a:p>
          <a:p>
            <a:r>
              <a:rPr lang="cs-CZ" dirty="0"/>
              <a:t>Sestava Potvrzení podle čl. 15 GDPR </a:t>
            </a:r>
          </a:p>
          <a:p>
            <a:pPr lvl="1"/>
            <a:r>
              <a:rPr lang="cs-CZ" dirty="0"/>
              <a:t>na základě žádosti oprávněného subjektu</a:t>
            </a:r>
          </a:p>
          <a:p>
            <a:pPr lvl="2"/>
            <a:r>
              <a:rPr lang="cs-CZ" dirty="0"/>
              <a:t>přehled evidovaných osobních údajů oprávněného subjektu v ISKN a seznam příjemců těchto údajů</a:t>
            </a:r>
          </a:p>
          <a:p>
            <a:endParaRPr lang="cs-CZ" dirty="0"/>
          </a:p>
        </p:txBody>
      </p:sp>
    </p:spTree>
    <p:extLst>
      <p:ext uri="{BB962C8B-B14F-4D97-AF65-F5344CB8AC3E}">
        <p14:creationId xmlns:p14="http://schemas.microsoft.com/office/powerpoint/2010/main" val="292854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68B7C-1A66-47D4-B065-3A6383E6F0CE}"/>
              </a:ext>
            </a:extLst>
          </p:cNvPr>
          <p:cNvSpPr>
            <a:spLocks noGrp="1"/>
          </p:cNvSpPr>
          <p:nvPr>
            <p:ph type="title"/>
          </p:nvPr>
        </p:nvSpPr>
        <p:spPr/>
        <p:txBody>
          <a:bodyPr/>
          <a:lstStyle/>
          <a:p>
            <a:r>
              <a:rPr lang="cs-CZ" dirty="0"/>
              <a:t>Poskytování údajů – související právní předpisy </a:t>
            </a:r>
          </a:p>
        </p:txBody>
      </p:sp>
      <p:sp>
        <p:nvSpPr>
          <p:cNvPr id="3" name="Zástupný obsah 2">
            <a:extLst>
              <a:ext uri="{FF2B5EF4-FFF2-40B4-BE49-F238E27FC236}">
                <a16:creationId xmlns:a16="http://schemas.microsoft.com/office/drawing/2014/main" id="{4A76C79E-D341-431F-86A9-322F20D567AF}"/>
              </a:ext>
            </a:extLst>
          </p:cNvPr>
          <p:cNvSpPr>
            <a:spLocks noGrp="1"/>
          </p:cNvSpPr>
          <p:nvPr>
            <p:ph idx="1"/>
          </p:nvPr>
        </p:nvSpPr>
        <p:spPr/>
        <p:txBody>
          <a:bodyPr>
            <a:normAutofit fontScale="47500" lnSpcReduction="20000"/>
          </a:bodyPr>
          <a:lstStyle/>
          <a:p>
            <a:r>
              <a:rPr lang="cs-CZ" dirty="0"/>
              <a:t>Zákon č.111/2009 Sb., o základních registrech</a:t>
            </a:r>
          </a:p>
          <a:p>
            <a:pPr lvl="1"/>
            <a:r>
              <a:rPr lang="cs-CZ" dirty="0"/>
              <a:t>RÚIAN</a:t>
            </a:r>
          </a:p>
          <a:p>
            <a:pPr lvl="2"/>
            <a:r>
              <a:rPr lang="pt-BR" dirty="0"/>
              <a:t>registr územní identifikace, adres a nemovitostí</a:t>
            </a:r>
            <a:endParaRPr lang="cs-CZ" dirty="0"/>
          </a:p>
          <a:p>
            <a:pPr lvl="2"/>
            <a:r>
              <a:rPr lang="cs-CZ" dirty="0">
                <a:hlinkClick r:id="rId3"/>
              </a:rPr>
              <a:t>http://vdp.cuzk.cz/</a:t>
            </a:r>
            <a:r>
              <a:rPr lang="cs-CZ" dirty="0"/>
              <a:t> </a:t>
            </a:r>
          </a:p>
          <a:p>
            <a:r>
              <a:rPr lang="cs-CZ" dirty="0"/>
              <a:t>Zákon č. 123/1998 Sb., o právu na informace o životním prostředí a zákon o zeměměřictví</a:t>
            </a:r>
          </a:p>
          <a:p>
            <a:pPr lvl="1"/>
            <a:r>
              <a:rPr lang="cs-CZ" dirty="0"/>
              <a:t>Transpozice směrnice INSPIRE 2007/2/ES</a:t>
            </a:r>
          </a:p>
          <a:p>
            <a:pPr lvl="2"/>
            <a:r>
              <a:rPr lang="cs-CZ" dirty="0"/>
              <a:t>Infrastruktura pro prostorové informace v Evropském společenství</a:t>
            </a:r>
          </a:p>
          <a:p>
            <a:pPr lvl="1"/>
            <a:r>
              <a:rPr lang="cs-CZ" dirty="0" err="1"/>
              <a:t>Geoportál</a:t>
            </a:r>
            <a:r>
              <a:rPr lang="cs-CZ" dirty="0"/>
              <a:t> </a:t>
            </a:r>
          </a:p>
          <a:p>
            <a:pPr lvl="2"/>
            <a:r>
              <a:rPr lang="cs-CZ" dirty="0"/>
              <a:t>Prostorová data ČUZK</a:t>
            </a:r>
          </a:p>
          <a:p>
            <a:pPr lvl="2"/>
            <a:r>
              <a:rPr lang="cs-CZ" dirty="0">
                <a:hlinkClick r:id="rId4"/>
              </a:rPr>
              <a:t>https://geoportal.cuzk.cz/geoprohlizec/</a:t>
            </a:r>
            <a:r>
              <a:rPr lang="cs-CZ" dirty="0"/>
              <a:t> </a:t>
            </a:r>
          </a:p>
          <a:p>
            <a:pPr lvl="2"/>
            <a:r>
              <a:rPr lang="cs-CZ" dirty="0">
                <a:hlinkClick r:id="rId5"/>
              </a:rPr>
              <a:t>https://www.cuzk.cz/Zememerictvi/INSPIRE/INSPIRE.aspx</a:t>
            </a:r>
            <a:endParaRPr lang="cs-CZ" dirty="0"/>
          </a:p>
          <a:p>
            <a:r>
              <a:rPr lang="cs-CZ" dirty="0"/>
              <a:t>Zákon č. 365/2000 Sb. o informačních systémech veřejné správy </a:t>
            </a:r>
          </a:p>
          <a:p>
            <a:pPr lvl="1"/>
            <a:r>
              <a:rPr lang="cs-CZ" dirty="0"/>
              <a:t>Portál veřejné správy</a:t>
            </a:r>
          </a:p>
          <a:p>
            <a:pPr lvl="1"/>
            <a:r>
              <a:rPr lang="cs-CZ" dirty="0"/>
              <a:t>Kontaktní místa veřejné správy (Czech POINT)</a:t>
            </a:r>
          </a:p>
          <a:p>
            <a:pPr lvl="1"/>
            <a:r>
              <a:rPr lang="cs-CZ" dirty="0"/>
              <a:t>vydávání výpisů a ověřených výstupů z informačních systémů veřejné správy</a:t>
            </a:r>
          </a:p>
          <a:p>
            <a:pPr lvl="1"/>
            <a:endParaRPr lang="cs-CZ" dirty="0"/>
          </a:p>
        </p:txBody>
      </p:sp>
    </p:spTree>
    <p:extLst>
      <p:ext uri="{BB962C8B-B14F-4D97-AF65-F5344CB8AC3E}">
        <p14:creationId xmlns:p14="http://schemas.microsoft.com/office/powerpoint/2010/main" val="2237156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2F7CD5-0E62-43CD-82AC-DAD37F63CB7E}"/>
              </a:ext>
            </a:extLst>
          </p:cNvPr>
          <p:cNvSpPr>
            <a:spLocks noGrp="1"/>
          </p:cNvSpPr>
          <p:nvPr>
            <p:ph type="title"/>
          </p:nvPr>
        </p:nvSpPr>
        <p:spPr/>
        <p:txBody>
          <a:bodyPr/>
          <a:lstStyle/>
          <a:p>
            <a:r>
              <a:rPr lang="cs-CZ" dirty="0"/>
              <a:t>Zásada formální publicity</a:t>
            </a:r>
          </a:p>
        </p:txBody>
      </p:sp>
      <p:sp>
        <p:nvSpPr>
          <p:cNvPr id="3" name="Zástupný obsah 2">
            <a:extLst>
              <a:ext uri="{FF2B5EF4-FFF2-40B4-BE49-F238E27FC236}">
                <a16:creationId xmlns:a16="http://schemas.microsoft.com/office/drawing/2014/main" id="{248DCA5F-7DE3-42BC-AAEC-FBE47F41BFA9}"/>
              </a:ext>
            </a:extLst>
          </p:cNvPr>
          <p:cNvSpPr>
            <a:spLocks noGrp="1"/>
          </p:cNvSpPr>
          <p:nvPr>
            <p:ph idx="1"/>
          </p:nvPr>
        </p:nvSpPr>
        <p:spPr/>
        <p:txBody>
          <a:bodyPr>
            <a:normAutofit fontScale="92500" lnSpcReduction="10000"/>
          </a:bodyPr>
          <a:lstStyle/>
          <a:p>
            <a:r>
              <a:rPr lang="cs-CZ" dirty="0"/>
              <a:t>Katastr nemovitostí =  veřejný seznam</a:t>
            </a:r>
          </a:p>
          <a:p>
            <a:endParaRPr lang="cs-CZ" dirty="0"/>
          </a:p>
          <a:p>
            <a:r>
              <a:rPr lang="cs-CZ" i="1" dirty="0"/>
              <a:t>Každý má právo do katastru nahlížet, pořizovat si z něj pro svou potřebu opisy, výpisy nebo náčrty a získávat z něj údaje ze sbírky listin, pokud není stanoveno jinak. </a:t>
            </a:r>
            <a:r>
              <a:rPr lang="cs-CZ" dirty="0"/>
              <a:t>§ 52/1 KZ</a:t>
            </a:r>
          </a:p>
          <a:p>
            <a:pPr lvl="1"/>
            <a:r>
              <a:rPr lang="cs-CZ" dirty="0"/>
              <a:t>Bezúplatně, bez prokazování totožnosti</a:t>
            </a:r>
          </a:p>
          <a:p>
            <a:pPr lvl="2"/>
            <a:r>
              <a:rPr lang="cs-CZ" dirty="0"/>
              <a:t>Výjimky = omezení </a:t>
            </a:r>
          </a:p>
          <a:p>
            <a:pPr lvl="2"/>
            <a:endParaRPr lang="cs-CZ" dirty="0"/>
          </a:p>
          <a:p>
            <a:r>
              <a:rPr lang="cs-CZ" i="1" dirty="0"/>
              <a:t>Z katastru se vydávají ověřené výstupy z informačního systému veřejné správy podle jiného právního předpisu. </a:t>
            </a:r>
            <a:r>
              <a:rPr lang="cs-CZ" dirty="0"/>
              <a:t>§ 56 KZ</a:t>
            </a:r>
          </a:p>
          <a:p>
            <a:pPr lvl="1"/>
            <a:r>
              <a:rPr lang="cs-CZ" dirty="0"/>
              <a:t>Úplatně, výše dle typu poskytujícího subjektu</a:t>
            </a:r>
          </a:p>
        </p:txBody>
      </p:sp>
    </p:spTree>
    <p:extLst>
      <p:ext uri="{BB962C8B-B14F-4D97-AF65-F5344CB8AC3E}">
        <p14:creationId xmlns:p14="http://schemas.microsoft.com/office/powerpoint/2010/main" val="82427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42F3A-736B-4809-962B-C9EBC7700B76}"/>
              </a:ext>
            </a:extLst>
          </p:cNvPr>
          <p:cNvSpPr>
            <a:spLocks noGrp="1"/>
          </p:cNvSpPr>
          <p:nvPr>
            <p:ph type="title"/>
          </p:nvPr>
        </p:nvSpPr>
        <p:spPr/>
        <p:txBody>
          <a:bodyPr/>
          <a:lstStyle/>
          <a:p>
            <a:r>
              <a:rPr lang="cs-CZ" dirty="0"/>
              <a:t>Omezení </a:t>
            </a:r>
          </a:p>
        </p:txBody>
      </p:sp>
      <p:sp>
        <p:nvSpPr>
          <p:cNvPr id="3" name="Zástupný obsah 2">
            <a:extLst>
              <a:ext uri="{FF2B5EF4-FFF2-40B4-BE49-F238E27FC236}">
                <a16:creationId xmlns:a16="http://schemas.microsoft.com/office/drawing/2014/main" id="{547EA587-94C3-4E23-A7EB-72C4F824092E}"/>
              </a:ext>
            </a:extLst>
          </p:cNvPr>
          <p:cNvSpPr>
            <a:spLocks noGrp="1"/>
          </p:cNvSpPr>
          <p:nvPr>
            <p:ph idx="1"/>
          </p:nvPr>
        </p:nvSpPr>
        <p:spPr/>
        <p:txBody>
          <a:bodyPr/>
          <a:lstStyle/>
          <a:p>
            <a:r>
              <a:rPr lang="cs-CZ" dirty="0"/>
              <a:t>Formou nahlížení nelze získávat údaje</a:t>
            </a:r>
          </a:p>
          <a:p>
            <a:pPr lvl="1"/>
            <a:r>
              <a:rPr lang="cs-CZ" dirty="0"/>
              <a:t>z přehledu vlastnictví z území České republiky</a:t>
            </a:r>
          </a:p>
          <a:p>
            <a:pPr lvl="1"/>
            <a:r>
              <a:rPr lang="cs-CZ" dirty="0"/>
              <a:t>ze sbírky listin </a:t>
            </a:r>
          </a:p>
          <a:p>
            <a:pPr lvl="1"/>
            <a:r>
              <a:rPr lang="cs-CZ" dirty="0"/>
              <a:t>o dosažených cenách nemovitostí</a:t>
            </a:r>
          </a:p>
          <a:p>
            <a:pPr marL="457200" lvl="1" indent="0">
              <a:buNone/>
            </a:pPr>
            <a:endParaRPr lang="cs-CZ" dirty="0"/>
          </a:p>
          <a:p>
            <a:r>
              <a:rPr lang="cs-CZ" dirty="0"/>
              <a:t>Dálkový přístup nebo prokázání totožnosti</a:t>
            </a:r>
          </a:p>
          <a:p>
            <a:r>
              <a:rPr lang="cs-CZ" dirty="0"/>
              <a:t>Evidence žadatelů</a:t>
            </a:r>
          </a:p>
          <a:p>
            <a:pPr lvl="1"/>
            <a:r>
              <a:rPr lang="cs-CZ" dirty="0"/>
              <a:t>Není nutné uvádět účel – vazba na § 1 KZ</a:t>
            </a:r>
          </a:p>
        </p:txBody>
      </p:sp>
    </p:spTree>
    <p:extLst>
      <p:ext uri="{BB962C8B-B14F-4D97-AF65-F5344CB8AC3E}">
        <p14:creationId xmlns:p14="http://schemas.microsoft.com/office/powerpoint/2010/main" val="2672446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CFFFF4-876E-4A6E-8CD8-55BABFAA4EBA}"/>
              </a:ext>
            </a:extLst>
          </p:cNvPr>
          <p:cNvSpPr>
            <a:spLocks noGrp="1"/>
          </p:cNvSpPr>
          <p:nvPr>
            <p:ph type="title"/>
          </p:nvPr>
        </p:nvSpPr>
        <p:spPr/>
        <p:txBody>
          <a:bodyPr/>
          <a:lstStyle/>
          <a:p>
            <a:r>
              <a:rPr lang="cs-CZ" dirty="0"/>
              <a:t>Povinné subjekty</a:t>
            </a:r>
          </a:p>
        </p:txBody>
      </p:sp>
      <p:sp>
        <p:nvSpPr>
          <p:cNvPr id="3" name="Zástupný obsah 2">
            <a:extLst>
              <a:ext uri="{FF2B5EF4-FFF2-40B4-BE49-F238E27FC236}">
                <a16:creationId xmlns:a16="http://schemas.microsoft.com/office/drawing/2014/main" id="{F6337834-A342-4E34-A17B-ED43337CE54D}"/>
              </a:ext>
            </a:extLst>
          </p:cNvPr>
          <p:cNvSpPr>
            <a:spLocks noGrp="1"/>
          </p:cNvSpPr>
          <p:nvPr>
            <p:ph idx="1"/>
          </p:nvPr>
        </p:nvSpPr>
        <p:spPr/>
        <p:txBody>
          <a:bodyPr/>
          <a:lstStyle/>
          <a:p>
            <a:r>
              <a:rPr lang="cs-CZ" dirty="0"/>
              <a:t>Katastrální úřady</a:t>
            </a:r>
          </a:p>
          <a:p>
            <a:pPr lvl="1"/>
            <a:r>
              <a:rPr lang="cs-CZ" dirty="0"/>
              <a:t>Dle územní působnosti</a:t>
            </a:r>
          </a:p>
          <a:p>
            <a:pPr lvl="1"/>
            <a:r>
              <a:rPr lang="cs-CZ" dirty="0"/>
              <a:t>Bez ohledu na územní působnost</a:t>
            </a:r>
          </a:p>
          <a:p>
            <a:pPr lvl="2"/>
            <a:r>
              <a:rPr lang="cs-CZ" dirty="0"/>
              <a:t>Viz § 4 odst. 1 VPÚ – elektronická podoba údajů</a:t>
            </a:r>
          </a:p>
          <a:p>
            <a:r>
              <a:rPr lang="cs-CZ" dirty="0"/>
              <a:t>Český úřad zeměměřický a katastrální </a:t>
            </a:r>
          </a:p>
          <a:p>
            <a:pPr lvl="1"/>
            <a:r>
              <a:rPr lang="cs-CZ" dirty="0"/>
              <a:t>Nahlížení do KN, dálkový přístup, údaje v elektronické podobě</a:t>
            </a:r>
          </a:p>
        </p:txBody>
      </p:sp>
    </p:spTree>
    <p:extLst>
      <p:ext uri="{BB962C8B-B14F-4D97-AF65-F5344CB8AC3E}">
        <p14:creationId xmlns:p14="http://schemas.microsoft.com/office/powerpoint/2010/main" val="419020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2837E-4B34-42EA-B3A2-2F1CE87CDEF9}"/>
              </a:ext>
            </a:extLst>
          </p:cNvPr>
          <p:cNvSpPr>
            <a:spLocks noGrp="1"/>
          </p:cNvSpPr>
          <p:nvPr>
            <p:ph type="title"/>
          </p:nvPr>
        </p:nvSpPr>
        <p:spPr/>
        <p:txBody>
          <a:bodyPr/>
          <a:lstStyle/>
          <a:p>
            <a:r>
              <a:rPr lang="cs-CZ" dirty="0"/>
              <a:t>Formy poskytování údajů </a:t>
            </a:r>
          </a:p>
        </p:txBody>
      </p:sp>
      <p:sp>
        <p:nvSpPr>
          <p:cNvPr id="3" name="Zástupný obsah 2">
            <a:extLst>
              <a:ext uri="{FF2B5EF4-FFF2-40B4-BE49-F238E27FC236}">
                <a16:creationId xmlns:a16="http://schemas.microsoft.com/office/drawing/2014/main" id="{F68F9843-68C3-4102-8566-C49BA95A8B5E}"/>
              </a:ext>
            </a:extLst>
          </p:cNvPr>
          <p:cNvSpPr>
            <a:spLocks noGrp="1"/>
          </p:cNvSpPr>
          <p:nvPr>
            <p:ph idx="1"/>
          </p:nvPr>
        </p:nvSpPr>
        <p:spPr/>
        <p:txBody>
          <a:bodyPr>
            <a:normAutofit fontScale="70000" lnSpcReduction="20000"/>
          </a:bodyPr>
          <a:lstStyle/>
          <a:p>
            <a:r>
              <a:rPr lang="cs-CZ" dirty="0"/>
              <a:t>nahlížení do katastru a ústní informace</a:t>
            </a:r>
          </a:p>
          <a:p>
            <a:r>
              <a:rPr lang="cs-CZ" dirty="0"/>
              <a:t>výpisy, opisy nebo kopie z SGI a SPI a identifikace parcel ve formě veřejných listin </a:t>
            </a:r>
          </a:p>
          <a:p>
            <a:r>
              <a:rPr lang="cs-CZ" dirty="0"/>
              <a:t>ověřené kopie písemností, ověřené výstupy nebo ověřené duplikáty ze sbírky listiny</a:t>
            </a:r>
          </a:p>
          <a:p>
            <a:r>
              <a:rPr lang="cs-CZ" dirty="0"/>
              <a:t>prosté kopie písemností nebo prosté výstupy ze sbírky listiny</a:t>
            </a:r>
          </a:p>
          <a:p>
            <a:r>
              <a:rPr lang="cs-CZ" dirty="0"/>
              <a:t>kopie z katastrálního operátu </a:t>
            </a:r>
          </a:p>
          <a:p>
            <a:r>
              <a:rPr lang="cs-CZ" dirty="0"/>
              <a:t>dálkový přístup </a:t>
            </a:r>
          </a:p>
          <a:p>
            <a:r>
              <a:rPr lang="cs-CZ" dirty="0"/>
              <a:t>v elektronické podobě </a:t>
            </a:r>
          </a:p>
          <a:p>
            <a:r>
              <a:rPr lang="cs-CZ" dirty="0"/>
              <a:t>kopie katastrální mapy s orientačním zákresem pozemkové držby podle posledního dochovaného stavu grafického operátu pozemkového katastru či přídělového nebo scelovacího operátu </a:t>
            </a:r>
          </a:p>
          <a:p>
            <a:r>
              <a:rPr lang="cs-CZ" dirty="0"/>
              <a:t>srovnávací sestavení parcel </a:t>
            </a:r>
          </a:p>
          <a:p>
            <a:r>
              <a:rPr lang="cs-CZ" dirty="0"/>
              <a:t>souhrnné přehledy o půdním fondu </a:t>
            </a:r>
          </a:p>
          <a:p>
            <a:r>
              <a:rPr lang="cs-CZ" dirty="0"/>
              <a:t>sledování změn</a:t>
            </a:r>
          </a:p>
        </p:txBody>
      </p:sp>
    </p:spTree>
    <p:extLst>
      <p:ext uri="{BB962C8B-B14F-4D97-AF65-F5344CB8AC3E}">
        <p14:creationId xmlns:p14="http://schemas.microsoft.com/office/powerpoint/2010/main" val="4025133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BC4EDD-3D3B-4D03-8E37-BF0901559991}"/>
              </a:ext>
            </a:extLst>
          </p:cNvPr>
          <p:cNvSpPr>
            <a:spLocks noGrp="1"/>
          </p:cNvSpPr>
          <p:nvPr>
            <p:ph type="title"/>
          </p:nvPr>
        </p:nvSpPr>
        <p:spPr/>
        <p:txBody>
          <a:bodyPr/>
          <a:lstStyle/>
          <a:p>
            <a:r>
              <a:rPr lang="cs-CZ" dirty="0"/>
              <a:t>Nahlížení do katastru a ústní informace (§ 5 VPÚ)</a:t>
            </a:r>
          </a:p>
        </p:txBody>
      </p:sp>
      <p:sp>
        <p:nvSpPr>
          <p:cNvPr id="3" name="Zástupný obsah 2">
            <a:extLst>
              <a:ext uri="{FF2B5EF4-FFF2-40B4-BE49-F238E27FC236}">
                <a16:creationId xmlns:a16="http://schemas.microsoft.com/office/drawing/2014/main" id="{3A4444AB-1E3A-428B-AE18-A8231A670F2A}"/>
              </a:ext>
            </a:extLst>
          </p:cNvPr>
          <p:cNvSpPr>
            <a:spLocks noGrp="1"/>
          </p:cNvSpPr>
          <p:nvPr>
            <p:ph idx="1"/>
          </p:nvPr>
        </p:nvSpPr>
        <p:spPr/>
        <p:txBody>
          <a:bodyPr/>
          <a:lstStyle/>
          <a:p>
            <a:r>
              <a:rPr lang="cs-CZ" dirty="0"/>
              <a:t>Osobně v prostorách KÚ, v úřední době, bezúplatně</a:t>
            </a:r>
          </a:p>
          <a:p>
            <a:pPr lvl="1"/>
            <a:r>
              <a:rPr lang="cs-CZ" dirty="0"/>
              <a:t>Kopie, výpisy, opisy</a:t>
            </a:r>
          </a:p>
          <a:p>
            <a:r>
              <a:rPr lang="cs-CZ" dirty="0"/>
              <a:t>Prostřednictvím internetu </a:t>
            </a:r>
            <a:r>
              <a:rPr lang="cs-CZ" dirty="0">
                <a:hlinkClick r:id="rId2"/>
              </a:rPr>
              <a:t>http://nahlizenidokn.cuzk.cz/</a:t>
            </a:r>
            <a:r>
              <a:rPr lang="cs-CZ" dirty="0"/>
              <a:t> </a:t>
            </a:r>
          </a:p>
          <a:p>
            <a:pPr lvl="1"/>
            <a:r>
              <a:rPr lang="cs-CZ" dirty="0"/>
              <a:t>Anonymní, bezúplatné</a:t>
            </a:r>
          </a:p>
          <a:p>
            <a:pPr lvl="1"/>
            <a:r>
              <a:rPr lang="cs-CZ" dirty="0"/>
              <a:t>Vybrané údaje SPI a SGI</a:t>
            </a:r>
          </a:p>
          <a:p>
            <a:pPr lvl="1"/>
            <a:r>
              <a:rPr lang="cs-CZ" dirty="0"/>
              <a:t>Obraz a údaje katastrální mapy</a:t>
            </a:r>
          </a:p>
          <a:p>
            <a:pPr lvl="1"/>
            <a:r>
              <a:rPr lang="cs-CZ" dirty="0"/>
              <a:t>Soulad s podmínkami, jinak možné omezení technickými prostředky</a:t>
            </a:r>
          </a:p>
        </p:txBody>
      </p:sp>
    </p:spTree>
    <p:extLst>
      <p:ext uri="{BB962C8B-B14F-4D97-AF65-F5344CB8AC3E}">
        <p14:creationId xmlns:p14="http://schemas.microsoft.com/office/powerpoint/2010/main" val="3986440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2263</Words>
  <Application>Microsoft Office PowerPoint</Application>
  <PresentationFormat>Širokoúhlá obrazovka</PresentationFormat>
  <Paragraphs>286</Paragraphs>
  <Slides>26</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Century Gothic</vt:lpstr>
      <vt:lpstr>Wingdings 3</vt:lpstr>
      <vt:lpstr>Ion Boardroom</vt:lpstr>
      <vt:lpstr>Poskytování údajů z katastru nemovitostí.  </vt:lpstr>
      <vt:lpstr>Poskytování údajů – právní rámec</vt:lpstr>
      <vt:lpstr>Ochrana osobních údajů - GDPR </vt:lpstr>
      <vt:lpstr>Poskytování údajů – související právní předpisy </vt:lpstr>
      <vt:lpstr>Zásada formální publicity</vt:lpstr>
      <vt:lpstr>Omezení </vt:lpstr>
      <vt:lpstr>Povinné subjekty</vt:lpstr>
      <vt:lpstr>Formy poskytování údajů </vt:lpstr>
      <vt:lpstr>Nahlížení do katastru a ústní informace (§ 5 VPÚ)</vt:lpstr>
      <vt:lpstr>Výpisy, opisy nebo kopie z SGI a SPI a identifikace parcel (§ 6 VPÚ)</vt:lpstr>
      <vt:lpstr>Ověřené kopie, výstupy a duplikáty  ze sbírky listiny (§ 7 VPÚ)</vt:lpstr>
      <vt:lpstr>Prosté kopie nebo výstupy ze sbírky listin  (§ 8 VPÚ)</vt:lpstr>
      <vt:lpstr>Kopie z katastrálního operátu, s výjimkou sbírky listin</vt:lpstr>
      <vt:lpstr>Dálkový přístup</vt:lpstr>
      <vt:lpstr>Dálkový přístup – typy účtů</vt:lpstr>
      <vt:lpstr>Zablokování účtu pro dálkový přístup</vt:lpstr>
      <vt:lpstr>Údaje v elektronické podobě</vt:lpstr>
      <vt:lpstr>Srovnávací sestavení parcel</vt:lpstr>
      <vt:lpstr>Souhrnné přehledy o půdním fondu</vt:lpstr>
      <vt:lpstr>Sledování změn = služba ČÚZK https://www.cuzk.cz/Katastr-nemovitosti/Poskytovani-udaju-z-KN/Sledovani-zmen.aspx </vt:lpstr>
      <vt:lpstr>Sledování změn o řízení</vt:lpstr>
      <vt:lpstr>Podmínky zřízení služby sledování změn</vt:lpstr>
      <vt:lpstr>Poskytování údajů z procesního pohledu</vt:lpstr>
      <vt:lpstr>Poskytování údajů z dřívějších evidencí</vt:lpstr>
      <vt:lpstr>Šíření údajů katastru nemovitostí </vt:lpstr>
      <vt:lpstr>Doporučené 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Poskytování údajů z katastru nemovitostí.  Povinnosti vlastníků a jiných oprávněných ve vztahu ke katastru nemovitostí.   Odpovědnost za porušování povinností na úseku katastru nemovitostí.</dc:title>
  <dc:creator>Jana</dc:creator>
  <cp:lastModifiedBy>Jana</cp:lastModifiedBy>
  <cp:revision>40</cp:revision>
  <dcterms:created xsi:type="dcterms:W3CDTF">2019-03-07T12:02:15Z</dcterms:created>
  <dcterms:modified xsi:type="dcterms:W3CDTF">2020-03-17T15:10:02Z</dcterms:modified>
</cp:coreProperties>
</file>