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18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5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5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1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6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52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91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2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0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05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8091-9A7F-4B2D-B880-6F6801F995E0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B63-BFDE-4668-B15B-068E56C2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4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68774"/>
            <a:ext cx="6400800" cy="1470025"/>
          </a:xfrm>
        </p:spPr>
        <p:txBody>
          <a:bodyPr>
            <a:normAutofit/>
          </a:bodyPr>
          <a:lstStyle/>
          <a:p>
            <a:r>
              <a:rPr lang="cs-CZ" sz="2600" dirty="0"/>
              <a:t>Subjekty právních vztahů  zaměstnanosti</a:t>
            </a:r>
          </a:p>
          <a:p>
            <a:r>
              <a:rPr lang="cs-CZ" sz="2600" dirty="0"/>
              <a:t>Agentury práce</a:t>
            </a:r>
          </a:p>
          <a:p>
            <a:r>
              <a:rPr lang="cs-CZ" sz="2600" dirty="0"/>
              <a:t>Rovné zacházení a zákaz diskriminace</a:t>
            </a:r>
          </a:p>
          <a:p>
            <a:endParaRPr lang="cs-CZ" sz="2600" dirty="0"/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4166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subjekty právních vztahů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právnické nebo fyzické osoby provádějící rekvalifikaci - § 108 zákona o zaměstnanosti</a:t>
            </a:r>
          </a:p>
          <a:p>
            <a:pPr lvl="1"/>
            <a:r>
              <a:rPr lang="cs-CZ" dirty="0"/>
              <a:t>zařízení s akreditovaným vzdělávacím programem podle zákona o zaměstnanosti</a:t>
            </a:r>
          </a:p>
          <a:p>
            <a:pPr lvl="1"/>
            <a:r>
              <a:rPr lang="cs-CZ" dirty="0"/>
              <a:t>zařízení s akreditovaným vzdělávacím programem podle zvláštního zákona (např. zákon o sociálních službách)</a:t>
            </a:r>
          </a:p>
          <a:p>
            <a:pPr lvl="1"/>
            <a:r>
              <a:rPr lang="cs-CZ" dirty="0"/>
              <a:t>škola v rámci oboru vzdělávání, který má zapsaný v rejstříku škol a školných zařízení</a:t>
            </a:r>
          </a:p>
          <a:p>
            <a:pPr lvl="1"/>
            <a:r>
              <a:rPr lang="cs-CZ" dirty="0"/>
              <a:t>vysoká škola s akreditovaným studijním programem podle zákona o VŠ</a:t>
            </a:r>
          </a:p>
          <a:p>
            <a:pPr lvl="1"/>
            <a:r>
              <a:rPr lang="cs-CZ" dirty="0"/>
              <a:t>zařízení se zvláštním vzdělávacím programem podle zvláštního předpisu (např. odborné požadavky pro elektrotechniku)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7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subjekty právních vztahů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pracovně rehabilitační střediska</a:t>
            </a:r>
          </a:p>
          <a:p>
            <a:pPr lvl="1"/>
            <a:r>
              <a:rPr lang="cs-CZ" dirty="0"/>
              <a:t>školy a školská zařízení, vysoké školy (příprava na budoucí povolání)</a:t>
            </a:r>
          </a:p>
          <a:p>
            <a:pPr lvl="1"/>
            <a:r>
              <a:rPr lang="cs-CZ" dirty="0"/>
              <a:t>pracoviště zaměstnavatele</a:t>
            </a:r>
          </a:p>
          <a:p>
            <a:pPr lvl="1"/>
            <a:r>
              <a:rPr lang="cs-CZ" dirty="0"/>
              <a:t>chráněná pracovní místa</a:t>
            </a:r>
          </a:p>
          <a:p>
            <a:pPr lvl="1"/>
            <a:r>
              <a:rPr lang="cs-CZ" dirty="0"/>
              <a:t>vzdělávací zařízení státu, ÚSC, církví a náboženských společností, občanských </a:t>
            </a:r>
            <a:r>
              <a:rPr lang="cs-CZ"/>
              <a:t>sdružení 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02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Rovné zacházení a zákaz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účastníci PV zaměstnanosti (stát, zaměstnavatel a další subjekty) jsou povinni zajišťovat rovné zacházení se všemi osobami, které se ucházejí o zaměstnání</a:t>
            </a:r>
          </a:p>
          <a:p>
            <a:r>
              <a:rPr lang="cs-CZ" dirty="0"/>
              <a:t>zákaz jakékoliv diskriminace</a:t>
            </a:r>
          </a:p>
          <a:p>
            <a:r>
              <a:rPr lang="cs-CZ"/>
              <a:t>antidiskriminační zákon</a:t>
            </a:r>
          </a:p>
          <a:p>
            <a:r>
              <a:rPr lang="cs-CZ" dirty="0"/>
              <a:t>zákaz nabídek, které</a:t>
            </a:r>
          </a:p>
          <a:p>
            <a:pPr lvl="1"/>
            <a:r>
              <a:rPr lang="cs-CZ" dirty="0"/>
              <a:t>mají diskriminační charakter</a:t>
            </a:r>
          </a:p>
          <a:p>
            <a:pPr lvl="1"/>
            <a:r>
              <a:rPr lang="cs-CZ" dirty="0"/>
              <a:t>nejsou v souladu s pracovněprávními nebo služebními předpisy</a:t>
            </a:r>
          </a:p>
          <a:p>
            <a:pPr lvl="1"/>
            <a:r>
              <a:rPr lang="cs-CZ" dirty="0"/>
              <a:t>odporují dobrým mravům</a:t>
            </a:r>
          </a:p>
          <a:p>
            <a:r>
              <a:rPr lang="cs-CZ" dirty="0"/>
              <a:t>zákaz pro zaměstnavatele vyžadovat informace - § 12 odst. 2 zákona o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97756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Subjekty právních vztahů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Fyzická osoba</a:t>
            </a:r>
          </a:p>
          <a:p>
            <a:pPr lvl="1"/>
            <a:r>
              <a:rPr lang="cs-CZ" dirty="0"/>
              <a:t>oprávněný subjekt</a:t>
            </a:r>
          </a:p>
          <a:p>
            <a:pPr lvl="1"/>
            <a:r>
              <a:rPr lang="cs-CZ" dirty="0"/>
              <a:t>pracovněprávní způsobilost</a:t>
            </a:r>
          </a:p>
          <a:p>
            <a:pPr lvl="2"/>
            <a:r>
              <a:rPr lang="cs-CZ" dirty="0"/>
              <a:t>upravuje OZ</a:t>
            </a:r>
          </a:p>
          <a:p>
            <a:pPr lvl="2"/>
            <a:r>
              <a:rPr lang="cs-CZ" dirty="0"/>
              <a:t>zákaz práce dětí mladších 15 let a starších 15 let, ale </a:t>
            </a:r>
            <a:r>
              <a:rPr lang="cs-CZ"/>
              <a:t>před ukončením </a:t>
            </a:r>
            <a:r>
              <a:rPr lang="cs-CZ" dirty="0"/>
              <a:t>povinné školní docházky</a:t>
            </a:r>
          </a:p>
          <a:p>
            <a:pPr lvl="1"/>
            <a:r>
              <a:rPr lang="cs-CZ" dirty="0"/>
              <a:t>pracovat chce a může a o práci se aktivně uchází</a:t>
            </a:r>
          </a:p>
          <a:p>
            <a:pPr lvl="1"/>
            <a:r>
              <a:rPr lang="cs-CZ" dirty="0"/>
              <a:t>výslovné určení</a:t>
            </a:r>
          </a:p>
          <a:p>
            <a:pPr lvl="2"/>
            <a:r>
              <a:rPr lang="cs-CZ" dirty="0"/>
              <a:t>státní občan ČR</a:t>
            </a:r>
          </a:p>
          <a:p>
            <a:pPr lvl="2"/>
            <a:r>
              <a:rPr lang="cs-CZ" dirty="0"/>
              <a:t>státní příslušník jiného členského státu EU</a:t>
            </a:r>
          </a:p>
          <a:p>
            <a:pPr lvl="2"/>
            <a:r>
              <a:rPr lang="cs-CZ" dirty="0"/>
              <a:t>rodinný příslušník občana jiného členského státu EU</a:t>
            </a:r>
          </a:p>
          <a:p>
            <a:pPr lvl="2"/>
            <a:r>
              <a:rPr lang="cs-CZ" dirty="0"/>
              <a:t>rodinný příslušník občana ČR z třetí země</a:t>
            </a:r>
          </a:p>
          <a:p>
            <a:pPr lvl="2"/>
            <a:r>
              <a:rPr lang="cs-CZ" dirty="0"/>
              <a:t>cizinec za splnění podmínek stanovených zákonem o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31023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Uchazeč a zájemce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Fyzická osoba, která uplatňuje právo na zaměstnání, vystupuje jako: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cs-CZ" dirty="0"/>
              <a:t>uchazeč o zaměstnání, nebo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cs-CZ" dirty="0"/>
              <a:t>zájemce o zaměstnání.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Uchazeč o zaměstnání nesmí vykonávat výdělečnou činnost.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Výjimku představuje tzv. nekolidující zaměstnání.</a:t>
            </a:r>
          </a:p>
          <a:p>
            <a:r>
              <a:rPr lang="cs-CZ" sz="2800" dirty="0">
                <a:latin typeface="Calibri" panose="020F0502020204030204" pitchFamily="34" charset="0"/>
              </a:rPr>
              <a:t>Pouze uchazeči o zaměstnání může vzniknout nárok na podporu </a:t>
            </a:r>
            <a:r>
              <a:rPr lang="cs-CZ" sz="2800">
                <a:latin typeface="Calibri" panose="020F0502020204030204" pitchFamily="34" charset="0"/>
              </a:rPr>
              <a:t>v nezaměstnanosti.</a:t>
            </a:r>
            <a:endParaRPr lang="cs-CZ" sz="2800" dirty="0">
              <a:latin typeface="Calibri" panose="020F050202020403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Cizinec a právo na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negativní vymezení v zákoně o zaměstnanosti</a:t>
            </a:r>
          </a:p>
          <a:p>
            <a:r>
              <a:rPr lang="cs-CZ" dirty="0"/>
              <a:t>ochrana vlastního trhu práce</a:t>
            </a:r>
          </a:p>
          <a:p>
            <a:r>
              <a:rPr lang="cs-CZ" dirty="0"/>
              <a:t>stanoveny zvláštní podmínky pro zaměstnávání cizinců</a:t>
            </a:r>
          </a:p>
          <a:p>
            <a:pPr lvl="1"/>
            <a:r>
              <a:rPr lang="cs-CZ" dirty="0"/>
              <a:t>povolení k zaměstnání a povolení k pobytu</a:t>
            </a:r>
          </a:p>
          <a:p>
            <a:pPr lvl="1"/>
            <a:r>
              <a:rPr lang="cs-CZ" dirty="0"/>
              <a:t>držitel zaměstnanecké karty</a:t>
            </a:r>
          </a:p>
          <a:p>
            <a:pPr lvl="1"/>
            <a:r>
              <a:rPr lang="cs-CZ" dirty="0"/>
              <a:t>držitel modré karty</a:t>
            </a:r>
          </a:p>
        </p:txBody>
      </p:sp>
    </p:spTree>
    <p:extLst>
      <p:ext uri="{BB962C8B-B14F-4D97-AF65-F5344CB8AC3E}">
        <p14:creationId xmlns:p14="http://schemas.microsoft.com/office/powerpoint/2010/main" val="250530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Subjekty právních vztahů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Stát – za něj vystupuje jako subjekt Úřad práce ČR</a:t>
            </a:r>
          </a:p>
          <a:p>
            <a:pPr lvl="1"/>
            <a:r>
              <a:rPr lang="cs-CZ" dirty="0"/>
              <a:t>zákon č. 73/2011 Sb., o Úřadu práce ČR</a:t>
            </a:r>
          </a:p>
          <a:p>
            <a:pPr lvl="1"/>
            <a:r>
              <a:rPr lang="cs-CZ" dirty="0"/>
              <a:t>základní činnosti</a:t>
            </a:r>
          </a:p>
          <a:p>
            <a:pPr lvl="2"/>
            <a:r>
              <a:rPr lang="cs-CZ" dirty="0"/>
              <a:t>zaměstnanost</a:t>
            </a:r>
          </a:p>
          <a:p>
            <a:pPr lvl="2"/>
            <a:r>
              <a:rPr lang="cs-CZ" dirty="0"/>
              <a:t>ochrana zaměstnanců při platební neschopnosti zaměstnavatele</a:t>
            </a:r>
          </a:p>
          <a:p>
            <a:pPr lvl="2"/>
            <a:r>
              <a:rPr lang="cs-CZ" dirty="0"/>
              <a:t>státní sociální podpora</a:t>
            </a:r>
          </a:p>
          <a:p>
            <a:pPr lvl="2"/>
            <a:r>
              <a:rPr lang="cs-CZ" dirty="0"/>
              <a:t>peněžité dávky poskytované ze sociální pomoci</a:t>
            </a:r>
          </a:p>
          <a:p>
            <a:pPr lvl="2"/>
            <a:r>
              <a:rPr lang="cs-CZ" dirty="0"/>
              <a:t>inspekce poskytování sociálních služeb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99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Úřad práce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Úřad práce ČR</a:t>
            </a:r>
          </a:p>
          <a:p>
            <a:pPr lvl="1"/>
            <a:r>
              <a:rPr lang="cs-CZ" dirty="0"/>
              <a:t>správní úřad s celostátní působnosti</a:t>
            </a:r>
          </a:p>
          <a:p>
            <a:pPr lvl="1"/>
            <a:r>
              <a:rPr lang="cs-CZ" dirty="0"/>
              <a:t>sídlo Praha</a:t>
            </a:r>
          </a:p>
          <a:p>
            <a:pPr lvl="1"/>
            <a:r>
              <a:rPr lang="cs-CZ" dirty="0"/>
              <a:t>řízen MPSV</a:t>
            </a:r>
          </a:p>
          <a:p>
            <a:pPr lvl="1"/>
            <a:r>
              <a:rPr lang="cs-CZ" dirty="0"/>
              <a:t>Organizační struktura Úřadu práce</a:t>
            </a:r>
          </a:p>
          <a:p>
            <a:pPr lvl="2"/>
            <a:r>
              <a:rPr lang="cs-CZ" dirty="0"/>
              <a:t>generální ředitelství</a:t>
            </a:r>
          </a:p>
          <a:p>
            <a:pPr lvl="2"/>
            <a:r>
              <a:rPr lang="cs-CZ" dirty="0"/>
              <a:t>krajské pobočky a pobočka pro hlavní město Prahu</a:t>
            </a:r>
          </a:p>
          <a:p>
            <a:pPr lvl="2"/>
            <a:r>
              <a:rPr lang="cs-CZ" dirty="0"/>
              <a:t>kontaktní pracoviště jako součást krajské pobočky (původní úřady práce)</a:t>
            </a:r>
          </a:p>
        </p:txBody>
      </p:sp>
    </p:spTree>
    <p:extLst>
      <p:ext uri="{BB962C8B-B14F-4D97-AF65-F5344CB8AC3E}">
        <p14:creationId xmlns:p14="http://schemas.microsoft.com/office/powerpoint/2010/main" val="160693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Úřad práce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článek státní politiky zaměstnanosti</a:t>
            </a:r>
          </a:p>
          <a:p>
            <a:r>
              <a:rPr lang="cs-CZ" dirty="0"/>
              <a:t>§ 7 – 8a zákona o zaměstnanosti</a:t>
            </a:r>
          </a:p>
          <a:p>
            <a:r>
              <a:rPr lang="cs-CZ" dirty="0"/>
              <a:t>základní úkoly GŘ - § 8 zákona</a:t>
            </a:r>
          </a:p>
          <a:p>
            <a:r>
              <a:rPr lang="cs-CZ" dirty="0"/>
              <a:t>základní úkoly krajských poboček - § 8a zákona</a:t>
            </a:r>
          </a:p>
        </p:txBody>
      </p:sp>
    </p:spTree>
    <p:extLst>
      <p:ext uri="{BB962C8B-B14F-4D97-AF65-F5344CB8AC3E}">
        <p14:creationId xmlns:p14="http://schemas.microsoft.com/office/powerpoint/2010/main" val="76492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Fyzická nebo právnická osoba, která může zaměstnávat zaměstnance</a:t>
            </a:r>
          </a:p>
          <a:p>
            <a:r>
              <a:rPr lang="cs-CZ" dirty="0"/>
              <a:t>Má právo (nikoli povinnost) ohlašovat volná pracovní místa</a:t>
            </a:r>
          </a:p>
          <a:p>
            <a:r>
              <a:rPr lang="cs-CZ" dirty="0"/>
              <a:t>Vytváření pracovních míst pro osoby se zdravotním postižením</a:t>
            </a:r>
          </a:p>
          <a:p>
            <a:r>
              <a:rPr lang="cs-CZ" dirty="0"/>
              <a:t>Účast na rekvalifikaci</a:t>
            </a:r>
          </a:p>
          <a:p>
            <a:r>
              <a:rPr lang="cs-CZ" dirty="0"/>
              <a:t>Možnost čerpání pobídek a příspěvků</a:t>
            </a:r>
          </a:p>
        </p:txBody>
      </p:sp>
    </p:spTree>
    <p:extLst>
      <p:ext uri="{BB962C8B-B14F-4D97-AF65-F5344CB8AC3E}">
        <p14:creationId xmlns:p14="http://schemas.microsoft.com/office/powerpoint/2010/main" val="419738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Agentura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Fyzická nebo právnická osoba, které bylo udělení povolení k:</a:t>
            </a:r>
          </a:p>
          <a:p>
            <a:pPr lvl="2"/>
            <a:r>
              <a:rPr lang="cs-CZ" dirty="0"/>
              <a:t>zprostředkování zaměstnání na území ČR</a:t>
            </a:r>
          </a:p>
          <a:p>
            <a:pPr lvl="2"/>
            <a:r>
              <a:rPr lang="cs-CZ" dirty="0"/>
              <a:t>zprostředkování zaměstnání cizinců na území ČR</a:t>
            </a:r>
          </a:p>
          <a:p>
            <a:pPr lvl="2"/>
            <a:r>
              <a:rPr lang="cs-CZ" dirty="0"/>
              <a:t>zprostředkování zaměstnání do zahraničí</a:t>
            </a:r>
          </a:p>
          <a:p>
            <a:r>
              <a:rPr lang="cs-CZ" dirty="0"/>
              <a:t>Povolení vydává generální ředitelství Úřadu práce na základě souhlasného závazného stanoviska Ministerstva vnitra</a:t>
            </a:r>
          </a:p>
          <a:p>
            <a:r>
              <a:rPr lang="cs-CZ" dirty="0"/>
              <a:t>Pro vydání povolení jsou dány poměrně přísné podmínky:</a:t>
            </a:r>
          </a:p>
          <a:p>
            <a:pPr lvl="1"/>
            <a:r>
              <a:rPr lang="cs-CZ" dirty="0"/>
              <a:t>bezúhonnost</a:t>
            </a:r>
          </a:p>
          <a:p>
            <a:pPr lvl="1"/>
            <a:r>
              <a:rPr lang="cs-CZ" dirty="0"/>
              <a:t>odborně způsobilá osoba</a:t>
            </a:r>
          </a:p>
          <a:p>
            <a:pPr lvl="1"/>
            <a:r>
              <a:rPr lang="cs-CZ" dirty="0"/>
              <a:t>kauce ve výši 500 000 Kč</a:t>
            </a:r>
          </a:p>
        </p:txBody>
      </p:sp>
    </p:spTree>
    <p:extLst>
      <p:ext uri="{BB962C8B-B14F-4D97-AF65-F5344CB8AC3E}">
        <p14:creationId xmlns:p14="http://schemas.microsoft.com/office/powerpoint/2010/main" val="1791518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Motiv systému Office</vt:lpstr>
      <vt:lpstr>Správa zaměstnanosti</vt:lpstr>
      <vt:lpstr>Subjekty právních vztahů zaměstnanosti</vt:lpstr>
      <vt:lpstr>Uchazeč a zájemce o zaměstnání</vt:lpstr>
      <vt:lpstr>Cizinec a právo na zaměstnání</vt:lpstr>
      <vt:lpstr>Subjekty právních vztahů zaměstnanosti</vt:lpstr>
      <vt:lpstr>Úřad práce ČR</vt:lpstr>
      <vt:lpstr>Úřad práce ČR</vt:lpstr>
      <vt:lpstr>Zaměstnavatel</vt:lpstr>
      <vt:lpstr>Agentura práce</vt:lpstr>
      <vt:lpstr>Další subjekty právních vztahů zaměstnanosti</vt:lpstr>
      <vt:lpstr>Další subjekty právních vztahů zaměstnanosti</vt:lpstr>
      <vt:lpstr>Rovné zacházení a zákaz diskriminace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1899</dc:creator>
  <cp:lastModifiedBy>Jana Komendová</cp:lastModifiedBy>
  <cp:revision>10</cp:revision>
  <dcterms:created xsi:type="dcterms:W3CDTF">2014-03-06T15:35:07Z</dcterms:created>
  <dcterms:modified xsi:type="dcterms:W3CDTF">2020-03-10T16:16:34Z</dcterms:modified>
</cp:coreProperties>
</file>