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80" y="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C8091-9A7F-4B2D-B880-6F6801F995E0}" type="datetimeFigureOut">
              <a:rPr lang="cs-CZ" smtClean="0"/>
              <a:t>10.03.2020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FEB63-BFDE-4668-B15B-068E56C2C5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91819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C8091-9A7F-4B2D-B880-6F6801F995E0}" type="datetimeFigureOut">
              <a:rPr lang="cs-CZ" smtClean="0"/>
              <a:t>10.03.2020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FEB63-BFDE-4668-B15B-068E56C2C5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55969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C8091-9A7F-4B2D-B880-6F6801F995E0}" type="datetimeFigureOut">
              <a:rPr lang="cs-CZ" smtClean="0"/>
              <a:t>10.03.2020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FEB63-BFDE-4668-B15B-068E56C2C5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9181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C8091-9A7F-4B2D-B880-6F6801F995E0}" type="datetimeFigureOut">
              <a:rPr lang="cs-CZ" smtClean="0"/>
              <a:t>10.03.2020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FEB63-BFDE-4668-B15B-068E56C2C5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35630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C8091-9A7F-4B2D-B880-6F6801F995E0}" type="datetimeFigureOut">
              <a:rPr lang="cs-CZ" smtClean="0"/>
              <a:t>10.03.2020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FEB63-BFDE-4668-B15B-068E56C2C5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23190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C8091-9A7F-4B2D-B880-6F6801F995E0}" type="datetimeFigureOut">
              <a:rPr lang="cs-CZ" smtClean="0"/>
              <a:t>10.03.2020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FEB63-BFDE-4668-B15B-068E56C2C5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66965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C8091-9A7F-4B2D-B880-6F6801F995E0}" type="datetimeFigureOut">
              <a:rPr lang="cs-CZ" smtClean="0"/>
              <a:t>10.03.2020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FEB63-BFDE-4668-B15B-068E56C2C5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45272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C8091-9A7F-4B2D-B880-6F6801F995E0}" type="datetimeFigureOut">
              <a:rPr lang="cs-CZ" smtClean="0"/>
              <a:t>10.03.2020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FEB63-BFDE-4668-B15B-068E56C2C5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49116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C8091-9A7F-4B2D-B880-6F6801F995E0}" type="datetimeFigureOut">
              <a:rPr lang="cs-CZ" smtClean="0"/>
              <a:t>10.03.2020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FEB63-BFDE-4668-B15B-068E56C2C5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04201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C8091-9A7F-4B2D-B880-6F6801F995E0}" type="datetimeFigureOut">
              <a:rPr lang="cs-CZ" smtClean="0"/>
              <a:t>10.03.2020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FEB63-BFDE-4668-B15B-068E56C2C5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23053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C8091-9A7F-4B2D-B880-6F6801F995E0}" type="datetimeFigureOut">
              <a:rPr lang="cs-CZ" smtClean="0"/>
              <a:t>10.03.2020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FEB63-BFDE-4668-B15B-068E56C2C5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8055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4C8091-9A7F-4B2D-B880-6F6801F995E0}" type="datetimeFigureOut">
              <a:rPr lang="cs-CZ" smtClean="0"/>
              <a:t>10.03.2020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4FEB63-BFDE-4668-B15B-068E56C2C5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64622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Správa zaměstnanosti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4168774"/>
            <a:ext cx="6400800" cy="1470025"/>
          </a:xfrm>
        </p:spPr>
        <p:txBody>
          <a:bodyPr>
            <a:normAutofit/>
          </a:bodyPr>
          <a:lstStyle/>
          <a:p>
            <a:r>
              <a:rPr lang="cs-CZ" sz="2600" dirty="0"/>
              <a:t>Subjekty právních vztahů  zaměstnanosti</a:t>
            </a:r>
          </a:p>
          <a:p>
            <a:r>
              <a:rPr lang="cs-CZ" sz="2600" dirty="0"/>
              <a:t>Agentury práce</a:t>
            </a:r>
          </a:p>
          <a:p>
            <a:r>
              <a:rPr lang="cs-CZ" sz="2600" dirty="0"/>
              <a:t>Rovné zacházení a zákaz diskriminace</a:t>
            </a:r>
          </a:p>
          <a:p>
            <a:endParaRPr lang="cs-CZ" sz="2600" dirty="0"/>
          </a:p>
          <a:p>
            <a:endParaRPr lang="cs-CZ" sz="2600" dirty="0"/>
          </a:p>
        </p:txBody>
      </p:sp>
    </p:spTree>
    <p:extLst>
      <p:ext uri="{BB962C8B-B14F-4D97-AF65-F5344CB8AC3E}">
        <p14:creationId xmlns:p14="http://schemas.microsoft.com/office/powerpoint/2010/main" val="14416603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Další subjekty právních vztahů zaměstnanosti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právnické nebo fyzické osoby provádějící rekvalifikaci - § 108 zákona o zaměstnanosti</a:t>
            </a:r>
          </a:p>
          <a:p>
            <a:pPr lvl="1"/>
            <a:r>
              <a:rPr lang="cs-CZ" dirty="0"/>
              <a:t>zařízení s akreditovaným vzdělávacím programem podle zákona o zaměstnanosti</a:t>
            </a:r>
          </a:p>
          <a:p>
            <a:pPr lvl="1"/>
            <a:r>
              <a:rPr lang="cs-CZ" dirty="0"/>
              <a:t>zařízení s akreditovaným vzdělávacím programem podle zvláštního zákona (např. zákon o sociálních službách)</a:t>
            </a:r>
          </a:p>
          <a:p>
            <a:pPr lvl="1"/>
            <a:r>
              <a:rPr lang="cs-CZ" dirty="0"/>
              <a:t>škola v rámci oboru vzdělávání, který má zapsaný v rejstříku škol a školných zařízení</a:t>
            </a:r>
          </a:p>
          <a:p>
            <a:pPr lvl="1"/>
            <a:r>
              <a:rPr lang="cs-CZ" dirty="0"/>
              <a:t>vysoká škola s akreditovaným studijním programem podle zákona o VŠ</a:t>
            </a:r>
          </a:p>
          <a:p>
            <a:pPr lvl="1"/>
            <a:r>
              <a:rPr lang="cs-CZ" dirty="0"/>
              <a:t>zařízení se zvláštním vzdělávacím programem podle zvláštního předpisu (např. odborné požadavky pro elektrotechniku)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04727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Další subjekty právních vztahů zaměstnanosti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pracovně rehabilitační střediska</a:t>
            </a:r>
          </a:p>
          <a:p>
            <a:pPr lvl="1"/>
            <a:r>
              <a:rPr lang="cs-CZ" dirty="0"/>
              <a:t>školy a školská zařízení, vysoké školy (příprava na budoucí povolání)</a:t>
            </a:r>
          </a:p>
          <a:p>
            <a:pPr lvl="1"/>
            <a:r>
              <a:rPr lang="cs-CZ" dirty="0"/>
              <a:t>pracoviště zaměstnavatele</a:t>
            </a:r>
          </a:p>
          <a:p>
            <a:pPr lvl="1"/>
            <a:r>
              <a:rPr lang="cs-CZ" dirty="0"/>
              <a:t>chráněná pracovní místa</a:t>
            </a:r>
          </a:p>
          <a:p>
            <a:pPr lvl="1"/>
            <a:r>
              <a:rPr lang="cs-CZ" dirty="0"/>
              <a:t>vzdělávací zařízení státu, ÚSC, církví a náboženských společností, občanských </a:t>
            </a:r>
            <a:r>
              <a:rPr lang="cs-CZ"/>
              <a:t>sdružení atd.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970206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Rovné zacházení a zákaz diskriminace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účastníci PV zaměstnanosti (stát, zaměstnavatel a další subjekty) jsou povinni zajišťovat rovné zacházení se všemi osobami, které se ucházejí o zaměstnání</a:t>
            </a:r>
          </a:p>
          <a:p>
            <a:r>
              <a:rPr lang="cs-CZ" dirty="0"/>
              <a:t>zákaz jakékoliv diskriminace</a:t>
            </a:r>
          </a:p>
          <a:p>
            <a:r>
              <a:rPr lang="cs-CZ"/>
              <a:t>antidiskriminační zákon</a:t>
            </a:r>
          </a:p>
          <a:p>
            <a:r>
              <a:rPr lang="cs-CZ" dirty="0"/>
              <a:t>zákaz nabídek, které</a:t>
            </a:r>
          </a:p>
          <a:p>
            <a:pPr lvl="1"/>
            <a:r>
              <a:rPr lang="cs-CZ" dirty="0"/>
              <a:t>mají diskriminační charakter</a:t>
            </a:r>
          </a:p>
          <a:p>
            <a:pPr lvl="1"/>
            <a:r>
              <a:rPr lang="cs-CZ" dirty="0"/>
              <a:t>nejsou v souladu s pracovněprávními nebo služebními předpisy</a:t>
            </a:r>
          </a:p>
          <a:p>
            <a:pPr lvl="1"/>
            <a:r>
              <a:rPr lang="cs-CZ" dirty="0"/>
              <a:t>odporují dobrým mravům</a:t>
            </a:r>
          </a:p>
          <a:p>
            <a:r>
              <a:rPr lang="cs-CZ" dirty="0"/>
              <a:t>zákaz pro zaměstnavatele vyžadovat informace - § 12 odst. 2 zákona o zaměstnanosti</a:t>
            </a:r>
          </a:p>
        </p:txBody>
      </p:sp>
    </p:spTree>
    <p:extLst>
      <p:ext uri="{BB962C8B-B14F-4D97-AF65-F5344CB8AC3E}">
        <p14:creationId xmlns:p14="http://schemas.microsoft.com/office/powerpoint/2010/main" val="29775605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Subjekty právních vztahů zaměstnanosti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Fyzická osoba</a:t>
            </a:r>
          </a:p>
          <a:p>
            <a:pPr lvl="1"/>
            <a:r>
              <a:rPr lang="cs-CZ" dirty="0"/>
              <a:t>oprávněný subjekt</a:t>
            </a:r>
          </a:p>
          <a:p>
            <a:pPr lvl="1"/>
            <a:r>
              <a:rPr lang="cs-CZ" dirty="0"/>
              <a:t>pracovněprávní způsobilost</a:t>
            </a:r>
          </a:p>
          <a:p>
            <a:pPr lvl="2"/>
            <a:r>
              <a:rPr lang="cs-CZ" dirty="0"/>
              <a:t>upravuje OZ</a:t>
            </a:r>
          </a:p>
          <a:p>
            <a:pPr lvl="2"/>
            <a:r>
              <a:rPr lang="cs-CZ" dirty="0"/>
              <a:t>zákaz práce dětí mladších 15 let a starších 15 let, ale </a:t>
            </a:r>
            <a:r>
              <a:rPr lang="cs-CZ"/>
              <a:t>před ukončením </a:t>
            </a:r>
            <a:r>
              <a:rPr lang="cs-CZ" dirty="0"/>
              <a:t>povinné školní docházky</a:t>
            </a:r>
          </a:p>
          <a:p>
            <a:pPr lvl="1"/>
            <a:r>
              <a:rPr lang="cs-CZ" dirty="0"/>
              <a:t>pracovat chce a může a o práci se aktivně uchází</a:t>
            </a:r>
          </a:p>
          <a:p>
            <a:pPr lvl="1"/>
            <a:r>
              <a:rPr lang="cs-CZ" dirty="0"/>
              <a:t>výslovné určení</a:t>
            </a:r>
          </a:p>
          <a:p>
            <a:pPr lvl="2"/>
            <a:r>
              <a:rPr lang="cs-CZ" dirty="0"/>
              <a:t>státní občan ČR</a:t>
            </a:r>
          </a:p>
          <a:p>
            <a:pPr lvl="2"/>
            <a:r>
              <a:rPr lang="cs-CZ" dirty="0"/>
              <a:t>státní příslušník jiného členského státu EU</a:t>
            </a:r>
          </a:p>
          <a:p>
            <a:pPr lvl="2"/>
            <a:r>
              <a:rPr lang="cs-CZ" dirty="0"/>
              <a:t>rodinný příslušník občana jiného členského státu EU</a:t>
            </a:r>
          </a:p>
          <a:p>
            <a:pPr lvl="2"/>
            <a:r>
              <a:rPr lang="cs-CZ" dirty="0"/>
              <a:t>rodinný příslušník občana ČR z třetí země</a:t>
            </a:r>
          </a:p>
          <a:p>
            <a:pPr lvl="2"/>
            <a:r>
              <a:rPr lang="cs-CZ" dirty="0"/>
              <a:t>cizinec za splnění podmínek stanovených zákonem o zaměstnanosti</a:t>
            </a:r>
          </a:p>
        </p:txBody>
      </p:sp>
    </p:spTree>
    <p:extLst>
      <p:ext uri="{BB962C8B-B14F-4D97-AF65-F5344CB8AC3E}">
        <p14:creationId xmlns:p14="http://schemas.microsoft.com/office/powerpoint/2010/main" val="3102383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Uchazeč a zájemce o zaměstnání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r>
              <a:rPr lang="cs-CZ" sz="2800" dirty="0">
                <a:latin typeface="Calibri" panose="020F0502020204030204" pitchFamily="34" charset="0"/>
              </a:rPr>
              <a:t>Fyzická osoba, která uplatňuje právo na zaměstnání, vystupuje jako:</a:t>
            </a:r>
          </a:p>
          <a:p>
            <a:pPr lvl="1">
              <a:buFont typeface="Courier New" panose="02070309020205020404" pitchFamily="49" charset="0"/>
              <a:buChar char="-"/>
            </a:pPr>
            <a:r>
              <a:rPr lang="cs-CZ" dirty="0"/>
              <a:t>uchazeč o zaměstnání, nebo</a:t>
            </a:r>
          </a:p>
          <a:p>
            <a:pPr lvl="1">
              <a:buFont typeface="Courier New" panose="02070309020205020404" pitchFamily="49" charset="0"/>
              <a:buChar char="-"/>
            </a:pPr>
            <a:r>
              <a:rPr lang="cs-CZ" dirty="0"/>
              <a:t>zájemce o zaměstnání.</a:t>
            </a:r>
          </a:p>
          <a:p>
            <a:r>
              <a:rPr lang="cs-CZ" sz="2800" dirty="0">
                <a:latin typeface="Calibri" panose="020F0502020204030204" pitchFamily="34" charset="0"/>
              </a:rPr>
              <a:t>Uchazeč o zaměstnání nesmí vykonávat výdělečnou činnost.</a:t>
            </a:r>
          </a:p>
          <a:p>
            <a:r>
              <a:rPr lang="cs-CZ" sz="2800" dirty="0">
                <a:latin typeface="Calibri" panose="020F0502020204030204" pitchFamily="34" charset="0"/>
              </a:rPr>
              <a:t>Výjimku představuje tzv. nekolidující zaměstnání.</a:t>
            </a:r>
          </a:p>
          <a:p>
            <a:r>
              <a:rPr lang="cs-CZ" sz="2800" dirty="0">
                <a:latin typeface="Calibri" panose="020F0502020204030204" pitchFamily="34" charset="0"/>
              </a:rPr>
              <a:t>Pouze uchazeči o zaměstnání může vzniknout nárok na podporu </a:t>
            </a:r>
            <a:r>
              <a:rPr lang="cs-CZ" sz="2800">
                <a:latin typeface="Calibri" panose="020F0502020204030204" pitchFamily="34" charset="0"/>
              </a:rPr>
              <a:t>v nezaměstnanosti.</a:t>
            </a:r>
            <a:endParaRPr lang="cs-CZ" sz="2800" dirty="0">
              <a:latin typeface="Calibri" panose="020F0502020204030204" pitchFamily="34" charset="0"/>
            </a:endParaRP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25338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Cizinec a právo na zaměstnání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negativní vymezení v zákoně o zaměstnanosti</a:t>
            </a:r>
          </a:p>
          <a:p>
            <a:r>
              <a:rPr lang="cs-CZ" dirty="0"/>
              <a:t>ochrana vlastního trhu práce</a:t>
            </a:r>
          </a:p>
          <a:p>
            <a:r>
              <a:rPr lang="cs-CZ" dirty="0"/>
              <a:t>stanoveny zvláštní podmínky pro zaměstnávání cizinců</a:t>
            </a:r>
          </a:p>
          <a:p>
            <a:pPr lvl="1"/>
            <a:r>
              <a:rPr lang="cs-CZ" dirty="0"/>
              <a:t>povolení k zaměstnání a povolení k pobytu</a:t>
            </a:r>
          </a:p>
          <a:p>
            <a:pPr lvl="1"/>
            <a:r>
              <a:rPr lang="cs-CZ" dirty="0"/>
              <a:t>držitel zaměstnanecké karty</a:t>
            </a:r>
          </a:p>
          <a:p>
            <a:pPr lvl="1"/>
            <a:r>
              <a:rPr lang="cs-CZ" dirty="0"/>
              <a:t>držitel modré karty</a:t>
            </a:r>
          </a:p>
        </p:txBody>
      </p:sp>
    </p:spTree>
    <p:extLst>
      <p:ext uri="{BB962C8B-B14F-4D97-AF65-F5344CB8AC3E}">
        <p14:creationId xmlns:p14="http://schemas.microsoft.com/office/powerpoint/2010/main" val="25053032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Subjekty právních vztahů zaměstnanosti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Stát – za něj vystupuje jako subjekt Úřad práce ČR</a:t>
            </a:r>
          </a:p>
          <a:p>
            <a:pPr lvl="1"/>
            <a:r>
              <a:rPr lang="cs-CZ" dirty="0"/>
              <a:t>zákon č. 73/2011 Sb., o Úřadu práce ČR</a:t>
            </a:r>
          </a:p>
          <a:p>
            <a:pPr lvl="1"/>
            <a:r>
              <a:rPr lang="cs-CZ" dirty="0"/>
              <a:t>základní činnosti</a:t>
            </a:r>
          </a:p>
          <a:p>
            <a:pPr lvl="2"/>
            <a:r>
              <a:rPr lang="cs-CZ" dirty="0"/>
              <a:t>zaměstnanost</a:t>
            </a:r>
          </a:p>
          <a:p>
            <a:pPr lvl="2"/>
            <a:r>
              <a:rPr lang="cs-CZ" dirty="0"/>
              <a:t>ochrana zaměstnanců při platební neschopnosti zaměstnavatele</a:t>
            </a:r>
          </a:p>
          <a:p>
            <a:pPr lvl="2"/>
            <a:r>
              <a:rPr lang="cs-CZ" dirty="0"/>
              <a:t>státní sociální podpora</a:t>
            </a:r>
          </a:p>
          <a:p>
            <a:pPr lvl="2"/>
            <a:r>
              <a:rPr lang="cs-CZ" dirty="0"/>
              <a:t>peněžité dávky poskytované ze sociální pomoci</a:t>
            </a:r>
          </a:p>
          <a:p>
            <a:pPr lvl="2"/>
            <a:r>
              <a:rPr lang="cs-CZ" dirty="0"/>
              <a:t>inspekce poskytování sociálních služeb</a:t>
            </a:r>
          </a:p>
          <a:p>
            <a:pPr lvl="2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829951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Úřad práce ČR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Úřad práce ČR</a:t>
            </a:r>
          </a:p>
          <a:p>
            <a:pPr lvl="1"/>
            <a:r>
              <a:rPr lang="cs-CZ" dirty="0"/>
              <a:t>správní úřad s celostátní působnosti</a:t>
            </a:r>
          </a:p>
          <a:p>
            <a:pPr lvl="1"/>
            <a:r>
              <a:rPr lang="cs-CZ" dirty="0"/>
              <a:t>sídlo Praha</a:t>
            </a:r>
          </a:p>
          <a:p>
            <a:pPr lvl="1"/>
            <a:r>
              <a:rPr lang="cs-CZ" dirty="0"/>
              <a:t>řízen MPSV</a:t>
            </a:r>
          </a:p>
          <a:p>
            <a:pPr lvl="1"/>
            <a:r>
              <a:rPr lang="cs-CZ" dirty="0"/>
              <a:t>Organizační struktura Úřadu práce</a:t>
            </a:r>
          </a:p>
          <a:p>
            <a:pPr lvl="2"/>
            <a:r>
              <a:rPr lang="cs-CZ" dirty="0"/>
              <a:t>generální ředitelství</a:t>
            </a:r>
          </a:p>
          <a:p>
            <a:pPr lvl="2"/>
            <a:r>
              <a:rPr lang="cs-CZ" dirty="0"/>
              <a:t>krajské pobočky a pobočka pro hlavní město Prahu</a:t>
            </a:r>
          </a:p>
          <a:p>
            <a:pPr lvl="2"/>
            <a:r>
              <a:rPr lang="cs-CZ" dirty="0"/>
              <a:t>kontaktní pracoviště jako součást krajské pobočky (původní úřady práce)</a:t>
            </a:r>
          </a:p>
        </p:txBody>
      </p:sp>
    </p:spTree>
    <p:extLst>
      <p:ext uri="{BB962C8B-B14F-4D97-AF65-F5344CB8AC3E}">
        <p14:creationId xmlns:p14="http://schemas.microsoft.com/office/powerpoint/2010/main" val="16069329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Úřad práce ČR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základní článek státní politiky zaměstnanosti</a:t>
            </a:r>
          </a:p>
          <a:p>
            <a:r>
              <a:rPr lang="cs-CZ" dirty="0"/>
              <a:t>§ 7 – 8a zákona o zaměstnanosti</a:t>
            </a:r>
          </a:p>
          <a:p>
            <a:r>
              <a:rPr lang="cs-CZ" dirty="0"/>
              <a:t>základní úkoly GŘ - § 8 zákona</a:t>
            </a:r>
          </a:p>
          <a:p>
            <a:r>
              <a:rPr lang="cs-CZ" dirty="0"/>
              <a:t>základní úkoly krajských poboček - § 8a zákona</a:t>
            </a:r>
          </a:p>
        </p:txBody>
      </p:sp>
    </p:spTree>
    <p:extLst>
      <p:ext uri="{BB962C8B-B14F-4D97-AF65-F5344CB8AC3E}">
        <p14:creationId xmlns:p14="http://schemas.microsoft.com/office/powerpoint/2010/main" val="7649239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Zaměstnavatel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Fyzická nebo právnická osoba, která může zaměstnávat zaměstnance</a:t>
            </a:r>
          </a:p>
          <a:p>
            <a:r>
              <a:rPr lang="cs-CZ" dirty="0"/>
              <a:t>Má právo (nikoli povinnost) ohlašovat volná pracovní místa</a:t>
            </a:r>
          </a:p>
          <a:p>
            <a:r>
              <a:rPr lang="cs-CZ" dirty="0"/>
              <a:t>Vytváření pracovních míst pro osoby se zdravotním postižením</a:t>
            </a:r>
          </a:p>
          <a:p>
            <a:r>
              <a:rPr lang="cs-CZ" dirty="0"/>
              <a:t>Účast na rekvalifikaci</a:t>
            </a:r>
          </a:p>
          <a:p>
            <a:r>
              <a:rPr lang="cs-CZ" dirty="0"/>
              <a:t>Možnost čerpání pobídek a příspěvků</a:t>
            </a:r>
          </a:p>
        </p:txBody>
      </p:sp>
    </p:spTree>
    <p:extLst>
      <p:ext uri="{BB962C8B-B14F-4D97-AF65-F5344CB8AC3E}">
        <p14:creationId xmlns:p14="http://schemas.microsoft.com/office/powerpoint/2010/main" val="41973807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Agentura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525963"/>
          </a:xfrm>
        </p:spPr>
        <p:txBody>
          <a:bodyPr>
            <a:normAutofit fontScale="77500" lnSpcReduction="20000"/>
          </a:bodyPr>
          <a:lstStyle/>
          <a:p>
            <a:r>
              <a:rPr lang="cs-CZ" dirty="0"/>
              <a:t>Fyzická nebo právnická osoba, které bylo udělení povolení k:</a:t>
            </a:r>
          </a:p>
          <a:p>
            <a:pPr lvl="2"/>
            <a:r>
              <a:rPr lang="cs-CZ" dirty="0"/>
              <a:t>zprostředkování zaměstnání na území ČR</a:t>
            </a:r>
          </a:p>
          <a:p>
            <a:pPr lvl="2"/>
            <a:r>
              <a:rPr lang="cs-CZ" dirty="0"/>
              <a:t>zprostředkování zaměstnání cizinců na území ČR</a:t>
            </a:r>
          </a:p>
          <a:p>
            <a:pPr lvl="2"/>
            <a:r>
              <a:rPr lang="cs-CZ" dirty="0"/>
              <a:t>zprostředkování zaměstnání do zahraničí</a:t>
            </a:r>
          </a:p>
          <a:p>
            <a:r>
              <a:rPr lang="cs-CZ" dirty="0"/>
              <a:t>Povolení vydává generální ředitelství Úřadu práce na základě souhlasného závazného stanoviska Ministerstva vnitra</a:t>
            </a:r>
          </a:p>
          <a:p>
            <a:r>
              <a:rPr lang="cs-CZ" dirty="0"/>
              <a:t>Pro vydání povolení jsou dány poměrně přísné podmínky:</a:t>
            </a:r>
          </a:p>
          <a:p>
            <a:pPr lvl="1"/>
            <a:r>
              <a:rPr lang="cs-CZ" dirty="0"/>
              <a:t>bezúhonnost</a:t>
            </a:r>
          </a:p>
          <a:p>
            <a:pPr lvl="1"/>
            <a:r>
              <a:rPr lang="cs-CZ" dirty="0"/>
              <a:t>odborně způsobilá osoba</a:t>
            </a:r>
          </a:p>
          <a:p>
            <a:pPr lvl="1"/>
            <a:r>
              <a:rPr lang="cs-CZ" dirty="0"/>
              <a:t>kauce ve výši 500 000 Kč</a:t>
            </a:r>
          </a:p>
        </p:txBody>
      </p:sp>
    </p:spTree>
    <p:extLst>
      <p:ext uri="{BB962C8B-B14F-4D97-AF65-F5344CB8AC3E}">
        <p14:creationId xmlns:p14="http://schemas.microsoft.com/office/powerpoint/2010/main" val="179151860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575</Words>
  <Application>Microsoft Office PowerPoint</Application>
  <PresentationFormat>Předvádění na obrazovce (4:3)</PresentationFormat>
  <Paragraphs>92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6" baseType="lpstr">
      <vt:lpstr>Arial</vt:lpstr>
      <vt:lpstr>Calibri</vt:lpstr>
      <vt:lpstr>Courier New</vt:lpstr>
      <vt:lpstr>Motiv systému Office</vt:lpstr>
      <vt:lpstr>Správa zaměstnanosti</vt:lpstr>
      <vt:lpstr>Subjekty právních vztahů zaměstnanosti</vt:lpstr>
      <vt:lpstr>Uchazeč a zájemce o zaměstnání</vt:lpstr>
      <vt:lpstr>Cizinec a právo na zaměstnání</vt:lpstr>
      <vt:lpstr>Subjekty právních vztahů zaměstnanosti</vt:lpstr>
      <vt:lpstr>Úřad práce ČR</vt:lpstr>
      <vt:lpstr>Úřad práce ČR</vt:lpstr>
      <vt:lpstr>Zaměstnavatel</vt:lpstr>
      <vt:lpstr>Agentura práce</vt:lpstr>
      <vt:lpstr>Další subjekty právních vztahů zaměstnanosti</vt:lpstr>
      <vt:lpstr>Další subjekty právních vztahů zaměstnanosti</vt:lpstr>
      <vt:lpstr>Rovné zacházení a zákaz diskriminace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Správa zaměstnanosti</dc:title>
  <dc:creator>1899</dc:creator>
  <cp:lastModifiedBy>Jana Komendová</cp:lastModifiedBy>
  <cp:revision>10</cp:revision>
  <dcterms:created xsi:type="dcterms:W3CDTF">2014-03-06T15:35:07Z</dcterms:created>
  <dcterms:modified xsi:type="dcterms:W3CDTF">2020-03-10T16:16:34Z</dcterms:modified>
</cp:coreProperties>
</file>