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1" r:id="rId14"/>
    <p:sldId id="268" r:id="rId15"/>
    <p:sldId id="269" r:id="rId16"/>
    <p:sldId id="272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B18A-9D76-4197-8B77-5C3A799EB238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DDFAF-2281-4A06-ADD9-61AA692ED5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9912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B18A-9D76-4197-8B77-5C3A799EB238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DDFAF-2281-4A06-ADD9-61AA692ED5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1224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B18A-9D76-4197-8B77-5C3A799EB238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DDFAF-2281-4A06-ADD9-61AA692ED5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1463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B18A-9D76-4197-8B77-5C3A799EB238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DDFAF-2281-4A06-ADD9-61AA692ED5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110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B18A-9D76-4197-8B77-5C3A799EB238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DDFAF-2281-4A06-ADD9-61AA692ED5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722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B18A-9D76-4197-8B77-5C3A799EB238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DDFAF-2281-4A06-ADD9-61AA692ED5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40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B18A-9D76-4197-8B77-5C3A799EB238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DDFAF-2281-4A06-ADD9-61AA692ED5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628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B18A-9D76-4197-8B77-5C3A799EB238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DDFAF-2281-4A06-ADD9-61AA692ED5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467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B18A-9D76-4197-8B77-5C3A799EB238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DDFAF-2281-4A06-ADD9-61AA692ED5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8616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B18A-9D76-4197-8B77-5C3A799EB238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DDFAF-2281-4A06-ADD9-61AA692ED5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6513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B18A-9D76-4197-8B77-5C3A799EB238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DDFAF-2281-4A06-ADD9-61AA692ED5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290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BB18A-9D76-4197-8B77-5C3A799EB238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DDFAF-2281-4A06-ADD9-61AA692ED5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353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Správa zaměstnanosti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3886200"/>
            <a:ext cx="7128792" cy="1752600"/>
          </a:xfrm>
        </p:spPr>
        <p:txBody>
          <a:bodyPr>
            <a:normAutofit fontScale="92500"/>
          </a:bodyPr>
          <a:lstStyle/>
          <a:p>
            <a:r>
              <a:rPr lang="cs-CZ" dirty="0"/>
              <a:t>Právo na zprostředkování zaměstnání</a:t>
            </a:r>
          </a:p>
          <a:p>
            <a:r>
              <a:rPr lang="cs-CZ" dirty="0"/>
              <a:t>Právo na rekvalifikaci</a:t>
            </a:r>
          </a:p>
          <a:p>
            <a:r>
              <a:rPr lang="cs-CZ" dirty="0"/>
              <a:t>Podpora v nezaměstnanosti a při rekvalifikaci</a:t>
            </a:r>
          </a:p>
        </p:txBody>
      </p:sp>
    </p:spTree>
    <p:extLst>
      <p:ext uri="{BB962C8B-B14F-4D97-AF65-F5344CB8AC3E}">
        <p14:creationId xmlns:p14="http://schemas.microsoft.com/office/powerpoint/2010/main" val="2267248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Rekvalifikace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dohoda mezi Úřadem práce a uchazečem nebo zájemcem musí obsahovat údaje podle § 109 odst. 2.</a:t>
            </a:r>
          </a:p>
          <a:p>
            <a:r>
              <a:rPr lang="cs-CZ" sz="2800" dirty="0"/>
              <a:t>Úřad práce hradí náklady rekvalifikace a může poskytnout příspěvek na úhradu prokázaných nezbytných nákladů</a:t>
            </a:r>
          </a:p>
          <a:p>
            <a:r>
              <a:rPr lang="cs-CZ" sz="2800" dirty="0"/>
              <a:t>Uchazeč nebo zájemce si může zabezpečit rekvalifikaci sám a zvolit si druh pracovní činnosti i rekvalifikační zařízení.</a:t>
            </a:r>
          </a:p>
          <a:p>
            <a:r>
              <a:rPr lang="cs-CZ" sz="2800" dirty="0"/>
              <a:t>Úřad práce může rekvalifikačnímu zařízení po úspěšném absolvování uhradit cenu rekvalifikace.</a:t>
            </a:r>
          </a:p>
        </p:txBody>
      </p:sp>
    </p:spTree>
    <p:extLst>
      <p:ext uri="{BB962C8B-B14F-4D97-AF65-F5344CB8AC3E}">
        <p14:creationId xmlns:p14="http://schemas.microsoft.com/office/powerpoint/2010/main" val="3848858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Rekvalifikace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rekvalifikace zaměstnanců - § 110</a:t>
            </a:r>
          </a:p>
          <a:p>
            <a:pPr lvl="1"/>
            <a:r>
              <a:rPr lang="cs-CZ" dirty="0"/>
              <a:t>dohoda mezi zaměstnancem a zaměstnavatelem </a:t>
            </a:r>
          </a:p>
          <a:p>
            <a:pPr lvl="2"/>
            <a:r>
              <a:rPr lang="cs-CZ" dirty="0"/>
              <a:t>náležitosti - § 110 odst. 3</a:t>
            </a:r>
          </a:p>
          <a:p>
            <a:pPr lvl="2"/>
            <a:r>
              <a:rPr lang="cs-CZ" dirty="0"/>
              <a:t>vazba na ZP</a:t>
            </a:r>
          </a:p>
          <a:p>
            <a:pPr lvl="1"/>
            <a:r>
              <a:rPr lang="cs-CZ" dirty="0"/>
              <a:t>možná i dohoda mezi zaměstnavatelem a Úřadem práce, případně rekvalifikačním zařízením.</a:t>
            </a:r>
          </a:p>
        </p:txBody>
      </p:sp>
    </p:spTree>
    <p:extLst>
      <p:ext uri="{BB962C8B-B14F-4D97-AF65-F5344CB8AC3E}">
        <p14:creationId xmlns:p14="http://schemas.microsoft.com/office/powerpoint/2010/main" val="2354114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Podpora v nezaměstnanosti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Peněžitá dávka vyplácená krajskou pobočkou Úřadu práce.</a:t>
            </a:r>
          </a:p>
          <a:p>
            <a:r>
              <a:rPr lang="cs-CZ" dirty="0"/>
              <a:t>Podmínky pro nárok:</a:t>
            </a:r>
          </a:p>
          <a:p>
            <a:pPr lvl="1"/>
            <a:r>
              <a:rPr lang="cs-CZ" dirty="0"/>
              <a:t>podmínka předchozího zaměstnání zakládajícího účast na důchodovém pojištění v délce alespoň 12 měsíců v rozhodném období</a:t>
            </a:r>
          </a:p>
          <a:p>
            <a:pPr lvl="1"/>
            <a:r>
              <a:rPr lang="cs-CZ" dirty="0"/>
              <a:t>vedení v evidenci uchazečů o zaměstnání</a:t>
            </a:r>
          </a:p>
          <a:p>
            <a:pPr lvl="1"/>
            <a:r>
              <a:rPr lang="cs-CZ" dirty="0"/>
              <a:t>žádost o podporu</a:t>
            </a:r>
          </a:p>
          <a:p>
            <a:pPr lvl="1"/>
            <a:r>
              <a:rPr lang="cs-CZ" dirty="0"/>
              <a:t>není poživatelem starobního důchodu</a:t>
            </a:r>
          </a:p>
        </p:txBody>
      </p:sp>
    </p:spTree>
    <p:extLst>
      <p:ext uri="{BB962C8B-B14F-4D97-AF65-F5344CB8AC3E}">
        <p14:creationId xmlns:p14="http://schemas.microsoft.com/office/powerpoint/2010/main" val="213351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Podpora v nezaměstnanosti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Vyloučení nároku na podporu v nezaměstnanosti:</a:t>
            </a:r>
          </a:p>
          <a:p>
            <a:pPr lvl="2"/>
            <a:r>
              <a:rPr lang="cs-CZ" dirty="0"/>
              <a:t>skončení pracovního poměru podle § 55 odst. 1 písm. b) zákoníku práce v posledních 6 měsících </a:t>
            </a:r>
          </a:p>
          <a:p>
            <a:pPr lvl="2"/>
            <a:r>
              <a:rPr lang="cs-CZ" dirty="0"/>
              <a:t>skončení pracovního poměru podle § 52 písm. h) zákoníku práce v posledních 6 měsících</a:t>
            </a:r>
          </a:p>
          <a:p>
            <a:pPr lvl="2"/>
            <a:r>
              <a:rPr lang="cs-CZ" dirty="0"/>
              <a:t>výsluhový příspěvek</a:t>
            </a:r>
          </a:p>
          <a:p>
            <a:pPr lvl="2"/>
            <a:r>
              <a:rPr lang="cs-CZ" dirty="0"/>
              <a:t>výkon </a:t>
            </a:r>
            <a:r>
              <a:rPr lang="cs-CZ" dirty="0" err="1"/>
              <a:t>nekolidujícícho</a:t>
            </a:r>
            <a:r>
              <a:rPr lang="cs-CZ" dirty="0"/>
              <a:t> zaměstnání</a:t>
            </a:r>
          </a:p>
          <a:p>
            <a:pPr lvl="2"/>
            <a:r>
              <a:rPr lang="cs-CZ" dirty="0"/>
              <a:t>Postavení některé z osob podle § 25 odst. 1 písm. c) až f) a s)</a:t>
            </a:r>
          </a:p>
        </p:txBody>
      </p:sp>
    </p:spTree>
    <p:extLst>
      <p:ext uri="{BB962C8B-B14F-4D97-AF65-F5344CB8AC3E}">
        <p14:creationId xmlns:p14="http://schemas.microsoft.com/office/powerpoint/2010/main" val="3375250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Podpora v nezaměstnanosti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/>
              <a:t>Podpora v nezaměstnanosti se poskytuje jen po podpůrčí dobu: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5 měsíců v případě uchazeče do 50 let věku,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8 měsíců v případě uchazeče nad 50 do 55 let věku,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11 měsíců v případě uchazeče nad 55 let věku.</a:t>
            </a:r>
          </a:p>
          <a:p>
            <a:pPr>
              <a:lnSpc>
                <a:spcPct val="120000"/>
              </a:lnSpc>
            </a:pPr>
            <a:r>
              <a:rPr lang="cs-CZ" dirty="0"/>
              <a:t>Uchazeči o zaměstnání, kterému bylo z posledního zaměstnání vyplaceno odstupné, se podpora v nezaměstnanosti poskytne až po uplynutí doby, která se určí podle počtu násobků průměrného výdělku, ze kterých byla odvozena minimální výše  odstupného.</a:t>
            </a:r>
          </a:p>
        </p:txBody>
      </p:sp>
    </p:spTree>
    <p:extLst>
      <p:ext uri="{BB962C8B-B14F-4D97-AF65-F5344CB8AC3E}">
        <p14:creationId xmlns:p14="http://schemas.microsoft.com/office/powerpoint/2010/main" val="8517342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Podpora v nezaměstnanosti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cs-CZ" sz="3400" dirty="0"/>
              <a:t>Výše podpory se odvodí od průměrného měsíčního čistého výdělku, který byl naposledy zjištěn pro pracovněprávní účely.</a:t>
            </a:r>
          </a:p>
          <a:p>
            <a:pPr>
              <a:lnSpc>
                <a:spcPct val="120000"/>
              </a:lnSpc>
            </a:pPr>
            <a:r>
              <a:rPr lang="cs-CZ" sz="3400" dirty="0"/>
              <a:t>V případě OSVČ procentní sazba z posledního vyměřovacího základu přepočteného na měsíce.</a:t>
            </a:r>
          </a:p>
          <a:p>
            <a:pPr>
              <a:lnSpc>
                <a:spcPct val="120000"/>
              </a:lnSpc>
            </a:pPr>
            <a:r>
              <a:rPr lang="cs-CZ" sz="3400" dirty="0"/>
              <a:t>Procentní sazba podpory činí:</a:t>
            </a:r>
          </a:p>
          <a:p>
            <a:pPr lvl="1">
              <a:lnSpc>
                <a:spcPct val="120000"/>
              </a:lnSpc>
            </a:pPr>
            <a:r>
              <a:rPr lang="cs-CZ" sz="3100" dirty="0"/>
              <a:t>první 2 měsíce 65 %,</a:t>
            </a:r>
          </a:p>
          <a:p>
            <a:pPr lvl="1">
              <a:lnSpc>
                <a:spcPct val="120000"/>
              </a:lnSpc>
            </a:pPr>
            <a:r>
              <a:rPr lang="cs-CZ" sz="3100" dirty="0"/>
              <a:t>další 2 měsíce 50 %,</a:t>
            </a:r>
          </a:p>
          <a:p>
            <a:pPr lvl="1">
              <a:lnSpc>
                <a:spcPct val="120000"/>
              </a:lnSpc>
            </a:pPr>
            <a:r>
              <a:rPr lang="cs-CZ" sz="3100" dirty="0"/>
              <a:t>zbytek podpůrčí doby 45 %.</a:t>
            </a:r>
          </a:p>
          <a:p>
            <a:pPr>
              <a:lnSpc>
                <a:spcPct val="120000"/>
              </a:lnSpc>
            </a:pPr>
            <a:r>
              <a:rPr lang="cs-CZ" sz="3400" dirty="0"/>
              <a:t>Pokud uchazeč ukončil poslední pracovněprávní vztah sám nebo dohodou bez vážného důvodu, činí podpora celou dobu jen 45 %.</a:t>
            </a:r>
          </a:p>
          <a:p>
            <a:pPr>
              <a:lnSpc>
                <a:spcPct val="120000"/>
              </a:lnSpc>
            </a:pPr>
            <a:r>
              <a:rPr lang="cs-CZ" sz="3400" dirty="0"/>
              <a:t>Maximální výše podpory činí 0,58násobek průměrné mzdy v národním hospodářství.</a:t>
            </a:r>
          </a:p>
          <a:p>
            <a:pPr>
              <a:lnSpc>
                <a:spcPct val="12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75105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Podpora při rekvalifikaci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cs-CZ" dirty="0"/>
              <a:t>Nárok má uchazeč, který: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se účastní rekvalifikace zabezpečované krajskou pobočkou Úřadu práce,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není poživatelem starobního důchodu.</a:t>
            </a:r>
          </a:p>
          <a:p>
            <a:pPr>
              <a:lnSpc>
                <a:spcPct val="110000"/>
              </a:lnSpc>
            </a:pPr>
            <a:r>
              <a:rPr lang="cs-CZ" dirty="0"/>
              <a:t>Podpora při rekvalifikaci se poskytuje po celou dobu rekvalifikace.</a:t>
            </a:r>
          </a:p>
          <a:p>
            <a:pPr>
              <a:lnSpc>
                <a:spcPct val="110000"/>
              </a:lnSpc>
            </a:pPr>
            <a:r>
              <a:rPr lang="cs-CZ" dirty="0"/>
              <a:t>Výjimky: § 44.</a:t>
            </a:r>
          </a:p>
          <a:p>
            <a:pPr>
              <a:lnSpc>
                <a:spcPct val="110000"/>
              </a:lnSpc>
            </a:pPr>
            <a:r>
              <a:rPr lang="cs-CZ" dirty="0"/>
              <a:t>Výše podpory činí 60 % předchozího průměrného výdělku.</a:t>
            </a:r>
          </a:p>
        </p:txBody>
      </p:sp>
    </p:spTree>
    <p:extLst>
      <p:ext uri="{BB962C8B-B14F-4D97-AF65-F5344CB8AC3E}">
        <p14:creationId xmlns:p14="http://schemas.microsoft.com/office/powerpoint/2010/main" val="4292806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Zprostředkování zaměstnání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/>
              <a:t>Zprostředkováním zaměstnání se rozumí: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vyhledávání zaměstnání pro fyzickou osobu a vyhledávání zaměstnanců pro zaměstnavatele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zaměstnávání fyzických osob za účelem výkonu jejich práce pro uživatele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poradenská a informační činnost v oblasti pracovních příležitostí</a:t>
            </a:r>
          </a:p>
          <a:p>
            <a:pPr>
              <a:lnSpc>
                <a:spcPct val="120000"/>
              </a:lnSpc>
            </a:pPr>
            <a:r>
              <a:rPr lang="cs-CZ" dirty="0"/>
              <a:t>Zprostředkování provádí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krajské pobočky Úřadu práce (první a třetí odrážka)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agentury práce (všechny činnosti)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oba subjekty ve spolupráci (první a třetí odrážka)</a:t>
            </a:r>
          </a:p>
        </p:txBody>
      </p:sp>
    </p:spTree>
    <p:extLst>
      <p:ext uri="{BB962C8B-B14F-4D97-AF65-F5344CB8AC3E}">
        <p14:creationId xmlns:p14="http://schemas.microsoft.com/office/powerpoint/2010/main" val="3668687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400" dirty="0"/>
              <a:t>Zprostředkování zaměstnání Úřadem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fyzická osoba</a:t>
            </a:r>
          </a:p>
          <a:p>
            <a:pPr lvl="1"/>
            <a:r>
              <a:rPr lang="cs-CZ" dirty="0"/>
              <a:t>zájemce o zaměstnání - § 22</a:t>
            </a:r>
          </a:p>
          <a:p>
            <a:pPr lvl="1"/>
            <a:r>
              <a:rPr lang="cs-CZ" dirty="0"/>
              <a:t>uchazeč o zaměstnání - § 24 a násl.</a:t>
            </a:r>
          </a:p>
          <a:p>
            <a:r>
              <a:rPr lang="cs-CZ" dirty="0"/>
              <a:t>vhodné zaměstnání</a:t>
            </a:r>
          </a:p>
          <a:p>
            <a:pPr lvl="1"/>
            <a:r>
              <a:rPr lang="cs-CZ" dirty="0"/>
              <a:t>povinnost odvádět pojistné na důchodové pojištění</a:t>
            </a:r>
          </a:p>
          <a:p>
            <a:pPr lvl="1"/>
            <a:r>
              <a:rPr lang="cs-CZ" dirty="0"/>
              <a:t>délka pracovní doby min. 80 % stanovené týdenní pracovní doby</a:t>
            </a:r>
          </a:p>
          <a:p>
            <a:pPr lvl="1"/>
            <a:r>
              <a:rPr lang="cs-CZ" dirty="0"/>
              <a:t>sjednáno na dobu neurčitou nebo určitou delší než 3 měsíce</a:t>
            </a:r>
          </a:p>
          <a:p>
            <a:pPr lvl="1"/>
            <a:r>
              <a:rPr lang="cs-CZ" dirty="0"/>
              <a:t>odpovídá zdravotní způsobilosti osoby</a:t>
            </a:r>
          </a:p>
          <a:p>
            <a:pPr lvl="1"/>
            <a:r>
              <a:rPr lang="cs-CZ" dirty="0"/>
              <a:t>odpovídá pokud možno kvalifikaci, schopnostem, dosavadní praxi, možnostem ubytování a dopravy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7028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400" dirty="0"/>
              <a:t>Zprostředkování zaměstnání Úřadem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vhodné zaměstnání ve zvláštním případě (uchazeč v evidenci déle než 1 rok)</a:t>
            </a:r>
          </a:p>
          <a:p>
            <a:pPr lvl="1"/>
            <a:r>
              <a:rPr lang="cs-CZ" dirty="0"/>
              <a:t>nemusejí být naplněny všechny předchozí podmínky</a:t>
            </a:r>
          </a:p>
          <a:p>
            <a:r>
              <a:rPr lang="cs-CZ" dirty="0"/>
              <a:t>základní povinnosti fyzické osoby</a:t>
            </a:r>
          </a:p>
          <a:p>
            <a:pPr lvl="1"/>
            <a:r>
              <a:rPr lang="cs-CZ" dirty="0"/>
              <a:t>povinnost poskytovat krajské pobočce ÚP potřebnou součinnost</a:t>
            </a:r>
          </a:p>
          <a:p>
            <a:pPr lvl="1"/>
            <a:r>
              <a:rPr lang="cs-CZ" dirty="0"/>
              <a:t>povinnost řídit se pokyny této pobočky</a:t>
            </a:r>
          </a:p>
          <a:p>
            <a:pPr lvl="1"/>
            <a:r>
              <a:rPr lang="cs-CZ" dirty="0"/>
              <a:t>povinnost sdělit údaje potřebné pro vyhledání zaměstnání – zdravotní stav</a:t>
            </a:r>
          </a:p>
          <a:p>
            <a:pPr lvl="1"/>
            <a:r>
              <a:rPr lang="cs-CZ" dirty="0"/>
              <a:t>doložení těchto skutečností</a:t>
            </a:r>
          </a:p>
        </p:txBody>
      </p:sp>
    </p:spTree>
    <p:extLst>
      <p:ext uri="{BB962C8B-B14F-4D97-AF65-F5344CB8AC3E}">
        <p14:creationId xmlns:p14="http://schemas.microsoft.com/office/powerpoint/2010/main" val="2004002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Evidence uchazečů o zaměstnání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zařazení do evidence uchazečů o zaměstnání</a:t>
            </a:r>
          </a:p>
          <a:p>
            <a:pPr lvl="1"/>
            <a:r>
              <a:rPr lang="cs-CZ" dirty="0"/>
              <a:t>písemná žádost o zprostředkování zaměstnání</a:t>
            </a:r>
          </a:p>
          <a:p>
            <a:pPr lvl="1"/>
            <a:r>
              <a:rPr lang="cs-CZ" dirty="0"/>
              <a:t>doložení údajů potřebných pro zprostředkování</a:t>
            </a:r>
          </a:p>
          <a:p>
            <a:r>
              <a:rPr lang="cs-CZ" dirty="0"/>
              <a:t>ukončení vedení v evidenci uchazečů o zaměstnání - § 29</a:t>
            </a:r>
          </a:p>
          <a:p>
            <a:r>
              <a:rPr lang="cs-CZ" dirty="0"/>
              <a:t>vyřazení z evidence uchazečů podle § 30 odst. 1</a:t>
            </a:r>
          </a:p>
          <a:p>
            <a:r>
              <a:rPr lang="cs-CZ" dirty="0"/>
              <a:t>vyřazení z evidence uchazečů podle § 30 odst. 2</a:t>
            </a:r>
          </a:p>
          <a:p>
            <a:r>
              <a:rPr lang="cs-CZ" dirty="0"/>
              <a:t>následné zařazení do evidence - § 30 odst. 4</a:t>
            </a:r>
          </a:p>
        </p:txBody>
      </p:sp>
    </p:spTree>
    <p:extLst>
      <p:ext uri="{BB962C8B-B14F-4D97-AF65-F5344CB8AC3E}">
        <p14:creationId xmlns:p14="http://schemas.microsoft.com/office/powerpoint/2010/main" val="92148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Evidence uchazečů o zaměstnání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maření součinnosti s krajskou pobočkou Úřadu práce – § 31</a:t>
            </a:r>
          </a:p>
          <a:p>
            <a:r>
              <a:rPr lang="cs-CZ" dirty="0"/>
              <a:t>zvýšená pozornost při zprostředkování zaměstnání</a:t>
            </a:r>
          </a:p>
          <a:p>
            <a:pPr lvl="1"/>
            <a:r>
              <a:rPr lang="cs-CZ" dirty="0"/>
              <a:t>zdravotní stav</a:t>
            </a:r>
          </a:p>
          <a:p>
            <a:pPr lvl="1"/>
            <a:r>
              <a:rPr lang="cs-CZ" dirty="0"/>
              <a:t>věk</a:t>
            </a:r>
          </a:p>
          <a:p>
            <a:pPr lvl="1"/>
            <a:r>
              <a:rPr lang="cs-CZ" dirty="0"/>
              <a:t>péče o děti</a:t>
            </a:r>
          </a:p>
          <a:p>
            <a:pPr lvl="1"/>
            <a:r>
              <a:rPr lang="cs-CZ" dirty="0"/>
              <a:t>jiné vážné důvody</a:t>
            </a:r>
          </a:p>
          <a:p>
            <a:r>
              <a:rPr lang="cs-CZ" dirty="0"/>
              <a:t>individuální akční plán</a:t>
            </a:r>
          </a:p>
          <a:p>
            <a:r>
              <a:rPr lang="cs-CZ" dirty="0"/>
              <a:t>volná pracovní místa</a:t>
            </a:r>
          </a:p>
          <a:p>
            <a:pPr lvl="1"/>
            <a:r>
              <a:rPr lang="cs-CZ" dirty="0"/>
              <a:t>možnost zaměstnavatele oznamovat volná pracovní místa (původně povinnost)</a:t>
            </a:r>
          </a:p>
        </p:txBody>
      </p:sp>
    </p:spTree>
    <p:extLst>
      <p:ext uri="{BB962C8B-B14F-4D97-AF65-F5344CB8AC3E}">
        <p14:creationId xmlns:p14="http://schemas.microsoft.com/office/powerpoint/2010/main" val="1654873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Evidence volných pracovních míst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krajská pobočka Úřadu práce:</a:t>
            </a:r>
          </a:p>
          <a:p>
            <a:pPr lvl="1"/>
            <a:r>
              <a:rPr lang="cs-CZ" dirty="0"/>
              <a:t>vede evidenci volných pracovních míst podle oznámení zaměstnavatelů s potřebnými údaji</a:t>
            </a:r>
          </a:p>
          <a:p>
            <a:r>
              <a:rPr lang="cs-CZ" dirty="0"/>
              <a:t>MPSV:</a:t>
            </a:r>
          </a:p>
          <a:p>
            <a:pPr lvl="1"/>
            <a:r>
              <a:rPr lang="cs-CZ" dirty="0"/>
              <a:t>centrální evidence volných pracovních míst </a:t>
            </a:r>
            <a:r>
              <a:rPr lang="cs-CZ" dirty="0" err="1"/>
              <a:t>obsaditelných</a:t>
            </a:r>
            <a:r>
              <a:rPr lang="cs-CZ" dirty="0"/>
              <a:t> držiteli zaměstnanecké karty – § 37a</a:t>
            </a:r>
          </a:p>
          <a:p>
            <a:pPr lvl="1"/>
            <a:r>
              <a:rPr lang="cs-CZ" dirty="0"/>
              <a:t>centrální evidence volných pracovních míst </a:t>
            </a:r>
            <a:r>
              <a:rPr lang="cs-CZ" dirty="0" err="1"/>
              <a:t>obsaditelných</a:t>
            </a:r>
            <a:r>
              <a:rPr lang="cs-CZ" dirty="0"/>
              <a:t> držiteli modré karty - § 37b</a:t>
            </a:r>
          </a:p>
        </p:txBody>
      </p:sp>
    </p:spTree>
    <p:extLst>
      <p:ext uri="{BB962C8B-B14F-4D97-AF65-F5344CB8AC3E}">
        <p14:creationId xmlns:p14="http://schemas.microsoft.com/office/powerpoint/2010/main" val="833466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Autofit/>
          </a:bodyPr>
          <a:lstStyle/>
          <a:p>
            <a:r>
              <a:rPr lang="cs-CZ" sz="3400" dirty="0"/>
              <a:t>Zprostředkování zaměstnání agenturou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agentura práce provádí zprostředkování práce ve všech formách</a:t>
            </a:r>
          </a:p>
          <a:p>
            <a:pPr lvl="1"/>
            <a:r>
              <a:rPr lang="cs-CZ" dirty="0"/>
              <a:t>bezplatně nebo úplatně (ne však od osoby, které je zaměstnání zprostředkováváno)</a:t>
            </a:r>
          </a:p>
          <a:p>
            <a:pPr lvl="1"/>
            <a:r>
              <a:rPr lang="cs-CZ" dirty="0"/>
              <a:t>povinnost vést předepsané evidence</a:t>
            </a:r>
          </a:p>
          <a:p>
            <a:r>
              <a:rPr lang="cs-CZ" dirty="0"/>
              <a:t>agentura práce</a:t>
            </a:r>
          </a:p>
          <a:p>
            <a:pPr lvl="1"/>
            <a:r>
              <a:rPr lang="cs-CZ" dirty="0"/>
              <a:t>fyzická nebo právnická osoba</a:t>
            </a:r>
          </a:p>
          <a:p>
            <a:pPr lvl="1"/>
            <a:r>
              <a:rPr lang="cs-CZ" dirty="0"/>
              <a:t>povolení ke zprostředkování zaměstnání (GŘ ÚP) se souhlasným stanoviskem MV</a:t>
            </a:r>
          </a:p>
          <a:p>
            <a:pPr lvl="1"/>
            <a:r>
              <a:rPr lang="cs-CZ" dirty="0"/>
              <a:t>povinné pojištění</a:t>
            </a:r>
          </a:p>
        </p:txBody>
      </p:sp>
    </p:spTree>
    <p:extLst>
      <p:ext uri="{BB962C8B-B14F-4D97-AF65-F5344CB8AC3E}">
        <p14:creationId xmlns:p14="http://schemas.microsoft.com/office/powerpoint/2010/main" val="1053506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na rekvalifikaci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rekvalifikace</a:t>
            </a:r>
          </a:p>
          <a:p>
            <a:pPr lvl="1"/>
            <a:r>
              <a:rPr lang="cs-CZ" dirty="0"/>
              <a:t>získání nové kvalifikace</a:t>
            </a:r>
          </a:p>
          <a:p>
            <a:pPr lvl="1"/>
            <a:r>
              <a:rPr lang="cs-CZ" dirty="0"/>
              <a:t>zvýšení, rozšíření nebo prohloubení dosavadní kvalifikace (i udržování a obnovování)</a:t>
            </a:r>
          </a:p>
          <a:p>
            <a:pPr lvl="1"/>
            <a:r>
              <a:rPr lang="cs-CZ" dirty="0"/>
              <a:t>získání kvalifikace i tam, kde fyzická osoba žádnou neměla</a:t>
            </a:r>
          </a:p>
          <a:p>
            <a:r>
              <a:rPr lang="cs-CZ" dirty="0"/>
              <a:t>provádění rekvalifikace</a:t>
            </a:r>
          </a:p>
          <a:p>
            <a:pPr lvl="1"/>
            <a:r>
              <a:rPr lang="cs-CZ" dirty="0"/>
              <a:t>pouze rekvalifikační zařízení - § 108 odst. 2</a:t>
            </a:r>
          </a:p>
        </p:txBody>
      </p:sp>
    </p:spTree>
    <p:extLst>
      <p:ext uri="{BB962C8B-B14F-4D97-AF65-F5344CB8AC3E}">
        <p14:creationId xmlns:p14="http://schemas.microsoft.com/office/powerpoint/2010/main" val="26255099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868</Words>
  <Application>Microsoft Office PowerPoint</Application>
  <PresentationFormat>Předvádění na obrazovce (4:3)</PresentationFormat>
  <Paragraphs>117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Motiv systému Office</vt:lpstr>
      <vt:lpstr>Správa zaměstnanosti</vt:lpstr>
      <vt:lpstr>Zprostředkování zaměstnání</vt:lpstr>
      <vt:lpstr>Zprostředkování zaměstnání Úřadem práce</vt:lpstr>
      <vt:lpstr>Zprostředkování zaměstnání Úřadem práce</vt:lpstr>
      <vt:lpstr>Evidence uchazečů o zaměstnání</vt:lpstr>
      <vt:lpstr>Evidence uchazečů o zaměstnání</vt:lpstr>
      <vt:lpstr>Evidence volných pracovních míst</vt:lpstr>
      <vt:lpstr>Zprostředkování zaměstnání agenturou práce</vt:lpstr>
      <vt:lpstr>Právo na rekvalifikaci</vt:lpstr>
      <vt:lpstr>Rekvalifikace</vt:lpstr>
      <vt:lpstr>Rekvalifikace</vt:lpstr>
      <vt:lpstr>Podpora v nezaměstnanosti</vt:lpstr>
      <vt:lpstr>Podpora v nezaměstnanosti</vt:lpstr>
      <vt:lpstr>Podpora v nezaměstnanosti</vt:lpstr>
      <vt:lpstr>Podpora v nezaměstnanosti</vt:lpstr>
      <vt:lpstr>Podpora při rekvalifikaci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zaměstnanosti</dc:title>
  <dc:creator>Zdeňka Gregorová</dc:creator>
  <cp:lastModifiedBy>Jana Komendová</cp:lastModifiedBy>
  <cp:revision>17</cp:revision>
  <dcterms:created xsi:type="dcterms:W3CDTF">2014-03-26T10:01:01Z</dcterms:created>
  <dcterms:modified xsi:type="dcterms:W3CDTF">2020-03-10T16:17:03Z</dcterms:modified>
</cp:coreProperties>
</file>