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Právnická fakulta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i="1" dirty="0" smtClean="0"/>
          </a:p>
          <a:p>
            <a:pPr marL="0" indent="0">
              <a:buNone/>
            </a:pPr>
            <a:endParaRPr lang="cs-CZ" sz="2800" i="1" dirty="0"/>
          </a:p>
          <a:p>
            <a:pPr marL="0" indent="0">
              <a:buNone/>
            </a:pPr>
            <a:r>
              <a:rPr lang="cs-CZ" sz="2800" i="1" dirty="0" smtClean="0"/>
              <a:t>		</a:t>
            </a:r>
            <a:endParaRPr lang="cs-CZ" sz="2800" i="1" dirty="0"/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               Vychytávky, úskalí, „dobré rady“.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5" name="Zvuk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40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707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Posouzení platnosti závěti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Vždy nanejvýš problematické. Ve zdravotnické dokumentaci bývají záznamy o duševním stav neúplné nebo chybí vůbec. Výpovědi svědků jsou často protichůdné a popírají jedna druhou. Soudní řízení  se táhne donekonečna.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Poučení:</a:t>
            </a:r>
          </a:p>
          <a:p>
            <a:pPr marL="0" indent="0">
              <a:buNone/>
            </a:pPr>
            <a:r>
              <a:rPr lang="cs-CZ" sz="2400" dirty="0" smtClean="0"/>
              <a:t>Vždy si dobře rozmyslete, jestli do toho půjdete!</a:t>
            </a:r>
            <a:endParaRPr lang="cs-CZ" sz="2400" dirty="0"/>
          </a:p>
        </p:txBody>
      </p:sp>
      <p:pic>
        <p:nvPicPr>
          <p:cNvPr id="5" name="Zvuk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40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644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70C0"/>
                </a:solidFill>
              </a:rPr>
              <a:t>Přítomnost právního zástupce u znaleckého vyšetření</a:t>
            </a: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Odpověď na oprávněnost či neoprávněnost přítomnosti právního zástupce u znaleckého vyšetření závisí na tom, zda znalecké vyšetření budeme považovat za procesní úkon. Odpovědi renomovaných a zkušených právníků na tuto otázku se diametrálně liší. Podle psychiatrických </a:t>
            </a:r>
            <a:r>
              <a:rPr lang="cs-CZ" sz="2800" dirty="0" err="1" smtClean="0"/>
              <a:t>guidelinů</a:t>
            </a:r>
            <a:r>
              <a:rPr lang="cs-CZ" sz="2800" dirty="0" smtClean="0"/>
              <a:t> a standardů by u vyšetření nikdo kromě posuzovaného a znalce být neměl. Pokud právní zástupce na své přítomnosti přesto trvá, uvádím v posudku poznámku, že psychiatrické vyšetření proběhlo za nestandardních podmínek.</a:t>
            </a:r>
            <a:endParaRPr lang="cs-CZ" sz="2800" dirty="0"/>
          </a:p>
        </p:txBody>
      </p:sp>
      <p:pic>
        <p:nvPicPr>
          <p:cNvPr id="4" name="Zvuk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40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75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Problematika „šílených“ střelců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Šílení střelci netrpí žádnou duševní poruchou ve smyslu psychózy, nanejvýš se u nich jedná o poruchu osobnosti (psychopatii), a to ještě s otazníkem.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K vysvětlení můžeme použít vysvětlení „pandemie depresí“ amerického psychiatra </a:t>
            </a:r>
            <a:r>
              <a:rPr lang="cs-CZ" sz="2800" dirty="0"/>
              <a:t>M</a:t>
            </a:r>
            <a:r>
              <a:rPr lang="cs-CZ" sz="2800" dirty="0" smtClean="0"/>
              <a:t>artina </a:t>
            </a:r>
            <a:r>
              <a:rPr lang="cs-CZ" sz="2800" dirty="0" err="1" smtClean="0"/>
              <a:t>Seligmana</a:t>
            </a:r>
            <a:r>
              <a:rPr lang="cs-CZ" sz="2800" dirty="0" smtClean="0"/>
              <a:t>. Od deprese k agresi je jenom krůček a záleží na tom, zda je jedinec orientován  </a:t>
            </a:r>
            <a:r>
              <a:rPr lang="cs-CZ" sz="2800" dirty="0" err="1" smtClean="0"/>
              <a:t>intrapunitivně</a:t>
            </a:r>
            <a:r>
              <a:rPr lang="cs-CZ" sz="2800" dirty="0" smtClean="0"/>
              <a:t> nebo </a:t>
            </a:r>
            <a:r>
              <a:rPr lang="cs-CZ" sz="2800" dirty="0" err="1" smtClean="0"/>
              <a:t>extrapunitivně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pic>
        <p:nvPicPr>
          <p:cNvPr id="4" name="Zvuk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40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40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Problematika „šílených“ </a:t>
            </a:r>
            <a:r>
              <a:rPr lang="cs-CZ" dirty="0" smtClean="0">
                <a:solidFill>
                  <a:srgbClr val="0070C0"/>
                </a:solidFill>
              </a:rPr>
              <a:t>střelců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Důvody </a:t>
            </a:r>
            <a:r>
              <a:rPr lang="cs-CZ" sz="2400" dirty="0"/>
              <a:t>p</a:t>
            </a:r>
            <a:r>
              <a:rPr lang="cs-CZ" sz="2400" dirty="0" smtClean="0"/>
              <a:t>andemie depresí a agresí:</a:t>
            </a:r>
          </a:p>
          <a:p>
            <a:r>
              <a:rPr lang="cs-CZ" sz="2400" b="1" dirty="0" smtClean="0"/>
              <a:t>1/ Velký nárůst individualismu</a:t>
            </a:r>
            <a:r>
              <a:rPr lang="cs-CZ" sz="2400" dirty="0" smtClean="0"/>
              <a:t> („velké já a malé my“). Každý má právo (ba přímo povinnost) splnit si svůj sen. Nabubřelé „já“ nesnese neúspěch a reaguje buď depresí nebo agresí.</a:t>
            </a:r>
          </a:p>
          <a:p>
            <a:r>
              <a:rPr lang="cs-CZ" sz="2400" b="1" dirty="0" smtClean="0"/>
              <a:t>2/ Přílišná  naučená sebeúcta</a:t>
            </a:r>
            <a:r>
              <a:rPr lang="cs-CZ" sz="2400" dirty="0" smtClean="0"/>
              <a:t> . Ve škole i v rodině stále opakuji „jsi jednička, zvítězíš“. V reálném životě zjistí zvítězí jen málo jedinců a nakonec není „jednička“ ale ani „padesátka“ a bere to jako prohru. Mladí lidé mají přehnané a nerealistické představy o tom, co jim  život může poskytnout.</a:t>
            </a:r>
          </a:p>
          <a:p>
            <a:r>
              <a:rPr lang="cs-CZ" sz="2400" b="1" dirty="0" smtClean="0"/>
              <a:t>3/ Teorie „naučené nezmoci“ : z</a:t>
            </a:r>
            <a:r>
              <a:rPr lang="cs-CZ" sz="2400" dirty="0" smtClean="0"/>
              <a:t>a neúspěch nemohu já, ale rasová segregace, chudoba, učitelé apod.</a:t>
            </a:r>
            <a:endParaRPr lang="cs-CZ" sz="2400" dirty="0"/>
          </a:p>
        </p:txBody>
      </p:sp>
      <p:pic>
        <p:nvPicPr>
          <p:cNvPr id="4" name="Zvuk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40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279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70C0"/>
                </a:solidFill>
              </a:rPr>
              <a:t>Vztah svéprávnosti a trestní odpovědnosti</a:t>
            </a:r>
            <a:endParaRPr lang="cs-CZ" sz="32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Někteří recidivující pachatelé trestných činů žijí v představě , že když byli omezeni ve svéprávnosti, tak se jim už nemůže nic stát, pokud se dopustí dalšího trestného činu. To </a:t>
            </a:r>
            <a:r>
              <a:rPr lang="cs-CZ" sz="2400" dirty="0"/>
              <a:t>j</a:t>
            </a:r>
            <a:r>
              <a:rPr lang="cs-CZ" sz="2400" dirty="0" smtClean="0"/>
              <a:t>e ovšem velký omyl, kterému podléhají i právníci a bohužel i někteří soudní znalci. V dané věci  nezbude než vypracovat nový znalecký posudek zaměřený na inkriminovaný čin.</a:t>
            </a:r>
          </a:p>
          <a:p>
            <a:pPr marL="0" indent="0">
              <a:buNone/>
            </a:pPr>
            <a:r>
              <a:rPr lang="cs-CZ" sz="2400" dirty="0" smtClean="0"/>
              <a:t>Terminologická poznámka:</a:t>
            </a:r>
          </a:p>
          <a:p>
            <a:pPr marL="0" indent="0">
              <a:buNone/>
            </a:pPr>
            <a:r>
              <a:rPr lang="cs-CZ" sz="2400" dirty="0" smtClean="0"/>
              <a:t>Způsobilost nebo nezpůsobilost  právně jednat je trvalá (resp. trvá do případného přezkumu), zatímco ovládací a rozpoznávací schopnosti se  vztahují k tomu kterému spáchanému trestnému činu!!!  Pokud možno nepoužívat v </a:t>
            </a:r>
            <a:r>
              <a:rPr lang="cs-CZ" sz="2400" smtClean="0"/>
              <a:t>občansko-právních věcech!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0608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434</Words>
  <Application>Microsoft Office PowerPoint</Application>
  <PresentationFormat>Předvádění na obrazovce (4:3)</PresentationFormat>
  <Paragraphs>25</Paragraphs>
  <Slides>6</Slides>
  <Notes>0</Notes>
  <HiddenSlides>0</HiddenSlides>
  <MMClips>5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Právnická fakulta</vt:lpstr>
      <vt:lpstr>Posouzení platnosti závěti</vt:lpstr>
      <vt:lpstr>Přítomnost právního zástupce u znaleckého vyšetření</vt:lpstr>
      <vt:lpstr>Problematika „šílených“ střelců</vt:lpstr>
      <vt:lpstr>Problematika „šílených“ střelců 2</vt:lpstr>
      <vt:lpstr>Vztah svéprávnosti a trestní odpovědnosti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</dc:creator>
  <cp:lastModifiedBy>Zimula</cp:lastModifiedBy>
  <cp:revision>13</cp:revision>
  <cp:lastPrinted>2018-03-04T08:17:09Z</cp:lastPrinted>
  <dcterms:created xsi:type="dcterms:W3CDTF">2018-03-04T08:15:03Z</dcterms:created>
  <dcterms:modified xsi:type="dcterms:W3CDTF">2019-03-07T19:22:27Z</dcterms:modified>
</cp:coreProperties>
</file>