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22.03.2020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22.03.2020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" dirty="0"/>
              <a:t>Finanční trhy</a:t>
            </a:r>
            <a:endParaRPr lang="cs" sz="8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Prezentace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EF5AE-A6EF-4D44-BC83-4A9F5F0A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obchody a bankovní produkty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D4280B-B524-4CE7-962A-D831ADFCF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57450"/>
            <a:ext cx="10058400" cy="341164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Úvěrové bankovní obchody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Vkladové bankovní obchody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Zprostředkovatelské operace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FC30A-AF08-42C6-8A5D-05842ECB2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3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3D420-5448-4C78-A40E-40CABCEC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Bankovní úvěrové obchody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A4EC07-E0EA-4FCE-9EBD-F1DB6377A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Kontokorentní úvěry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Lombardní úvěry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Eskontní úvěry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Spotřební úvěry a půjčky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Emisní půjčky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Hypoteční úvěry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BB8126-6801-4CB1-9F40-1C99AC3E7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9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5E850-9EF6-472A-8363-FF9F0AB32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Depozitní (vkladové) bankovní obchody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DDA60-2590-4D76-8B27-C6D39928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76550"/>
            <a:ext cx="10058400" cy="299254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Vklady na požádání (běžný účet)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Vklady termínované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D8022-DF7F-4CFA-A8FE-44798BC6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086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87EC6-76FF-4390-ABA8-212A272AC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Depozitní (vkladové) bankovní obchody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7BF8DA-FCA8-4EAB-8E20-3CC8753C4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Emise bankovních dluhopisů: </a:t>
            </a:r>
          </a:p>
          <a:p>
            <a:pPr marL="0" indent="0">
              <a:buNone/>
            </a:pPr>
            <a:r>
              <a:rPr lang="cs-CZ" sz="2400" dirty="0"/>
              <a:t>- Depozitní certifikáty</a:t>
            </a:r>
          </a:p>
          <a:p>
            <a:pPr marL="0" indent="0">
              <a:buNone/>
            </a:pPr>
            <a:r>
              <a:rPr lang="cs-CZ" sz="2400" dirty="0"/>
              <a:t>-  Směnky</a:t>
            </a:r>
          </a:p>
          <a:p>
            <a:pPr>
              <a:buFontTx/>
              <a:buChar char="-"/>
            </a:pPr>
            <a:r>
              <a:rPr lang="cs-CZ" sz="2400" dirty="0"/>
              <a:t>Bankovní obligace</a:t>
            </a:r>
          </a:p>
          <a:p>
            <a:pPr marL="0" indent="0">
              <a:buNone/>
            </a:pPr>
            <a:r>
              <a:rPr lang="cs-CZ" sz="2400" dirty="0"/>
              <a:t>- Hypoteční zástavní listina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A609AE-C088-4C65-B698-6DBAECBC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0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C0CF50-E7E8-432D-B46D-6BF3BE8A0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Nebankovní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E36BE-4B31-47A5-A517-26798AEAD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47900"/>
            <a:ext cx="10058400" cy="362119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Spořitelní družstva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Úvěrní družstva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Stavební spořitelny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Pozemkové banky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Komunální banky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93B599-11B4-4913-AEB2-CF855257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2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12308-7797-45D7-BB9F-E345CE7C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38DA14-61E6-429F-8B9B-95948036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401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1. Pojišťovny specializované: - pojištění úrazové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- pojištění majetku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- zdravotní pojištění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- pojištění odpovědnostní</a:t>
            </a:r>
          </a:p>
          <a:p>
            <a:pPr marL="0" indent="0">
              <a:buNone/>
            </a:pPr>
            <a:r>
              <a:rPr lang="cs-CZ" sz="2400" dirty="0"/>
              <a:t>                                                  - pojištění životní</a:t>
            </a:r>
          </a:p>
          <a:p>
            <a:pPr marL="0" indent="0">
              <a:buNone/>
            </a:pPr>
            <a:r>
              <a:rPr lang="cs-CZ" sz="2400" dirty="0"/>
              <a:t>2. Pojišťovny univerzální</a:t>
            </a:r>
          </a:p>
          <a:p>
            <a:pPr marL="0" indent="0">
              <a:buNone/>
            </a:pPr>
            <a:r>
              <a:rPr lang="cs-CZ" sz="2400" dirty="0"/>
              <a:t>3. Zajišťovny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A046FD-F40F-4F69-8A5E-4BDA13EF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928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4E67A-40AB-4831-A2AF-A8823720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Instituce kolektivního investování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F5222A-91EE-4772-B963-7608A24F4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3625"/>
            <a:ext cx="10058400" cy="3535467"/>
          </a:xfrm>
        </p:spPr>
        <p:txBody>
          <a:bodyPr>
            <a:normAutofit/>
          </a:bodyPr>
          <a:lstStyle/>
          <a:p>
            <a:r>
              <a:rPr lang="cs-CZ" sz="2400" dirty="0"/>
              <a:t>1. Investiční fondy: - otevřené investiční fondy</a:t>
            </a:r>
          </a:p>
          <a:p>
            <a:r>
              <a:rPr lang="cs-CZ" sz="2400" dirty="0"/>
              <a:t>                                - uzavřené investiční fondy</a:t>
            </a:r>
          </a:p>
          <a:p>
            <a:r>
              <a:rPr lang="cs-CZ" sz="2400" dirty="0"/>
              <a:t>2. Investiční společnosti: - uzavřené podílové fondy</a:t>
            </a:r>
          </a:p>
          <a:p>
            <a:r>
              <a:rPr lang="cs-CZ" sz="2400" dirty="0"/>
              <a:t>                                          - otevřené podílové fondy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CD94BE-6D34-4A53-9563-6C1471FD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47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33B06-4346-4459-BA30-4893CDC5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Penzijní fondy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5FF9E2-6C00-4193-B22D-7BB9ECD8C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14575"/>
            <a:ext cx="10058400" cy="3554517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Penzijní pojištění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Penzijní připojištění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58FAA9-7EBC-4745-A362-D3D5BC6A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15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61101-C139-4F5A-A954-0D3C5ADBE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72473-1934-4255-BD81-5D6C388F1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Burzy cenných papírů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 Burzy devizové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CD8148-5DFD-43CC-B69D-56536591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94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5D99E-61D1-481E-9498-6E763748B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burz z časového hlediska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89D55D-EDA0-4006-94B7-C81D1B8E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4" y="2762250"/>
            <a:ext cx="9984105" cy="310684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Burzy promptní</a:t>
            </a:r>
          </a:p>
          <a:p>
            <a:pPr marL="0" indent="0">
              <a:buNone/>
            </a:pPr>
            <a:endParaRPr lang="cs-CZ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Burzy termínové (burzy </a:t>
            </a:r>
            <a:r>
              <a:rPr lang="cs-CZ" sz="2400" dirty="0" err="1"/>
              <a:t>finacial</a:t>
            </a:r>
            <a:r>
              <a:rPr lang="cs-CZ" sz="2400" dirty="0"/>
              <a:t> futures, burzy opční).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DD8F0D-B94E-464E-860B-0CE534C64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7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6136F8-C476-4EB6-B1FB-A9979CDC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systém a jeho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D02F5-510C-42F6-B503-B6E3D0598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952625"/>
            <a:ext cx="10250805" cy="424815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Depozitní funkce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Kreditní funkce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Funkce uchování hodnoty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Likvidní funkce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Platební funkce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Funkce ochrany proti riziku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Regulativní funkce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dirty="0"/>
          </a:p>
          <a:p>
            <a:pPr>
              <a:buFont typeface="Courier New" panose="02070309020205020404" pitchFamily="49" charset="0"/>
              <a:buChar char="o"/>
            </a:pPr>
            <a:endParaRPr lang="cs-CZ" sz="28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14D2A-8067-4665-AE5E-F4323F66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7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9B3C8-CA68-4B8D-9609-09614A43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finančních trhů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71C224-7147-4674-AC42-63E900D66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1. trhy peněžní: - trh peněz</a:t>
            </a:r>
          </a:p>
          <a:p>
            <a:pPr marL="0" indent="0">
              <a:buNone/>
            </a:pPr>
            <a:r>
              <a:rPr lang="cs-CZ" sz="2400" dirty="0"/>
              <a:t>                          - trh krátkodobých úvěrů</a:t>
            </a:r>
          </a:p>
          <a:p>
            <a:pPr marL="0" indent="0">
              <a:buNone/>
            </a:pPr>
            <a:r>
              <a:rPr lang="cs-CZ" sz="2400" dirty="0"/>
              <a:t>                          - trh krátkodobých cenných papírů</a:t>
            </a:r>
          </a:p>
          <a:p>
            <a:pPr marL="0" indent="0">
              <a:buNone/>
            </a:pPr>
            <a:r>
              <a:rPr lang="cs-CZ" sz="2400" dirty="0"/>
              <a:t>2. Kapitálový trh: - trh dlouhodobých úvěrů</a:t>
            </a:r>
          </a:p>
          <a:p>
            <a:pPr marL="0" indent="0">
              <a:buNone/>
            </a:pPr>
            <a:r>
              <a:rPr lang="cs-CZ" sz="2400" dirty="0"/>
              <a:t>                             - trh dlouhodobých cenných papírů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784FCF-B112-4396-8E1A-91805C4F4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45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C227E-6D86-4D44-BF20-4FDC34E8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Kapitálový trh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70810-C827-4E5F-ACD5-2A4DC941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9732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Je určen zejména k financování firemních aktivit. </a:t>
            </a:r>
          </a:p>
          <a:p>
            <a:r>
              <a:rPr lang="cs-CZ" sz="2400" dirty="0"/>
              <a:t>1. Trh dlouhodobých úvěrů (delší než 1 rok):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Investiční úvěry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Hypoteční úvěry</a:t>
            </a:r>
          </a:p>
          <a:p>
            <a:pPr marL="0" indent="0">
              <a:buNone/>
            </a:pPr>
            <a:r>
              <a:rPr lang="cs-CZ" sz="2400" dirty="0"/>
              <a:t>2. Trh dlouhodobých cenných papírů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Akcie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Dluhopisy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EAD30A-ED80-4111-8548-3736321C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F1927-58C0-4084-8D08-A36F1DBD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trhu cenných papírů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1AFBE2-2EE3-4975-B6FD-1836A78F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1. Trhy primární: - trhy veřejné</a:t>
            </a:r>
          </a:p>
          <a:p>
            <a:r>
              <a:rPr lang="cs-CZ" sz="2400" dirty="0"/>
              <a:t>                            - trhy neveřejné</a:t>
            </a:r>
          </a:p>
          <a:p>
            <a:endParaRPr lang="cs-CZ" sz="2400" dirty="0"/>
          </a:p>
          <a:p>
            <a:r>
              <a:rPr lang="cs-CZ" sz="2400" dirty="0"/>
              <a:t>2. Trhy sekundární: - trhy veřejné (organizované a neorganizované)</a:t>
            </a:r>
          </a:p>
          <a:p>
            <a:r>
              <a:rPr lang="cs-CZ" sz="2400" dirty="0"/>
              <a:t>                                 - trhy neveřejné</a:t>
            </a:r>
          </a:p>
          <a:p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CC9D86-9FFF-4DA0-836E-1D46EE70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E58A1-2D2E-494F-B836-DC1EB6A3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instituce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908E3-A339-454A-B975-55F9EEABE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sz="2400" dirty="0"/>
              <a:t>Centrální banka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Obchodní banky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Nebankovní instituce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Pojišťovací instituce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Instituce kolektivního investování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Penzijní fondy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Burzy a mimoburzovní organizace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BEC14F-02EA-43BA-BA14-556D320D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6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7E09A-4302-4C3F-93C8-DE349B83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Produkty, služby a funkce finančních institucí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93340-5C16-4960-99E5-D4CE5E77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4100"/>
            <a:ext cx="10058400" cy="3544992"/>
          </a:xfrm>
        </p:spPr>
        <p:txBody>
          <a:bodyPr>
            <a:normAutofit/>
          </a:bodyPr>
          <a:lstStyle/>
          <a:p>
            <a:r>
              <a:rPr lang="cs-CZ" sz="2400" dirty="0"/>
              <a:t>Makroekonomická funkce centrální banky:</a:t>
            </a:r>
          </a:p>
          <a:p>
            <a:r>
              <a:rPr lang="cs-CZ" sz="2400" dirty="0"/>
              <a:t>- měnová politika</a:t>
            </a:r>
          </a:p>
          <a:p>
            <a:r>
              <a:rPr lang="cs-CZ" sz="2400" dirty="0"/>
              <a:t>- emisní politika</a:t>
            </a:r>
          </a:p>
          <a:p>
            <a:r>
              <a:rPr lang="cs-CZ" sz="2400" dirty="0"/>
              <a:t>- devizová politika</a:t>
            </a:r>
          </a:p>
          <a:p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F1F297-1EC8-4560-935F-30E91650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21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78065-05F6-41B8-9301-D3DAFEF0E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Mikroekonomická funkce centrální banky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D7BF2-CC64-4181-AEF8-97E469B96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Zprostředkování mezibankovního platebního styku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Regulace obchodních bank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Provádění bankovního dohledu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Působení banky poslední instance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Působení jako banka státu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Reprezentace státu v měnové oblasti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5D0B0-9B44-404A-813F-5D285D5F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9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BDCDA-25B1-441A-B9EE-59EFA9D2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obchodních bank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CB59D5-501E-46A8-B76C-76EC81DC4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81250"/>
            <a:ext cx="10058400" cy="348784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Funkce finančního zprostředkovatele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Funkce </a:t>
            </a:r>
            <a:r>
              <a:rPr lang="cs-CZ" sz="2400" dirty="0" err="1"/>
              <a:t>emitora</a:t>
            </a:r>
            <a:r>
              <a:rPr lang="cs-CZ" sz="2400" dirty="0"/>
              <a:t> bezhotovostních peněz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/>
              <a:t> Provádění bezhotovostního platebního styku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FF3EE6-960F-44D9-9CE2-8F7825B3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22.03.2020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994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{6D42D7FB-19F6-4316-B2A2-8AB37D9F54AC}tf56160789</Template>
  <TotalTime>0</TotalTime>
  <Words>447</Words>
  <Application>Microsoft Office PowerPoint</Application>
  <PresentationFormat>Širokoúhlá obrazovka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Bookman Old Style</vt:lpstr>
      <vt:lpstr>Calibri</vt:lpstr>
      <vt:lpstr>Courier New</vt:lpstr>
      <vt:lpstr>Franklin Gothic Book</vt:lpstr>
      <vt:lpstr>1_RetrospectVTI</vt:lpstr>
      <vt:lpstr>Finanční trhy</vt:lpstr>
      <vt:lpstr>Finanční systém a jeho funkce</vt:lpstr>
      <vt:lpstr>Rozdělení finančních trhů</vt:lpstr>
      <vt:lpstr>Kapitálový trh</vt:lpstr>
      <vt:lpstr>Rozdělení trhu cenných papírů</vt:lpstr>
      <vt:lpstr>Finanční instituce</vt:lpstr>
      <vt:lpstr>Produkty, služby a funkce finančních institucí</vt:lpstr>
      <vt:lpstr>Mikroekonomická funkce centrální banky</vt:lpstr>
      <vt:lpstr>Funkce obchodních bank</vt:lpstr>
      <vt:lpstr>Bankovní obchody a bankovní produkty</vt:lpstr>
      <vt:lpstr>Bankovní úvěrové obchody</vt:lpstr>
      <vt:lpstr>Depozitní (vkladové) bankovní obchody</vt:lpstr>
      <vt:lpstr>Depozitní (vkladové) bankovní obchody</vt:lpstr>
      <vt:lpstr>Nebankovní instituce</vt:lpstr>
      <vt:lpstr>Pojišťovny</vt:lpstr>
      <vt:lpstr>Instituce kolektivního investování</vt:lpstr>
      <vt:lpstr>Penzijní fondy</vt:lpstr>
      <vt:lpstr>Burzy</vt:lpstr>
      <vt:lpstr>Rozdělení burz z časového hlediska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2020-03-22T18:17:14Z</dcterms:created>
  <dcterms:modified xsi:type="dcterms:W3CDTF">2020-03-22T18:59:48Z</dcterms:modified>
</cp:coreProperties>
</file>