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10" r:id="rId3"/>
    <p:sldId id="332" r:id="rId4"/>
    <p:sldId id="316" r:id="rId5"/>
    <p:sldId id="338" r:id="rId6"/>
    <p:sldId id="339" r:id="rId7"/>
    <p:sldId id="335" r:id="rId8"/>
    <p:sldId id="337" r:id="rId9"/>
    <p:sldId id="340" r:id="rId10"/>
    <p:sldId id="341" r:id="rId11"/>
    <p:sldId id="342" r:id="rId12"/>
    <p:sldId id="333" r:id="rId13"/>
    <p:sldId id="318" r:id="rId14"/>
    <p:sldId id="323" r:id="rId15"/>
    <p:sldId id="321" r:id="rId16"/>
    <p:sldId id="343" r:id="rId17"/>
    <p:sldId id="319" r:id="rId18"/>
    <p:sldId id="320" r:id="rId19"/>
    <p:sldId id="329" r:id="rId20"/>
    <p:sldId id="347" r:id="rId21"/>
    <p:sldId id="348" r:id="rId22"/>
    <p:sldId id="344" r:id="rId23"/>
    <p:sldId id="261" r:id="rId2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2"/>
    <p:restoredTop sz="94760"/>
  </p:normalViewPr>
  <p:slideViewPr>
    <p:cSldViewPr snapToGrid="0" snapToObjects="1">
      <p:cViewPr varScale="1">
        <p:scale>
          <a:sx n="83" d="100"/>
          <a:sy n="83" d="100"/>
        </p:scale>
        <p:origin x="-55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B9A58-931B-4ED2-A3AE-6410EB25FC2B}" type="datetimeFigureOut">
              <a:rPr lang="cs-CZ" smtClean="0"/>
              <a:pPr/>
              <a:t>15.04.2020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27AC4-0729-45D4-A21E-D7EB3CF8C6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528105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E8CBD-5BEE-4336-8458-40361490C864}" type="datetimeFigureOut">
              <a:rPr lang="cs-CZ" smtClean="0"/>
              <a:pPr/>
              <a:t>15.04.2020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441F8-DB8B-49FE-AF79-D5FD049340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1289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41F8-DB8B-49FE-AF79-D5FD04934031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41F8-DB8B-49FE-AF79-D5FD04934031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41F8-DB8B-49FE-AF79-D5FD04934031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41F8-DB8B-49FE-AF79-D5FD04934031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41F8-DB8B-49FE-AF79-D5FD04934031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41F8-DB8B-49FE-AF79-D5FD04934031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073236" y="314891"/>
            <a:ext cx="7429786" cy="2616199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Systém účetnictví, základní principy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15377" y="4047762"/>
            <a:ext cx="6987645" cy="1388534"/>
          </a:xfrm>
        </p:spPr>
        <p:txBody>
          <a:bodyPr>
            <a:normAutofit/>
          </a:bodyPr>
          <a:lstStyle/>
          <a:p>
            <a:r>
              <a:rPr lang="cs-CZ" sz="3200" dirty="0" smtClean="0"/>
              <a:t>BV204Zk  - Management</a:t>
            </a:r>
            <a:endParaRPr lang="cs-CZ" sz="3200" dirty="0" smtClean="0"/>
          </a:p>
          <a:p>
            <a:r>
              <a:rPr lang="cs-CZ" sz="3200" dirty="0" smtClean="0"/>
              <a:t>přednáška</a:t>
            </a:r>
            <a:endParaRPr lang="cs-CZ" sz="3200" dirty="0"/>
          </a:p>
        </p:txBody>
      </p:sp>
    </p:spTree>
    <p:extLst>
      <p:ext uri="{BB962C8B-B14F-4D97-AF65-F5344CB8AC3E}">
        <p14:creationId xmlns="" xmlns:p14="http://schemas.microsoft.com/office/powerpoint/2010/main" val="62552289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228600"/>
            <a:ext cx="10018713" cy="1752599"/>
          </a:xfrm>
        </p:spPr>
        <p:txBody>
          <a:bodyPr/>
          <a:lstStyle/>
          <a:p>
            <a:pPr algn="l"/>
            <a:r>
              <a:rPr lang="cs-CZ" dirty="0" smtClean="0"/>
              <a:t>Vlastní zdroje (vlastní kapitál)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8027" y="1810512"/>
            <a:ext cx="10018713" cy="4782312"/>
          </a:xfrm>
        </p:spPr>
        <p:txBody>
          <a:bodyPr anchor="t">
            <a:normAutofit fontScale="92500" lnSpcReduction="10000"/>
          </a:bodyPr>
          <a:lstStyle/>
          <a:p>
            <a:r>
              <a:rPr lang="cs-CZ" altLang="cs-CZ" sz="3200" dirty="0" smtClean="0"/>
              <a:t>Jedná se o prostředky, které má účetní jednotka k dispozici a přitom nemá závazek je „někomu vracet“</a:t>
            </a:r>
          </a:p>
          <a:p>
            <a:r>
              <a:rPr lang="cs-CZ" altLang="cs-CZ" sz="3200" dirty="0" smtClean="0"/>
              <a:t>zejména:</a:t>
            </a:r>
          </a:p>
          <a:p>
            <a:pPr lvl="1"/>
            <a:r>
              <a:rPr lang="cs-CZ" altLang="cs-CZ" sz="2800" dirty="0" smtClean="0"/>
              <a:t>prostředky, které do společnosti vložili akcionáři (společníci)</a:t>
            </a:r>
          </a:p>
          <a:p>
            <a:pPr lvl="1"/>
            <a:endParaRPr lang="cs-CZ" altLang="cs-CZ" sz="2800" dirty="0" smtClean="0"/>
          </a:p>
          <a:p>
            <a:pPr lvl="1"/>
            <a:r>
              <a:rPr lang="cs-CZ" altLang="cs-CZ" sz="2800" dirty="0" smtClean="0"/>
              <a:t>nerozdělený zisk		 (může být vyplacen na základě rozhodnutí příslušného orgánu účetní jednotky) </a:t>
            </a:r>
          </a:p>
          <a:p>
            <a:pPr lvl="1"/>
            <a:endParaRPr lang="cs-CZ" altLang="cs-CZ" sz="2800" dirty="0" smtClean="0"/>
          </a:p>
          <a:p>
            <a:pPr lvl="1"/>
            <a:r>
              <a:rPr lang="cs-CZ" altLang="cs-CZ" sz="2800" dirty="0" smtClean="0"/>
              <a:t>hospodářský výsledek</a:t>
            </a:r>
          </a:p>
          <a:p>
            <a:pPr lvl="1"/>
            <a:endParaRPr lang="cs-CZ" altLang="cs-CZ" sz="2800" dirty="0" smtClean="0"/>
          </a:p>
          <a:p>
            <a:pPr>
              <a:buNone/>
            </a:pPr>
            <a:endParaRPr lang="cs-CZ" altLang="cs-CZ" sz="2800" dirty="0" smtClean="0"/>
          </a:p>
          <a:p>
            <a:pPr>
              <a:buNone/>
            </a:pPr>
            <a:endParaRPr lang="cs-CZ" altLang="cs-CZ" sz="3200" dirty="0" smtClean="0"/>
          </a:p>
          <a:p>
            <a:endParaRPr lang="cs-CZ" altLang="cs-CZ" dirty="0"/>
          </a:p>
        </p:txBody>
      </p:sp>
    </p:spTree>
    <p:extLst>
      <p:ext uri="{BB962C8B-B14F-4D97-AF65-F5344CB8AC3E}">
        <p14:creationId xmlns="" xmlns:p14="http://schemas.microsoft.com/office/powerpoint/2010/main" val="253576665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228600"/>
            <a:ext cx="10018713" cy="1752599"/>
          </a:xfrm>
        </p:spPr>
        <p:txBody>
          <a:bodyPr/>
          <a:lstStyle/>
          <a:p>
            <a:pPr algn="l"/>
            <a:r>
              <a:rPr lang="cs-CZ" dirty="0" smtClean="0"/>
              <a:t>Uvažujte nad rozdílem mezi základním kapitálem a vlastním kapitálem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8027" y="1810512"/>
            <a:ext cx="10018713" cy="4158641"/>
          </a:xfrm>
        </p:spPr>
        <p:txBody>
          <a:bodyPr anchor="t">
            <a:normAutofit/>
          </a:bodyPr>
          <a:lstStyle/>
          <a:p>
            <a:endParaRPr lang="cs-CZ" altLang="cs-CZ" sz="2800" dirty="0" smtClean="0"/>
          </a:p>
          <a:p>
            <a:endParaRPr lang="cs-CZ" altLang="cs-CZ" sz="2800" dirty="0" smtClean="0"/>
          </a:p>
          <a:p>
            <a:endParaRPr lang="cs-CZ" altLang="cs-CZ" sz="2800" dirty="0" smtClean="0"/>
          </a:p>
          <a:p>
            <a:pPr>
              <a:buNone/>
            </a:pPr>
            <a:endParaRPr lang="cs-CZ" altLang="cs-CZ" sz="2800" dirty="0" smtClean="0"/>
          </a:p>
          <a:p>
            <a:pPr>
              <a:buNone/>
            </a:pPr>
            <a:endParaRPr lang="cs-CZ" altLang="cs-CZ" sz="3200" dirty="0" smtClean="0"/>
          </a:p>
          <a:p>
            <a:endParaRPr lang="cs-CZ" alt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09723" y="2667000"/>
            <a:ext cx="10018713" cy="25999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endParaRPr kumimoji="0" lang="cs-CZ" alt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tabLst/>
              <a:defRPr/>
            </a:pPr>
            <a:r>
              <a:rPr lang="cs-CZ" altLang="cs-CZ" sz="3200" b="1" dirty="0" smtClean="0"/>
              <a:t>Základní kapitál ≠ vlastní kapitál</a:t>
            </a:r>
            <a:endParaRPr kumimoji="0" lang="cs-CZ" alt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tabLst/>
              <a:defRPr/>
            </a:pPr>
            <a:endParaRPr kumimoji="0" lang="cs-CZ" alt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tabLst/>
              <a:defRPr/>
            </a:pPr>
            <a:endParaRPr kumimoji="0" lang="cs-CZ" alt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576665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Znázornění aktiv a pasiv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950645"/>
            <a:ext cx="4708671" cy="415864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2800" dirty="0"/>
              <a:t>aktiva x pasiva</a:t>
            </a:r>
          </a:p>
          <a:p>
            <a:pPr>
              <a:defRPr/>
            </a:pPr>
            <a:endParaRPr lang="cs-CZ" altLang="cs-CZ" sz="2800" dirty="0" smtClean="0"/>
          </a:p>
          <a:p>
            <a:pPr>
              <a:defRPr/>
            </a:pPr>
            <a:endParaRPr lang="cs-CZ" altLang="cs-CZ" sz="2800" dirty="0"/>
          </a:p>
          <a:p>
            <a:pPr>
              <a:defRPr/>
            </a:pPr>
            <a:endParaRPr lang="cs-CZ" altLang="cs-CZ" sz="2800" dirty="0"/>
          </a:p>
          <a:p>
            <a:pPr>
              <a:defRPr/>
            </a:pPr>
            <a:r>
              <a:rPr lang="cs-CZ" altLang="cs-CZ" sz="2800" dirty="0"/>
              <a:t>rozvaha (bilance)</a:t>
            </a:r>
          </a:p>
          <a:p>
            <a:pPr marL="0" indent="0">
              <a:buNone/>
            </a:pPr>
            <a:endParaRPr lang="cs-CZ" altLang="cs-CZ" sz="2800" dirty="0"/>
          </a:p>
        </p:txBody>
      </p:sp>
      <p:sp>
        <p:nvSpPr>
          <p:cNvPr id="6" name="Down Arrow 5"/>
          <p:cNvSpPr/>
          <p:nvPr/>
        </p:nvSpPr>
        <p:spPr>
          <a:xfrm>
            <a:off x="2798618" y="322881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 descr="rozv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416" y="193778"/>
            <a:ext cx="4572000" cy="64736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688986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Rozvaha -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939637"/>
            <a:ext cx="10018713" cy="4738254"/>
          </a:xfrm>
        </p:spPr>
        <p:txBody>
          <a:bodyPr>
            <a:normAutofit/>
          </a:bodyPr>
          <a:lstStyle/>
          <a:p>
            <a:pPr marL="457200" lvl="1" indent="0">
              <a:buFontTx/>
              <a:buNone/>
            </a:pPr>
            <a:r>
              <a:rPr lang="cs-CZ" altLang="en-US" sz="2400" dirty="0" smtClean="0"/>
              <a:t>Bilanční princip - účetnictví sleduje majetek ze dvou pohledů – druhová struktura a zdroje pořízení</a:t>
            </a:r>
          </a:p>
          <a:p>
            <a:pPr marL="457200" lvl="1" indent="0">
              <a:buFontTx/>
              <a:buNone/>
            </a:pPr>
            <a:r>
              <a:rPr lang="cs-CZ" altLang="en-US" sz="2400" dirty="0" smtClean="0"/>
              <a:t>Aktiva jsou položky majetku, které:</a:t>
            </a:r>
          </a:p>
          <a:p>
            <a:pPr marL="457200" lvl="1" indent="0">
              <a:buFontTx/>
              <a:buNone/>
            </a:pPr>
            <a:r>
              <a:rPr lang="cs-CZ" altLang="en-US" sz="2400" dirty="0"/>
              <a:t>	</a:t>
            </a:r>
            <a:r>
              <a:rPr lang="cs-CZ" altLang="en-US" sz="2400" dirty="0" smtClean="0"/>
              <a:t>1) představují pro podnik budoucí ekonomický prospěch</a:t>
            </a:r>
          </a:p>
          <a:p>
            <a:pPr marL="457200" lvl="1" indent="0">
              <a:buFontTx/>
              <a:buNone/>
            </a:pPr>
            <a:r>
              <a:rPr lang="cs-CZ" altLang="en-US" sz="2400" dirty="0"/>
              <a:t>	</a:t>
            </a:r>
            <a:r>
              <a:rPr lang="cs-CZ" altLang="en-US" sz="2400" dirty="0" smtClean="0"/>
              <a:t>2) tento prospěch má podnik plně pod kontrolou (je vlastník)</a:t>
            </a:r>
          </a:p>
          <a:p>
            <a:pPr marL="457200" lvl="1" indent="0">
              <a:buFontTx/>
              <a:buNone/>
            </a:pPr>
            <a:r>
              <a:rPr lang="cs-CZ" altLang="en-US" sz="2400" dirty="0"/>
              <a:t>	</a:t>
            </a:r>
            <a:r>
              <a:rPr lang="cs-CZ" altLang="en-US" sz="2400" dirty="0" smtClean="0"/>
              <a:t>3) očekávání budoucího prospěchu musí být dostatečně spolehlivé a prokazatelné</a:t>
            </a:r>
          </a:p>
          <a:p>
            <a:pPr marL="457200" lvl="1" indent="0">
              <a:buFontTx/>
              <a:buNone/>
            </a:pPr>
            <a:r>
              <a:rPr lang="cs-CZ" altLang="en-US" sz="2400" dirty="0"/>
              <a:t>	</a:t>
            </a:r>
            <a:r>
              <a:rPr lang="cs-CZ" altLang="en-US" sz="2400" dirty="0" smtClean="0"/>
              <a:t>4) položka aktiv je důsledkem operací uskutečněných v minulosti</a:t>
            </a:r>
          </a:p>
          <a:p>
            <a:pPr marL="457200" lvl="1" indent="0">
              <a:buFontTx/>
              <a:buNone/>
            </a:pPr>
            <a:r>
              <a:rPr lang="cs-CZ" altLang="en-US" sz="2400" dirty="0"/>
              <a:t>	</a:t>
            </a:r>
            <a:r>
              <a:rPr lang="cs-CZ" altLang="en-US" sz="2400" dirty="0" smtClean="0"/>
              <a:t>5) </a:t>
            </a:r>
            <a:r>
              <a:rPr lang="cs-CZ" altLang="en-US" sz="2400" dirty="0"/>
              <a:t>položka aktiv </a:t>
            </a:r>
            <a:r>
              <a:rPr lang="cs-CZ" altLang="en-US" sz="2400" dirty="0" smtClean="0"/>
              <a:t>musí být spolehlivě ocenitelná</a:t>
            </a:r>
          </a:p>
        </p:txBody>
      </p:sp>
    </p:spTree>
    <p:extLst>
      <p:ext uri="{BB962C8B-B14F-4D97-AF65-F5344CB8AC3E}">
        <p14:creationId xmlns="" xmlns:p14="http://schemas.microsoft.com/office/powerpoint/2010/main" val="209030016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Rozvaha – shrnutí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939637"/>
            <a:ext cx="10018713" cy="4738254"/>
          </a:xfrm>
        </p:spPr>
        <p:txBody>
          <a:bodyPr>
            <a:normAutofit/>
          </a:bodyPr>
          <a:lstStyle/>
          <a:p>
            <a:pPr marL="457200" lvl="1" indent="0">
              <a:buFontTx/>
              <a:buNone/>
            </a:pPr>
            <a:r>
              <a:rPr lang="cs-CZ" altLang="en-US" sz="2400" dirty="0" smtClean="0"/>
              <a:t>Druhý pohled na majetek podniku vyjadřuje zdroje, ze kterých byl majetek pořízen.</a:t>
            </a:r>
          </a:p>
          <a:p>
            <a:pPr marL="457200" lvl="1" indent="0">
              <a:buFontTx/>
              <a:buNone/>
            </a:pPr>
            <a:r>
              <a:rPr lang="cs-CZ" altLang="en-US" sz="2400" dirty="0" smtClean="0"/>
              <a:t>Tyto zdroje lze dělit na „vlastní“ a „cizí“</a:t>
            </a:r>
          </a:p>
          <a:p>
            <a:pPr marL="457200" lvl="1" indent="0">
              <a:buFontTx/>
              <a:buNone/>
            </a:pPr>
            <a:r>
              <a:rPr lang="cs-CZ" altLang="en-US" sz="2400" dirty="0" smtClean="0"/>
              <a:t>Vlastní kapitál – základní kapitál, fondy a nerozdělený zisk</a:t>
            </a:r>
          </a:p>
          <a:p>
            <a:pPr marL="457200" lvl="1" indent="0">
              <a:buFontTx/>
              <a:buNone/>
            </a:pPr>
            <a:r>
              <a:rPr lang="cs-CZ" altLang="en-US" sz="2400" dirty="0" smtClean="0"/>
              <a:t>Cizí kapitál – dluhy vůči třetím subjektům (např. dodavatelům, zaměstnancům, bance, atd.)</a:t>
            </a:r>
          </a:p>
          <a:p>
            <a:pPr marL="457200" lvl="1" indent="0">
              <a:buFontTx/>
              <a:buNone/>
            </a:pPr>
            <a:endParaRPr lang="cs-CZ" altLang="en-US" sz="2400" dirty="0"/>
          </a:p>
          <a:p>
            <a:pPr marL="457200" lvl="1" indent="0">
              <a:buFontTx/>
              <a:buNone/>
            </a:pPr>
            <a:r>
              <a:rPr lang="cs-CZ" altLang="en-US" sz="2400" dirty="0" smtClean="0"/>
              <a:t>Bilanční princip: 		aktiva = pasiva 										(pouze odlišný pohled na majetek podniku)</a:t>
            </a:r>
          </a:p>
        </p:txBody>
      </p:sp>
    </p:spTree>
    <p:extLst>
      <p:ext uri="{BB962C8B-B14F-4D97-AF65-F5344CB8AC3E}">
        <p14:creationId xmlns="" xmlns:p14="http://schemas.microsoft.com/office/powerpoint/2010/main" val="409084639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dirty="0"/>
              <a:t>Náklady – výnosy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39637"/>
            <a:ext cx="10018713" cy="4738254"/>
          </a:xfrm>
        </p:spPr>
        <p:txBody>
          <a:bodyPr anchor="t">
            <a:normAutofit/>
          </a:bodyPr>
          <a:lstStyle/>
          <a:p>
            <a:pPr marL="457200" lvl="1" indent="0">
              <a:buFontTx/>
              <a:buNone/>
            </a:pPr>
            <a:endParaRPr lang="cs-CZ" altLang="en-US" sz="2400" b="1" dirty="0" smtClean="0"/>
          </a:p>
          <a:p>
            <a:pPr marL="457200" lvl="1" indent="0">
              <a:buFontTx/>
              <a:buNone/>
            </a:pPr>
            <a:r>
              <a:rPr lang="cs-CZ" altLang="en-US" sz="2400" b="1" dirty="0" smtClean="0"/>
              <a:t>Náklad</a:t>
            </a:r>
            <a:r>
              <a:rPr lang="cs-CZ" altLang="en-US" sz="2400" dirty="0" smtClean="0"/>
              <a:t> </a:t>
            </a:r>
            <a:r>
              <a:rPr lang="cs-CZ" altLang="en-US" sz="2400" dirty="0"/>
              <a:t>- peněžní částka, kterou podnik účelně vynaložil na získání výnosů, tj. použil je k provedení určitého výkonu.</a:t>
            </a:r>
          </a:p>
          <a:p>
            <a:pPr marL="457200" lvl="1" indent="0">
              <a:buFontTx/>
              <a:buNone/>
            </a:pPr>
            <a:endParaRPr lang="cs-CZ" altLang="en-US" sz="2400" dirty="0"/>
          </a:p>
          <a:p>
            <a:pPr marL="457200" lvl="1" indent="0">
              <a:buFontTx/>
              <a:buNone/>
            </a:pPr>
            <a:r>
              <a:rPr lang="cs-CZ" altLang="en-US" sz="2400" b="1" dirty="0"/>
              <a:t>Výnos</a:t>
            </a:r>
            <a:r>
              <a:rPr lang="cs-CZ" altLang="en-US" sz="2400" dirty="0"/>
              <a:t> - peněžní částka, kterou podnik získal z veškerých svých činností za určité období bez ohledu na to, zda v tomto období došlo k jejímu inkasu → peněžní ekvivalent prodaných výkonů podniku (výrobků, zboží, služeb).</a:t>
            </a:r>
          </a:p>
          <a:p>
            <a:pPr marL="457200" lvl="1" indent="0">
              <a:buFontTx/>
              <a:buNone/>
            </a:pPr>
            <a:endParaRPr lang="cs-CZ" altLang="en-US" sz="2400" dirty="0"/>
          </a:p>
          <a:p>
            <a:pPr marL="457200" lvl="1" indent="0">
              <a:buFontTx/>
              <a:buNone/>
            </a:pPr>
            <a:r>
              <a:rPr lang="cs-CZ" altLang="en-US" sz="2400" b="1" dirty="0" smtClean="0"/>
              <a:t>Vždy je třeba uvažovat o nákladech a výnosech ve vztahu k určitému období!</a:t>
            </a:r>
            <a:endParaRPr lang="cs-CZ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237668227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dirty="0"/>
              <a:t>Náklady – </a:t>
            </a:r>
            <a:r>
              <a:rPr lang="cs-CZ" altLang="cs-CZ" dirty="0" smtClean="0"/>
              <a:t>výnosy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1" y="1939637"/>
            <a:ext cx="5129784" cy="4738254"/>
          </a:xfrm>
        </p:spPr>
        <p:txBody>
          <a:bodyPr anchor="t">
            <a:normAutofit/>
          </a:bodyPr>
          <a:lstStyle/>
          <a:p>
            <a:pPr marL="457200" lvl="1" indent="0">
              <a:buFontTx/>
              <a:buNone/>
            </a:pPr>
            <a:endParaRPr lang="cs-CZ" altLang="en-US" sz="2400" dirty="0"/>
          </a:p>
          <a:p>
            <a:pPr marL="457200" lvl="1" indent="0">
              <a:buFontTx/>
              <a:buNone/>
            </a:pPr>
            <a:r>
              <a:rPr lang="cs-CZ" altLang="en-US" sz="2400" b="1" dirty="0"/>
              <a:t>Hospodářský výsledek </a:t>
            </a:r>
            <a:r>
              <a:rPr lang="cs-CZ" altLang="en-US" sz="2400" dirty="0"/>
              <a:t>- rozdíl mezi výnosy a náklady. → zisk, ztráta.</a:t>
            </a:r>
          </a:p>
          <a:p>
            <a:pPr marL="457200" lvl="1" indent="0">
              <a:buFontTx/>
              <a:buNone/>
            </a:pPr>
            <a:endParaRPr lang="cs-CZ" altLang="en-US" sz="2400" dirty="0"/>
          </a:p>
          <a:p>
            <a:pPr marL="457200" lvl="1" indent="0">
              <a:buFontTx/>
              <a:buNone/>
            </a:pPr>
            <a:r>
              <a:rPr lang="cs-CZ" altLang="en-US" sz="2400" dirty="0"/>
              <a:t>Vyjádření ve </a:t>
            </a:r>
            <a:r>
              <a:rPr lang="cs-CZ" altLang="en-US" sz="2400" b="1" dirty="0"/>
              <a:t>výkazu zisku a </a:t>
            </a:r>
            <a:r>
              <a:rPr lang="cs-CZ" altLang="en-US" sz="2400" b="1" dirty="0" smtClean="0"/>
              <a:t>ztráty </a:t>
            </a:r>
            <a:r>
              <a:rPr lang="cs-CZ" altLang="en-US" sz="2400" dirty="0" smtClean="0"/>
              <a:t>(výsledovka)</a:t>
            </a:r>
          </a:p>
          <a:p>
            <a:pPr marL="457200" lvl="1" indent="0">
              <a:buFontTx/>
              <a:buNone/>
            </a:pPr>
            <a:endParaRPr lang="cs-CZ" altLang="en-US" sz="2400" dirty="0"/>
          </a:p>
        </p:txBody>
      </p:sp>
      <p:pic>
        <p:nvPicPr>
          <p:cNvPr id="5" name="Obrázek 4" descr="vysledovka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065" y="408052"/>
            <a:ext cx="5581650" cy="59653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668227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dirty="0" smtClean="0"/>
              <a:t>Účelové - druhové členění nákladů a výnosů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939637"/>
            <a:ext cx="10018713" cy="4738254"/>
          </a:xfrm>
        </p:spPr>
        <p:txBody>
          <a:bodyPr>
            <a:normAutofit/>
          </a:bodyPr>
          <a:lstStyle/>
          <a:p>
            <a:pPr marL="457200" lvl="1" indent="0">
              <a:buFontTx/>
              <a:buNone/>
            </a:pPr>
            <a:endParaRPr lang="cs-CZ" alt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1" y="1904006"/>
            <a:ext cx="8380125" cy="477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4D664D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9327611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dirty="0"/>
              <a:t>Náklady – </a:t>
            </a:r>
            <a:r>
              <a:rPr lang="cs-CZ" altLang="cs-CZ" dirty="0" smtClean="0"/>
              <a:t>výnosy III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0432" y="1939637"/>
            <a:ext cx="10018713" cy="4738254"/>
          </a:xfrm>
        </p:spPr>
        <p:txBody>
          <a:bodyPr>
            <a:normAutofit/>
          </a:bodyPr>
          <a:lstStyle/>
          <a:p>
            <a:pPr marL="457200" lvl="1" indent="0">
              <a:buFontTx/>
              <a:buNone/>
            </a:pPr>
            <a:r>
              <a:rPr lang="cs-CZ" altLang="en-US" sz="2400" dirty="0" smtClean="0"/>
              <a:t>Náklady v účetnictví podniku nejsou vždy totožné s daňovými náklady dle daňových předpisů.</a:t>
            </a:r>
          </a:p>
          <a:p>
            <a:pPr marL="457200" lvl="1" indent="0">
              <a:buFontTx/>
              <a:buNone/>
            </a:pPr>
            <a:r>
              <a:rPr lang="cs-CZ" altLang="en-US" sz="2400" dirty="0" smtClean="0"/>
              <a:t>Náklady mají zachycovat v zásadě všechny úbytky majetku podniku – včetně těch předpokládaných.</a:t>
            </a:r>
          </a:p>
          <a:p>
            <a:pPr marL="457200" lvl="1" indent="0">
              <a:buFontTx/>
              <a:buNone/>
            </a:pPr>
            <a:r>
              <a:rPr lang="cs-CZ" altLang="en-US" sz="2400" dirty="0" smtClean="0"/>
              <a:t>Součástí nákladů je i tvorba rezerv, opravných položek, daň z příjmů, atd.</a:t>
            </a:r>
          </a:p>
          <a:p>
            <a:pPr marL="457200" lvl="1" indent="0">
              <a:buFontTx/>
              <a:buNone/>
            </a:pPr>
            <a:endParaRPr lang="cs-CZ" altLang="en-US" sz="2400" dirty="0"/>
          </a:p>
          <a:p>
            <a:pPr marL="457200" lvl="1" indent="0">
              <a:buFontTx/>
              <a:buNone/>
            </a:pPr>
            <a:r>
              <a:rPr lang="cs-CZ" altLang="en-US" sz="2400" b="1" dirty="0" smtClean="0"/>
              <a:t>Výnosy – náklady = výsledek hospodaření </a:t>
            </a:r>
          </a:p>
        </p:txBody>
      </p:sp>
    </p:spTree>
    <p:extLst>
      <p:ext uri="{BB962C8B-B14F-4D97-AF65-F5344CB8AC3E}">
        <p14:creationId xmlns="" xmlns:p14="http://schemas.microsoft.com/office/powerpoint/2010/main" val="59327611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66344"/>
            <a:ext cx="10018713" cy="1752599"/>
          </a:xfrm>
        </p:spPr>
        <p:txBody>
          <a:bodyPr/>
          <a:lstStyle/>
          <a:p>
            <a:pPr algn="l"/>
            <a:r>
              <a:rPr lang="cs-CZ" altLang="cs-CZ" dirty="0" smtClean="0"/>
              <a:t>Účetní odpisy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6968" y="1939637"/>
            <a:ext cx="10018713" cy="4738254"/>
          </a:xfrm>
        </p:spPr>
        <p:txBody>
          <a:bodyPr>
            <a:normAutofit/>
          </a:bodyPr>
          <a:lstStyle/>
          <a:p>
            <a:pPr marL="457200" lvl="1" indent="0">
              <a:buFontTx/>
              <a:buNone/>
            </a:pPr>
            <a:r>
              <a:rPr lang="cs-CZ" sz="2400" dirty="0" smtClean="0"/>
              <a:t>Účetní odpisy majetku vyjadřují, jakým způsobem je majetek v průběhu času opotřebováván.</a:t>
            </a:r>
          </a:p>
          <a:p>
            <a:pPr marL="457200" lvl="1" indent="0">
              <a:buFontTx/>
              <a:buNone/>
            </a:pPr>
            <a:r>
              <a:rPr lang="cs-CZ" sz="2400" dirty="0" smtClean="0"/>
              <a:t>Jde o předpoklad opotřebování majetku – stanoveno na základě „odborného“ odhadu, aby účetnictví podávalo věrný a poctivý obraz skutečnosti.</a:t>
            </a:r>
          </a:p>
          <a:p>
            <a:pPr marL="457200" lvl="1" indent="0">
              <a:buFontTx/>
              <a:buNone/>
            </a:pPr>
            <a:r>
              <a:rPr lang="cs-CZ" altLang="en-US" sz="2400" dirty="0" smtClean="0"/>
              <a:t>Společnost vytváří „odpisový plán“</a:t>
            </a:r>
          </a:p>
          <a:p>
            <a:pPr marL="457200" lvl="1" indent="0">
              <a:buFontTx/>
              <a:buNone/>
            </a:pPr>
            <a:endParaRPr lang="cs-CZ" altLang="en-US" sz="2400" dirty="0" smtClean="0"/>
          </a:p>
          <a:p>
            <a:pPr marL="457200" lvl="1" indent="0">
              <a:buFontTx/>
              <a:buNone/>
            </a:pPr>
            <a:endParaRPr lang="cs-CZ" alt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59327611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228600"/>
            <a:ext cx="10018713" cy="1752599"/>
          </a:xfrm>
        </p:spPr>
        <p:txBody>
          <a:bodyPr/>
          <a:lstStyle/>
          <a:p>
            <a:pPr algn="l"/>
            <a:r>
              <a:rPr lang="cs-CZ" dirty="0" smtClean="0"/>
              <a:t>Dnešní program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8027" y="1810512"/>
            <a:ext cx="10018713" cy="4158641"/>
          </a:xfrm>
        </p:spPr>
        <p:txBody>
          <a:bodyPr>
            <a:normAutofit/>
          </a:bodyPr>
          <a:lstStyle/>
          <a:p>
            <a:endParaRPr lang="cs-CZ" altLang="cs-CZ" sz="3200" dirty="0" smtClean="0"/>
          </a:p>
          <a:p>
            <a:r>
              <a:rPr lang="cs-CZ" sz="3200" dirty="0" smtClean="0"/>
              <a:t>1) seznámení se základními účetními </a:t>
            </a:r>
            <a:r>
              <a:rPr lang="cs-CZ" sz="3200" dirty="0"/>
              <a:t>pojmy </a:t>
            </a:r>
          </a:p>
          <a:p>
            <a:endParaRPr lang="cs-CZ" sz="3200" dirty="0"/>
          </a:p>
          <a:p>
            <a:r>
              <a:rPr lang="cs-CZ" sz="3200" dirty="0"/>
              <a:t>2) </a:t>
            </a:r>
            <a:r>
              <a:rPr lang="cs-CZ" sz="3200" dirty="0" smtClean="0"/>
              <a:t>několik základních zásah účetnictví</a:t>
            </a:r>
            <a:endParaRPr lang="cs-CZ" sz="3200" dirty="0"/>
          </a:p>
          <a:p>
            <a:pPr marL="0" indent="0">
              <a:buNone/>
            </a:pPr>
            <a:r>
              <a:rPr lang="cs-CZ" sz="3200" dirty="0"/>
              <a:t>		</a:t>
            </a:r>
          </a:p>
          <a:p>
            <a:pPr>
              <a:buNone/>
            </a:pPr>
            <a:endParaRPr lang="cs-CZ" sz="3200" dirty="0"/>
          </a:p>
          <a:p>
            <a:endParaRPr lang="cs-CZ" altLang="cs-CZ" sz="3200" dirty="0" smtClean="0"/>
          </a:p>
          <a:p>
            <a:endParaRPr lang="cs-CZ" altLang="cs-CZ" dirty="0"/>
          </a:p>
        </p:txBody>
      </p:sp>
    </p:spTree>
    <p:extLst>
      <p:ext uri="{BB962C8B-B14F-4D97-AF65-F5344CB8AC3E}">
        <p14:creationId xmlns="" xmlns:p14="http://schemas.microsoft.com/office/powerpoint/2010/main" val="253576665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dirty="0" smtClean="0"/>
              <a:t>Účetní závěrka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634836"/>
            <a:ext cx="10018713" cy="5043055"/>
          </a:xfrm>
        </p:spPr>
        <p:txBody>
          <a:bodyPr>
            <a:normAutofit/>
          </a:bodyPr>
          <a:lstStyle/>
          <a:p>
            <a:r>
              <a:rPr lang="cs-CZ" altLang="cs-CZ" dirty="0"/>
              <a:t>účetní závěrka (§ 18 ZoÚ)</a:t>
            </a:r>
          </a:p>
          <a:p>
            <a:pPr lvl="1"/>
            <a:r>
              <a:rPr lang="cs-CZ" altLang="cs-CZ" dirty="0"/>
              <a:t>rozvaha (bilance)</a:t>
            </a:r>
          </a:p>
          <a:p>
            <a:pPr lvl="1"/>
            <a:r>
              <a:rPr lang="cs-CZ" altLang="cs-CZ" dirty="0"/>
              <a:t>výkaz zisku a ztráty</a:t>
            </a:r>
          </a:p>
          <a:p>
            <a:pPr lvl="1"/>
            <a:r>
              <a:rPr lang="cs-CZ" altLang="cs-CZ" dirty="0"/>
              <a:t>příloha</a:t>
            </a:r>
          </a:p>
          <a:p>
            <a:pPr lvl="1">
              <a:buFontTx/>
              <a:buNone/>
            </a:pPr>
            <a:endParaRPr lang="cs-CZ" altLang="cs-CZ" dirty="0"/>
          </a:p>
          <a:p>
            <a:pPr lvl="1">
              <a:buFontTx/>
              <a:buNone/>
            </a:pPr>
            <a:endParaRPr lang="cs-CZ" altLang="cs-CZ" dirty="0"/>
          </a:p>
          <a:p>
            <a:pPr lvl="1">
              <a:buFontTx/>
              <a:buNone/>
            </a:pPr>
            <a:r>
              <a:rPr lang="cs-CZ" altLang="cs-CZ" dirty="0"/>
              <a:t>+ případně: přehled o peněžních tocích či přehled o změnách vlastního kapitálu </a:t>
            </a:r>
          </a:p>
        </p:txBody>
      </p:sp>
    </p:spTree>
    <p:extLst>
      <p:ext uri="{BB962C8B-B14F-4D97-AF65-F5344CB8AC3E}">
        <p14:creationId xmlns="" xmlns:p14="http://schemas.microsoft.com/office/powerpoint/2010/main" val="177643651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301752"/>
            <a:ext cx="10018713" cy="1752599"/>
          </a:xfrm>
        </p:spPr>
        <p:txBody>
          <a:bodyPr/>
          <a:lstStyle/>
          <a:p>
            <a:pPr algn="l"/>
            <a:r>
              <a:rPr lang="cs-CZ" dirty="0" smtClean="0"/>
              <a:t>Audit účetní závěrky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634837"/>
            <a:ext cx="10018713" cy="4811684"/>
          </a:xfrm>
        </p:spPr>
        <p:txBody>
          <a:bodyPr anchor="t">
            <a:normAutofit fontScale="92500" lnSpcReduction="20000"/>
          </a:bodyPr>
          <a:lstStyle/>
          <a:p>
            <a:r>
              <a:rPr lang="cs-CZ" altLang="cs-CZ" sz="3600" dirty="0" smtClean="0"/>
              <a:t>zákon </a:t>
            </a:r>
            <a:r>
              <a:rPr lang="cs-CZ" altLang="cs-CZ" sz="3600" dirty="0"/>
              <a:t>č. 93/2009 Sb., o auditorech a o změně některých zákonů (zákon o auditorech</a:t>
            </a:r>
            <a:r>
              <a:rPr lang="cs-CZ" altLang="cs-CZ" sz="3600" dirty="0" smtClean="0"/>
              <a:t>)</a:t>
            </a:r>
          </a:p>
          <a:p>
            <a:r>
              <a:rPr lang="cs-CZ" altLang="cs-CZ" sz="3600" dirty="0" smtClean="0"/>
              <a:t>Podává účetnictví </a:t>
            </a:r>
            <a:r>
              <a:rPr lang="cs-CZ" altLang="cs-CZ" sz="3600" i="1" dirty="0" smtClean="0"/>
              <a:t>„věrný a poctivý obraz“</a:t>
            </a:r>
            <a:r>
              <a:rPr lang="cs-CZ" altLang="cs-CZ" sz="3600" dirty="0" smtClean="0"/>
              <a:t> o hospodaření?</a:t>
            </a:r>
          </a:p>
          <a:p>
            <a:r>
              <a:rPr lang="cs-CZ" altLang="cs-CZ" sz="3600" dirty="0" smtClean="0"/>
              <a:t>Výrok auditora: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altLang="cs-CZ" sz="3200" dirty="0" smtClean="0"/>
              <a:t>Bez výhrad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altLang="cs-CZ" sz="3200" dirty="0" smtClean="0"/>
              <a:t>S výhradou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altLang="cs-CZ" sz="3200" dirty="0" smtClean="0"/>
              <a:t>Negativní výrok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altLang="cs-CZ" sz="3200" dirty="0" smtClean="0"/>
              <a:t>Bez výroku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="" xmlns:p14="http://schemas.microsoft.com/office/powerpoint/2010/main" val="154941886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66344"/>
            <a:ext cx="10018713" cy="1752599"/>
          </a:xfrm>
        </p:spPr>
        <p:txBody>
          <a:bodyPr/>
          <a:lstStyle/>
          <a:p>
            <a:pPr algn="l"/>
            <a:r>
              <a:rPr lang="cs-CZ" altLang="cs-CZ" dirty="0" smtClean="0"/>
              <a:t>Výkaz o peněžních tocích (</a:t>
            </a:r>
            <a:r>
              <a:rPr lang="cs-CZ" altLang="cs-CZ" dirty="0" err="1" smtClean="0"/>
              <a:t>cashflow</a:t>
            </a:r>
            <a:r>
              <a:rPr lang="cs-CZ" alt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6968" y="1939637"/>
            <a:ext cx="10018713" cy="4738254"/>
          </a:xfrm>
        </p:spPr>
        <p:txBody>
          <a:bodyPr anchor="t">
            <a:normAutofit/>
          </a:bodyPr>
          <a:lstStyle/>
          <a:p>
            <a:pPr marL="457200" lvl="1" indent="0"/>
            <a:r>
              <a:rPr lang="cs-CZ" altLang="en-US" sz="2400" dirty="0" smtClean="0"/>
              <a:t>Znázorňuje toky učiněné v určitém období</a:t>
            </a:r>
          </a:p>
          <a:p>
            <a:pPr marL="457200" lvl="1" indent="0"/>
            <a:r>
              <a:rPr lang="cs-CZ" altLang="en-US" sz="2400" dirty="0" smtClean="0"/>
              <a:t>Nezáleží na tom, kdy byla činnost provedena (či fakturována), ale kdy byl učiněn finanční tok</a:t>
            </a:r>
          </a:p>
          <a:p>
            <a:pPr marL="457200" lvl="1" indent="0"/>
            <a:endParaRPr lang="cs-CZ" altLang="en-US" sz="2400" dirty="0" smtClean="0"/>
          </a:p>
          <a:p>
            <a:pPr marL="457200" lvl="1" indent="0"/>
            <a:endParaRPr lang="cs-CZ" altLang="en-US" sz="2400" dirty="0" smtClean="0"/>
          </a:p>
          <a:p>
            <a:pPr marL="457200" lvl="1" indent="0">
              <a:buFontTx/>
              <a:buNone/>
            </a:pPr>
            <a:endParaRPr lang="cs-CZ" alt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59327611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Otázky?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Děkuji za pozornost</a:t>
            </a:r>
            <a:endParaRPr lang="cs-CZ" dirty="0"/>
          </a:p>
          <a:p>
            <a:pPr algn="r">
              <a:buNone/>
            </a:pPr>
            <a:endParaRPr lang="cs-CZ" dirty="0" smtClean="0"/>
          </a:p>
          <a:p>
            <a:pPr algn="r">
              <a:buNone/>
            </a:pPr>
            <a:endParaRPr lang="cs-CZ" dirty="0" smtClean="0"/>
          </a:p>
          <a:p>
            <a:pPr algn="r">
              <a:buNone/>
            </a:pPr>
            <a:r>
              <a:rPr lang="cs-CZ" dirty="0" smtClean="0"/>
              <a:t>JUDr. Johan Schweigl, Ph.D.</a:t>
            </a:r>
          </a:p>
          <a:p>
            <a:pPr marL="0" indent="0" algn="r">
              <a:buNone/>
            </a:pPr>
            <a:r>
              <a:rPr lang="cs-CZ" sz="1800" i="1" dirty="0" smtClean="0"/>
              <a:t>Johan.Schweigl@law.muni.cz</a:t>
            </a:r>
            <a:endParaRPr lang="cs-CZ" sz="1800" i="1" dirty="0"/>
          </a:p>
        </p:txBody>
      </p:sp>
    </p:spTree>
    <p:extLst>
      <p:ext uri="{BB962C8B-B14F-4D97-AF65-F5344CB8AC3E}">
        <p14:creationId xmlns="" xmlns:p14="http://schemas.microsoft.com/office/powerpoint/2010/main" val="51484781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228600"/>
            <a:ext cx="10018713" cy="1752599"/>
          </a:xfrm>
        </p:spPr>
        <p:txBody>
          <a:bodyPr/>
          <a:lstStyle/>
          <a:p>
            <a:pPr algn="l"/>
            <a:r>
              <a:rPr lang="cs-CZ" dirty="0" smtClean="0"/>
              <a:t>Účel účetnictví - obecně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8027" y="1810512"/>
            <a:ext cx="10018713" cy="4158641"/>
          </a:xfrm>
        </p:spPr>
        <p:txBody>
          <a:bodyPr>
            <a:normAutofit fontScale="92500" lnSpcReduction="20000"/>
          </a:bodyPr>
          <a:lstStyle/>
          <a:p>
            <a:endParaRPr lang="cs-CZ" altLang="cs-CZ" sz="3200" dirty="0" smtClean="0"/>
          </a:p>
          <a:p>
            <a:r>
              <a:rPr lang="cs-CZ" altLang="cs-CZ" sz="3200" dirty="0" smtClean="0"/>
              <a:t>Znázornění toho:</a:t>
            </a:r>
          </a:p>
          <a:p>
            <a:pPr lvl="1"/>
            <a:r>
              <a:rPr lang="cs-CZ" altLang="cs-CZ" sz="2800" dirty="0" smtClean="0"/>
              <a:t>co, účetní jednotka vlastní</a:t>
            </a:r>
          </a:p>
          <a:p>
            <a:pPr lvl="1"/>
            <a:r>
              <a:rPr lang="cs-CZ" altLang="cs-CZ" sz="2800" dirty="0" smtClean="0"/>
              <a:t>jaké má účetní jednotka závazky</a:t>
            </a:r>
          </a:p>
          <a:p>
            <a:pPr lvl="1"/>
            <a:r>
              <a:rPr lang="cs-CZ" altLang="cs-CZ" sz="2800" dirty="0" smtClean="0"/>
              <a:t>kolik do společnosti vložily akcionáři (společníci)</a:t>
            </a:r>
          </a:p>
          <a:p>
            <a:pPr lvl="1"/>
            <a:endParaRPr lang="cs-CZ" altLang="cs-CZ" sz="2800" dirty="0" smtClean="0"/>
          </a:p>
          <a:p>
            <a:pPr lvl="1"/>
            <a:r>
              <a:rPr lang="cs-CZ" altLang="cs-CZ" sz="2800" dirty="0" smtClean="0"/>
              <a:t>jak byla během určitého období aktivní</a:t>
            </a:r>
          </a:p>
          <a:p>
            <a:pPr lvl="1"/>
            <a:r>
              <a:rPr lang="cs-CZ" altLang="cs-CZ" sz="2800" dirty="0" smtClean="0"/>
              <a:t>jaké proběhly během určitého období „toky“</a:t>
            </a:r>
          </a:p>
          <a:p>
            <a:pPr>
              <a:buNone/>
            </a:pPr>
            <a:endParaRPr lang="cs-CZ" altLang="cs-CZ" sz="3200" dirty="0" smtClean="0"/>
          </a:p>
          <a:p>
            <a:endParaRPr lang="cs-CZ" altLang="cs-CZ" dirty="0"/>
          </a:p>
        </p:txBody>
      </p:sp>
    </p:spTree>
    <p:extLst>
      <p:ext uri="{BB962C8B-B14F-4D97-AF65-F5344CB8AC3E}">
        <p14:creationId xmlns="" xmlns:p14="http://schemas.microsoft.com/office/powerpoint/2010/main" val="253576665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Co jsou to aktiva (assets)?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950645"/>
            <a:ext cx="9104441" cy="4158641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cs-CZ" altLang="cs-CZ" sz="2800" dirty="0" smtClean="0"/>
              <a:t>majetek podniku pro hospodářské účely</a:t>
            </a:r>
          </a:p>
          <a:p>
            <a:pPr>
              <a:defRPr/>
            </a:pPr>
            <a:r>
              <a:rPr lang="cs-CZ" altLang="cs-CZ" sz="2800" dirty="0" smtClean="0"/>
              <a:t>např.:</a:t>
            </a:r>
          </a:p>
          <a:p>
            <a:pPr lvl="1">
              <a:defRPr/>
            </a:pPr>
            <a:r>
              <a:rPr lang="cs-CZ" altLang="cs-CZ" dirty="0" smtClean="0"/>
              <a:t>budovy, materiál</a:t>
            </a:r>
          </a:p>
          <a:p>
            <a:pPr lvl="1">
              <a:defRPr/>
            </a:pPr>
            <a:r>
              <a:rPr lang="cs-CZ" altLang="cs-CZ" dirty="0" smtClean="0"/>
              <a:t>stroje, auta </a:t>
            </a:r>
          </a:p>
          <a:p>
            <a:pPr lvl="1">
              <a:buNone/>
              <a:defRPr/>
            </a:pPr>
            <a:endParaRPr lang="cs-CZ" altLang="cs-CZ" dirty="0" smtClean="0"/>
          </a:p>
          <a:p>
            <a:pPr lvl="1">
              <a:buNone/>
              <a:defRPr/>
            </a:pPr>
            <a:endParaRPr lang="cs-CZ" altLang="cs-CZ" dirty="0" smtClean="0"/>
          </a:p>
          <a:p>
            <a:pPr lvl="1">
              <a:defRPr/>
            </a:pPr>
            <a:endParaRPr lang="cs-CZ" altLang="cs-CZ" dirty="0" smtClean="0"/>
          </a:p>
          <a:p>
            <a:pPr lvl="1">
              <a:defRPr/>
            </a:pPr>
            <a:endParaRPr lang="cs-CZ" altLang="cs-CZ" dirty="0" smtClean="0"/>
          </a:p>
          <a:p>
            <a:pPr lvl="1">
              <a:defRPr/>
            </a:pPr>
            <a:endParaRPr lang="cs-CZ" altLang="cs-CZ" dirty="0" smtClean="0"/>
          </a:p>
          <a:p>
            <a:pPr>
              <a:defRPr/>
            </a:pPr>
            <a:endParaRPr lang="cs-CZ" altLang="cs-CZ" sz="2800" dirty="0" smtClean="0"/>
          </a:p>
          <a:p>
            <a:pPr>
              <a:defRPr/>
            </a:pPr>
            <a:endParaRPr lang="cs-CZ" altLang="cs-CZ" sz="2800" dirty="0"/>
          </a:p>
          <a:p>
            <a:pPr>
              <a:defRPr/>
            </a:pPr>
            <a:endParaRPr lang="cs-CZ" altLang="cs-CZ" sz="2800" dirty="0"/>
          </a:p>
          <a:p>
            <a:pPr marL="0" indent="0">
              <a:buNone/>
            </a:pPr>
            <a:endParaRPr lang="cs-CZ" altLang="cs-CZ" sz="2800" dirty="0"/>
          </a:p>
        </p:txBody>
      </p:sp>
      <p:pic>
        <p:nvPicPr>
          <p:cNvPr id="8" name="Obrázek 7" descr="Jill-Joy-unisex-fashion-store-by-Riis-Retail-Esbjerg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63" y="3946059"/>
            <a:ext cx="3595809" cy="2746799"/>
          </a:xfrm>
          <a:prstGeom prst="rect">
            <a:avLst/>
          </a:prstGeom>
        </p:spPr>
      </p:pic>
      <p:pic>
        <p:nvPicPr>
          <p:cNvPr id="9" name="Obrázek 8" descr="pexels-photo-17081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033" y="4026281"/>
            <a:ext cx="4745735" cy="26665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688986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Co ještě můžeme zařadit mezi aktiva?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950645"/>
            <a:ext cx="9104441" cy="4158641"/>
          </a:xfrm>
        </p:spPr>
        <p:txBody>
          <a:bodyPr anchor="t">
            <a:normAutofit/>
          </a:bodyPr>
          <a:lstStyle/>
          <a:p>
            <a:pPr lvl="1">
              <a:buNone/>
              <a:defRPr/>
            </a:pPr>
            <a:endParaRPr lang="cs-CZ" altLang="cs-CZ" dirty="0" smtClean="0"/>
          </a:p>
          <a:p>
            <a:pPr lvl="1">
              <a:buNone/>
              <a:defRPr/>
            </a:pPr>
            <a:endParaRPr lang="cs-CZ" altLang="cs-CZ" dirty="0" smtClean="0"/>
          </a:p>
          <a:p>
            <a:pPr lvl="1">
              <a:defRPr/>
            </a:pPr>
            <a:endParaRPr lang="cs-CZ" altLang="cs-CZ" dirty="0" smtClean="0"/>
          </a:p>
          <a:p>
            <a:pPr lvl="1">
              <a:defRPr/>
            </a:pPr>
            <a:endParaRPr lang="cs-CZ" altLang="cs-CZ" dirty="0" smtClean="0"/>
          </a:p>
          <a:p>
            <a:pPr lvl="1">
              <a:defRPr/>
            </a:pPr>
            <a:endParaRPr lang="cs-CZ" altLang="cs-CZ" dirty="0" smtClean="0"/>
          </a:p>
          <a:p>
            <a:pPr>
              <a:defRPr/>
            </a:pPr>
            <a:endParaRPr lang="cs-CZ" altLang="cs-CZ" sz="2800" dirty="0" smtClean="0"/>
          </a:p>
          <a:p>
            <a:pPr>
              <a:defRPr/>
            </a:pPr>
            <a:endParaRPr lang="cs-CZ" altLang="cs-CZ" sz="2800" dirty="0"/>
          </a:p>
          <a:p>
            <a:pPr>
              <a:defRPr/>
            </a:pPr>
            <a:endParaRPr lang="cs-CZ" altLang="cs-CZ" sz="2800" dirty="0"/>
          </a:p>
          <a:p>
            <a:pPr marL="0" indent="0">
              <a:buNone/>
            </a:pPr>
            <a:endParaRPr lang="cs-CZ" altLang="cs-CZ" sz="2800" dirty="0"/>
          </a:p>
        </p:txBody>
      </p:sp>
    </p:spTree>
    <p:extLst>
      <p:ext uri="{BB962C8B-B14F-4D97-AF65-F5344CB8AC3E}">
        <p14:creationId xmlns="" xmlns:p14="http://schemas.microsoft.com/office/powerpoint/2010/main" val="293688986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Co ještě můžeme zařadit mezi aktiva?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950645"/>
            <a:ext cx="9104441" cy="4158641"/>
          </a:xfrm>
        </p:spPr>
        <p:txBody>
          <a:bodyPr anchor="t">
            <a:normAutofit/>
          </a:bodyPr>
          <a:lstStyle/>
          <a:p>
            <a:pPr lvl="1">
              <a:buNone/>
              <a:defRPr/>
            </a:pPr>
            <a:endParaRPr lang="cs-CZ" altLang="cs-CZ" dirty="0" smtClean="0"/>
          </a:p>
          <a:p>
            <a:pPr lvl="1">
              <a:buNone/>
              <a:defRPr/>
            </a:pPr>
            <a:endParaRPr lang="cs-CZ" altLang="cs-CZ" dirty="0" smtClean="0"/>
          </a:p>
          <a:p>
            <a:pPr lvl="1">
              <a:defRPr/>
            </a:pPr>
            <a:endParaRPr lang="cs-CZ" altLang="cs-CZ" dirty="0" smtClean="0"/>
          </a:p>
          <a:p>
            <a:pPr lvl="1">
              <a:defRPr/>
            </a:pPr>
            <a:endParaRPr lang="cs-CZ" altLang="cs-CZ" dirty="0" smtClean="0"/>
          </a:p>
          <a:p>
            <a:pPr lvl="1">
              <a:defRPr/>
            </a:pPr>
            <a:endParaRPr lang="cs-CZ" altLang="cs-CZ" dirty="0" smtClean="0"/>
          </a:p>
          <a:p>
            <a:pPr>
              <a:defRPr/>
            </a:pPr>
            <a:endParaRPr lang="cs-CZ" altLang="cs-CZ" sz="2800" dirty="0" smtClean="0"/>
          </a:p>
          <a:p>
            <a:pPr>
              <a:defRPr/>
            </a:pPr>
            <a:endParaRPr lang="cs-CZ" altLang="cs-CZ" sz="2800" dirty="0"/>
          </a:p>
          <a:p>
            <a:pPr>
              <a:defRPr/>
            </a:pPr>
            <a:endParaRPr lang="cs-CZ" altLang="cs-CZ" sz="2800" dirty="0"/>
          </a:p>
          <a:p>
            <a:pPr marL="0" indent="0">
              <a:buNone/>
            </a:pPr>
            <a:endParaRPr lang="cs-CZ" altLang="cs-CZ" sz="28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218027" y="1950645"/>
            <a:ext cx="10018713" cy="41586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např.: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kumimoji="0" lang="cs-CZ" alt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koupený</a:t>
            </a:r>
            <a:r>
              <a:rPr kumimoji="0" lang="cs-CZ" alt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software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kumimoji="0" lang="cs-CZ" alt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Koupené dluhopisy vydané jinými subjekty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cs-CZ" altLang="cs-CZ" sz="2800" dirty="0" smtClean="0"/>
              <a:t>Koupené akcie vydané jinými subjekty, atd.</a:t>
            </a:r>
            <a:endParaRPr kumimoji="0" lang="cs-CZ" alt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endParaRPr kumimoji="0" lang="cs-CZ" alt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tabLst/>
              <a:defRPr/>
            </a:pPr>
            <a:endParaRPr kumimoji="0" lang="cs-CZ" alt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tabLst/>
              <a:defRPr/>
            </a:pPr>
            <a:endParaRPr kumimoji="0" lang="cs-CZ" alt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Obrázek 4" descr="1192758-3703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848" y="4309680"/>
            <a:ext cx="4075176" cy="2292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688986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228600"/>
            <a:ext cx="10018713" cy="1752599"/>
          </a:xfrm>
        </p:spPr>
        <p:txBody>
          <a:bodyPr/>
          <a:lstStyle/>
          <a:p>
            <a:pPr algn="l"/>
            <a:r>
              <a:rPr lang="cs-CZ" dirty="0" smtClean="0"/>
              <a:t>Členění aktiv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8027" y="1810512"/>
            <a:ext cx="10018713" cy="4800600"/>
          </a:xfrm>
        </p:spPr>
        <p:txBody>
          <a:bodyPr anchor="t">
            <a:normAutofit/>
          </a:bodyPr>
          <a:lstStyle/>
          <a:p>
            <a:r>
              <a:rPr lang="cs-CZ" altLang="cs-CZ" sz="3200" dirty="0" smtClean="0"/>
              <a:t>Dlouhodobý majetek</a:t>
            </a:r>
          </a:p>
          <a:p>
            <a:pPr lvl="1"/>
            <a:r>
              <a:rPr lang="cs-CZ" altLang="cs-CZ" sz="2100" dirty="0" smtClean="0"/>
              <a:t>nehmotný</a:t>
            </a:r>
          </a:p>
          <a:p>
            <a:pPr lvl="1"/>
            <a:r>
              <a:rPr lang="cs-CZ" altLang="cs-CZ" sz="2100" dirty="0" smtClean="0"/>
              <a:t>hmotný</a:t>
            </a:r>
          </a:p>
          <a:p>
            <a:pPr lvl="1"/>
            <a:r>
              <a:rPr lang="cs-CZ" altLang="cs-CZ" sz="2100" dirty="0" smtClean="0"/>
              <a:t>Finanční</a:t>
            </a:r>
          </a:p>
          <a:p>
            <a:pPr lvl="1"/>
            <a:endParaRPr lang="cs-CZ" altLang="cs-CZ" sz="3200" dirty="0" smtClean="0"/>
          </a:p>
          <a:p>
            <a:r>
              <a:rPr lang="cs-CZ" altLang="cs-CZ" sz="3200" dirty="0" smtClean="0"/>
              <a:t>Krátkodobý majetek</a:t>
            </a:r>
          </a:p>
          <a:p>
            <a:pPr lvl="1"/>
            <a:r>
              <a:rPr lang="cs-CZ" altLang="cs-CZ" dirty="0" smtClean="0"/>
              <a:t>Zásoby</a:t>
            </a:r>
          </a:p>
          <a:p>
            <a:pPr lvl="1"/>
            <a:r>
              <a:rPr lang="cs-CZ" altLang="cs-CZ" dirty="0" smtClean="0"/>
              <a:t>Pohledávky</a:t>
            </a:r>
          </a:p>
          <a:p>
            <a:pPr lvl="1"/>
            <a:r>
              <a:rPr lang="cs-CZ" altLang="cs-CZ" dirty="0" smtClean="0"/>
              <a:t>Peníze (hotovost/zůstatky na účtech)</a:t>
            </a:r>
          </a:p>
          <a:p>
            <a:pPr>
              <a:buNone/>
            </a:pPr>
            <a:endParaRPr lang="cs-CZ" altLang="cs-CZ" sz="2800" dirty="0" smtClean="0"/>
          </a:p>
          <a:p>
            <a:pPr>
              <a:buNone/>
            </a:pPr>
            <a:endParaRPr lang="cs-CZ" altLang="cs-CZ" sz="3200" dirty="0" smtClean="0"/>
          </a:p>
          <a:p>
            <a:endParaRPr lang="cs-CZ" altLang="cs-CZ" dirty="0"/>
          </a:p>
        </p:txBody>
      </p:sp>
      <p:pic>
        <p:nvPicPr>
          <p:cNvPr id="4" name="Obrázek 3" descr="Prostějov,_továrna_F_Wichterle_po_roce_19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027" y="957640"/>
            <a:ext cx="4640447" cy="2544512"/>
          </a:xfrm>
          <a:prstGeom prst="rect">
            <a:avLst/>
          </a:prstGeom>
        </p:spPr>
      </p:pic>
      <p:pic>
        <p:nvPicPr>
          <p:cNvPr id="5" name="Obrázek 4" descr="materi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0979" y="3885818"/>
            <a:ext cx="3382045" cy="25332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576665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Co jsou to pasiva (</a:t>
            </a:r>
            <a:r>
              <a:rPr lang="cs-CZ" dirty="0" err="1" smtClean="0"/>
              <a:t>liabilities</a:t>
            </a:r>
            <a:r>
              <a:rPr lang="cs-CZ" dirty="0" smtClean="0"/>
              <a:t> / capital)?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950645"/>
            <a:ext cx="9104441" cy="4158641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cs-CZ" altLang="cs-CZ" sz="2800" dirty="0" smtClean="0"/>
              <a:t>Základní členění pasiv:</a:t>
            </a:r>
          </a:p>
          <a:p>
            <a:pPr>
              <a:defRPr/>
            </a:pPr>
            <a:endParaRPr lang="cs-CZ" altLang="cs-CZ" sz="2800" dirty="0" smtClean="0"/>
          </a:p>
          <a:p>
            <a:pPr algn="ctr">
              <a:defRPr/>
            </a:pPr>
            <a:r>
              <a:rPr lang="cs-CZ" altLang="cs-CZ" sz="2800" b="1" dirty="0" smtClean="0"/>
              <a:t>Vlastní zdroje</a:t>
            </a:r>
          </a:p>
          <a:p>
            <a:pPr algn="ctr">
              <a:defRPr/>
            </a:pPr>
            <a:endParaRPr lang="cs-CZ" altLang="cs-CZ" sz="2800" b="1" dirty="0" smtClean="0"/>
          </a:p>
          <a:p>
            <a:pPr algn="ctr">
              <a:defRPr/>
            </a:pPr>
            <a:r>
              <a:rPr lang="cs-CZ" altLang="cs-CZ" sz="2800" b="1" dirty="0" smtClean="0"/>
              <a:t>Cizí zdroje</a:t>
            </a:r>
          </a:p>
          <a:p>
            <a:pPr lvl="1">
              <a:buNone/>
              <a:defRPr/>
            </a:pPr>
            <a:endParaRPr lang="cs-CZ" altLang="cs-CZ" dirty="0" smtClean="0"/>
          </a:p>
          <a:p>
            <a:pPr lvl="1">
              <a:buNone/>
              <a:defRPr/>
            </a:pPr>
            <a:endParaRPr lang="cs-CZ" altLang="cs-CZ" dirty="0" smtClean="0"/>
          </a:p>
          <a:p>
            <a:pPr lvl="1">
              <a:defRPr/>
            </a:pPr>
            <a:endParaRPr lang="cs-CZ" altLang="cs-CZ" dirty="0" smtClean="0"/>
          </a:p>
          <a:p>
            <a:pPr lvl="1">
              <a:defRPr/>
            </a:pPr>
            <a:endParaRPr lang="cs-CZ" altLang="cs-CZ" dirty="0" smtClean="0"/>
          </a:p>
          <a:p>
            <a:pPr lvl="1">
              <a:defRPr/>
            </a:pPr>
            <a:endParaRPr lang="cs-CZ" altLang="cs-CZ" dirty="0" smtClean="0"/>
          </a:p>
          <a:p>
            <a:pPr>
              <a:defRPr/>
            </a:pPr>
            <a:endParaRPr lang="cs-CZ" altLang="cs-CZ" sz="2800" dirty="0" smtClean="0"/>
          </a:p>
          <a:p>
            <a:pPr>
              <a:defRPr/>
            </a:pPr>
            <a:endParaRPr lang="cs-CZ" altLang="cs-CZ" sz="2800" dirty="0"/>
          </a:p>
          <a:p>
            <a:pPr>
              <a:defRPr/>
            </a:pPr>
            <a:endParaRPr lang="cs-CZ" altLang="cs-CZ" sz="2800" dirty="0"/>
          </a:p>
          <a:p>
            <a:pPr marL="0" indent="0">
              <a:buNone/>
            </a:pPr>
            <a:endParaRPr lang="cs-CZ" altLang="cs-CZ" sz="2800" dirty="0"/>
          </a:p>
        </p:txBody>
      </p:sp>
    </p:spTree>
    <p:extLst>
      <p:ext uri="{BB962C8B-B14F-4D97-AF65-F5344CB8AC3E}">
        <p14:creationId xmlns="" xmlns:p14="http://schemas.microsoft.com/office/powerpoint/2010/main" val="293688986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228600"/>
            <a:ext cx="10018713" cy="1752599"/>
          </a:xfrm>
        </p:spPr>
        <p:txBody>
          <a:bodyPr/>
          <a:lstStyle/>
          <a:p>
            <a:pPr algn="l"/>
            <a:r>
              <a:rPr lang="cs-CZ" dirty="0" smtClean="0"/>
              <a:t>Cizí zdroje (cizí kapitál)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8027" y="1810512"/>
            <a:ext cx="10018713" cy="4158641"/>
          </a:xfrm>
        </p:spPr>
        <p:txBody>
          <a:bodyPr anchor="t">
            <a:normAutofit lnSpcReduction="10000"/>
          </a:bodyPr>
          <a:lstStyle/>
          <a:p>
            <a:r>
              <a:rPr lang="cs-CZ" altLang="cs-CZ" sz="3200" dirty="0" smtClean="0"/>
              <a:t>Dluh, který musí podnik v budoucnu splatit</a:t>
            </a:r>
          </a:p>
          <a:p>
            <a:r>
              <a:rPr lang="cs-CZ" altLang="cs-CZ" sz="3200" dirty="0" smtClean="0"/>
              <a:t>např.:</a:t>
            </a:r>
            <a:r>
              <a:rPr lang="cs-CZ" altLang="cs-CZ" sz="2800" dirty="0" smtClean="0"/>
              <a:t> </a:t>
            </a:r>
          </a:p>
          <a:p>
            <a:pPr lvl="1"/>
            <a:r>
              <a:rPr lang="cs-CZ" altLang="cs-CZ" sz="2800" dirty="0" smtClean="0"/>
              <a:t>závazky z obchodního styku</a:t>
            </a:r>
          </a:p>
          <a:p>
            <a:pPr lvl="1"/>
            <a:r>
              <a:rPr lang="cs-CZ" altLang="cs-CZ" sz="2800" dirty="0" smtClean="0"/>
              <a:t>dlouhodobé úvěry</a:t>
            </a:r>
          </a:p>
          <a:p>
            <a:pPr lvl="1"/>
            <a:r>
              <a:rPr lang="cs-CZ" altLang="cs-CZ" sz="2800" dirty="0" smtClean="0"/>
              <a:t>překlenovací úvěry</a:t>
            </a:r>
          </a:p>
          <a:p>
            <a:pPr lvl="1"/>
            <a:r>
              <a:rPr lang="cs-CZ" altLang="cs-CZ" sz="2800" dirty="0" smtClean="0"/>
              <a:t>vlastní vydané dluhopisy</a:t>
            </a:r>
          </a:p>
          <a:p>
            <a:pPr lvl="1"/>
            <a:r>
              <a:rPr lang="cs-CZ" altLang="cs-CZ" sz="2800" dirty="0" smtClean="0"/>
              <a:t>vystavené směnky, atd.</a:t>
            </a:r>
          </a:p>
          <a:p>
            <a:pPr lvl="1"/>
            <a:endParaRPr lang="cs-CZ" altLang="cs-CZ" sz="2800" dirty="0" smtClean="0"/>
          </a:p>
          <a:p>
            <a:pPr>
              <a:buNone/>
            </a:pPr>
            <a:endParaRPr lang="cs-CZ" altLang="cs-CZ" sz="2800" dirty="0" smtClean="0"/>
          </a:p>
          <a:p>
            <a:pPr>
              <a:buNone/>
            </a:pPr>
            <a:endParaRPr lang="cs-CZ" altLang="cs-CZ" sz="3200" dirty="0" smtClean="0"/>
          </a:p>
          <a:p>
            <a:endParaRPr lang="cs-CZ" altLang="cs-CZ" dirty="0"/>
          </a:p>
        </p:txBody>
      </p:sp>
      <p:pic>
        <p:nvPicPr>
          <p:cNvPr id="4" name="Obrázek 3" descr="dluhopis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062" y="2391503"/>
            <a:ext cx="4341114" cy="3047462"/>
          </a:xfrm>
          <a:prstGeom prst="rect">
            <a:avLst/>
          </a:prstGeom>
        </p:spPr>
      </p:pic>
      <p:pic>
        <p:nvPicPr>
          <p:cNvPr id="5" name="Obrázek 4" descr="smen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008" y="4258246"/>
            <a:ext cx="3960483" cy="23614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576665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Paralaxa</Template>
  <TotalTime>2339</TotalTime>
  <Words>627</Words>
  <Application>Microsoft Office PowerPoint</Application>
  <PresentationFormat>Vlastní</PresentationFormat>
  <Paragraphs>182</Paragraphs>
  <Slides>23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Paralaxa</vt:lpstr>
      <vt:lpstr>Systém účetnictví, základní principy</vt:lpstr>
      <vt:lpstr>Dnešní program</vt:lpstr>
      <vt:lpstr>Účel účetnictví - obecně</vt:lpstr>
      <vt:lpstr>Co jsou to aktiva (assets)?</vt:lpstr>
      <vt:lpstr>Co ještě můžeme zařadit mezi aktiva?</vt:lpstr>
      <vt:lpstr>Co ještě můžeme zařadit mezi aktiva?</vt:lpstr>
      <vt:lpstr>Členění aktiv</vt:lpstr>
      <vt:lpstr>Co jsou to pasiva (liabilities / capital)?</vt:lpstr>
      <vt:lpstr>Cizí zdroje (cizí kapitál)</vt:lpstr>
      <vt:lpstr>Vlastní zdroje (vlastní kapitál)</vt:lpstr>
      <vt:lpstr>Uvažujte nad rozdílem mezi základním kapitálem a vlastním kapitálem</vt:lpstr>
      <vt:lpstr>Znázornění aktiv a pasiv</vt:lpstr>
      <vt:lpstr>Rozvaha - shrnutí</vt:lpstr>
      <vt:lpstr>Rozvaha – shrnutí II</vt:lpstr>
      <vt:lpstr>Náklady – výnosy</vt:lpstr>
      <vt:lpstr>Náklady – výnosy II</vt:lpstr>
      <vt:lpstr>Účelové - druhové členění nákladů a výnosů</vt:lpstr>
      <vt:lpstr>Náklady – výnosy III</vt:lpstr>
      <vt:lpstr>Účetní odpisy</vt:lpstr>
      <vt:lpstr>Účetní závěrka</vt:lpstr>
      <vt:lpstr>Audit účetní závěrky</vt:lpstr>
      <vt:lpstr>Výkaz o peněžních tocích (cashflow)</vt:lpstr>
      <vt:lpstr>Otázky?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Mediace</dc:title>
  <dc:creator>Dita Ondráčková</dc:creator>
  <cp:lastModifiedBy>Windows User</cp:lastModifiedBy>
  <cp:revision>210</cp:revision>
  <cp:lastPrinted>2018-10-05T11:21:44Z</cp:lastPrinted>
  <dcterms:created xsi:type="dcterms:W3CDTF">2016-10-17T17:38:14Z</dcterms:created>
  <dcterms:modified xsi:type="dcterms:W3CDTF">2020-04-15T11:00:11Z</dcterms:modified>
</cp:coreProperties>
</file>