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8"/>
  </p:handoutMasterIdLst>
  <p:sldIdLst>
    <p:sldId id="256" r:id="rId2"/>
    <p:sldId id="257" r:id="rId3"/>
    <p:sldId id="304" r:id="rId4"/>
    <p:sldId id="303" r:id="rId5"/>
    <p:sldId id="306" r:id="rId6"/>
    <p:sldId id="307" r:id="rId7"/>
    <p:sldId id="308" r:id="rId8"/>
    <p:sldId id="310" r:id="rId9"/>
    <p:sldId id="309" r:id="rId10"/>
    <p:sldId id="311" r:id="rId11"/>
    <p:sldId id="305" r:id="rId12"/>
    <p:sldId id="312" r:id="rId13"/>
    <p:sldId id="313" r:id="rId14"/>
    <p:sldId id="314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261" r:id="rId3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20.02.2020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8809" y="822960"/>
            <a:ext cx="7324214" cy="1248594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Úvod do managementu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– BV204Zk</a:t>
            </a:r>
            <a:br>
              <a:rPr lang="cs-CZ" sz="2400" dirty="0" smtClean="0"/>
            </a:br>
            <a:r>
              <a:rPr lang="cs-CZ" sz="2400" dirty="0" smtClean="0"/>
              <a:t>Blok 1 – první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Soukromý sektor – veřejný sektor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sz="2400" dirty="0" smtClean="0"/>
              <a:t>Subjekty, které primárně sledují vlastní ekonomické zájmy</a:t>
            </a:r>
          </a:p>
          <a:p>
            <a:pPr lvl="1"/>
            <a:r>
              <a:rPr lang="cs-CZ" sz="2400" dirty="0" smtClean="0"/>
              <a:t>Soukromé společnosti, jednotlivci</a:t>
            </a:r>
          </a:p>
          <a:p>
            <a:pPr lvl="1"/>
            <a:r>
              <a:rPr lang="cs-CZ" sz="2400" dirty="0" smtClean="0"/>
              <a:t>„neviditelná ruka trhu“ – A. Smith</a:t>
            </a:r>
          </a:p>
          <a:p>
            <a:pPr lvl="1"/>
            <a:endParaRPr lang="cs-CZ" sz="2400" dirty="0" smtClean="0"/>
          </a:p>
          <a:p>
            <a:r>
              <a:rPr lang="cs-CZ" dirty="0" smtClean="0"/>
              <a:t>Veřejný sektor</a:t>
            </a:r>
          </a:p>
          <a:p>
            <a:pPr lvl="1"/>
            <a:r>
              <a:rPr lang="cs-CZ" sz="2400" dirty="0" smtClean="0"/>
              <a:t>Hlavním kritériem není „zisk“, činnost ve veřejném zájmu</a:t>
            </a:r>
          </a:p>
          <a:p>
            <a:pPr lvl="1"/>
            <a:r>
              <a:rPr lang="cs-CZ" sz="2400" dirty="0" smtClean="0"/>
              <a:t>Financování z veřejných rozpočtů</a:t>
            </a:r>
          </a:p>
          <a:p>
            <a:pPr lvl="1"/>
            <a:r>
              <a:rPr lang="cs-CZ" sz="2400" dirty="0" smtClean="0"/>
              <a:t>Řízen  a spravován veřejnou správou</a:t>
            </a:r>
          </a:p>
          <a:p>
            <a:pPr lvl="1"/>
            <a:r>
              <a:rPr lang="cs-CZ" sz="2400" dirty="0" smtClean="0"/>
              <a:t>Větší či menší míra veřejné kontroly</a:t>
            </a:r>
          </a:p>
          <a:p>
            <a:pPr lvl="1"/>
            <a:endParaRPr lang="cs-CZ" sz="2400" dirty="0" smtClean="0"/>
          </a:p>
          <a:p>
            <a:pPr lvl="2"/>
            <a:endParaRPr lang="cs-CZ" sz="24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54223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Právo veřejné –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sz="2400" dirty="0" smtClean="0"/>
              <a:t>Dělení typické pro kontinentální systém práva</a:t>
            </a:r>
          </a:p>
          <a:p>
            <a:r>
              <a:rPr lang="cs-CZ" altLang="cs-CZ" dirty="0" smtClean="0"/>
              <a:t>Různé teorie dělení</a:t>
            </a:r>
          </a:p>
          <a:p>
            <a:r>
              <a:rPr lang="cs-CZ" altLang="cs-CZ" dirty="0" smtClean="0"/>
              <a:t>Zájmová (římské právo); zájem jednotlivce či státu</a:t>
            </a:r>
          </a:p>
          <a:p>
            <a:r>
              <a:rPr lang="cs-CZ" altLang="cs-CZ" dirty="0" smtClean="0"/>
              <a:t>Subordinační (19. stol.); vztah mezi subjekty právního vztahu, atd.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Veřejné právo:</a:t>
            </a:r>
          </a:p>
          <a:p>
            <a:pPr lvl="1"/>
            <a:r>
              <a:rPr lang="cs-CZ" altLang="cs-CZ" dirty="0" smtClean="0"/>
              <a:t>Ústavní právo, trestní právo, finanční právo, správní právo …</a:t>
            </a:r>
            <a:endParaRPr lang="cs-CZ" altLang="cs-CZ" dirty="0"/>
          </a:p>
          <a:p>
            <a:r>
              <a:rPr lang="cs-CZ" altLang="cs-CZ" sz="2400" dirty="0" smtClean="0"/>
              <a:t>Soukromé právo:</a:t>
            </a:r>
          </a:p>
          <a:p>
            <a:pPr lvl="1"/>
            <a:r>
              <a:rPr lang="cs-CZ" altLang="cs-CZ" dirty="0" smtClean="0"/>
              <a:t>Občanské právo, obchodní právo, rodinné právo, pracovní právo …</a:t>
            </a:r>
          </a:p>
        </p:txBody>
      </p:sp>
    </p:spTree>
    <p:extLst>
      <p:ext uri="{BB962C8B-B14F-4D97-AF65-F5344CB8AC3E}">
        <p14:creationId xmlns:p14="http://schemas.microsoft.com/office/powerpoint/2010/main" xmlns="" val="13308478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Finanční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Regulace dílem právem soukromým, dílem veřejným</a:t>
            </a:r>
          </a:p>
          <a:p>
            <a:endParaRPr lang="cs-CZ" altLang="cs-CZ" dirty="0"/>
          </a:p>
          <a:p>
            <a:r>
              <a:rPr lang="cs-CZ" altLang="cs-CZ" dirty="0" smtClean="0"/>
              <a:t>Mezi hlavní komponenty jsou řazeny zejm. následující služby:</a:t>
            </a:r>
          </a:p>
          <a:p>
            <a:pPr lvl="1"/>
            <a:r>
              <a:rPr lang="cs-CZ" altLang="cs-CZ" dirty="0" smtClean="0"/>
              <a:t>Poskytování platebního styku</a:t>
            </a:r>
          </a:p>
          <a:p>
            <a:pPr lvl="1"/>
            <a:r>
              <a:rPr lang="cs-CZ" altLang="cs-CZ" dirty="0" smtClean="0"/>
              <a:t>Úvěrování</a:t>
            </a:r>
          </a:p>
          <a:p>
            <a:pPr lvl="1"/>
            <a:r>
              <a:rPr lang="cs-CZ" altLang="cs-CZ" dirty="0" smtClean="0"/>
              <a:t>Pojištění</a:t>
            </a:r>
          </a:p>
          <a:p>
            <a:pPr marL="457200" lvl="1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Národní úroveň vs. mezinárodní, resp. nadnárodní úroveň</a:t>
            </a:r>
          </a:p>
        </p:txBody>
      </p:sp>
    </p:spTree>
    <p:extLst>
      <p:ext uri="{BB962C8B-B14F-4D97-AF65-F5344CB8AC3E}">
        <p14:creationId xmlns:p14="http://schemas.microsoft.com/office/powerpoint/2010/main" xmlns="" val="30943795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Oblast II – Státní hospodářské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Hospodářská politika = přístup státu k vlastní ekonomice</a:t>
            </a:r>
          </a:p>
          <a:p>
            <a:r>
              <a:rPr lang="cs-CZ" altLang="cs-CZ" sz="2400" dirty="0" smtClean="0"/>
              <a:t>Proklamovaným cílem většinou maximalizace veřejného blahobytu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Subjekty hospodářské politiky:</a:t>
            </a:r>
          </a:p>
          <a:p>
            <a:pPr lvl="1"/>
            <a:r>
              <a:rPr lang="cs-CZ" altLang="cs-CZ" dirty="0" smtClean="0"/>
              <a:t>Zákonodárné orgány, vláda, centrální banka, atd.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Různé druhy politik:</a:t>
            </a:r>
          </a:p>
          <a:p>
            <a:pPr lvl="1"/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měnová politika</a:t>
            </a:r>
          </a:p>
          <a:p>
            <a:pPr lvl="1"/>
            <a:r>
              <a:rPr lang="cs-CZ" altLang="cs-CZ" dirty="0"/>
              <a:t>d</a:t>
            </a:r>
            <a:r>
              <a:rPr lang="cs-CZ" altLang="cs-CZ" dirty="0" smtClean="0"/>
              <a:t>alší (např. </a:t>
            </a:r>
            <a:r>
              <a:rPr lang="cs-CZ" altLang="cs-CZ" dirty="0" err="1" smtClean="0"/>
              <a:t>makroobeřeztností</a:t>
            </a:r>
            <a:r>
              <a:rPr lang="cs-CZ" altLang="cs-CZ" dirty="0" smtClean="0"/>
              <a:t> politika, důchodová politika, atd.)</a:t>
            </a:r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75608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Dílčí oblast hospodářské politiky</a:t>
            </a:r>
          </a:p>
          <a:p>
            <a:r>
              <a:rPr lang="cs-CZ" altLang="cs-CZ" sz="2400" dirty="0" smtClean="0"/>
              <a:t>Spočívá v ovliv</a:t>
            </a:r>
            <a:r>
              <a:rPr lang="cs-CZ" altLang="cs-CZ" dirty="0" smtClean="0"/>
              <a:t>ňování ekonomiky změnami na příjmové i výdajové straně státního rozpočtu (daně, cla, sociální výdaje)</a:t>
            </a:r>
          </a:p>
          <a:p>
            <a:r>
              <a:rPr lang="cs-CZ" altLang="cs-CZ" sz="2400" dirty="0" smtClean="0"/>
              <a:t>Expanzivní, neutrální, restriktivní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Provádí vláda, ministerstva</a:t>
            </a:r>
          </a:p>
          <a:p>
            <a:r>
              <a:rPr lang="cs-CZ" altLang="cs-CZ" dirty="0" smtClean="0"/>
              <a:t>Do některých opatření vstupuje i zákonodárný orgán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738382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endParaRPr lang="cs-CZ" alt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21" y="1313026"/>
            <a:ext cx="5477275" cy="514821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09088" y="6476476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MFČR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896" y="330550"/>
            <a:ext cx="5207067" cy="617031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71616" y="6500860"/>
            <a:ext cx="5754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https://www.google.com/publicdata/explore?ds=ds22a34krhq5p_#!ctype=l&amp;strail=false&amp;bcs=d&amp;nselm=h&amp;met_y=gd_pc_gdp&amp;scale_y=lin&amp;ind_y=false&amp;rdim=country_group&amp;idim=country_group:eu&amp;ifdim=country_group&amp;hl=cs&amp;dl=cs&amp;ind=false</a:t>
            </a:r>
          </a:p>
        </p:txBody>
      </p:sp>
    </p:spTree>
    <p:extLst>
      <p:ext uri="{BB962C8B-B14F-4D97-AF65-F5344CB8AC3E}">
        <p14:creationId xmlns:p14="http://schemas.microsoft.com/office/powerpoint/2010/main" xmlns="" val="15645228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měnové politice – 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950543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1454312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endParaRPr lang="cs-CZ" dirty="0" smtClean="0"/>
          </a:p>
          <a:p>
            <a:r>
              <a:rPr lang="cs-CZ" dirty="0" smtClean="0"/>
              <a:t>Emitent: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vydávané centrální bankou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vznikající (zejm.) v obchodním bankovnictví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5415220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8724798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Management   všeobecný vs. osobní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46573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Všeobecný management</a:t>
            </a:r>
          </a:p>
          <a:p>
            <a:pPr lvl="1"/>
            <a:r>
              <a:rPr lang="cs-CZ" dirty="0" smtClean="0"/>
              <a:t>„řízení“ např. pracovních týmů, obchodních společností, sportovních týmů, atd. </a:t>
            </a:r>
          </a:p>
          <a:p>
            <a:pPr lvl="2"/>
            <a:r>
              <a:rPr lang="cs-CZ" dirty="0" smtClean="0"/>
              <a:t>strategický management</a:t>
            </a:r>
          </a:p>
          <a:p>
            <a:pPr lvl="2"/>
            <a:r>
              <a:rPr lang="cs-CZ" dirty="0" smtClean="0"/>
              <a:t>finanční management</a:t>
            </a:r>
          </a:p>
          <a:p>
            <a:pPr lvl="2"/>
            <a:r>
              <a:rPr lang="cs-CZ" dirty="0" smtClean="0"/>
              <a:t>management lidských zdrojů (HR)</a:t>
            </a:r>
          </a:p>
          <a:p>
            <a:pPr lvl="2"/>
            <a:r>
              <a:rPr lang="cs-CZ" dirty="0" smtClean="0"/>
              <a:t>krizový management</a:t>
            </a:r>
          </a:p>
          <a:p>
            <a:pPr lvl="2"/>
            <a:r>
              <a:rPr lang="cs-CZ" dirty="0" smtClean="0"/>
              <a:t>management kontroly (a jakosti), atd.</a:t>
            </a:r>
          </a:p>
          <a:p>
            <a:r>
              <a:rPr lang="cs-CZ" dirty="0" smtClean="0"/>
              <a:t>Osobní management</a:t>
            </a:r>
          </a:p>
          <a:p>
            <a:pPr lvl="1"/>
            <a:r>
              <a:rPr lang="cs-CZ" dirty="0" smtClean="0"/>
              <a:t>„řízení“ sebe sama – jsme odpovědni za své jednání</a:t>
            </a:r>
          </a:p>
          <a:p>
            <a:pPr lvl="2"/>
            <a:r>
              <a:rPr lang="cs-CZ" dirty="0" smtClean="0"/>
              <a:t>plánování</a:t>
            </a:r>
          </a:p>
          <a:p>
            <a:pPr lvl="2"/>
            <a:r>
              <a:rPr lang="cs-CZ" dirty="0" smtClean="0"/>
              <a:t>komunikace</a:t>
            </a:r>
          </a:p>
          <a:p>
            <a:pPr lvl="2"/>
            <a:r>
              <a:rPr lang="cs-CZ" dirty="0" smtClean="0"/>
              <a:t>osobní (rodinný) rozpočet</a:t>
            </a:r>
          </a:p>
          <a:p>
            <a:pPr lvl="2"/>
            <a:r>
              <a:rPr lang="cs-CZ" dirty="0" smtClean="0"/>
              <a:t>chování (v souladu s právem, morálkou), atd.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0846575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3031019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08050"/>
            <a:ext cx="10018713" cy="457199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3375923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9218216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101340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7372731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321013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1092689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011557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8275223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Témata dnešního bloku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6023"/>
            <a:ext cx="10018713" cy="465734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Oblast I - Tržní prostředí</a:t>
            </a:r>
          </a:p>
          <a:p>
            <a:pPr lvl="1"/>
            <a:r>
              <a:rPr lang="cs-CZ" dirty="0" smtClean="0"/>
              <a:t>V této oblasti se budeme zabývat prostředím, v němž organizační jednotka funguje</a:t>
            </a:r>
          </a:p>
          <a:p>
            <a:pPr lvl="2"/>
            <a:r>
              <a:rPr lang="cs-CZ" dirty="0" smtClean="0"/>
              <a:t>Tržní mechanismus</a:t>
            </a:r>
          </a:p>
          <a:p>
            <a:pPr lvl="2"/>
            <a:r>
              <a:rPr lang="cs-CZ" dirty="0" smtClean="0"/>
              <a:t>Povaha regulací ovlivňující tržní mechanismus</a:t>
            </a:r>
          </a:p>
          <a:p>
            <a:pPr lvl="2"/>
            <a:r>
              <a:rPr lang="cs-CZ" dirty="0" smtClean="0"/>
              <a:t>Soukromý sektor vs. veřejný sektor</a:t>
            </a:r>
          </a:p>
          <a:p>
            <a:pPr lvl="2"/>
            <a:endParaRPr lang="cs-CZ" dirty="0" smtClean="0"/>
          </a:p>
          <a:p>
            <a:r>
              <a:rPr lang="cs-CZ" sz="2400" dirty="0" smtClean="0"/>
              <a:t>Oblast II - Státní hospodářské politiky</a:t>
            </a:r>
          </a:p>
          <a:p>
            <a:pPr lvl="1"/>
            <a:r>
              <a:rPr lang="cs-CZ" sz="2000" dirty="0" smtClean="0"/>
              <a:t>V této oblasti se zaměříme na vybrané činnosti, kterými stát dosahuje svých cílů</a:t>
            </a:r>
          </a:p>
          <a:p>
            <a:pPr lvl="2"/>
            <a:r>
              <a:rPr lang="cs-CZ" sz="1800" dirty="0" smtClean="0"/>
              <a:t>Fiskální politika</a:t>
            </a:r>
          </a:p>
          <a:p>
            <a:pPr lvl="2"/>
            <a:r>
              <a:rPr lang="cs-CZ" dirty="0" smtClean="0"/>
              <a:t>Měnová politika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8711848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</a:t>
            </a:r>
            <a:r>
              <a:rPr lang="cs-CZ" b="1" dirty="0" smtClean="0"/>
              <a:t>02/2020)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</a:t>
            </a:r>
            <a:r>
              <a:rPr lang="cs-CZ" sz="3200" dirty="0" smtClean="0"/>
              <a:t>sazba:2,25 </a:t>
            </a:r>
            <a:r>
              <a:rPr lang="cs-CZ" sz="3200" dirty="0" smtClean="0"/>
              <a:t>%		</a:t>
            </a:r>
          </a:p>
          <a:p>
            <a:pPr algn="ctr"/>
            <a:r>
              <a:rPr lang="cs-CZ" sz="3200" dirty="0" smtClean="0"/>
              <a:t>Diskontní </a:t>
            </a:r>
            <a:r>
              <a:rPr lang="cs-CZ" sz="3200" dirty="0" smtClean="0"/>
              <a:t>sazba:1,25 </a:t>
            </a:r>
            <a:r>
              <a:rPr lang="cs-CZ" sz="3200" dirty="0" smtClean="0"/>
              <a:t>%		</a:t>
            </a:r>
          </a:p>
          <a:p>
            <a:pPr algn="ctr"/>
            <a:r>
              <a:rPr lang="cs-CZ" sz="3200" dirty="0" smtClean="0"/>
              <a:t>Lombardní sazba: </a:t>
            </a:r>
            <a:r>
              <a:rPr lang="cs-CZ" sz="3200" dirty="0" smtClean="0"/>
              <a:t>3</a:t>
            </a:r>
            <a:r>
              <a:rPr lang="cs-CZ" sz="3200" dirty="0" smtClean="0"/>
              <a:t>,25 </a:t>
            </a:r>
            <a:r>
              <a:rPr lang="cs-CZ" sz="3200" dirty="0" smtClean="0"/>
              <a:t>% 	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409572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547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798619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Martin Slaný 2017</a:t>
            </a:r>
          </a:p>
          <a:p>
            <a:r>
              <a:rPr lang="cs-CZ" dirty="0" smtClean="0">
                <a:hlinkClick r:id="rId4"/>
              </a:rPr>
              <a:t>https://www.youtube.com/watch?v=Ifs37HuWJcs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6591785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35704092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Oblast I – Tržní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Tržní hospodářství vs. centrálně plánované hospodářství</a:t>
            </a:r>
          </a:p>
          <a:p>
            <a:r>
              <a:rPr lang="cs-CZ" altLang="cs-CZ" sz="2400" dirty="0" smtClean="0"/>
              <a:t>Spojitost s přístupem k institutu vlastnictví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Vlastnické právo = věcné právo, </a:t>
            </a:r>
            <a:r>
              <a:rPr lang="cs-CZ" altLang="cs-CZ" dirty="0" err="1" smtClean="0"/>
              <a:t>erga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omnes</a:t>
            </a:r>
            <a:r>
              <a:rPr lang="cs-CZ" altLang="cs-CZ" dirty="0" smtClean="0"/>
              <a:t> (působící vůči všem osobám)</a:t>
            </a:r>
          </a:p>
          <a:p>
            <a:r>
              <a:rPr lang="cs-CZ" altLang="cs-CZ" sz="2400" dirty="0" smtClean="0"/>
              <a:t>Oprávnění věc držet, užívat a požívat, nakládat s ní</a:t>
            </a:r>
          </a:p>
          <a:p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3308478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Vybraná právní úprava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Listina základních práva svobod (Listina):</a:t>
            </a:r>
          </a:p>
          <a:p>
            <a:pPr lvl="1"/>
            <a:r>
              <a:rPr lang="cs-CZ" altLang="cs-CZ" sz="2400" dirty="0" smtClean="0"/>
              <a:t>Čl. </a:t>
            </a:r>
            <a:r>
              <a:rPr lang="cs-CZ" altLang="cs-CZ" sz="2400" dirty="0"/>
              <a:t>11 </a:t>
            </a:r>
            <a:r>
              <a:rPr lang="cs-CZ" altLang="cs-CZ" sz="2400" i="1" dirty="0" smtClean="0"/>
              <a:t>„Každý </a:t>
            </a:r>
            <a:r>
              <a:rPr lang="cs-CZ" altLang="cs-CZ" sz="2400" i="1" dirty="0"/>
              <a:t>má </a:t>
            </a:r>
            <a:r>
              <a:rPr lang="cs-CZ" altLang="cs-CZ" sz="2400" i="1" u="sng" dirty="0"/>
              <a:t>právo vlastnit majetek</a:t>
            </a:r>
            <a:r>
              <a:rPr lang="cs-CZ" altLang="cs-CZ" sz="2400" i="1" dirty="0"/>
              <a:t>. Vlastnické právo všech vlastníků má stejný zákonný obsah a ochranu</a:t>
            </a:r>
            <a:r>
              <a:rPr lang="cs-CZ" altLang="cs-CZ" sz="2400" i="1" dirty="0" smtClean="0"/>
              <a:t>.“</a:t>
            </a:r>
          </a:p>
          <a:p>
            <a:pPr lvl="1"/>
            <a:r>
              <a:rPr lang="cs-CZ" altLang="cs-CZ" sz="2400" i="1" dirty="0"/>
              <a:t>„Zákon stanoví, který majetek nezbytný k zabezpečování potřeb celé společnosti, rozvoje národního hospodářství a veřejného zájmu smí být jen ve vlastnictví státu, obce nebo určených právnických osob; zákon může také stanovit, že určité věci mohou být pouze ve vlastnictví občanů nebo právnických osob se sídlem v České a Slovenské Federativní </a:t>
            </a:r>
            <a:r>
              <a:rPr lang="cs-CZ" altLang="cs-CZ" sz="2400" i="1" dirty="0" smtClean="0"/>
              <a:t>Republice.“</a:t>
            </a:r>
          </a:p>
          <a:p>
            <a:pPr lvl="1"/>
            <a:r>
              <a:rPr lang="cs-CZ" altLang="cs-CZ" sz="2400" dirty="0" smtClean="0"/>
              <a:t>Čl.26 </a:t>
            </a:r>
            <a:r>
              <a:rPr lang="cs-CZ" altLang="cs-CZ" sz="2400" i="1" dirty="0" smtClean="0"/>
              <a:t>„</a:t>
            </a:r>
            <a:r>
              <a:rPr lang="cs-CZ" sz="2400" i="1" dirty="0"/>
              <a:t>Každý má právo na svobodnou volbu povolání a přípravu k němu, jakož i </a:t>
            </a:r>
            <a:r>
              <a:rPr lang="cs-CZ" sz="2400" i="1" u="sng" dirty="0"/>
              <a:t>právo podnikat </a:t>
            </a:r>
            <a:r>
              <a:rPr lang="cs-CZ" sz="2400" i="1" dirty="0"/>
              <a:t>a provozovat jinou hospodářskou </a:t>
            </a:r>
            <a:r>
              <a:rPr lang="cs-CZ" sz="2400" i="1" dirty="0" smtClean="0"/>
              <a:t>činnost.</a:t>
            </a:r>
            <a:r>
              <a:rPr lang="cs-CZ" altLang="cs-CZ" sz="2400" i="1" dirty="0" smtClean="0"/>
              <a:t>“</a:t>
            </a:r>
          </a:p>
          <a:p>
            <a:endParaRPr lang="cs-CZ" altLang="cs-CZ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0131074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Vybraná právní úprava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45920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Smlouva o fungování EU (SFEU):</a:t>
            </a:r>
          </a:p>
          <a:p>
            <a:pPr lvl="1"/>
            <a:r>
              <a:rPr lang="cs-CZ" altLang="cs-CZ" sz="2400" dirty="0" smtClean="0"/>
              <a:t>Čl. 119 </a:t>
            </a:r>
            <a:r>
              <a:rPr lang="cs-CZ" altLang="cs-CZ" sz="2400" i="1" dirty="0" smtClean="0"/>
              <a:t>„</a:t>
            </a:r>
            <a:r>
              <a:rPr lang="cs-CZ" sz="2400" i="1" dirty="0"/>
              <a:t>Činnosti členských států a Unie ve smyslu článku 3 Smlouvy o Evropské unii zahrnují za podmínek stanovených Smlouvami zavedení hospodářské politiky, která je založena na úzké koordinaci hospodářských politik členských států, na vnitřním trhu a na vymezení společných cílů a která je prováděna v souladu se </a:t>
            </a:r>
            <a:r>
              <a:rPr lang="cs-CZ" sz="2400" i="1" u="sng" dirty="0"/>
              <a:t>zásadou otevřeného tržního hospodářství </a:t>
            </a:r>
            <a:r>
              <a:rPr lang="cs-CZ" sz="2400" i="1" dirty="0"/>
              <a:t>s volnou </a:t>
            </a:r>
            <a:r>
              <a:rPr lang="cs-CZ" sz="2400" i="1" dirty="0" smtClean="0"/>
              <a:t>soutěží.</a:t>
            </a:r>
            <a:r>
              <a:rPr lang="cs-CZ" altLang="cs-CZ" sz="2400" i="1" dirty="0" smtClean="0"/>
              <a:t>“</a:t>
            </a:r>
          </a:p>
          <a:p>
            <a:pPr lvl="1"/>
            <a:r>
              <a:rPr lang="cs-CZ" altLang="cs-CZ" sz="2400" dirty="0" smtClean="0"/>
              <a:t>Čl. 120 </a:t>
            </a:r>
            <a:r>
              <a:rPr lang="cs-CZ" altLang="cs-CZ" sz="2400" i="1" dirty="0" smtClean="0"/>
              <a:t>„</a:t>
            </a:r>
            <a:r>
              <a:rPr lang="cs-CZ" sz="2400" i="1" dirty="0" smtClean="0"/>
              <a:t>Členské </a:t>
            </a:r>
            <a:r>
              <a:rPr lang="cs-CZ" sz="2400" i="1" dirty="0"/>
              <a:t>státy směrují své hospodářské politiky tak, aby v rámci hlavních směrů uvedených v čl. 121 odst. 2 přispívaly k dosahování cílů Unie ve smyslu článku 3 Smlouvy o Evropské unii. Členské státy a Unie postupují v souladu se zásadami stanovenými v článku 119 a v souladu se </a:t>
            </a:r>
            <a:r>
              <a:rPr lang="cs-CZ" sz="2400" i="1" u="sng" dirty="0"/>
              <a:t>zásadou otevřeného tržního hospodářství </a:t>
            </a:r>
            <a:r>
              <a:rPr lang="cs-CZ" sz="2400" i="1" dirty="0"/>
              <a:t>s volnou soutěží, čímž je podporováno efektivní umisťování zdrojů</a:t>
            </a:r>
            <a:r>
              <a:rPr lang="cs-CZ" altLang="cs-CZ" sz="2400" i="1" dirty="0" smtClean="0"/>
              <a:t>.“</a:t>
            </a:r>
            <a:endParaRPr lang="cs-CZ" altLang="cs-CZ" dirty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6953246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Ekonomické instituty vznikají často 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Regulace jako mantinely pro „živé“ ekonomické vztahy</a:t>
            </a:r>
          </a:p>
          <a:p>
            <a:r>
              <a:rPr lang="cs-CZ" dirty="0" smtClean="0"/>
              <a:t>Vnímání ekonomické podstaty vztahů nutné pro chápání regulace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4721457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Tržní mechanismus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 smtClean="0"/>
              <a:t>Interakce mezi subjekty trhu</a:t>
            </a:r>
          </a:p>
          <a:p>
            <a:r>
              <a:rPr lang="cs-CZ" sz="3200" dirty="0" smtClean="0"/>
              <a:t>Nabízejí – poptávající</a:t>
            </a:r>
          </a:p>
          <a:p>
            <a:r>
              <a:rPr lang="cs-CZ" sz="3200" dirty="0" smtClean="0"/>
              <a:t>Usilování o uspokojování potřeb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err="1" smtClean="0"/>
              <a:t>Friedman</a:t>
            </a:r>
            <a:r>
              <a:rPr lang="cs-CZ" sz="3200" dirty="0" smtClean="0"/>
              <a:t> (L.E. </a:t>
            </a:r>
            <a:r>
              <a:rPr lang="cs-CZ" sz="3200" dirty="0" err="1" smtClean="0"/>
              <a:t>Read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I, </a:t>
            </a:r>
            <a:r>
              <a:rPr lang="cs-CZ" sz="3200" dirty="0" err="1" smtClean="0"/>
              <a:t>Pencil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www.youtube.com/watch?v=QJ4Z9iYA2F0</a:t>
            </a:r>
            <a:endParaRPr lang="cs-CZ" dirty="0" smtClean="0"/>
          </a:p>
          <a:p>
            <a:r>
              <a:rPr lang="cs-CZ" dirty="0" smtClean="0"/>
              <a:t>13:20 – 16:05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49792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mechanismus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986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2316</TotalTime>
  <Words>1543</Words>
  <Application>Microsoft Office PowerPoint</Application>
  <PresentationFormat>Vlastní</PresentationFormat>
  <Paragraphs>343</Paragraphs>
  <Slides>36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Paralaxa</vt:lpstr>
      <vt:lpstr>Úvod do managementu</vt:lpstr>
      <vt:lpstr>Management   všeobecný vs. osobní</vt:lpstr>
      <vt:lpstr>Témata dnešního bloku</vt:lpstr>
      <vt:lpstr>Oblast I – Tržní prostředí</vt:lpstr>
      <vt:lpstr>Vybraná právní úprava I</vt:lpstr>
      <vt:lpstr>Vybraná právní úprava II</vt:lpstr>
      <vt:lpstr>Ekonomické instituty a právo</vt:lpstr>
      <vt:lpstr>Tržní mechanismus I </vt:lpstr>
      <vt:lpstr>Tržní mechanismus II</vt:lpstr>
      <vt:lpstr>Soukromý sektor – veřejný sektor</vt:lpstr>
      <vt:lpstr>Právo veřejné – právo soukromé</vt:lpstr>
      <vt:lpstr>Finanční systém</vt:lpstr>
      <vt:lpstr>Oblast II – Státní hospodářské politiky</vt:lpstr>
      <vt:lpstr>Fiskální politika</vt:lpstr>
      <vt:lpstr>Fiskální politika</vt:lpstr>
      <vt:lpstr>Obecně k měnové politice – peníze a měna</vt:lpstr>
      <vt:lpstr>Peníze a měna</vt:lpstr>
      <vt:lpstr>Peníze a měna</vt:lpstr>
      <vt:lpstr>Peníze a měna</vt:lpstr>
      <vt:lpstr>„Kryptoměny“</vt:lpstr>
      <vt:lpstr>Cena a hodnota</vt:lpstr>
      <vt:lpstr>Měnová politika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(02/2020)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139</cp:revision>
  <cp:lastPrinted>2016-12-01T06:58:45Z</cp:lastPrinted>
  <dcterms:created xsi:type="dcterms:W3CDTF">2016-10-17T17:38:14Z</dcterms:created>
  <dcterms:modified xsi:type="dcterms:W3CDTF">2020-02-20T11:14:55Z</dcterms:modified>
</cp:coreProperties>
</file>