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8"/>
  </p:handoutMasterIdLst>
  <p:sldIdLst>
    <p:sldId id="256" r:id="rId2"/>
    <p:sldId id="257" r:id="rId3"/>
    <p:sldId id="304" r:id="rId4"/>
    <p:sldId id="303" r:id="rId5"/>
    <p:sldId id="306" r:id="rId6"/>
    <p:sldId id="307" r:id="rId7"/>
    <p:sldId id="308" r:id="rId8"/>
    <p:sldId id="310" r:id="rId9"/>
    <p:sldId id="309" r:id="rId10"/>
    <p:sldId id="311" r:id="rId11"/>
    <p:sldId id="305" r:id="rId12"/>
    <p:sldId id="312" r:id="rId13"/>
    <p:sldId id="313" r:id="rId14"/>
    <p:sldId id="314" r:id="rId15"/>
    <p:sldId id="316" r:id="rId16"/>
    <p:sldId id="317" r:id="rId17"/>
    <p:sldId id="318" r:id="rId18"/>
    <p:sldId id="319" r:id="rId19"/>
    <p:sldId id="320" r:id="rId20"/>
    <p:sldId id="321" r:id="rId21"/>
    <p:sldId id="322" r:id="rId22"/>
    <p:sldId id="323" r:id="rId23"/>
    <p:sldId id="324" r:id="rId24"/>
    <p:sldId id="325" r:id="rId25"/>
    <p:sldId id="326" r:id="rId26"/>
    <p:sldId id="327" r:id="rId27"/>
    <p:sldId id="328" r:id="rId28"/>
    <p:sldId id="329" r:id="rId29"/>
    <p:sldId id="330" r:id="rId30"/>
    <p:sldId id="331" r:id="rId31"/>
    <p:sldId id="332" r:id="rId32"/>
    <p:sldId id="333" r:id="rId33"/>
    <p:sldId id="334" r:id="rId34"/>
    <p:sldId id="335" r:id="rId35"/>
    <p:sldId id="336" r:id="rId36"/>
    <p:sldId id="261" r:id="rId3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83" d="100"/>
          <a:sy n="83" d="100"/>
        </p:scale>
        <p:origin x="-55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20.02.2020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qw_FogVuJ4" TargetMode="External"/><Relationship Id="rId2" Type="http://schemas.openxmlformats.org/officeDocument/2006/relationships/hyperlink" Target="https://www.youtube.com/watch?v=XE1nkMmOHD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Ifs37HuWJcs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5Gppi-O3a8" TargetMode="External"/><Relationship Id="rId4" Type="http://schemas.openxmlformats.org/officeDocument/2006/relationships/hyperlink" Target="https://www.youtube.com/watch?v=QJ4Z9iYA2F0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178809" y="822960"/>
            <a:ext cx="7324214" cy="1248594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 smtClean="0"/>
              <a:t>Úvod do managementu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Management – BV204Zk</a:t>
            </a:r>
            <a:br>
              <a:rPr lang="cs-CZ" sz="2400" dirty="0" smtClean="0"/>
            </a:br>
            <a:r>
              <a:rPr lang="cs-CZ" sz="2400" dirty="0" smtClean="0"/>
              <a:t>Blok 1 – první část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255228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84048"/>
            <a:ext cx="10018713" cy="1331975"/>
          </a:xfrm>
        </p:spPr>
        <p:txBody>
          <a:bodyPr/>
          <a:lstStyle/>
          <a:p>
            <a:pPr algn="l"/>
            <a:r>
              <a:rPr lang="cs-CZ" b="1" dirty="0" smtClean="0"/>
              <a:t>Soukromý sektor – veřejný sektor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4582" y="2496311"/>
            <a:ext cx="10018713" cy="5141977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Soukromý sektor</a:t>
            </a:r>
          </a:p>
          <a:p>
            <a:pPr lvl="1"/>
            <a:r>
              <a:rPr lang="cs-CZ" sz="2400" dirty="0" smtClean="0"/>
              <a:t>Subjekty, které primárně sledují vlastní ekonomické zájmy</a:t>
            </a:r>
          </a:p>
          <a:p>
            <a:pPr lvl="1"/>
            <a:r>
              <a:rPr lang="cs-CZ" sz="2400" dirty="0" smtClean="0"/>
              <a:t>Soukromé společnosti, jednotlivci</a:t>
            </a:r>
          </a:p>
          <a:p>
            <a:pPr lvl="1"/>
            <a:r>
              <a:rPr lang="cs-CZ" sz="2400" dirty="0" smtClean="0"/>
              <a:t>„neviditelná ruka trhu“ – A. Smith</a:t>
            </a:r>
          </a:p>
          <a:p>
            <a:pPr lvl="1"/>
            <a:endParaRPr lang="cs-CZ" sz="2400" dirty="0" smtClean="0"/>
          </a:p>
          <a:p>
            <a:r>
              <a:rPr lang="cs-CZ" dirty="0" smtClean="0"/>
              <a:t>Veřejný sektor</a:t>
            </a:r>
          </a:p>
          <a:p>
            <a:pPr lvl="1"/>
            <a:r>
              <a:rPr lang="cs-CZ" sz="2400" dirty="0" smtClean="0"/>
              <a:t>Hlavním kritériem není „zisk“, činnost ve veřejném zájmu</a:t>
            </a:r>
          </a:p>
          <a:p>
            <a:pPr lvl="1"/>
            <a:r>
              <a:rPr lang="cs-CZ" sz="2400" dirty="0" smtClean="0"/>
              <a:t>Financování z veřejných rozpočtů</a:t>
            </a:r>
          </a:p>
          <a:p>
            <a:pPr lvl="1"/>
            <a:r>
              <a:rPr lang="cs-CZ" sz="2400" dirty="0" smtClean="0"/>
              <a:t>Řízen  a spravován veřejnou správou</a:t>
            </a:r>
          </a:p>
          <a:p>
            <a:pPr lvl="1"/>
            <a:r>
              <a:rPr lang="cs-CZ" sz="2400" dirty="0" smtClean="0"/>
              <a:t>Větší či menší míra veřejné kontroly</a:t>
            </a:r>
          </a:p>
          <a:p>
            <a:pPr lvl="1"/>
            <a:endParaRPr lang="cs-CZ" sz="2400" dirty="0" smtClean="0"/>
          </a:p>
          <a:p>
            <a:pPr lvl="2"/>
            <a:endParaRPr lang="cs-CZ" sz="2400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8542234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94359"/>
            <a:ext cx="10018713" cy="1170433"/>
          </a:xfrm>
        </p:spPr>
        <p:txBody>
          <a:bodyPr/>
          <a:lstStyle/>
          <a:p>
            <a:pPr algn="l"/>
            <a:r>
              <a:rPr lang="cs-CZ" b="1" dirty="0" smtClean="0"/>
              <a:t>Právo veřejné – právo soukromé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64792"/>
            <a:ext cx="10018713" cy="4553419"/>
          </a:xfrm>
        </p:spPr>
        <p:txBody>
          <a:bodyPr anchor="t">
            <a:noAutofit/>
          </a:bodyPr>
          <a:lstStyle/>
          <a:p>
            <a:r>
              <a:rPr lang="cs-CZ" altLang="cs-CZ" sz="2400" dirty="0" smtClean="0"/>
              <a:t>Dělení typické pro kontinentální systém práva</a:t>
            </a:r>
          </a:p>
          <a:p>
            <a:r>
              <a:rPr lang="cs-CZ" altLang="cs-CZ" dirty="0" smtClean="0"/>
              <a:t>Různé teorie dělení</a:t>
            </a:r>
          </a:p>
          <a:p>
            <a:r>
              <a:rPr lang="cs-CZ" altLang="cs-CZ" dirty="0" smtClean="0"/>
              <a:t>Zájmová (římské právo); zájem jednotlivce či státu</a:t>
            </a:r>
          </a:p>
          <a:p>
            <a:r>
              <a:rPr lang="cs-CZ" altLang="cs-CZ" dirty="0" smtClean="0"/>
              <a:t>Subordinační (19. stol.); vztah mezi subjekty právního vztahu, atd.</a:t>
            </a:r>
          </a:p>
          <a:p>
            <a:endParaRPr lang="cs-CZ" altLang="cs-CZ" dirty="0"/>
          </a:p>
          <a:p>
            <a:r>
              <a:rPr lang="cs-CZ" altLang="cs-CZ" sz="2400" dirty="0" smtClean="0"/>
              <a:t>Veřejné právo:</a:t>
            </a:r>
          </a:p>
          <a:p>
            <a:pPr lvl="1"/>
            <a:r>
              <a:rPr lang="cs-CZ" altLang="cs-CZ" dirty="0" smtClean="0"/>
              <a:t>Ústavní právo, trestní právo, finanční právo, správní právo …</a:t>
            </a:r>
            <a:endParaRPr lang="cs-CZ" altLang="cs-CZ" dirty="0"/>
          </a:p>
          <a:p>
            <a:r>
              <a:rPr lang="cs-CZ" altLang="cs-CZ" sz="2400" dirty="0" smtClean="0"/>
              <a:t>Soukromé právo:</a:t>
            </a:r>
          </a:p>
          <a:p>
            <a:pPr lvl="1"/>
            <a:r>
              <a:rPr lang="cs-CZ" altLang="cs-CZ" dirty="0" smtClean="0"/>
              <a:t>Občanské právo, obchodní právo, rodinné právo, pracovní právo …</a:t>
            </a:r>
          </a:p>
        </p:txBody>
      </p:sp>
    </p:spTree>
    <p:extLst>
      <p:ext uri="{BB962C8B-B14F-4D97-AF65-F5344CB8AC3E}">
        <p14:creationId xmlns:p14="http://schemas.microsoft.com/office/powerpoint/2010/main" xmlns="" val="133084786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94359"/>
            <a:ext cx="10018713" cy="1170433"/>
          </a:xfrm>
        </p:spPr>
        <p:txBody>
          <a:bodyPr/>
          <a:lstStyle/>
          <a:p>
            <a:pPr algn="l"/>
            <a:r>
              <a:rPr lang="cs-CZ" b="1" dirty="0" smtClean="0"/>
              <a:t>Finanční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64792"/>
            <a:ext cx="10018713" cy="4553419"/>
          </a:xfrm>
        </p:spPr>
        <p:txBody>
          <a:bodyPr anchor="t">
            <a:noAutofit/>
          </a:bodyPr>
          <a:lstStyle/>
          <a:p>
            <a:r>
              <a:rPr lang="cs-CZ" altLang="cs-CZ" dirty="0" smtClean="0"/>
              <a:t>Regulace dílem právem soukromým, dílem veřejným</a:t>
            </a:r>
          </a:p>
          <a:p>
            <a:endParaRPr lang="cs-CZ" altLang="cs-CZ" dirty="0"/>
          </a:p>
          <a:p>
            <a:r>
              <a:rPr lang="cs-CZ" altLang="cs-CZ" dirty="0" smtClean="0"/>
              <a:t>Mezi hlavní komponenty jsou řazeny zejm. následující služby:</a:t>
            </a:r>
          </a:p>
          <a:p>
            <a:pPr lvl="1"/>
            <a:r>
              <a:rPr lang="cs-CZ" altLang="cs-CZ" dirty="0" smtClean="0"/>
              <a:t>Poskytování platebního styku</a:t>
            </a:r>
          </a:p>
          <a:p>
            <a:pPr lvl="1"/>
            <a:r>
              <a:rPr lang="cs-CZ" altLang="cs-CZ" dirty="0" smtClean="0"/>
              <a:t>Úvěrování</a:t>
            </a:r>
          </a:p>
          <a:p>
            <a:pPr lvl="1"/>
            <a:r>
              <a:rPr lang="cs-CZ" altLang="cs-CZ" dirty="0" smtClean="0"/>
              <a:t>Pojištění</a:t>
            </a:r>
          </a:p>
          <a:p>
            <a:pPr marL="457200" lvl="1" indent="0">
              <a:buNone/>
            </a:pPr>
            <a:endParaRPr lang="cs-CZ" altLang="cs-CZ" dirty="0" smtClean="0"/>
          </a:p>
          <a:p>
            <a:r>
              <a:rPr lang="cs-CZ" altLang="cs-CZ" dirty="0" smtClean="0"/>
              <a:t>Národní úroveň vs. mezinárodní, resp. nadnárodní úroveň</a:t>
            </a:r>
          </a:p>
        </p:txBody>
      </p:sp>
    </p:spTree>
    <p:extLst>
      <p:ext uri="{BB962C8B-B14F-4D97-AF65-F5344CB8AC3E}">
        <p14:creationId xmlns:p14="http://schemas.microsoft.com/office/powerpoint/2010/main" xmlns="" val="309437957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5487"/>
            <a:ext cx="10018713" cy="117043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Oblast II – Státní hospodářské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64792"/>
            <a:ext cx="10018713" cy="4672584"/>
          </a:xfrm>
        </p:spPr>
        <p:txBody>
          <a:bodyPr anchor="t">
            <a:noAutofit/>
          </a:bodyPr>
          <a:lstStyle/>
          <a:p>
            <a:r>
              <a:rPr lang="cs-CZ" altLang="cs-CZ" dirty="0" smtClean="0"/>
              <a:t>Hospodářská politika = přístup státu k vlastní ekonomice</a:t>
            </a:r>
          </a:p>
          <a:p>
            <a:r>
              <a:rPr lang="cs-CZ" altLang="cs-CZ" sz="2400" dirty="0" smtClean="0"/>
              <a:t>Proklamovaným cílem většinou maximalizace veřejného blahobytu</a:t>
            </a:r>
          </a:p>
          <a:p>
            <a:endParaRPr lang="cs-CZ" altLang="cs-CZ" sz="2400" dirty="0" smtClean="0"/>
          </a:p>
          <a:p>
            <a:r>
              <a:rPr lang="cs-CZ" altLang="cs-CZ" dirty="0" smtClean="0"/>
              <a:t>Subjekty hospodářské politiky:</a:t>
            </a:r>
          </a:p>
          <a:p>
            <a:pPr lvl="1"/>
            <a:r>
              <a:rPr lang="cs-CZ" altLang="cs-CZ" dirty="0" smtClean="0"/>
              <a:t>Zákonodárné orgány, vláda, centrální banka, atd.</a:t>
            </a:r>
            <a:endParaRPr lang="cs-CZ" altLang="cs-CZ" dirty="0"/>
          </a:p>
          <a:p>
            <a:endParaRPr lang="cs-CZ" altLang="cs-CZ" dirty="0" smtClean="0"/>
          </a:p>
          <a:p>
            <a:r>
              <a:rPr lang="cs-CZ" altLang="cs-CZ" dirty="0" smtClean="0"/>
              <a:t>Různé druhy politik:</a:t>
            </a:r>
          </a:p>
          <a:p>
            <a:pPr lvl="1"/>
            <a:r>
              <a:rPr lang="cs-CZ" altLang="cs-CZ" dirty="0" smtClean="0"/>
              <a:t>fiskální politika</a:t>
            </a:r>
          </a:p>
          <a:p>
            <a:pPr lvl="1"/>
            <a:r>
              <a:rPr lang="cs-CZ" altLang="cs-CZ" dirty="0" smtClean="0"/>
              <a:t>měnová politika</a:t>
            </a:r>
          </a:p>
          <a:p>
            <a:pPr lvl="1"/>
            <a:r>
              <a:rPr lang="cs-CZ" altLang="cs-CZ" dirty="0"/>
              <a:t>d</a:t>
            </a:r>
            <a:r>
              <a:rPr lang="cs-CZ" altLang="cs-CZ" dirty="0" smtClean="0"/>
              <a:t>alší (např. </a:t>
            </a:r>
            <a:r>
              <a:rPr lang="cs-CZ" altLang="cs-CZ" dirty="0" err="1" smtClean="0"/>
              <a:t>makroobeřeztností</a:t>
            </a:r>
            <a:r>
              <a:rPr lang="cs-CZ" altLang="cs-CZ" dirty="0" smtClean="0"/>
              <a:t> politika, důchodová politika, atd.)</a:t>
            </a:r>
            <a:endParaRPr lang="cs-CZ" altLang="cs-CZ" dirty="0"/>
          </a:p>
          <a:p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14756088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5487"/>
            <a:ext cx="10018713" cy="117043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Fiskální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64792"/>
            <a:ext cx="10018713" cy="4672584"/>
          </a:xfrm>
        </p:spPr>
        <p:txBody>
          <a:bodyPr anchor="t">
            <a:noAutofit/>
          </a:bodyPr>
          <a:lstStyle/>
          <a:p>
            <a:r>
              <a:rPr lang="cs-CZ" altLang="cs-CZ" dirty="0" smtClean="0"/>
              <a:t>Dílčí oblast hospodářské politiky</a:t>
            </a:r>
          </a:p>
          <a:p>
            <a:r>
              <a:rPr lang="cs-CZ" altLang="cs-CZ" sz="2400" dirty="0" smtClean="0"/>
              <a:t>Spočívá v ovliv</a:t>
            </a:r>
            <a:r>
              <a:rPr lang="cs-CZ" altLang="cs-CZ" dirty="0" smtClean="0"/>
              <a:t>ňování ekonomiky změnami na příjmové i výdajové straně státního rozpočtu (daně, cla, sociální výdaje)</a:t>
            </a:r>
          </a:p>
          <a:p>
            <a:r>
              <a:rPr lang="cs-CZ" altLang="cs-CZ" sz="2400" dirty="0" smtClean="0"/>
              <a:t>Expanzivní, neutrální, restriktivní</a:t>
            </a:r>
          </a:p>
          <a:p>
            <a:endParaRPr lang="cs-CZ" altLang="cs-CZ" dirty="0"/>
          </a:p>
          <a:p>
            <a:r>
              <a:rPr lang="cs-CZ" altLang="cs-CZ" sz="2400" dirty="0" smtClean="0"/>
              <a:t>Provádí vláda, ministerstva</a:t>
            </a:r>
          </a:p>
          <a:p>
            <a:r>
              <a:rPr lang="cs-CZ" altLang="cs-CZ" dirty="0" smtClean="0"/>
              <a:t>Do některých opatření vstupuje i zákonodárný orgán</a:t>
            </a: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87383826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5487"/>
            <a:ext cx="10018713" cy="117043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Fiskální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64792"/>
            <a:ext cx="10018713" cy="4672584"/>
          </a:xfrm>
        </p:spPr>
        <p:txBody>
          <a:bodyPr anchor="t">
            <a:noAutofit/>
          </a:bodyPr>
          <a:lstStyle/>
          <a:p>
            <a:endParaRPr lang="cs-CZ" altLang="cs-CZ" sz="24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21" y="1313026"/>
            <a:ext cx="5477275" cy="514821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609088" y="6476476"/>
            <a:ext cx="2292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MFČR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4896" y="330550"/>
            <a:ext cx="5207067" cy="6170310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6071616" y="6500860"/>
            <a:ext cx="5754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/>
              <a:t>https://www.google.com/publicdata/explore?ds=ds22a34krhq5p_#!ctype=l&amp;strail=false&amp;bcs=d&amp;nselm=h&amp;met_y=gd_pc_gdp&amp;scale_y=lin&amp;ind_y=false&amp;rdim=country_group&amp;idim=country_group:eu&amp;ifdim=country_group&amp;hl=cs&amp;dl=cs&amp;ind=false</a:t>
            </a:r>
          </a:p>
        </p:txBody>
      </p:sp>
    </p:spTree>
    <p:extLst>
      <p:ext uri="{BB962C8B-B14F-4D97-AF65-F5344CB8AC3E}">
        <p14:creationId xmlns:p14="http://schemas.microsoft.com/office/powerpoint/2010/main" xmlns="" val="156452288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Obecně k měnové politice – peníze a měna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Penězi může být v obecné rovině vše, co je obecně přijímáno, jako prostředek směny 								(</a:t>
            </a:r>
            <a:r>
              <a:rPr lang="cs-CZ" dirty="0" err="1" smtClean="0"/>
              <a:t>Mishkin</a:t>
            </a:r>
            <a:r>
              <a:rPr lang="cs-CZ" dirty="0" smtClean="0"/>
              <a:t>, 2004)</a:t>
            </a:r>
          </a:p>
          <a:p>
            <a:endParaRPr lang="cs-CZ" dirty="0" smtClean="0"/>
          </a:p>
          <a:p>
            <a:r>
              <a:rPr lang="cs-CZ" dirty="0" smtClean="0"/>
              <a:t>Základní funkce peněz: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Prostředek směny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Účetní jednotka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Uchovatel hodnoty</a:t>
            </a:r>
          </a:p>
          <a:p>
            <a:pPr marL="914400" lvl="1" indent="-45720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39505436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Peníze a měna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Měnou „</a:t>
            </a:r>
            <a:r>
              <a:rPr lang="cs-CZ" i="1" dirty="0" smtClean="0"/>
              <a:t> „rozumíme onen druh peněz, který v jednotlivém státě ve smyslu právním za peníze platí</a:t>
            </a:r>
            <a:r>
              <a:rPr lang="cs-CZ" dirty="0" smtClean="0"/>
              <a:t>“									(</a:t>
            </a:r>
            <a:r>
              <a:rPr lang="cs-CZ" dirty="0" err="1" smtClean="0"/>
              <a:t>Bráf</a:t>
            </a:r>
            <a:r>
              <a:rPr lang="cs-CZ" dirty="0" smtClean="0"/>
              <a:t>, 1888)</a:t>
            </a:r>
          </a:p>
          <a:p>
            <a:endParaRPr lang="cs-CZ" dirty="0" smtClean="0"/>
          </a:p>
          <a:p>
            <a:r>
              <a:rPr lang="cs-CZ" dirty="0" smtClean="0"/>
              <a:t>Měna je „</a:t>
            </a:r>
            <a:r>
              <a:rPr lang="cs-CZ" i="1" dirty="0" smtClean="0"/>
              <a:t> druh peněz, který je v daném státě každý povinný přijímat jako platidlo, a který je současně i určitým kriteriálním nástrojem kvantifikace všech jevů a procesů probíhajících v národním hospodářství</a:t>
            </a:r>
            <a:r>
              <a:rPr lang="cs-CZ" dirty="0" smtClean="0"/>
              <a:t>“		(</a:t>
            </a:r>
            <a:r>
              <a:rPr lang="cs-CZ" dirty="0" err="1" smtClean="0"/>
              <a:t>Grůň</a:t>
            </a:r>
            <a:r>
              <a:rPr lang="cs-CZ" dirty="0" smtClean="0"/>
              <a:t>, 1996)</a:t>
            </a:r>
          </a:p>
          <a:p>
            <a:endParaRPr lang="cs-CZ" dirty="0" smtClean="0"/>
          </a:p>
          <a:p>
            <a:r>
              <a:rPr lang="cs-CZ" dirty="0" smtClean="0"/>
              <a:t>Měna jako zákonné platidlo </a:t>
            </a:r>
            <a:r>
              <a:rPr lang="cs-CZ" i="1" dirty="0" smtClean="0"/>
              <a:t>(</a:t>
            </a:r>
            <a:r>
              <a:rPr lang="cs-CZ" i="1" dirty="0" err="1" smtClean="0"/>
              <a:t>legal</a:t>
            </a:r>
            <a:r>
              <a:rPr lang="cs-CZ" i="1" dirty="0" smtClean="0"/>
              <a:t> tender, </a:t>
            </a:r>
            <a:r>
              <a:rPr lang="cs-CZ" i="1" dirty="0" err="1" smtClean="0"/>
              <a:t>gesetzliches</a:t>
            </a:r>
            <a:r>
              <a:rPr lang="cs-CZ" i="1" dirty="0" smtClean="0"/>
              <a:t> </a:t>
            </a:r>
            <a:r>
              <a:rPr lang="cs-CZ" i="1" dirty="0" err="1" smtClean="0"/>
              <a:t>Zahlungsmittel</a:t>
            </a:r>
            <a:r>
              <a:rPr lang="cs-CZ" i="1" dirty="0" smtClean="0"/>
              <a:t>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214543125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Peníze a měna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Rozlišování peněz dle různých kritérií:</a:t>
            </a:r>
          </a:p>
          <a:p>
            <a:r>
              <a:rPr lang="cs-CZ" dirty="0" smtClean="0"/>
              <a:t>Podoba: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Hotovostní (cash)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Bezhotovostní (účetní, žirové)</a:t>
            </a:r>
          </a:p>
          <a:p>
            <a:endParaRPr lang="cs-CZ" dirty="0" smtClean="0"/>
          </a:p>
          <a:p>
            <a:r>
              <a:rPr lang="cs-CZ" dirty="0" smtClean="0"/>
              <a:t>Emitent: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Peníze vydávané centrální bankou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Peníze vznikající (zejm.) v obchodním bankovnictví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154152201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Peníze a měna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Rozlišování peněz dle různých kritérií:</a:t>
            </a:r>
          </a:p>
          <a:p>
            <a:r>
              <a:rPr lang="cs-CZ" dirty="0" smtClean="0"/>
              <a:t>Krytí: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Kryté (zejm. drahým kovem)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Nekryté</a:t>
            </a:r>
          </a:p>
          <a:p>
            <a:endParaRPr lang="cs-CZ" dirty="0" smtClean="0"/>
          </a:p>
          <a:p>
            <a:r>
              <a:rPr lang="cs-CZ" dirty="0" smtClean="0"/>
              <a:t>Vnitřní hodnota: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Plnohodnotné (komoditní)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Neplnohodnotné (</a:t>
            </a:r>
            <a:r>
              <a:rPr lang="cs-CZ" dirty="0" err="1" smtClean="0"/>
              <a:t>fiduciary</a:t>
            </a:r>
            <a:r>
              <a:rPr lang="cs-CZ" dirty="0" smtClean="0"/>
              <a:t> money)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87247983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84048"/>
            <a:ext cx="10018713" cy="1331975"/>
          </a:xfrm>
        </p:spPr>
        <p:txBody>
          <a:bodyPr/>
          <a:lstStyle/>
          <a:p>
            <a:pPr algn="l"/>
            <a:r>
              <a:rPr lang="cs-CZ" b="1" dirty="0" smtClean="0"/>
              <a:t>Management   všeobecný vs. osobní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200655"/>
            <a:ext cx="10018713" cy="4657345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Všeobecný management</a:t>
            </a:r>
          </a:p>
          <a:p>
            <a:pPr lvl="1"/>
            <a:r>
              <a:rPr lang="cs-CZ" dirty="0" smtClean="0"/>
              <a:t>„řízení“ např. pracovních týmů, obchodních společností, sportovních týmů, atd. </a:t>
            </a:r>
          </a:p>
          <a:p>
            <a:pPr lvl="2"/>
            <a:r>
              <a:rPr lang="cs-CZ" dirty="0" smtClean="0"/>
              <a:t>strategický management</a:t>
            </a:r>
          </a:p>
          <a:p>
            <a:pPr lvl="2"/>
            <a:r>
              <a:rPr lang="cs-CZ" dirty="0" smtClean="0"/>
              <a:t>finanční management</a:t>
            </a:r>
          </a:p>
          <a:p>
            <a:pPr lvl="2"/>
            <a:r>
              <a:rPr lang="cs-CZ" dirty="0" smtClean="0"/>
              <a:t>management lidských zdrojů (HR)</a:t>
            </a:r>
          </a:p>
          <a:p>
            <a:pPr lvl="2"/>
            <a:r>
              <a:rPr lang="cs-CZ" dirty="0" smtClean="0"/>
              <a:t>krizový management</a:t>
            </a:r>
          </a:p>
          <a:p>
            <a:pPr lvl="2"/>
            <a:r>
              <a:rPr lang="cs-CZ" dirty="0" smtClean="0"/>
              <a:t>management kontroly (a jakosti), atd.</a:t>
            </a:r>
          </a:p>
          <a:p>
            <a:r>
              <a:rPr lang="cs-CZ" dirty="0" smtClean="0"/>
              <a:t>Osobní management</a:t>
            </a:r>
          </a:p>
          <a:p>
            <a:pPr lvl="1"/>
            <a:r>
              <a:rPr lang="cs-CZ" dirty="0" smtClean="0"/>
              <a:t>„řízení“ sebe sama – jsme odpovědni za své jednání</a:t>
            </a:r>
          </a:p>
          <a:p>
            <a:pPr lvl="2"/>
            <a:r>
              <a:rPr lang="cs-CZ" dirty="0" smtClean="0"/>
              <a:t>plánování</a:t>
            </a:r>
          </a:p>
          <a:p>
            <a:pPr lvl="2"/>
            <a:r>
              <a:rPr lang="cs-CZ" dirty="0" smtClean="0"/>
              <a:t>komunikace</a:t>
            </a:r>
          </a:p>
          <a:p>
            <a:pPr lvl="2"/>
            <a:r>
              <a:rPr lang="cs-CZ" dirty="0" smtClean="0"/>
              <a:t>osobní (rodinný) rozpočet</a:t>
            </a:r>
          </a:p>
          <a:p>
            <a:pPr lvl="2"/>
            <a:r>
              <a:rPr lang="cs-CZ" dirty="0" smtClean="0"/>
              <a:t>chování (v souladu s právem, morálkou), atd.</a:t>
            </a:r>
          </a:p>
          <a:p>
            <a:pPr lvl="2"/>
            <a:endParaRPr lang="cs-CZ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„</a:t>
            </a:r>
            <a:r>
              <a:rPr lang="cs-CZ" b="1" dirty="0" err="1" smtClean="0"/>
              <a:t>Kryptoměny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b="1" dirty="0" smtClean="0"/>
              <a:t>Nejedná se o měnu  - není zákonným platidlem</a:t>
            </a:r>
          </a:p>
          <a:p>
            <a:r>
              <a:rPr lang="cs-CZ" dirty="0" smtClean="0"/>
              <a:t>Různé druhy:</a:t>
            </a:r>
          </a:p>
          <a:p>
            <a:r>
              <a:rPr lang="cs-CZ" dirty="0" smtClean="0"/>
              <a:t>Bez emitenta</a:t>
            </a:r>
          </a:p>
          <a:p>
            <a:r>
              <a:rPr lang="cs-CZ" dirty="0" smtClean="0"/>
              <a:t>Emitované </a:t>
            </a:r>
          </a:p>
          <a:p>
            <a:pPr lvl="1"/>
            <a:r>
              <a:rPr lang="cs-CZ" dirty="0" smtClean="0"/>
              <a:t>Emitované soukromou institucí</a:t>
            </a:r>
          </a:p>
          <a:p>
            <a:pPr lvl="1"/>
            <a:r>
              <a:rPr lang="cs-CZ" dirty="0" smtClean="0"/>
              <a:t>Emitované veřejnou institucí</a:t>
            </a:r>
          </a:p>
          <a:p>
            <a:endParaRPr lang="cs-CZ" dirty="0" smtClean="0"/>
          </a:p>
          <a:p>
            <a:r>
              <a:rPr lang="cs-CZ" dirty="0" smtClean="0"/>
              <a:t>Splňují v současné době </a:t>
            </a:r>
            <a:r>
              <a:rPr lang="cs-CZ" dirty="0" err="1" smtClean="0"/>
              <a:t>kryptoměny</a:t>
            </a:r>
            <a:r>
              <a:rPr lang="cs-CZ" dirty="0" smtClean="0"/>
              <a:t> výše vymezené funkce peněz?</a:t>
            </a:r>
          </a:p>
          <a:p>
            <a:r>
              <a:rPr lang="cs-CZ" dirty="0" smtClean="0"/>
              <a:t>Jsou spíše penězi nebo „investičními“ (spekulativními) instrumenty?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308465755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Cena a hodnota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 lnSpcReduction="10000"/>
          </a:bodyPr>
          <a:lstStyle/>
          <a:p>
            <a:r>
              <a:rPr lang="cs-CZ" dirty="0" smtClean="0"/>
              <a:t>Nejsou synonyma</a:t>
            </a:r>
          </a:p>
          <a:p>
            <a:r>
              <a:rPr lang="cs-CZ" dirty="0" smtClean="0"/>
              <a:t>Cena vzniká na trhu či je uměle dána cenovým předpisem</a:t>
            </a:r>
          </a:p>
          <a:p>
            <a:endParaRPr lang="cs-CZ" dirty="0" smtClean="0"/>
          </a:p>
          <a:p>
            <a:pPr algn="just"/>
            <a:r>
              <a:rPr lang="cs-CZ" i="1" dirty="0" smtClean="0"/>
              <a:t>„ Zatímco hodnota nemovitosti (či obecně jakéhokoliv ekonomického statku) je podložena dlouhodobými vnitřními fundamenty, cena je vždy průsečíkem poptávky a nabídky v daném konkrétním čase. Může se proto změnit velmi rychle.“	</a:t>
            </a:r>
            <a:r>
              <a:rPr lang="cs-CZ" dirty="0" smtClean="0"/>
              <a:t>									(Tomšík, 2016)</a:t>
            </a:r>
          </a:p>
          <a:p>
            <a:endParaRPr lang="cs-CZ" dirty="0" smtClean="0"/>
          </a:p>
          <a:p>
            <a:r>
              <a:rPr lang="cs-CZ" dirty="0" smtClean="0"/>
              <a:t>Bubliny na trhu</a:t>
            </a:r>
          </a:p>
          <a:p>
            <a:r>
              <a:rPr lang="cs-CZ" dirty="0" err="1" smtClean="0"/>
              <a:t>Loan</a:t>
            </a:r>
            <a:r>
              <a:rPr lang="cs-CZ" dirty="0" smtClean="0"/>
              <a:t> – to - </a:t>
            </a:r>
            <a:r>
              <a:rPr lang="cs-CZ" dirty="0" err="1" smtClean="0"/>
              <a:t>value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  <p:sp>
        <p:nvSpPr>
          <p:cNvPr id="4" name="TextovéPole 3"/>
          <p:cNvSpPr txBox="1"/>
          <p:nvPr/>
        </p:nvSpPr>
        <p:spPr>
          <a:xfrm rot="16200000">
            <a:off x="10014686" y="4828032"/>
            <a:ext cx="35112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https://www.cnb.cz/cs/o_cnb/blog_cnb/prispevky/tomsik_20161212.html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xmlns="" val="303101944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Měnová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908050"/>
            <a:ext cx="10018713" cy="4571998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cs-CZ" sz="2800" dirty="0" smtClean="0"/>
              <a:t>Měnově politické režimy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Cílování měnové zásoby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err="1" smtClean="0"/>
              <a:t>Cílování</a:t>
            </a:r>
            <a:r>
              <a:rPr lang="cs-CZ" sz="2800" dirty="0" smtClean="0"/>
              <a:t> měnového kurzu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err="1" smtClean="0"/>
              <a:t>Cílování</a:t>
            </a:r>
            <a:r>
              <a:rPr lang="cs-CZ" sz="2800" dirty="0" smtClean="0"/>
              <a:t> inflace</a:t>
            </a:r>
          </a:p>
          <a:p>
            <a:endParaRPr lang="cs-CZ" sz="2800" dirty="0" smtClean="0"/>
          </a:p>
          <a:p>
            <a:r>
              <a:rPr lang="cs-CZ" sz="2800" dirty="0" err="1" smtClean="0"/>
              <a:t>Cílování</a:t>
            </a:r>
            <a:r>
              <a:rPr lang="cs-CZ" sz="2800" dirty="0" smtClean="0"/>
              <a:t> inflace se objevuje až v době plovoucích kurzů</a:t>
            </a:r>
          </a:p>
          <a:p>
            <a:r>
              <a:rPr lang="cs-CZ" sz="2800" dirty="0" smtClean="0"/>
              <a:t>První použití začátek 90. let 20. stol. Nový Zéland</a:t>
            </a:r>
          </a:p>
          <a:p>
            <a:r>
              <a:rPr lang="cs-CZ" sz="2800" dirty="0" smtClean="0"/>
              <a:t>V ČR od roku 1998</a:t>
            </a:r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xmlns="" val="133759237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Měnová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27634"/>
            <a:ext cx="10018713" cy="4571998"/>
          </a:xfrm>
        </p:spPr>
        <p:txBody>
          <a:bodyPr anchor="t">
            <a:noAutofit/>
          </a:bodyPr>
          <a:lstStyle/>
          <a:p>
            <a:r>
              <a:rPr lang="cs-CZ" dirty="0" smtClean="0"/>
              <a:t>Cíl: </a:t>
            </a:r>
            <a:r>
              <a:rPr lang="cs-CZ" b="1" dirty="0" smtClean="0"/>
              <a:t>Cenová stabilita</a:t>
            </a:r>
          </a:p>
          <a:p>
            <a:pPr>
              <a:defRPr/>
            </a:pPr>
            <a:r>
              <a:rPr lang="cs-CZ" altLang="cs-CZ" dirty="0" smtClean="0"/>
              <a:t>ústava čl. 98 – </a:t>
            </a:r>
            <a:r>
              <a:rPr lang="cs-CZ" altLang="cs-CZ" i="1" dirty="0" smtClean="0"/>
              <a:t>„péče o cenovou stabilitu“</a:t>
            </a:r>
          </a:p>
          <a:p>
            <a:pPr>
              <a:defRPr/>
            </a:pPr>
            <a:r>
              <a:rPr lang="cs-CZ" altLang="cs-CZ" dirty="0" smtClean="0"/>
              <a:t>zák. č. 6/1993 Sb., o ČNB, § 2</a:t>
            </a:r>
          </a:p>
          <a:p>
            <a:pPr marL="0" indent="0" algn="just">
              <a:buNone/>
              <a:defRPr/>
            </a:pPr>
            <a:r>
              <a:rPr lang="cs-CZ" altLang="cs-CZ" i="1" dirty="0" smtClean="0"/>
              <a:t>„</a:t>
            </a:r>
            <a:r>
              <a:rPr lang="en-US" i="1" dirty="0" err="1" smtClean="0"/>
              <a:t>Hlavním</a:t>
            </a:r>
            <a:r>
              <a:rPr lang="en-US" i="1" dirty="0" smtClean="0"/>
              <a:t> </a:t>
            </a:r>
            <a:r>
              <a:rPr lang="en-US" i="1" dirty="0" err="1" smtClean="0"/>
              <a:t>cílem</a:t>
            </a:r>
            <a:r>
              <a:rPr lang="en-US" i="1" dirty="0" smtClean="0"/>
              <a:t> </a:t>
            </a:r>
            <a:r>
              <a:rPr lang="en-US" i="1" dirty="0" err="1" smtClean="0"/>
              <a:t>České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banky</a:t>
            </a:r>
            <a:r>
              <a:rPr lang="en-US" i="1" dirty="0" smtClean="0"/>
              <a:t> je </a:t>
            </a:r>
            <a:r>
              <a:rPr lang="en-US" i="1" dirty="0" err="1" smtClean="0"/>
              <a:t>péče</a:t>
            </a:r>
            <a:r>
              <a:rPr lang="en-US" i="1" dirty="0" smtClean="0"/>
              <a:t> o </a:t>
            </a:r>
            <a:r>
              <a:rPr lang="en-US" i="1" u="sng" dirty="0" err="1" smtClean="0"/>
              <a:t>cenovou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stabilitu</a:t>
            </a:r>
            <a:r>
              <a:rPr lang="en-US" i="1" dirty="0" smtClean="0"/>
              <a:t>. </a:t>
            </a:r>
            <a:r>
              <a:rPr lang="en-US" i="1" dirty="0" err="1" smtClean="0"/>
              <a:t>Česká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banka</a:t>
            </a:r>
            <a:r>
              <a:rPr lang="en-US" i="1" dirty="0" smtClean="0"/>
              <a:t> </a:t>
            </a:r>
            <a:r>
              <a:rPr lang="en-US" i="1" dirty="0" err="1" smtClean="0"/>
              <a:t>dále</a:t>
            </a:r>
            <a:r>
              <a:rPr lang="en-US" i="1" dirty="0" smtClean="0"/>
              <a:t> </a:t>
            </a:r>
            <a:r>
              <a:rPr lang="en-US" i="1" dirty="0" err="1" smtClean="0"/>
              <a:t>pečuje</a:t>
            </a:r>
            <a:r>
              <a:rPr lang="en-US" i="1" dirty="0" smtClean="0"/>
              <a:t> o </a:t>
            </a:r>
            <a:r>
              <a:rPr lang="en-US" i="1" dirty="0" err="1" smtClean="0"/>
              <a:t>finanční</a:t>
            </a:r>
            <a:r>
              <a:rPr lang="en-US" i="1" dirty="0" smtClean="0"/>
              <a:t> </a:t>
            </a:r>
            <a:r>
              <a:rPr lang="en-US" i="1" dirty="0" err="1" smtClean="0"/>
              <a:t>stabilitu</a:t>
            </a:r>
            <a:r>
              <a:rPr lang="en-US" i="1" dirty="0" smtClean="0"/>
              <a:t> a o </a:t>
            </a:r>
            <a:r>
              <a:rPr lang="en-US" i="1" dirty="0" err="1" smtClean="0"/>
              <a:t>bezpečné</a:t>
            </a:r>
            <a:r>
              <a:rPr lang="en-US" i="1" dirty="0" smtClean="0"/>
              <a:t> </a:t>
            </a:r>
            <a:r>
              <a:rPr lang="en-US" i="1" dirty="0" err="1" smtClean="0"/>
              <a:t>fungování</a:t>
            </a:r>
            <a:r>
              <a:rPr lang="en-US" i="1" dirty="0" smtClean="0"/>
              <a:t> </a:t>
            </a:r>
            <a:r>
              <a:rPr lang="en-US" i="1" dirty="0" err="1" smtClean="0"/>
              <a:t>finančního</a:t>
            </a:r>
            <a:r>
              <a:rPr lang="en-US" i="1" dirty="0" smtClean="0"/>
              <a:t> </a:t>
            </a:r>
            <a:r>
              <a:rPr lang="en-US" i="1" dirty="0" err="1" smtClean="0"/>
              <a:t>systému</a:t>
            </a:r>
            <a:r>
              <a:rPr lang="en-US" i="1" dirty="0" smtClean="0"/>
              <a:t> v </a:t>
            </a:r>
            <a:r>
              <a:rPr lang="en-US" i="1" dirty="0" err="1" smtClean="0"/>
              <a:t>České</a:t>
            </a:r>
            <a:r>
              <a:rPr lang="en-US" i="1" dirty="0" smtClean="0"/>
              <a:t> </a:t>
            </a:r>
            <a:r>
              <a:rPr lang="en-US" i="1" dirty="0" err="1" smtClean="0"/>
              <a:t>republice</a:t>
            </a:r>
            <a:r>
              <a:rPr lang="en-US" i="1" dirty="0" smtClean="0"/>
              <a:t>. </a:t>
            </a:r>
            <a:r>
              <a:rPr lang="en-US" i="1" dirty="0" err="1" smtClean="0"/>
              <a:t>Pokud</a:t>
            </a:r>
            <a:r>
              <a:rPr lang="en-US" i="1" dirty="0" smtClean="0"/>
              <a:t> </a:t>
            </a:r>
            <a:r>
              <a:rPr lang="en-US" i="1" dirty="0" err="1" smtClean="0"/>
              <a:t>tím</a:t>
            </a:r>
            <a:r>
              <a:rPr lang="en-US" i="1" dirty="0" smtClean="0"/>
              <a:t> </a:t>
            </a:r>
            <a:r>
              <a:rPr lang="en-US" i="1" dirty="0" err="1" smtClean="0"/>
              <a:t>není</a:t>
            </a:r>
            <a:r>
              <a:rPr lang="en-US" i="1" dirty="0" smtClean="0"/>
              <a:t> </a:t>
            </a:r>
            <a:r>
              <a:rPr lang="en-US" i="1" dirty="0" err="1" smtClean="0"/>
              <a:t>dotčen</a:t>
            </a:r>
            <a:r>
              <a:rPr lang="en-US" i="1" dirty="0" smtClean="0"/>
              <a:t> </a:t>
            </a:r>
            <a:r>
              <a:rPr lang="en-US" i="1" dirty="0" err="1" smtClean="0"/>
              <a:t>její</a:t>
            </a:r>
            <a:r>
              <a:rPr lang="en-US" i="1" dirty="0" smtClean="0"/>
              <a:t> </a:t>
            </a:r>
            <a:r>
              <a:rPr lang="en-US" i="1" dirty="0" err="1" smtClean="0"/>
              <a:t>hlavní</a:t>
            </a:r>
            <a:r>
              <a:rPr lang="en-US" i="1" dirty="0" smtClean="0"/>
              <a:t> </a:t>
            </a:r>
            <a:r>
              <a:rPr lang="en-US" i="1" dirty="0" err="1" smtClean="0"/>
              <a:t>cíl</a:t>
            </a:r>
            <a:r>
              <a:rPr lang="en-US" i="1" dirty="0" smtClean="0"/>
              <a:t>, </a:t>
            </a:r>
            <a:r>
              <a:rPr lang="en-US" i="1" dirty="0" err="1" smtClean="0"/>
              <a:t>Česká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banka</a:t>
            </a:r>
            <a:r>
              <a:rPr lang="en-US" i="1" dirty="0" smtClean="0"/>
              <a:t> </a:t>
            </a:r>
            <a:r>
              <a:rPr lang="en-US" i="1" dirty="0" err="1" smtClean="0"/>
              <a:t>podporuje</a:t>
            </a:r>
            <a:r>
              <a:rPr lang="en-US" i="1" dirty="0" smtClean="0"/>
              <a:t> </a:t>
            </a:r>
            <a:r>
              <a:rPr lang="en-US" i="1" u="sng" dirty="0" err="1" smtClean="0"/>
              <a:t>obecnou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hospodářskou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politiku</a:t>
            </a:r>
            <a:r>
              <a:rPr lang="en-US" i="1" u="sng" dirty="0" smtClean="0"/>
              <a:t> </a:t>
            </a:r>
            <a:r>
              <a:rPr lang="en-US" i="1" u="sng" dirty="0" err="1" smtClean="0"/>
              <a:t>vlády</a:t>
            </a:r>
            <a:r>
              <a:rPr lang="en-US" i="1" u="sng" dirty="0" smtClean="0"/>
              <a:t> </a:t>
            </a:r>
            <a:r>
              <a:rPr lang="en-US" i="1" dirty="0" err="1" smtClean="0"/>
              <a:t>vedoucí</a:t>
            </a:r>
            <a:r>
              <a:rPr lang="en-US" i="1" dirty="0" smtClean="0"/>
              <a:t> k </a:t>
            </a:r>
            <a:r>
              <a:rPr lang="en-US" i="1" dirty="0" err="1" smtClean="0"/>
              <a:t>udržitelnému</a:t>
            </a:r>
            <a:r>
              <a:rPr lang="en-US" i="1" dirty="0" smtClean="0"/>
              <a:t> </a:t>
            </a:r>
            <a:r>
              <a:rPr lang="en-US" i="1" dirty="0" err="1" smtClean="0"/>
              <a:t>hospodářskému</a:t>
            </a:r>
            <a:r>
              <a:rPr lang="en-US" i="1" dirty="0" smtClean="0"/>
              <a:t> </a:t>
            </a:r>
            <a:r>
              <a:rPr lang="en-US" i="1" dirty="0" err="1" smtClean="0"/>
              <a:t>růstu</a:t>
            </a:r>
            <a:r>
              <a:rPr lang="en-US" i="1" dirty="0" smtClean="0"/>
              <a:t> a </a:t>
            </a:r>
            <a:r>
              <a:rPr lang="en-US" i="1" dirty="0" err="1" smtClean="0"/>
              <a:t>obecné</a:t>
            </a:r>
            <a:r>
              <a:rPr lang="en-US" i="1" dirty="0" smtClean="0"/>
              <a:t> </a:t>
            </a:r>
            <a:r>
              <a:rPr lang="en-US" i="1" dirty="0" err="1" smtClean="0"/>
              <a:t>hospodářské</a:t>
            </a:r>
            <a:r>
              <a:rPr lang="en-US" i="1" dirty="0" smtClean="0"/>
              <a:t> </a:t>
            </a:r>
            <a:r>
              <a:rPr lang="en-US" i="1" dirty="0" err="1" smtClean="0"/>
              <a:t>politiky</a:t>
            </a:r>
            <a:r>
              <a:rPr lang="en-US" i="1" dirty="0" smtClean="0"/>
              <a:t> v </a:t>
            </a:r>
            <a:r>
              <a:rPr lang="en-US" i="1" dirty="0" err="1" smtClean="0"/>
              <a:t>Evropské</a:t>
            </a:r>
            <a:r>
              <a:rPr lang="en-US" i="1" dirty="0" smtClean="0"/>
              <a:t> </a:t>
            </a:r>
            <a:r>
              <a:rPr lang="en-US" i="1" dirty="0" err="1" smtClean="0"/>
              <a:t>unii</a:t>
            </a:r>
            <a:r>
              <a:rPr lang="en-US" i="1" dirty="0" smtClean="0"/>
              <a:t> se </a:t>
            </a:r>
            <a:r>
              <a:rPr lang="en-US" i="1" dirty="0" err="1" smtClean="0"/>
              <a:t>záměrem</a:t>
            </a:r>
            <a:r>
              <a:rPr lang="en-US" i="1" dirty="0" smtClean="0"/>
              <a:t> </a:t>
            </a:r>
            <a:r>
              <a:rPr lang="en-US" i="1" dirty="0" err="1" smtClean="0"/>
              <a:t>přispět</a:t>
            </a:r>
            <a:r>
              <a:rPr lang="en-US" i="1" dirty="0" smtClean="0"/>
              <a:t> k </a:t>
            </a:r>
            <a:r>
              <a:rPr lang="en-US" i="1" dirty="0" err="1" smtClean="0"/>
              <a:t>dosažení</a:t>
            </a:r>
            <a:r>
              <a:rPr lang="en-US" i="1" dirty="0" smtClean="0"/>
              <a:t> </a:t>
            </a:r>
            <a:r>
              <a:rPr lang="en-US" i="1" dirty="0" err="1" smtClean="0"/>
              <a:t>cílů</a:t>
            </a:r>
            <a:r>
              <a:rPr lang="en-US" i="1" dirty="0" smtClean="0"/>
              <a:t> </a:t>
            </a:r>
            <a:r>
              <a:rPr lang="en-US" i="1" dirty="0" err="1" smtClean="0"/>
              <a:t>Evropské</a:t>
            </a:r>
            <a:r>
              <a:rPr lang="en-US" i="1" dirty="0" smtClean="0"/>
              <a:t> </a:t>
            </a:r>
            <a:r>
              <a:rPr lang="en-US" i="1" dirty="0" err="1" smtClean="0"/>
              <a:t>unie</a:t>
            </a:r>
            <a:r>
              <a:rPr lang="en-US" i="1" dirty="0" smtClean="0"/>
              <a:t>. </a:t>
            </a:r>
            <a:r>
              <a:rPr lang="en-US" i="1" dirty="0" err="1" smtClean="0"/>
              <a:t>Česká</a:t>
            </a:r>
            <a:r>
              <a:rPr lang="en-US" i="1" dirty="0" smtClean="0"/>
              <a:t> </a:t>
            </a:r>
            <a:r>
              <a:rPr lang="en-US" i="1" dirty="0" err="1" smtClean="0"/>
              <a:t>národní</a:t>
            </a:r>
            <a:r>
              <a:rPr lang="en-US" i="1" dirty="0" smtClean="0"/>
              <a:t> </a:t>
            </a:r>
            <a:r>
              <a:rPr lang="en-US" i="1" dirty="0" err="1" smtClean="0"/>
              <a:t>banka</a:t>
            </a:r>
            <a:r>
              <a:rPr lang="en-US" i="1" dirty="0" smtClean="0"/>
              <a:t> </a:t>
            </a:r>
            <a:r>
              <a:rPr lang="en-US" i="1" dirty="0" err="1" smtClean="0"/>
              <a:t>jedná</a:t>
            </a:r>
            <a:r>
              <a:rPr lang="en-US" i="1" dirty="0" smtClean="0"/>
              <a:t> v </a:t>
            </a:r>
            <a:r>
              <a:rPr lang="en-US" i="1" dirty="0" err="1" smtClean="0"/>
              <a:t>souladu</a:t>
            </a:r>
            <a:r>
              <a:rPr lang="en-US" i="1" dirty="0" smtClean="0"/>
              <a:t> se </a:t>
            </a:r>
            <a:r>
              <a:rPr lang="en-US" i="1" dirty="0" err="1" smtClean="0"/>
              <a:t>zásadou</a:t>
            </a:r>
            <a:r>
              <a:rPr lang="en-US" i="1" dirty="0" smtClean="0"/>
              <a:t> </a:t>
            </a:r>
            <a:r>
              <a:rPr lang="en-US" i="1" dirty="0" err="1" smtClean="0"/>
              <a:t>otevřeného</a:t>
            </a:r>
            <a:r>
              <a:rPr lang="en-US" i="1" dirty="0" smtClean="0"/>
              <a:t> </a:t>
            </a:r>
            <a:r>
              <a:rPr lang="en-US" i="1" dirty="0" err="1" smtClean="0"/>
              <a:t>tržního</a:t>
            </a:r>
            <a:r>
              <a:rPr lang="en-US" i="1" dirty="0" smtClean="0"/>
              <a:t> </a:t>
            </a:r>
            <a:r>
              <a:rPr lang="en-US" i="1" dirty="0" err="1" smtClean="0"/>
              <a:t>hospodářství</a:t>
            </a:r>
            <a:r>
              <a:rPr lang="en-US" i="1" dirty="0" smtClean="0"/>
              <a:t>.</a:t>
            </a:r>
            <a:r>
              <a:rPr lang="cs-CZ" i="1" dirty="0" smtClean="0"/>
              <a:t>“</a:t>
            </a:r>
            <a:endParaRPr lang="cs-CZ" altLang="cs-CZ" i="1" dirty="0" smtClean="0"/>
          </a:p>
          <a:p>
            <a:pPr marL="0" indent="0">
              <a:buNone/>
              <a:defRPr/>
            </a:pPr>
            <a:endParaRPr lang="cs-CZ" altLang="cs-CZ" dirty="0" smtClean="0"/>
          </a:p>
          <a:p>
            <a:pPr marL="0" indent="0">
              <a:buNone/>
              <a:defRPr/>
            </a:pPr>
            <a:r>
              <a:rPr lang="cs-CZ" altLang="cs-CZ" i="1" dirty="0" smtClean="0"/>
              <a:t>„ČNB určuje měnovou politiku“</a:t>
            </a:r>
            <a:endParaRPr lang="cs-CZ" b="1" i="1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392182162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Měnově politický režim – </a:t>
            </a:r>
            <a:r>
              <a:rPr lang="cs-CZ" b="1" dirty="0" err="1" smtClean="0"/>
              <a:t>cílování</a:t>
            </a:r>
            <a:r>
              <a:rPr lang="cs-CZ" b="1" dirty="0" smtClean="0"/>
              <a:t> inflace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sz="2800" dirty="0" smtClean="0"/>
              <a:t>ČNB si určila tzv. inflační cíl ve výši 2% (od roku 2010)</a:t>
            </a:r>
          </a:p>
          <a:p>
            <a:r>
              <a:rPr lang="cs-CZ" sz="2800" dirty="0" smtClean="0"/>
              <a:t>ČNB se snaží nepřímo ovlivnit výši inflace</a:t>
            </a:r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pPr>
              <a:buNone/>
            </a:pPr>
            <a:r>
              <a:rPr lang="cs-CZ" sz="2800" b="1" dirty="0" smtClean="0"/>
              <a:t>				Jakým způsobem může ČNB ovlivňovat výši inflace?</a:t>
            </a:r>
          </a:p>
          <a:p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xmlns="" val="210134069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Klíčové pojmy - opakování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87398"/>
            <a:ext cx="10018713" cy="4695114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Hotovost</a:t>
            </a:r>
          </a:p>
          <a:p>
            <a:r>
              <a:rPr lang="cs-CZ" dirty="0" smtClean="0"/>
              <a:t>Bezhotovostní (účetní) depozitní peníze</a:t>
            </a:r>
          </a:p>
          <a:p>
            <a:r>
              <a:rPr lang="cs-CZ" dirty="0" smtClean="0"/>
              <a:t>Rezervy</a:t>
            </a:r>
          </a:p>
          <a:p>
            <a:endParaRPr lang="cs-CZ" dirty="0" smtClean="0"/>
          </a:p>
          <a:p>
            <a:r>
              <a:rPr lang="cs-CZ" dirty="0" smtClean="0"/>
              <a:t>Povinné minimální rezervy</a:t>
            </a:r>
          </a:p>
          <a:p>
            <a:r>
              <a:rPr lang="cs-CZ" dirty="0" smtClean="0"/>
              <a:t>Mezibankovní trh</a:t>
            </a:r>
          </a:p>
          <a:p>
            <a:r>
              <a:rPr lang="cs-CZ" dirty="0" smtClean="0"/>
              <a:t>Klíčové sazby</a:t>
            </a:r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73727314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err="1" smtClean="0"/>
              <a:t>Měnověpolitické</a:t>
            </a:r>
            <a:r>
              <a:rPr lang="cs-CZ" b="1" dirty="0" smtClean="0"/>
              <a:t>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pPr>
              <a:buNone/>
            </a:pPr>
            <a:r>
              <a:rPr lang="cs-CZ" sz="2800" dirty="0" smtClean="0"/>
              <a:t>V moderních ekonomikách zásadně nepřímé nástroje!</a:t>
            </a:r>
          </a:p>
          <a:p>
            <a:pPr>
              <a:buNone/>
            </a:pPr>
            <a:endParaRPr lang="cs-CZ" sz="2800" b="1" dirty="0" smtClean="0"/>
          </a:p>
          <a:p>
            <a:pPr>
              <a:buNone/>
            </a:pPr>
            <a:r>
              <a:rPr lang="cs-CZ" sz="2800" b="1" dirty="0" smtClean="0"/>
              <a:t>Standardní</a:t>
            </a:r>
          </a:p>
          <a:p>
            <a:r>
              <a:rPr lang="cs-CZ" sz="2800" dirty="0" smtClean="0"/>
              <a:t>Povinné minimální rezervy (ustupují do pozadí)</a:t>
            </a:r>
          </a:p>
          <a:p>
            <a:r>
              <a:rPr lang="cs-CZ" sz="2800" dirty="0" smtClean="0"/>
              <a:t>Operace na volném trhu</a:t>
            </a:r>
          </a:p>
          <a:p>
            <a:r>
              <a:rPr lang="cs-CZ" sz="2800" dirty="0" smtClean="0"/>
              <a:t>Automatické nástroje (depozitní a úvěrové </a:t>
            </a:r>
            <a:r>
              <a:rPr lang="cs-CZ" sz="2800" dirty="0" err="1" smtClean="0"/>
              <a:t>facility</a:t>
            </a:r>
            <a:r>
              <a:rPr lang="cs-CZ" sz="2800" dirty="0" smtClean="0"/>
              <a:t>)</a:t>
            </a:r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xmlns="" val="232101316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err="1" smtClean="0"/>
              <a:t>Měnověpolitické</a:t>
            </a:r>
            <a:r>
              <a:rPr lang="cs-CZ" b="1" dirty="0" smtClean="0"/>
              <a:t>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Většinou tři klíčové sazby – v různých státech různé názvy</a:t>
            </a:r>
          </a:p>
          <a:p>
            <a:r>
              <a:rPr lang="cs-CZ" sz="2800" dirty="0" smtClean="0"/>
              <a:t>V ČR: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err="1" smtClean="0"/>
              <a:t>Repo</a:t>
            </a:r>
            <a:r>
              <a:rPr lang="cs-CZ" sz="2800" dirty="0" smtClean="0"/>
              <a:t> sazba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Diskontní sazba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800" dirty="0" smtClean="0"/>
              <a:t>Lombardní sazba</a:t>
            </a:r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xmlns="" val="110926893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Automatické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b="1" dirty="0" smtClean="0"/>
              <a:t>Dodávání likvidity (rezerv)</a:t>
            </a:r>
          </a:p>
          <a:p>
            <a:r>
              <a:rPr lang="cs-CZ" dirty="0" smtClean="0"/>
              <a:t>ČNB půjčuje nové rezervy, většinou </a:t>
            </a:r>
            <a:r>
              <a:rPr lang="cs-CZ" dirty="0" err="1" smtClean="0"/>
              <a:t>over</a:t>
            </a:r>
            <a:r>
              <a:rPr lang="cs-CZ" dirty="0" smtClean="0"/>
              <a:t>-</a:t>
            </a:r>
            <a:r>
              <a:rPr lang="cs-CZ" dirty="0" err="1" smtClean="0"/>
              <a:t>night</a:t>
            </a:r>
            <a:endParaRPr lang="cs-CZ" dirty="0" smtClean="0"/>
          </a:p>
          <a:p>
            <a:r>
              <a:rPr lang="cs-CZ" dirty="0" smtClean="0"/>
              <a:t>Lombardní sazba</a:t>
            </a:r>
          </a:p>
          <a:p>
            <a:r>
              <a:rPr lang="cs-CZ" dirty="0" smtClean="0"/>
              <a:t>V praxi ČR v současné době spíše výjimečné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101155799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Automatické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b="1" dirty="0" smtClean="0"/>
              <a:t>Dodávání likvidity (rezerv)</a:t>
            </a:r>
          </a:p>
          <a:p>
            <a:r>
              <a:rPr lang="cs-CZ" dirty="0" smtClean="0"/>
              <a:t>ČNB půjčuje nové rezervy, většinou </a:t>
            </a:r>
            <a:r>
              <a:rPr lang="cs-CZ" dirty="0" err="1" smtClean="0"/>
              <a:t>over</a:t>
            </a:r>
            <a:r>
              <a:rPr lang="cs-CZ" dirty="0" smtClean="0"/>
              <a:t>-</a:t>
            </a:r>
            <a:r>
              <a:rPr lang="cs-CZ" dirty="0" err="1" smtClean="0"/>
              <a:t>night</a:t>
            </a:r>
            <a:endParaRPr lang="cs-CZ" dirty="0" smtClean="0"/>
          </a:p>
          <a:p>
            <a:r>
              <a:rPr lang="cs-CZ" dirty="0" smtClean="0"/>
              <a:t>Lombardní sazba</a:t>
            </a:r>
          </a:p>
          <a:p>
            <a:r>
              <a:rPr lang="cs-CZ" dirty="0" smtClean="0"/>
              <a:t>V praxi ČR v současné době spíše výjimečné</a:t>
            </a:r>
          </a:p>
          <a:p>
            <a:endParaRPr lang="cs-CZ" dirty="0" smtClean="0"/>
          </a:p>
          <a:p>
            <a:r>
              <a:rPr lang="cs-CZ" b="1" dirty="0" smtClean="0"/>
              <a:t>Stahování likvidity (rezerv)</a:t>
            </a:r>
          </a:p>
          <a:p>
            <a:r>
              <a:rPr lang="cs-CZ" dirty="0" smtClean="0"/>
              <a:t>ČNB umožňuje bankám „odložit“ přebytečné rezervy, </a:t>
            </a:r>
            <a:r>
              <a:rPr lang="cs-CZ" dirty="0" err="1" smtClean="0"/>
              <a:t>over</a:t>
            </a:r>
            <a:r>
              <a:rPr lang="cs-CZ" dirty="0" smtClean="0"/>
              <a:t>-</a:t>
            </a:r>
            <a:r>
              <a:rPr lang="cs-CZ" dirty="0" err="1" smtClean="0"/>
              <a:t>night</a:t>
            </a:r>
            <a:endParaRPr lang="cs-CZ" dirty="0" smtClean="0"/>
          </a:p>
          <a:p>
            <a:r>
              <a:rPr lang="cs-CZ" dirty="0" smtClean="0"/>
              <a:t>Diskontní sazba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282752233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84048"/>
            <a:ext cx="10018713" cy="1331975"/>
          </a:xfrm>
        </p:spPr>
        <p:txBody>
          <a:bodyPr/>
          <a:lstStyle/>
          <a:p>
            <a:pPr algn="l"/>
            <a:r>
              <a:rPr lang="cs-CZ" b="1" dirty="0" smtClean="0"/>
              <a:t>Témata dnešního bloku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16023"/>
            <a:ext cx="10018713" cy="4657345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Oblast I - Tržní prostředí</a:t>
            </a:r>
          </a:p>
          <a:p>
            <a:pPr lvl="1"/>
            <a:r>
              <a:rPr lang="cs-CZ" dirty="0" smtClean="0"/>
              <a:t>V této oblasti se budeme zabývat prostředím, v němž organizační jednotka funguje</a:t>
            </a:r>
          </a:p>
          <a:p>
            <a:pPr lvl="2"/>
            <a:r>
              <a:rPr lang="cs-CZ" dirty="0" smtClean="0"/>
              <a:t>Tržní mechanismus</a:t>
            </a:r>
          </a:p>
          <a:p>
            <a:pPr lvl="2"/>
            <a:r>
              <a:rPr lang="cs-CZ" dirty="0" smtClean="0"/>
              <a:t>Povaha regulací ovlivňující tržní mechanismus</a:t>
            </a:r>
          </a:p>
          <a:p>
            <a:pPr lvl="2"/>
            <a:r>
              <a:rPr lang="cs-CZ" dirty="0" smtClean="0"/>
              <a:t>Soukromý sektor vs. veřejný sektor</a:t>
            </a:r>
          </a:p>
          <a:p>
            <a:pPr lvl="2"/>
            <a:endParaRPr lang="cs-CZ" dirty="0" smtClean="0"/>
          </a:p>
          <a:p>
            <a:r>
              <a:rPr lang="cs-CZ" sz="2400" dirty="0" smtClean="0"/>
              <a:t>Oblast II - Státní hospodářské politiky</a:t>
            </a:r>
          </a:p>
          <a:p>
            <a:pPr lvl="1"/>
            <a:r>
              <a:rPr lang="cs-CZ" sz="2000" dirty="0" smtClean="0"/>
              <a:t>V této oblasti se zaměříme na vybrané činnosti, kterými stát dosahuje svých cílů</a:t>
            </a:r>
          </a:p>
          <a:p>
            <a:pPr lvl="2"/>
            <a:r>
              <a:rPr lang="cs-CZ" sz="1800" dirty="0" smtClean="0"/>
              <a:t>Fiskální politika</a:t>
            </a:r>
          </a:p>
          <a:p>
            <a:pPr lvl="2"/>
            <a:r>
              <a:rPr lang="cs-CZ" dirty="0" smtClean="0"/>
              <a:t>Měnová politika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xmlns="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Operace na volném trhu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Dodávání vs. stahování rezervy (likvidity)</a:t>
            </a:r>
          </a:p>
          <a:p>
            <a:endParaRPr lang="cs-CZ" dirty="0" smtClean="0"/>
          </a:p>
          <a:p>
            <a:r>
              <a:rPr lang="cs-CZ" dirty="0" smtClean="0"/>
              <a:t>Dodávání – ČNB půjčuje bankovnímu sektoru nové rezervy</a:t>
            </a:r>
          </a:p>
          <a:p>
            <a:r>
              <a:rPr lang="cs-CZ" dirty="0" smtClean="0"/>
              <a:t>Stahování – ČNB stahuje („půjčuje si od bankovního sektoru“) přebytečné rezervy</a:t>
            </a:r>
          </a:p>
          <a:p>
            <a:endParaRPr lang="cs-CZ" dirty="0" smtClean="0"/>
          </a:p>
          <a:p>
            <a:r>
              <a:rPr lang="cs-CZ" dirty="0" smtClean="0"/>
              <a:t>Půjčování či stahování se děje vždy na předem stanovenou dobu (většinou 2 týdny), tj. tzv. </a:t>
            </a:r>
            <a:r>
              <a:rPr lang="cs-CZ" b="1" dirty="0" err="1" smtClean="0"/>
              <a:t>repo</a:t>
            </a:r>
            <a:r>
              <a:rPr lang="cs-CZ" b="1" dirty="0" smtClean="0"/>
              <a:t> tendry</a:t>
            </a:r>
          </a:p>
          <a:p>
            <a:r>
              <a:rPr lang="cs-CZ" dirty="0" smtClean="0"/>
              <a:t>Zajištění </a:t>
            </a:r>
            <a:r>
              <a:rPr lang="cs-CZ" b="1" dirty="0" err="1" smtClean="0"/>
              <a:t>kolaterálem</a:t>
            </a:r>
            <a:r>
              <a:rPr lang="cs-CZ" dirty="0" smtClean="0"/>
              <a:t> (cenný papír vysoké kvality, zejm. státní dluhopisy)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287118488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Aktuální výše sazeb a PMR v ČR (</a:t>
            </a:r>
            <a:r>
              <a:rPr lang="cs-CZ" b="1" dirty="0" smtClean="0"/>
              <a:t>02/2020)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0648" y="1999051"/>
            <a:ext cx="10018713" cy="4571998"/>
          </a:xfrm>
        </p:spPr>
        <p:txBody>
          <a:bodyPr anchor="t">
            <a:normAutofit/>
          </a:bodyPr>
          <a:lstStyle/>
          <a:p>
            <a:pPr algn="ctr"/>
            <a:r>
              <a:rPr lang="cs-CZ" sz="3200" b="1" dirty="0" smtClean="0"/>
              <a:t>Základní sazby ČNB</a:t>
            </a:r>
          </a:p>
          <a:p>
            <a:pPr algn="ctr"/>
            <a:r>
              <a:rPr lang="cs-CZ" sz="3200" dirty="0" smtClean="0"/>
              <a:t>2T </a:t>
            </a:r>
            <a:r>
              <a:rPr lang="cs-CZ" sz="3200" dirty="0" err="1" smtClean="0"/>
              <a:t>Repo</a:t>
            </a:r>
            <a:r>
              <a:rPr lang="cs-CZ" sz="3200" dirty="0" smtClean="0"/>
              <a:t> </a:t>
            </a:r>
            <a:r>
              <a:rPr lang="cs-CZ" sz="3200" dirty="0" smtClean="0"/>
              <a:t>sazba:2,25 </a:t>
            </a:r>
            <a:r>
              <a:rPr lang="cs-CZ" sz="3200" dirty="0" smtClean="0"/>
              <a:t>%		</a:t>
            </a:r>
          </a:p>
          <a:p>
            <a:pPr algn="ctr"/>
            <a:r>
              <a:rPr lang="cs-CZ" sz="3200" dirty="0" smtClean="0"/>
              <a:t>Diskontní </a:t>
            </a:r>
            <a:r>
              <a:rPr lang="cs-CZ" sz="3200" dirty="0" smtClean="0"/>
              <a:t>sazba:1,25 </a:t>
            </a:r>
            <a:r>
              <a:rPr lang="cs-CZ" sz="3200" dirty="0" smtClean="0"/>
              <a:t>%		</a:t>
            </a:r>
          </a:p>
          <a:p>
            <a:pPr algn="ctr"/>
            <a:r>
              <a:rPr lang="cs-CZ" sz="3200" dirty="0" smtClean="0"/>
              <a:t>Lombardní sazba: </a:t>
            </a:r>
            <a:r>
              <a:rPr lang="cs-CZ" sz="3200" dirty="0" smtClean="0"/>
              <a:t>3</a:t>
            </a:r>
            <a:r>
              <a:rPr lang="cs-CZ" sz="3200" dirty="0" smtClean="0"/>
              <a:t>,25 </a:t>
            </a:r>
            <a:r>
              <a:rPr lang="cs-CZ" sz="3200" dirty="0" smtClean="0"/>
              <a:t>% 	</a:t>
            </a:r>
          </a:p>
          <a:p>
            <a:pPr algn="ctr"/>
            <a:endParaRPr lang="cs-CZ" sz="3200" dirty="0" smtClean="0"/>
          </a:p>
          <a:p>
            <a:pPr algn="ctr"/>
            <a:r>
              <a:rPr lang="cs-CZ" sz="3200" dirty="0" smtClean="0"/>
              <a:t>PMR: 2,00 % 		</a:t>
            </a:r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140957219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Transmisní mechanismus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 lnSpcReduction="10000"/>
          </a:bodyPr>
          <a:lstStyle/>
          <a:p>
            <a:r>
              <a:rPr lang="cs-CZ" dirty="0" smtClean="0"/>
              <a:t>Řetězec ekonomických vazeb</a:t>
            </a:r>
          </a:p>
          <a:p>
            <a:pPr>
              <a:buNone/>
            </a:pPr>
            <a:r>
              <a:rPr lang="cs-CZ" dirty="0" smtClean="0"/>
              <a:t>Příklad (úrokový kanál):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Zvýšení </a:t>
            </a:r>
            <a:r>
              <a:rPr lang="cs-CZ" dirty="0" err="1" smtClean="0"/>
              <a:t>repo</a:t>
            </a:r>
            <a:r>
              <a:rPr lang="cs-CZ" dirty="0" smtClean="0"/>
              <a:t> sazby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Zvýšení sazeb u komerčních bank 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Snížení poptávky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Pokles růstu cen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80110" y="1614234"/>
            <a:ext cx="3889375" cy="449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otched Right Arrow 1"/>
          <p:cNvSpPr/>
          <p:nvPr/>
        </p:nvSpPr>
        <p:spPr bwMode="auto">
          <a:xfrm rot="5400000">
            <a:off x="2916363" y="3382995"/>
            <a:ext cx="587375" cy="242887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50196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6" name="Notched Right Arrow 1"/>
          <p:cNvSpPr/>
          <p:nvPr/>
        </p:nvSpPr>
        <p:spPr bwMode="auto">
          <a:xfrm rot="5400000">
            <a:off x="2916363" y="4390994"/>
            <a:ext cx="587375" cy="242887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50196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7" name="Notched Right Arrow 1"/>
          <p:cNvSpPr/>
          <p:nvPr/>
        </p:nvSpPr>
        <p:spPr bwMode="auto">
          <a:xfrm rot="5400000">
            <a:off x="2947319" y="5302346"/>
            <a:ext cx="587375" cy="242887"/>
          </a:xfrm>
          <a:prstGeom prst="notchedRightArrow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50196"/>
                  <a:invGamma/>
                </a:schemeClr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/>
            </a:pPr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854768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Nestandardní </a:t>
            </a:r>
            <a:r>
              <a:rPr lang="cs-CZ" b="1" dirty="0" err="1" smtClean="0"/>
              <a:t>měnověpolitické</a:t>
            </a:r>
            <a:r>
              <a:rPr lang="cs-CZ" b="1" dirty="0" smtClean="0"/>
              <a:t> nástroje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Autofit/>
          </a:bodyPr>
          <a:lstStyle/>
          <a:p>
            <a:r>
              <a:rPr lang="cs-CZ" sz="2800" b="1" dirty="0" smtClean="0"/>
              <a:t>Devizové intervence</a:t>
            </a:r>
          </a:p>
          <a:p>
            <a:r>
              <a:rPr lang="cs-CZ" sz="2800" dirty="0" smtClean="0"/>
              <a:t>V ČR prováděny od 2013 do 2017</a:t>
            </a:r>
          </a:p>
          <a:p>
            <a:r>
              <a:rPr lang="cs-CZ" sz="2800" dirty="0" err="1" smtClean="0"/>
              <a:t>Repo</a:t>
            </a:r>
            <a:r>
              <a:rPr lang="cs-CZ" sz="2800" dirty="0" smtClean="0"/>
              <a:t> sazba a diskontní sazba na „technické nule“</a:t>
            </a:r>
          </a:p>
          <a:p>
            <a:r>
              <a:rPr lang="cs-CZ" sz="2800" dirty="0" smtClean="0"/>
              <a:t>Inflace stále příliš nízká</a:t>
            </a:r>
          </a:p>
          <a:p>
            <a:r>
              <a:rPr lang="cs-CZ" sz="2800" dirty="0" smtClean="0"/>
              <a:t>Snaha o navýšení inflace blíže k inflačnímu cíli</a:t>
            </a:r>
          </a:p>
          <a:p>
            <a:endParaRPr lang="cs-CZ" sz="2800" dirty="0" smtClean="0"/>
          </a:p>
          <a:p>
            <a:r>
              <a:rPr lang="cs-CZ" sz="2800" dirty="0" smtClean="0"/>
              <a:t>Přistoupeno k „oslabování“ koruny</a:t>
            </a:r>
          </a:p>
          <a:p>
            <a:r>
              <a:rPr lang="cs-CZ" sz="2800" dirty="0" smtClean="0"/>
              <a:t>Nákup EUR za CZK</a:t>
            </a:r>
          </a:p>
          <a:p>
            <a:endParaRPr lang="cs-CZ" sz="2800" dirty="0" smtClean="0"/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xmlns="" val="179861906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Devizové intervence – několik názorů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72768"/>
            <a:ext cx="10018713" cy="4992624"/>
          </a:xfrm>
        </p:spPr>
        <p:txBody>
          <a:bodyPr anchor="t">
            <a:normAutofit/>
          </a:bodyPr>
          <a:lstStyle/>
          <a:p>
            <a:endParaRPr lang="cs-CZ" altLang="cs-CZ" dirty="0" smtClean="0"/>
          </a:p>
          <a:p>
            <a:r>
              <a:rPr lang="cs-CZ" dirty="0" smtClean="0"/>
              <a:t>Viceguvernér ČNB 2014</a:t>
            </a:r>
          </a:p>
          <a:p>
            <a:r>
              <a:rPr lang="cs-CZ" dirty="0" smtClean="0">
                <a:hlinkClick r:id="rId2"/>
              </a:rPr>
              <a:t>https://www.youtube.com/watch?v=XE1nkMmOHDg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Ekonom Pavel Kohout 2013/2014</a:t>
            </a:r>
          </a:p>
          <a:p>
            <a:r>
              <a:rPr lang="cs-CZ" dirty="0" smtClean="0">
                <a:hlinkClick r:id="rId3"/>
              </a:rPr>
              <a:t>https://www.youtube.com/watch?v=_qw_FogVuJ4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Martin Slaný 2017</a:t>
            </a:r>
          </a:p>
          <a:p>
            <a:r>
              <a:rPr lang="cs-CZ" dirty="0" smtClean="0">
                <a:hlinkClick r:id="rId4"/>
              </a:rPr>
              <a:t>https://www.youtube.com/watch?v=Ifs37HuWJcs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365917857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Některé další </a:t>
            </a:r>
            <a:r>
              <a:rPr lang="cs-CZ" b="1" dirty="0" err="1" smtClean="0"/>
              <a:t>měnověpolitické</a:t>
            </a:r>
            <a:r>
              <a:rPr lang="cs-CZ" b="1" dirty="0" smtClean="0"/>
              <a:t> nástroje - v ČR nevyužívané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572768"/>
            <a:ext cx="10018713" cy="4992624"/>
          </a:xfrm>
        </p:spPr>
        <p:txBody>
          <a:bodyPr anchor="t">
            <a:normAutofit/>
          </a:bodyPr>
          <a:lstStyle/>
          <a:p>
            <a:endParaRPr lang="cs-CZ" altLang="cs-CZ" sz="2800" dirty="0" smtClean="0"/>
          </a:p>
          <a:p>
            <a:r>
              <a:rPr lang="cs-CZ" sz="2800" dirty="0" smtClean="0"/>
              <a:t>Kvantitativní uvolňování</a:t>
            </a:r>
          </a:p>
          <a:p>
            <a:r>
              <a:rPr lang="cs-CZ" sz="2800" dirty="0" smtClean="0"/>
              <a:t>Negativní sazby</a:t>
            </a:r>
          </a:p>
          <a:p>
            <a:endParaRPr lang="cs-CZ" sz="2800" dirty="0" smtClean="0"/>
          </a:p>
          <a:p>
            <a:r>
              <a:rPr lang="cs-CZ" sz="2800" dirty="0" smtClean="0"/>
              <a:t>V teoretické rovině uvažováno o:</a:t>
            </a:r>
          </a:p>
          <a:p>
            <a:r>
              <a:rPr lang="cs-CZ" sz="2800" dirty="0" smtClean="0"/>
              <a:t>tzv. </a:t>
            </a:r>
            <a:r>
              <a:rPr lang="cs-CZ" sz="2800" dirty="0" err="1" smtClean="0"/>
              <a:t>helicopter</a:t>
            </a:r>
            <a:r>
              <a:rPr lang="cs-CZ" sz="2800" dirty="0" smtClean="0"/>
              <a:t> drops</a:t>
            </a:r>
          </a:p>
          <a:p>
            <a:r>
              <a:rPr lang="cs-CZ" sz="2800" dirty="0" smtClean="0"/>
              <a:t>novém druhu bezhotovostních (účetních) peněz (s úročením stanoveným centrální bankou)</a:t>
            </a:r>
          </a:p>
          <a:p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xmlns="" val="357040925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xmlns="" val="5148478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5487"/>
            <a:ext cx="10018713" cy="117043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Oblast I – Tržní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64792"/>
            <a:ext cx="10018713" cy="4672584"/>
          </a:xfrm>
        </p:spPr>
        <p:txBody>
          <a:bodyPr anchor="t">
            <a:noAutofit/>
          </a:bodyPr>
          <a:lstStyle/>
          <a:p>
            <a:r>
              <a:rPr lang="cs-CZ" altLang="cs-CZ" dirty="0" smtClean="0"/>
              <a:t>Tržní hospodářství vs. centrálně plánované hospodářství</a:t>
            </a:r>
          </a:p>
          <a:p>
            <a:r>
              <a:rPr lang="cs-CZ" altLang="cs-CZ" sz="2400" dirty="0" smtClean="0"/>
              <a:t>Spojitost s přístupem k institutu vlastnictví</a:t>
            </a:r>
          </a:p>
          <a:p>
            <a:endParaRPr lang="cs-CZ" altLang="cs-CZ" sz="2400" dirty="0" smtClean="0"/>
          </a:p>
          <a:p>
            <a:r>
              <a:rPr lang="cs-CZ" altLang="cs-CZ" dirty="0" smtClean="0"/>
              <a:t>Vlastnické právo = věcné právo, </a:t>
            </a:r>
            <a:r>
              <a:rPr lang="cs-CZ" altLang="cs-CZ" dirty="0" err="1" smtClean="0"/>
              <a:t>erga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omnes</a:t>
            </a:r>
            <a:r>
              <a:rPr lang="cs-CZ" altLang="cs-CZ" dirty="0" smtClean="0"/>
              <a:t> (působící vůči všem osobám)</a:t>
            </a:r>
          </a:p>
          <a:p>
            <a:r>
              <a:rPr lang="cs-CZ" altLang="cs-CZ" sz="2400" dirty="0" smtClean="0"/>
              <a:t>Oprávnění věc držet, užívat a požívat, nakládat s ní</a:t>
            </a:r>
          </a:p>
          <a:p>
            <a:endParaRPr lang="cs-CZ" altLang="cs-CZ" dirty="0"/>
          </a:p>
          <a:p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33084786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5487"/>
            <a:ext cx="10018713" cy="117043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Vybraná právní úprava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64792"/>
            <a:ext cx="10018713" cy="4672584"/>
          </a:xfrm>
        </p:spPr>
        <p:txBody>
          <a:bodyPr anchor="t">
            <a:noAutofit/>
          </a:bodyPr>
          <a:lstStyle/>
          <a:p>
            <a:r>
              <a:rPr lang="cs-CZ" altLang="cs-CZ" dirty="0" smtClean="0"/>
              <a:t>Listina základních práva svobod (Listina):</a:t>
            </a:r>
          </a:p>
          <a:p>
            <a:pPr lvl="1"/>
            <a:r>
              <a:rPr lang="cs-CZ" altLang="cs-CZ" sz="2400" dirty="0" smtClean="0"/>
              <a:t>Čl. </a:t>
            </a:r>
            <a:r>
              <a:rPr lang="cs-CZ" altLang="cs-CZ" sz="2400" dirty="0"/>
              <a:t>11 </a:t>
            </a:r>
            <a:r>
              <a:rPr lang="cs-CZ" altLang="cs-CZ" sz="2400" i="1" dirty="0" smtClean="0"/>
              <a:t>„Každý </a:t>
            </a:r>
            <a:r>
              <a:rPr lang="cs-CZ" altLang="cs-CZ" sz="2400" i="1" dirty="0"/>
              <a:t>má </a:t>
            </a:r>
            <a:r>
              <a:rPr lang="cs-CZ" altLang="cs-CZ" sz="2400" i="1" u="sng" dirty="0"/>
              <a:t>právo vlastnit majetek</a:t>
            </a:r>
            <a:r>
              <a:rPr lang="cs-CZ" altLang="cs-CZ" sz="2400" i="1" dirty="0"/>
              <a:t>. Vlastnické právo všech vlastníků má stejný zákonný obsah a ochranu</a:t>
            </a:r>
            <a:r>
              <a:rPr lang="cs-CZ" altLang="cs-CZ" sz="2400" i="1" dirty="0" smtClean="0"/>
              <a:t>.“</a:t>
            </a:r>
          </a:p>
          <a:p>
            <a:pPr lvl="1"/>
            <a:r>
              <a:rPr lang="cs-CZ" altLang="cs-CZ" sz="2400" i="1" dirty="0"/>
              <a:t>„Zákon stanoví, který majetek nezbytný k zabezpečování potřeb celé společnosti, rozvoje národního hospodářství a veřejného zájmu smí být jen ve vlastnictví státu, obce nebo určených právnických osob; zákon může také stanovit, že určité věci mohou být pouze ve vlastnictví občanů nebo právnických osob se sídlem v České a Slovenské Federativní </a:t>
            </a:r>
            <a:r>
              <a:rPr lang="cs-CZ" altLang="cs-CZ" sz="2400" i="1" dirty="0" smtClean="0"/>
              <a:t>Republice.“</a:t>
            </a:r>
          </a:p>
          <a:p>
            <a:pPr lvl="1"/>
            <a:r>
              <a:rPr lang="cs-CZ" altLang="cs-CZ" sz="2400" dirty="0" smtClean="0"/>
              <a:t>Čl.26 </a:t>
            </a:r>
            <a:r>
              <a:rPr lang="cs-CZ" altLang="cs-CZ" sz="2400" i="1" dirty="0" smtClean="0"/>
              <a:t>„</a:t>
            </a:r>
            <a:r>
              <a:rPr lang="cs-CZ" sz="2400" i="1" dirty="0"/>
              <a:t>Každý má právo na svobodnou volbu povolání a přípravu k němu, jakož i </a:t>
            </a:r>
            <a:r>
              <a:rPr lang="cs-CZ" sz="2400" i="1" u="sng" dirty="0"/>
              <a:t>právo podnikat </a:t>
            </a:r>
            <a:r>
              <a:rPr lang="cs-CZ" sz="2400" i="1" dirty="0"/>
              <a:t>a provozovat jinou hospodářskou </a:t>
            </a:r>
            <a:r>
              <a:rPr lang="cs-CZ" sz="2400" i="1" dirty="0" smtClean="0"/>
              <a:t>činnost.</a:t>
            </a:r>
            <a:r>
              <a:rPr lang="cs-CZ" altLang="cs-CZ" sz="2400" i="1" dirty="0" smtClean="0"/>
              <a:t>“</a:t>
            </a:r>
          </a:p>
          <a:p>
            <a:endParaRPr lang="cs-CZ" altLang="cs-CZ" dirty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301310740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5487"/>
            <a:ext cx="10018713" cy="1170433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/>
              <a:t>Vybraná právní úprava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645920"/>
            <a:ext cx="10018713" cy="4672584"/>
          </a:xfrm>
        </p:spPr>
        <p:txBody>
          <a:bodyPr anchor="t">
            <a:noAutofit/>
          </a:bodyPr>
          <a:lstStyle/>
          <a:p>
            <a:r>
              <a:rPr lang="cs-CZ" altLang="cs-CZ" dirty="0" smtClean="0"/>
              <a:t>Smlouva o fungování EU (SFEU):</a:t>
            </a:r>
          </a:p>
          <a:p>
            <a:pPr lvl="1"/>
            <a:r>
              <a:rPr lang="cs-CZ" altLang="cs-CZ" sz="2400" dirty="0" smtClean="0"/>
              <a:t>Čl. 119 </a:t>
            </a:r>
            <a:r>
              <a:rPr lang="cs-CZ" altLang="cs-CZ" sz="2400" i="1" dirty="0" smtClean="0"/>
              <a:t>„</a:t>
            </a:r>
            <a:r>
              <a:rPr lang="cs-CZ" sz="2400" i="1" dirty="0"/>
              <a:t>Činnosti členských států a Unie ve smyslu článku 3 Smlouvy o Evropské unii zahrnují za podmínek stanovených Smlouvami zavedení hospodářské politiky, která je založena na úzké koordinaci hospodářských politik členských států, na vnitřním trhu a na vymezení společných cílů a která je prováděna v souladu se </a:t>
            </a:r>
            <a:r>
              <a:rPr lang="cs-CZ" sz="2400" i="1" u="sng" dirty="0"/>
              <a:t>zásadou otevřeného tržního hospodářství </a:t>
            </a:r>
            <a:r>
              <a:rPr lang="cs-CZ" sz="2400" i="1" dirty="0"/>
              <a:t>s volnou </a:t>
            </a:r>
            <a:r>
              <a:rPr lang="cs-CZ" sz="2400" i="1" dirty="0" smtClean="0"/>
              <a:t>soutěží.</a:t>
            </a:r>
            <a:r>
              <a:rPr lang="cs-CZ" altLang="cs-CZ" sz="2400" i="1" dirty="0" smtClean="0"/>
              <a:t>“</a:t>
            </a:r>
          </a:p>
          <a:p>
            <a:pPr lvl="1"/>
            <a:r>
              <a:rPr lang="cs-CZ" altLang="cs-CZ" sz="2400" dirty="0" smtClean="0"/>
              <a:t>Čl. 120 </a:t>
            </a:r>
            <a:r>
              <a:rPr lang="cs-CZ" altLang="cs-CZ" sz="2400" i="1" dirty="0" smtClean="0"/>
              <a:t>„</a:t>
            </a:r>
            <a:r>
              <a:rPr lang="cs-CZ" sz="2400" i="1" dirty="0" smtClean="0"/>
              <a:t>Členské </a:t>
            </a:r>
            <a:r>
              <a:rPr lang="cs-CZ" sz="2400" i="1" dirty="0"/>
              <a:t>státy směrují své hospodářské politiky tak, aby v rámci hlavních směrů uvedených v čl. 121 odst. 2 přispívaly k dosahování cílů Unie ve smyslu článku 3 Smlouvy o Evropské unii. Členské státy a Unie postupují v souladu se zásadami stanovenými v článku 119 a v souladu se </a:t>
            </a:r>
            <a:r>
              <a:rPr lang="cs-CZ" sz="2400" i="1" u="sng" dirty="0"/>
              <a:t>zásadou otevřeného tržního hospodářství </a:t>
            </a:r>
            <a:r>
              <a:rPr lang="cs-CZ" sz="2400" i="1" dirty="0"/>
              <a:t>s volnou soutěží, čímž je podporováno efektivní umisťování zdrojů</a:t>
            </a:r>
            <a:r>
              <a:rPr lang="cs-CZ" altLang="cs-CZ" sz="2400" i="1" dirty="0" smtClean="0"/>
              <a:t>.“</a:t>
            </a:r>
            <a:endParaRPr lang="cs-CZ" altLang="cs-CZ" dirty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69532463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Ekonomické instituty a právo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002536"/>
            <a:ext cx="10018713" cy="440740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Ekonomické instituty vznikají často v důsledku lidského jednání</a:t>
            </a:r>
          </a:p>
          <a:p>
            <a:r>
              <a:rPr lang="cs-CZ" dirty="0" smtClean="0"/>
              <a:t>Právo je teprve následně „dohání“ svojí regulací</a:t>
            </a:r>
          </a:p>
          <a:p>
            <a:endParaRPr lang="cs-CZ" dirty="0" smtClean="0"/>
          </a:p>
          <a:p>
            <a:r>
              <a:rPr lang="cs-CZ" dirty="0" smtClean="0"/>
              <a:t>Příkladem např. účetnictví a jeho faktický vznik dávno před tím, než začalo být regulováno právními normami</a:t>
            </a:r>
          </a:p>
          <a:p>
            <a:endParaRPr lang="cs-CZ" dirty="0" smtClean="0"/>
          </a:p>
          <a:p>
            <a:r>
              <a:rPr lang="cs-CZ" dirty="0" smtClean="0"/>
              <a:t>Regulace jako mantinely pro „živé“ ekonomické vztahy</a:t>
            </a:r>
          </a:p>
          <a:p>
            <a:r>
              <a:rPr lang="cs-CZ" dirty="0" smtClean="0"/>
              <a:t>Vnímání ekonomické podstaty vztahů nutné pro chápání regulace </a:t>
            </a:r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347214574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Tržní mechanismus 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78707" y="1742675"/>
            <a:ext cx="4063854" cy="4741579"/>
          </a:xfrm>
        </p:spPr>
        <p:txBody>
          <a:bodyPr anchor="t">
            <a:normAutofit fontScale="92500" lnSpcReduction="20000"/>
          </a:bodyPr>
          <a:lstStyle/>
          <a:p>
            <a:r>
              <a:rPr lang="cs-CZ" sz="3200" dirty="0" smtClean="0"/>
              <a:t>Interakce mezi subjekty trhu</a:t>
            </a:r>
          </a:p>
          <a:p>
            <a:r>
              <a:rPr lang="cs-CZ" sz="3200" dirty="0" smtClean="0"/>
              <a:t>Nabízejí – poptávající</a:t>
            </a:r>
          </a:p>
          <a:p>
            <a:r>
              <a:rPr lang="cs-CZ" sz="3200" dirty="0" smtClean="0"/>
              <a:t>Usilování o uspokojování potřeb</a:t>
            </a:r>
          </a:p>
          <a:p>
            <a:endParaRPr lang="cs-CZ" sz="3200" dirty="0"/>
          </a:p>
          <a:p>
            <a:endParaRPr lang="cs-CZ" sz="3200" dirty="0" smtClean="0"/>
          </a:p>
          <a:p>
            <a:r>
              <a:rPr lang="cs-CZ" sz="3200" dirty="0" err="1" smtClean="0"/>
              <a:t>Friedman</a:t>
            </a:r>
            <a:r>
              <a:rPr lang="cs-CZ" sz="3200" dirty="0" smtClean="0"/>
              <a:t> (L.E. </a:t>
            </a:r>
            <a:r>
              <a:rPr lang="cs-CZ" sz="3200" dirty="0" err="1" smtClean="0"/>
              <a:t>Read</a:t>
            </a:r>
            <a:r>
              <a:rPr lang="cs-CZ" sz="3200" dirty="0" smtClean="0"/>
              <a:t>)</a:t>
            </a:r>
          </a:p>
          <a:p>
            <a:r>
              <a:rPr lang="cs-CZ" sz="3200" dirty="0" smtClean="0"/>
              <a:t>I, </a:t>
            </a:r>
            <a:r>
              <a:rPr lang="cs-CZ" sz="3200" dirty="0" err="1" smtClean="0"/>
              <a:t>Pencil</a:t>
            </a:r>
            <a:endParaRPr lang="cs-CZ" sz="28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6" name="R5Gppi-O3a8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431536" y="1742675"/>
            <a:ext cx="6377093" cy="358711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681472" y="6205728"/>
            <a:ext cx="5974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www.youtube.com/watch?v=QJ4Z9iYA2F0</a:t>
            </a:r>
            <a:endParaRPr lang="cs-CZ" dirty="0" smtClean="0"/>
          </a:p>
          <a:p>
            <a:r>
              <a:rPr lang="cs-CZ" dirty="0" smtClean="0"/>
              <a:t>13:20 – 16:05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4497928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7"/>
            <a:ext cx="10018713" cy="1339180"/>
          </a:xfrm>
        </p:spPr>
        <p:txBody>
          <a:bodyPr/>
          <a:lstStyle/>
          <a:p>
            <a:pPr algn="l"/>
            <a:r>
              <a:rPr lang="cs-CZ" dirty="0" smtClean="0"/>
              <a:t>Tržní mechanismus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380570"/>
            <a:ext cx="10018713" cy="4741579"/>
          </a:xfrm>
        </p:spPr>
        <p:txBody>
          <a:bodyPr>
            <a:normAutofit/>
          </a:bodyPr>
          <a:lstStyle/>
          <a:p>
            <a:r>
              <a:rPr lang="cs-CZ" sz="3200" dirty="0" smtClean="0"/>
              <a:t>Tržní mechanismus</a:t>
            </a:r>
          </a:p>
          <a:p>
            <a:pPr lvl="1"/>
            <a:r>
              <a:rPr lang="cs-CZ" sz="2800" dirty="0" smtClean="0"/>
              <a:t>Nabídka</a:t>
            </a:r>
          </a:p>
          <a:p>
            <a:pPr lvl="1"/>
            <a:r>
              <a:rPr lang="cs-CZ" sz="2800" dirty="0" smtClean="0"/>
              <a:t>Poptávka</a:t>
            </a:r>
          </a:p>
          <a:p>
            <a:pPr lvl="1"/>
            <a:r>
              <a:rPr lang="cs-CZ" sz="2800" dirty="0"/>
              <a:t>C</a:t>
            </a:r>
            <a:r>
              <a:rPr lang="cs-CZ" sz="2800" dirty="0" smtClean="0"/>
              <a:t>ena</a:t>
            </a:r>
          </a:p>
          <a:p>
            <a:endParaRPr lang="cs-CZ" sz="3200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27275" y="1471128"/>
            <a:ext cx="4779817" cy="47798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703127" y="6373091"/>
            <a:ext cx="4003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Economics Stack Exchange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2698652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2316</TotalTime>
  <Words>1543</Words>
  <Application>Microsoft Office PowerPoint</Application>
  <PresentationFormat>Vlastní</PresentationFormat>
  <Paragraphs>343</Paragraphs>
  <Slides>36</Slides>
  <Notes>0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Paralaxa</vt:lpstr>
      <vt:lpstr>Úvod do managementu</vt:lpstr>
      <vt:lpstr>Management   všeobecný vs. osobní</vt:lpstr>
      <vt:lpstr>Témata dnešního bloku</vt:lpstr>
      <vt:lpstr>Oblast I – Tržní prostředí</vt:lpstr>
      <vt:lpstr>Vybraná právní úprava I</vt:lpstr>
      <vt:lpstr>Vybraná právní úprava II</vt:lpstr>
      <vt:lpstr>Ekonomické instituty a právo</vt:lpstr>
      <vt:lpstr>Tržní mechanismus I </vt:lpstr>
      <vt:lpstr>Tržní mechanismus II</vt:lpstr>
      <vt:lpstr>Soukromý sektor – veřejný sektor</vt:lpstr>
      <vt:lpstr>Právo veřejné – právo soukromé</vt:lpstr>
      <vt:lpstr>Finanční systém</vt:lpstr>
      <vt:lpstr>Oblast II – Státní hospodářské politiky</vt:lpstr>
      <vt:lpstr>Fiskální politika</vt:lpstr>
      <vt:lpstr>Fiskální politika</vt:lpstr>
      <vt:lpstr>Obecně k měnové politice – peníze a měna</vt:lpstr>
      <vt:lpstr>Peníze a měna</vt:lpstr>
      <vt:lpstr>Peníze a měna</vt:lpstr>
      <vt:lpstr>Peníze a měna</vt:lpstr>
      <vt:lpstr>„Kryptoměny“</vt:lpstr>
      <vt:lpstr>Cena a hodnota</vt:lpstr>
      <vt:lpstr>Měnová politika</vt:lpstr>
      <vt:lpstr>Měnová politika</vt:lpstr>
      <vt:lpstr>Měnově politický režim – cílování inflace</vt:lpstr>
      <vt:lpstr>Klíčové pojmy - opakování</vt:lpstr>
      <vt:lpstr>Měnověpolitické nástroje</vt:lpstr>
      <vt:lpstr>Měnověpolitické nástroje</vt:lpstr>
      <vt:lpstr>Automatické nástroje</vt:lpstr>
      <vt:lpstr>Automatické nástroje</vt:lpstr>
      <vt:lpstr>Operace na volném trhu</vt:lpstr>
      <vt:lpstr>Aktuální výše sazeb a PMR v ČR (02/2020)</vt:lpstr>
      <vt:lpstr>Transmisní mechanismus</vt:lpstr>
      <vt:lpstr>Nestandardní měnověpolitické nástroje</vt:lpstr>
      <vt:lpstr>Devizové intervence – několik názorů</vt:lpstr>
      <vt:lpstr>Některé další měnověpolitické nástroje - v ČR nevyužívané</vt:lpstr>
      <vt:lpstr>Otázky?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Windows User</cp:lastModifiedBy>
  <cp:revision>139</cp:revision>
  <cp:lastPrinted>2016-12-01T06:58:45Z</cp:lastPrinted>
  <dcterms:created xsi:type="dcterms:W3CDTF">2016-10-17T17:38:14Z</dcterms:created>
  <dcterms:modified xsi:type="dcterms:W3CDTF">2020-02-20T11:14:55Z</dcterms:modified>
</cp:coreProperties>
</file>