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95" r:id="rId3"/>
    <p:sldId id="296" r:id="rId4"/>
    <p:sldId id="297" r:id="rId5"/>
    <p:sldId id="298" r:id="rId6"/>
    <p:sldId id="305" r:id="rId7"/>
    <p:sldId id="299" r:id="rId8"/>
    <p:sldId id="306" r:id="rId9"/>
    <p:sldId id="300" r:id="rId10"/>
    <p:sldId id="301" r:id="rId11"/>
    <p:sldId id="302" r:id="rId12"/>
    <p:sldId id="303" r:id="rId13"/>
    <p:sldId id="304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9" r:id="rId24"/>
    <p:sldId id="270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BD25-B97B-4DD8-B2AC-D7CC55146D53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7C586-5945-40A5-837A-E77C280D5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6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58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84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2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34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5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85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86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10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41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F9C1-83A8-405B-8712-808438FFA698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6D7F-906F-45B2-AA93-180EC57DF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67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15F70C-3CAA-4CDA-B809-F60DB83DC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039DF9-916B-41F6-B585-2D28CB61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Rozpočet </a:t>
            </a:r>
            <a:r>
              <a:rPr lang="cs-CZ" dirty="0"/>
              <a:t>a fondy Evropské unie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7A3333A-3975-4E40-B882-F198A55E19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200" b="1" i="1" dirty="0" smtClean="0"/>
              <a:t>Pařízko</a:t>
            </a:r>
            <a:r>
              <a:rPr lang="cs-CZ" sz="3200" b="1" i="1" dirty="0" smtClean="0"/>
              <a:t>vá</a:t>
            </a:r>
            <a:r>
              <a:rPr lang="cs-CZ" sz="3200" b="1" i="1" smtClean="0"/>
              <a:t>, Buzková</a:t>
            </a:r>
            <a:endParaRPr lang="cs-CZ" sz="3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5824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Evropský zemědělský fond pro rozvoj venkova (EAFRD)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Je finanční nástroj na podporu </a:t>
            </a:r>
            <a:r>
              <a:rPr lang="cs-CZ" sz="3600" b="1" i="1" dirty="0" smtClean="0"/>
              <a:t>rozvoje venkova, </a:t>
            </a:r>
            <a:r>
              <a:rPr lang="cs-CZ" sz="3600" dirty="0" smtClean="0"/>
              <a:t>který spadá do společné zemědělské politiky EU. Prostředky z EAFRD slouží ke zvýšení konkurenceschopnosti zemědělství a lesnictví,</a:t>
            </a:r>
          </a:p>
          <a:p>
            <a:r>
              <a:rPr lang="cs-CZ" sz="3600" dirty="0" smtClean="0"/>
              <a:t> </a:t>
            </a:r>
            <a:r>
              <a:rPr lang="cs-CZ" sz="3600" b="1" i="1" dirty="0" smtClean="0"/>
              <a:t>zlepšení životního prostředí a krajiny nebo kvality života ve venkovských oblastech a diverzifikace hospodářství venkova.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5800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Evropský námořní a rybářský fond (EMFF)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Je to finanční nástroj na podporu rybolovu, který spadá do společné rybářské politiky EU. Fond podporuje projekty vedoucí k vyšší konkurenceschopnosti a ochraně životního prostředí. </a:t>
            </a:r>
          </a:p>
          <a:p>
            <a:r>
              <a:rPr lang="cs-CZ" sz="3200" dirty="0" smtClean="0"/>
              <a:t>Financuje aktivity týkající se mořského i vnitrozemského rybolovu (např. odbahňování rybníků), investice na modernizaci zpracovatelského průmyslu, modernizace plavidel, podpory likvidace už nedostačujících plavidel, zlepšování akvakultury apod.</a:t>
            </a:r>
            <a:br>
              <a:rPr lang="cs-CZ" sz="3200" dirty="0" smtClean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69471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Ostatní fondy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b="1" i="1" dirty="0" smtClean="0"/>
              <a:t>Fond solidarity</a:t>
            </a:r>
          </a:p>
          <a:p>
            <a:r>
              <a:rPr lang="cs-CZ" sz="3200" b="1" dirty="0" smtClean="0"/>
              <a:t>Evropský fond pro přizpůsobení se globalizaci</a:t>
            </a:r>
          </a:p>
          <a:p>
            <a:pPr marL="0" indent="0">
              <a:buNone/>
            </a:pPr>
            <a:endParaRPr lang="cs-CZ" sz="3200" b="1" i="1" dirty="0" smtClean="0"/>
          </a:p>
          <a:p>
            <a:r>
              <a:rPr lang="cs-CZ" sz="3200" i="1" dirty="0" smtClean="0"/>
              <a:t>Fond solidarity</a:t>
            </a:r>
          </a:p>
          <a:p>
            <a:pPr marL="0" indent="0">
              <a:buNone/>
            </a:pPr>
            <a:r>
              <a:rPr lang="cs-CZ" sz="3500" dirty="0" smtClean="0"/>
              <a:t>poskytuje rychlou a flexibilní finanční pomoc při velké přírodní katastrofě. O pomoc může zažádat členský stát, pokud jsou škody vyšší než 0,6 % HDP postiženého státu. V rámci fondu lze poskytnout pomoc také preventivním opatřením proti těmto přírodním katastrofám.</a:t>
            </a:r>
            <a:br>
              <a:rPr lang="cs-CZ" sz="3500" dirty="0" smtClean="0"/>
            </a:br>
            <a:r>
              <a:rPr lang="cs-CZ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96801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fond pro přizpůsobení se globalizaci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(EGF) financuje projekty na pomoc pracovníkům propuštěným v důsledku globalizace. To znamená např. v případě bankrotu velkého podniku či při přemístění továrny mimo území EU, případně když je v určitém regionu v jednom odvětví propuštěno mnoho lidí najednou. O pomoc z tohoto fondu mohou požádat pouze členské státy.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171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1F1637-79B6-4B24-B02C-62E43D893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3978F8-0FC3-4E36-9F50-C3C0E9A6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Rozpočet a víceletý finanční rámec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C5FE21-F598-4CF6-8471-F5BD6000F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Rozpočet EU na rok 2019 = 148,2 miliardy EUR</a:t>
            </a:r>
          </a:p>
          <a:p>
            <a:r>
              <a:rPr lang="cs-CZ" dirty="0" smtClean="0"/>
              <a:t>Víceletý finanční rámec (</a:t>
            </a:r>
            <a:r>
              <a:rPr lang="cs-CZ" dirty="0"/>
              <a:t>M</a:t>
            </a:r>
            <a:r>
              <a:rPr lang="cs-CZ" dirty="0" smtClean="0"/>
              <a:t>ultiannual </a:t>
            </a:r>
            <a:r>
              <a:rPr lang="cs-CZ" dirty="0"/>
              <a:t>F</a:t>
            </a:r>
            <a:r>
              <a:rPr lang="cs-CZ" dirty="0" smtClean="0"/>
              <a:t>inancial Framework) = sedmiletý finanční plán EU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tanovuje rozpočtové priority, okruhy výdajů včetně stropů na závazky a platby </a:t>
            </a:r>
          </a:p>
          <a:p>
            <a:pPr lvl="1"/>
            <a:r>
              <a:rPr lang="cs-CZ" dirty="0" smtClean="0"/>
              <a:t>Jednotlivé roční rozpočty s ním musí být v souladu</a:t>
            </a:r>
          </a:p>
          <a:p>
            <a:pPr lvl="1"/>
            <a:r>
              <a:rPr lang="cs-CZ" dirty="0" smtClean="0"/>
              <a:t>Pro období 2014-2020 celkem 1087 miliard EUR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41169D-604B-4A8E-A881-5DEB191C2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7D8D4F-1E32-4FA0-9F74-0BDDA294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>
                <a:solidFill>
                  <a:srgbClr val="FF0000"/>
                </a:solidFill>
              </a:rPr>
              <a:t>Rozpočtové zásady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916908-E191-48D2-827A-44EAF8807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cs-CZ" dirty="0" smtClean="0"/>
              <a:t>Zásada jednotnosti</a:t>
            </a:r>
          </a:p>
          <a:p>
            <a:r>
              <a:rPr lang="cs-CZ" dirty="0" smtClean="0"/>
              <a:t>Zásada správnosti</a:t>
            </a:r>
          </a:p>
          <a:p>
            <a:r>
              <a:rPr lang="cs-CZ" dirty="0" smtClean="0"/>
              <a:t>Zásada každoročnosti</a:t>
            </a:r>
          </a:p>
          <a:p>
            <a:r>
              <a:rPr lang="cs-CZ" dirty="0" smtClean="0"/>
              <a:t>Zásada vyrovnanosti</a:t>
            </a:r>
          </a:p>
          <a:p>
            <a:r>
              <a:rPr lang="cs-CZ" dirty="0" smtClean="0"/>
              <a:t>Zásada zúčtovací jednotky </a:t>
            </a:r>
          </a:p>
          <a:p>
            <a:r>
              <a:rPr lang="cs-CZ" dirty="0" smtClean="0"/>
              <a:t>Zásada univerzálnosti</a:t>
            </a:r>
          </a:p>
          <a:p>
            <a:r>
              <a:rPr lang="cs-CZ" dirty="0" smtClean="0"/>
              <a:t>Zásada specifikace</a:t>
            </a:r>
          </a:p>
          <a:p>
            <a:r>
              <a:rPr lang="cs-CZ" dirty="0" smtClean="0"/>
              <a:t>Zásada řádného finančního řízení (hospodárnosti, účinnosti a efektivity)</a:t>
            </a:r>
          </a:p>
          <a:p>
            <a:r>
              <a:rPr lang="cs-CZ" dirty="0" smtClean="0"/>
              <a:t>Zásada transparentnosti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8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173E97-173C-4A01-BA63-85D7F359BB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386C6-917B-48DB-94B1-44D830A1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x výdaje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352F86-BF58-491F-BA58-BAA074F86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Příjmy</a:t>
            </a:r>
          </a:p>
          <a:p>
            <a:pPr lvl="1"/>
            <a:r>
              <a:rPr lang="cs-CZ" dirty="0"/>
              <a:t>Tradiční vlastní zdroje</a:t>
            </a:r>
          </a:p>
          <a:p>
            <a:pPr lvl="1"/>
            <a:r>
              <a:rPr lang="cs-CZ" dirty="0"/>
              <a:t>Podíl na dani z přidané hodnoty</a:t>
            </a:r>
          </a:p>
          <a:p>
            <a:pPr lvl="1"/>
            <a:r>
              <a:rPr lang="cs-CZ" dirty="0"/>
              <a:t>Příspěvky členských států dle HND</a:t>
            </a:r>
          </a:p>
          <a:p>
            <a:pPr lvl="1"/>
            <a:r>
              <a:rPr lang="cs-CZ" dirty="0"/>
              <a:t>Ostatní 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Výdaje </a:t>
            </a:r>
          </a:p>
          <a:p>
            <a:pPr lvl="1"/>
            <a:r>
              <a:rPr lang="cs-CZ" dirty="0"/>
              <a:t>Především financování unijních politik (SZP, politika soudržnosti a další)  </a:t>
            </a:r>
          </a:p>
        </p:txBody>
      </p:sp>
    </p:spTree>
    <p:extLst>
      <p:ext uri="{BB962C8B-B14F-4D97-AF65-F5344CB8AC3E}">
        <p14:creationId xmlns:p14="http://schemas.microsoft.com/office/powerpoint/2010/main" val="1551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A37133-5D15-4181-90C9-FA0796700D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B6C6EF-1E7A-4838-8330-12EC9A83D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finančních prostředků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FFA22F7-35AE-450E-95C3-ED3D32F7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Sdílené řízení (tzv. shared management) </a:t>
            </a:r>
          </a:p>
          <a:p>
            <a:pPr lvl="1"/>
            <a:r>
              <a:rPr lang="cs-CZ" dirty="0"/>
              <a:t>Evropská komise + členské státy </a:t>
            </a:r>
          </a:p>
          <a:p>
            <a:pPr lvl="1"/>
            <a:r>
              <a:rPr lang="cs-CZ" dirty="0"/>
              <a:t>Evropské strukturální a investiční fondy</a:t>
            </a:r>
          </a:p>
          <a:p>
            <a:r>
              <a:rPr lang="cs-CZ" dirty="0"/>
              <a:t>Přímé (centrální) řízení</a:t>
            </a:r>
          </a:p>
          <a:p>
            <a:pPr lvl="1"/>
            <a:r>
              <a:rPr lang="cs-CZ" dirty="0"/>
              <a:t>Evropská komise</a:t>
            </a:r>
          </a:p>
          <a:p>
            <a:pPr lvl="1"/>
            <a:r>
              <a:rPr lang="cs-CZ" dirty="0"/>
              <a:t>Unijní programy </a:t>
            </a:r>
          </a:p>
          <a:p>
            <a:pPr lvl="1"/>
            <a:endParaRPr lang="cs-CZ" dirty="0"/>
          </a:p>
          <a:p>
            <a:r>
              <a:rPr lang="cs-CZ" dirty="0"/>
              <a:t>Národní fond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00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C28883-2E90-4D94-A33C-88E04C8272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9F21AF-E54E-48D3-AB10-5E1F8241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FF0000"/>
                </a:solidFill>
              </a:rPr>
              <a:t>Evropské strukturální a investiční fondy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EC90019-16E5-445E-868E-1B7634F05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fond pro regionální rozvoj (EFRR/ERDF)</a:t>
            </a:r>
          </a:p>
          <a:p>
            <a:r>
              <a:rPr lang="cs-CZ" dirty="0"/>
              <a:t>Evropský sociální fond (ESF)</a:t>
            </a:r>
          </a:p>
          <a:p>
            <a:r>
              <a:rPr lang="cs-CZ" dirty="0"/>
              <a:t>Fond soudržnosti (FS/CF)</a:t>
            </a:r>
          </a:p>
          <a:p>
            <a:r>
              <a:rPr lang="cs-CZ" dirty="0"/>
              <a:t>Evropský zemědělský fond pro rozvoj venkova (EZFRV/EAFRD)</a:t>
            </a:r>
          </a:p>
          <a:p>
            <a:r>
              <a:rPr lang="cs-CZ" dirty="0"/>
              <a:t>Evropský námořní a rybářský fond (ENRF/EMFF)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152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072895-8367-4B42-83CD-E3DE199DE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EB3D36-AA7A-42BB-956E-4C22DE28E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regionů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94B8A48D-5170-40FC-9BB7-79BC71D75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0" t="2669"/>
          <a:stretch/>
        </p:blipFill>
        <p:spPr bwMode="auto">
          <a:xfrm>
            <a:off x="6163733" y="1169268"/>
            <a:ext cx="4648252" cy="4624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116AD3-7441-4F6C-BCA7-B14ED4FE7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015" y="2288516"/>
            <a:ext cx="447886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Méně rozvinuté regiony: HDP na hlavu nižší než 75 % průměru EU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Přechodové regiony: HDP na hlavu od 75 % do 90 % průměru EU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Více rozvinuté regiony: HDP na hlavu vyšší než </a:t>
            </a:r>
            <a:r>
              <a:rPr lang="cs-CZ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90</a:t>
            </a:r>
            <a:r>
              <a:rPr lang="en-GB" alt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 % průměru EU</a:t>
            </a:r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id="{E4D3695D-4550-4178-A7B3-4949C596B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63" y="2556515"/>
            <a:ext cx="2571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2">
            <a:extLst>
              <a:ext uri="{FF2B5EF4-FFF2-40B4-BE49-F238E27FC236}">
                <a16:creationId xmlns:a16="http://schemas.microsoft.com/office/drawing/2014/main" id="{5BAF9AB8-01EF-4818-B2CF-A71F4171A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93" y="3429000"/>
            <a:ext cx="2190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3">
            <a:extLst>
              <a:ext uri="{FF2B5EF4-FFF2-40B4-BE49-F238E27FC236}">
                <a16:creationId xmlns:a16="http://schemas.microsoft.com/office/drawing/2014/main" id="{61175368-AE5F-4781-B125-0C790153C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63" y="4401782"/>
            <a:ext cx="2190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35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Evropské fondy v ČR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Fondy Evropské unie zahrnují širokou škálu nástrojů, které slouží k </a:t>
            </a:r>
            <a:r>
              <a:rPr lang="cs-CZ" sz="3200" b="1" i="1" dirty="0" smtClean="0"/>
              <a:t>podpoře vyváženého rozvoje regionů EU s důrazem na snížení sociálních a ekonomických rozdílů.</a:t>
            </a:r>
            <a:r>
              <a:rPr lang="cs-CZ" sz="3200" dirty="0" smtClean="0"/>
              <a:t> Česká republika z evropských fondů čerpá již od svého vstupu do EU v roce 2004. </a:t>
            </a:r>
          </a:p>
          <a:p>
            <a:r>
              <a:rPr lang="cs-CZ" sz="3200" dirty="0" smtClean="0"/>
              <a:t>Celkově měla možnost čerpat ve třech programových obdobích a v současné době probíhá příprava na další, které začne po roce 2020. </a:t>
            </a:r>
          </a:p>
          <a:p>
            <a:r>
              <a:rPr lang="cs-CZ" sz="3200" dirty="0" smtClean="0"/>
              <a:t>Od doby vstupu ČR do EU zastává koordinační roli Národní orgán pro koordinaci Ministerstva pro místní rozvoj.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7341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6DF49E-DA9C-4629-A642-F583E03294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25B7F8-775E-46A8-8869-30592D15C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období 2014-2020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77BFDC-6C12-4CAF-98AA-D239E24C0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ČR je vyčleněno téměř 24 miliard EUR</a:t>
            </a:r>
          </a:p>
          <a:p>
            <a:pPr lvl="1"/>
            <a:r>
              <a:rPr lang="cs-CZ" dirty="0"/>
              <a:t>Čerpání probíhá prostřednictvím 10 národních operačních programů</a:t>
            </a:r>
          </a:p>
          <a:p>
            <a:pPr lvl="1"/>
            <a:r>
              <a:rPr lang="cs-CZ" dirty="0"/>
              <a:t>Další prostředky jsou k dispozici v programech Evropské územní spolupráce 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019161-189F-4F40-A2CC-B982C3941F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3" t="36852" r="36562" b="27222"/>
          <a:stretch/>
        </p:blipFill>
        <p:spPr>
          <a:xfrm>
            <a:off x="3056741" y="3031950"/>
            <a:ext cx="6078519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14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CB9A1-E878-4030-BA8B-BD670D16E0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3338E3-DF04-4C59-9C9A-198EC7A5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ČR pro realizaci unijních programů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2A097-36EC-4E90-B2C0-81E955BBE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orgán pro koordinaci = Ministerstvo pro místní rozvoj</a:t>
            </a:r>
          </a:p>
          <a:p>
            <a:r>
              <a:rPr lang="cs-CZ" dirty="0"/>
              <a:t>Řídící orgány = jednotlivá ministerstva</a:t>
            </a:r>
          </a:p>
          <a:p>
            <a:r>
              <a:rPr lang="cs-CZ" dirty="0"/>
              <a:t>Platební a certifikační orgán, Auditní orgán = Ministerstvo financí</a:t>
            </a:r>
          </a:p>
          <a:p>
            <a:r>
              <a:rPr lang="cs-CZ" dirty="0"/>
              <a:t>Další (platební agentura, zprostředkující subjekty řídících orgánů)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746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0E278A-7D70-4FA4-9C90-384889C2A4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16305-A57A-46A2-BD68-2FCF8378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Získání dotace krok za krokem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56A943-A9AC-4B7A-B380-68ADC276E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0522"/>
            <a:ext cx="10753200" cy="4139998"/>
          </a:xfrm>
        </p:spPr>
        <p:txBody>
          <a:bodyPr>
            <a:normAutofit/>
          </a:bodyPr>
          <a:lstStyle/>
          <a:p>
            <a:r>
              <a:rPr lang="cs-CZ" dirty="0"/>
              <a:t>Vytvoření projektového záměru, nalezení vhodné výzvy</a:t>
            </a:r>
          </a:p>
          <a:p>
            <a:r>
              <a:rPr lang="cs-CZ" dirty="0"/>
              <a:t>Podání žádosti o podporu (elektronicky)</a:t>
            </a:r>
          </a:p>
          <a:p>
            <a:r>
              <a:rPr lang="cs-CZ" dirty="0"/>
              <a:t>Hodnocení a výběr žádostí (na dotaci není právní nárok!)</a:t>
            </a:r>
          </a:p>
          <a:p>
            <a:r>
              <a:rPr lang="cs-CZ" dirty="0"/>
              <a:t>Realizace projektu a monitorování</a:t>
            </a:r>
          </a:p>
          <a:p>
            <a:r>
              <a:rPr lang="cs-CZ" dirty="0"/>
              <a:t>Žádost o platbu, vyhodnocení a vyúčtování</a:t>
            </a:r>
          </a:p>
          <a:p>
            <a:r>
              <a:rPr lang="cs-CZ" dirty="0"/>
              <a:t>Kontrola a publicita projektu</a:t>
            </a:r>
          </a:p>
          <a:p>
            <a:r>
              <a:rPr lang="cs-CZ" dirty="0"/>
              <a:t>Udržitelnost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389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1613A6-92D9-40AD-9F2A-80C5D032E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945B83-F3D7-4E6B-A9A2-14D147885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09721C-AD03-4346-A1B8-6C58317EB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Erasmus+ (vzdělávání, odborná příprava a mobilita osob)</a:t>
            </a:r>
          </a:p>
          <a:p>
            <a:r>
              <a:rPr lang="cs-CZ" dirty="0"/>
              <a:t>Horizon 2020 (věda, výzkum, inovace)</a:t>
            </a:r>
          </a:p>
          <a:p>
            <a:r>
              <a:rPr lang="cs-CZ" dirty="0"/>
              <a:t>CEF (dopravní, energetická a telekomunikační infrastruktura)</a:t>
            </a:r>
          </a:p>
          <a:p>
            <a:r>
              <a:rPr lang="cs-CZ" dirty="0"/>
              <a:t>COSME (podnikání, malé a střední podniky)</a:t>
            </a:r>
          </a:p>
          <a:p>
            <a:r>
              <a:rPr lang="cs-CZ" dirty="0"/>
              <a:t>LIFE (životní prostředí, změna klimatu)</a:t>
            </a:r>
          </a:p>
          <a:p>
            <a:r>
              <a:rPr lang="cs-CZ" dirty="0"/>
              <a:t>Kreativní Evropa (kultura) 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275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05465C-8D88-4CA2-8B67-7820D85FC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B808D-96DF-4387-9FCF-D88153F1C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34332C-812F-4093-805D-D6FAFFFC7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Nástroj předvstupní pomoci</a:t>
            </a:r>
          </a:p>
          <a:p>
            <a:r>
              <a:rPr lang="cs-CZ" dirty="0"/>
              <a:t>Evropský fond pro strategické investice</a:t>
            </a:r>
          </a:p>
          <a:p>
            <a:r>
              <a:rPr lang="cs-CZ" dirty="0"/>
              <a:t>Fond solidarity Evropské unie</a:t>
            </a:r>
          </a:p>
          <a:p>
            <a:r>
              <a:rPr lang="cs-CZ" dirty="0"/>
              <a:t>Evropský fond pro přizpůsobení se globalizaci</a:t>
            </a:r>
          </a:p>
          <a:p>
            <a:r>
              <a:rPr lang="cs-CZ" dirty="0"/>
              <a:t>Fond evropské pomoci nejchudším osobám</a:t>
            </a:r>
          </a:p>
          <a:p>
            <a:r>
              <a:rPr lang="cs-CZ" dirty="0"/>
              <a:t>Azylový, migrační a integrační </a:t>
            </a:r>
            <a:r>
              <a:rPr lang="cs-CZ" dirty="0" smtClean="0"/>
              <a:t>fond</a:t>
            </a:r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57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Programové období 2014-2020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V programovém období 2014-2020 jsou pro Českou republiku z Evropských strukturálních a investičních (ESI) fondů vyčleněny prostředky ve výši téměř 24 miliard eur. Česká republika je čerpá prostřednictvím deseti tematických programů. Další prostředky jsou ji dispozici v programech Evropské územní spolupráce.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73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Strukturální a investiční fondy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Evropský fond pro regionální rozvoj (EFRR/ERDF)</a:t>
            </a:r>
          </a:p>
          <a:p>
            <a:r>
              <a:rPr lang="cs-CZ" sz="3600" b="1" dirty="0" smtClean="0"/>
              <a:t>Evropský sociální fond (ESF)</a:t>
            </a:r>
          </a:p>
          <a:p>
            <a:r>
              <a:rPr lang="cs-CZ" sz="3600" b="1" dirty="0" smtClean="0"/>
              <a:t>Fond soudržnosti (FS)</a:t>
            </a:r>
          </a:p>
          <a:p>
            <a:r>
              <a:rPr lang="cs-CZ" sz="3600" b="1" dirty="0" smtClean="0"/>
              <a:t>Evropský zemědělský fond pro rozvoj venkova (EAFRD)</a:t>
            </a:r>
            <a:r>
              <a:rPr lang="cs-CZ" sz="3600" dirty="0" smtClean="0"/>
              <a:t> </a:t>
            </a:r>
          </a:p>
          <a:p>
            <a:r>
              <a:rPr lang="cs-CZ" sz="3600" b="1" dirty="0" smtClean="0"/>
              <a:t>Evropský námořní a rybářský fond (EMFF)</a:t>
            </a:r>
          </a:p>
          <a:p>
            <a:pPr marL="0" indent="0">
              <a:buNone/>
            </a:pPr>
            <a:r>
              <a:rPr lang="cs-CZ" sz="3600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33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Evropský fond pro regionální rozvoj (EFRR/ERDF)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Zaměřuje se na modernizaci a posilování hospodářství. Podporovány jsou</a:t>
            </a:r>
            <a:r>
              <a:rPr lang="cs-CZ" sz="3200" b="1" dirty="0" smtClean="0"/>
              <a:t> investiční</a:t>
            </a:r>
            <a:r>
              <a:rPr lang="cs-CZ" sz="3200" dirty="0" smtClean="0"/>
              <a:t> (infrastrukturní) projekty, jako např. </a:t>
            </a:r>
            <a:r>
              <a:rPr lang="cs-CZ" sz="3200" b="1" i="1" dirty="0" smtClean="0"/>
              <a:t>výstavba silnic a železnic, odstraňování ekologických zátěží, budování stokových systémů, podpora inovačního potenciálu podnikatelů, rozvoj a obnova sportovních areálů, rekonstrukce kulturních památek, </a:t>
            </a:r>
          </a:p>
          <a:p>
            <a:r>
              <a:rPr lang="cs-CZ" sz="3200" dirty="0" smtClean="0"/>
              <a:t>výsadba regenerační zeleně, výstavba či oprava infrastruktury pro poskytování zdravotní péče, zavádění služeb elektronické veřejné správy apod.</a:t>
            </a:r>
            <a:br>
              <a:rPr lang="cs-CZ" sz="3200" dirty="0" smtClean="0"/>
            </a:br>
            <a:r>
              <a:rPr lang="cs-CZ" sz="3200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40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ERDF (</a:t>
            </a:r>
            <a:r>
              <a:rPr lang="cs-CZ" sz="3600" b="1" dirty="0" err="1" smtClean="0">
                <a:solidFill>
                  <a:srgbClr val="FF0000"/>
                </a:solidFill>
              </a:rPr>
              <a:t>European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</a:rPr>
              <a:t>Regional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</a:rPr>
              <a:t>Development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err="1" smtClean="0">
                <a:solidFill>
                  <a:srgbClr val="FF0000"/>
                </a:solidFill>
              </a:rPr>
              <a:t>Fund</a:t>
            </a:r>
            <a:r>
              <a:rPr lang="cs-CZ" sz="3600" b="1" dirty="0" smtClean="0">
                <a:solidFill>
                  <a:srgbClr val="FF0000"/>
                </a:solidFill>
              </a:rPr>
              <a:t>) Mezi hlavní cíle patří: </a:t>
            </a:r>
            <a:br>
              <a:rPr lang="cs-CZ" sz="3600" b="1" dirty="0" smtClean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3200" b="1" dirty="0" smtClean="0"/>
              <a:t>zlepšování infrastruktury</a:t>
            </a:r>
          </a:p>
          <a:p>
            <a:r>
              <a:rPr lang="cs-CZ" sz="3200" b="1" dirty="0" smtClean="0"/>
              <a:t>podpora nových pracovních míst</a:t>
            </a:r>
          </a:p>
          <a:p>
            <a:r>
              <a:rPr lang="cs-CZ" sz="3200" b="1" dirty="0" smtClean="0"/>
              <a:t>podpora malých a středních podniků</a:t>
            </a:r>
          </a:p>
          <a:p>
            <a:r>
              <a:rPr lang="cs-CZ" sz="3200" b="1" dirty="0" smtClean="0"/>
              <a:t>rozvoj technologií</a:t>
            </a:r>
          </a:p>
          <a:p>
            <a:r>
              <a:rPr lang="cs-CZ" sz="3200" b="1" dirty="0" smtClean="0"/>
              <a:t>ochrana a zlepšování životního prostředí</a:t>
            </a:r>
          </a:p>
          <a:p>
            <a:r>
              <a:rPr lang="cs-CZ" sz="3200" b="1" dirty="0" smtClean="0"/>
              <a:t>rozvoj turistiky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99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Evropský sociální fond (ESF)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ESF podporuje aktivity v oblastech zaměstnanosti a rozvoje lidských zdrojů. ESF podporuje neinvestiční (</a:t>
            </a:r>
            <a:r>
              <a:rPr lang="cs-CZ" sz="3200" dirty="0" err="1" smtClean="0"/>
              <a:t>neifrastrukturní</a:t>
            </a:r>
            <a:r>
              <a:rPr lang="cs-CZ" sz="3200" dirty="0" smtClean="0"/>
              <a:t>) projekty, jako např. </a:t>
            </a:r>
            <a:r>
              <a:rPr lang="cs-CZ" sz="3200" b="1" i="1" dirty="0" smtClean="0"/>
              <a:t>rekvalifikace nezaměstnaných, speciální programy pro osoby se zdravotním postižením, děti, mládež, etnické menšiny a další znevýhodněné skupiny obyvatel,</a:t>
            </a:r>
          </a:p>
          <a:p>
            <a:r>
              <a:rPr lang="cs-CZ" sz="3200" dirty="0" smtClean="0"/>
              <a:t> tvorba inovativních vzdělávacích programů pro zaměstnance, rozvoj institucí služeb zaměstnanosti, rozvoj vzdělávacích programů apod.</a:t>
            </a:r>
            <a:br>
              <a:rPr lang="cs-CZ" sz="3200" dirty="0" smtClean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0526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Evropský sociální fond (</a:t>
            </a:r>
            <a:r>
              <a:rPr lang="cs-CZ" b="1" dirty="0" smtClean="0">
                <a:solidFill>
                  <a:srgbClr val="FF0000"/>
                </a:solidFill>
              </a:rPr>
              <a:t>ESF) </a:t>
            </a:r>
            <a:r>
              <a:rPr lang="cs-CZ" sz="2800" b="1" dirty="0" smtClean="0"/>
              <a:t>slouží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doplňování sociálních programů členských států EU (zvláště pokud jde o dlouhodobé programy jako aktivní politika zaměstnanosti nebo reintegrace dlouhodobě nezaměstnaných)</a:t>
            </a:r>
          </a:p>
          <a:p>
            <a:r>
              <a:rPr lang="cs-CZ" sz="3200" b="1" dirty="0" smtClean="0"/>
              <a:t>pomoc mladým nezaměstnaným a lidem s hendikepy</a:t>
            </a:r>
          </a:p>
          <a:p>
            <a:r>
              <a:rPr lang="cs-CZ" sz="3200" b="1" dirty="0" smtClean="0"/>
              <a:t>podpora rovných příležitostí na trhu práce pro ženy a muže</a:t>
            </a:r>
          </a:p>
          <a:p>
            <a:r>
              <a:rPr lang="cs-CZ" sz="3200" b="1" dirty="0" smtClean="0"/>
              <a:t>podpora vzdělávacích a rekvalifikačních kurzů</a:t>
            </a:r>
          </a:p>
          <a:p>
            <a:r>
              <a:rPr lang="cs-CZ" sz="3200" b="1" dirty="0" smtClean="0"/>
              <a:t>zlepšování mobility pracovních sil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85579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Fond soudržnosti (FS)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Jinak také Kohezní fond, je na rozdíl od strukturálních fondů určen na podporu rozvoje chudších států, nikoli regionů. Podobně jako u ERDF jsou z něj podporovány </a:t>
            </a:r>
            <a:r>
              <a:rPr lang="cs-CZ" sz="3200" b="1" dirty="0" smtClean="0"/>
              <a:t>investiční</a:t>
            </a:r>
            <a:r>
              <a:rPr lang="cs-CZ" sz="3200" dirty="0" smtClean="0"/>
              <a:t> (infrastrukturní) projekty, avšak jen se zaměřením </a:t>
            </a:r>
            <a:r>
              <a:rPr lang="cs-CZ" sz="3200" b="1" i="1" dirty="0" smtClean="0"/>
              <a:t>na dopravní infrastrukturu většího rozsahu </a:t>
            </a:r>
            <a:r>
              <a:rPr lang="cs-CZ" sz="3200" dirty="0" smtClean="0"/>
              <a:t>(např. transevropské sítě), </a:t>
            </a:r>
          </a:p>
          <a:p>
            <a:r>
              <a:rPr lang="cs-CZ" sz="3200" dirty="0" smtClean="0"/>
              <a:t>ochranu životního prostředí a na oblast energetické účinnosti a obnovitelných zdrojů energie.</a:t>
            </a:r>
            <a:br>
              <a:rPr lang="cs-CZ" sz="3200" dirty="0" smtClean="0"/>
            </a:br>
            <a:r>
              <a:rPr lang="cs-CZ" sz="3200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266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84</TotalTime>
  <Words>1219</Words>
  <Application>Microsoft Office PowerPoint</Application>
  <PresentationFormat>Širokoúhlá obrazovka</PresentationFormat>
  <Paragraphs>145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Verdana</vt:lpstr>
      <vt:lpstr>Motiv Office</vt:lpstr>
      <vt:lpstr> Rozpočet a fondy Evropské unie</vt:lpstr>
      <vt:lpstr> Evropské fondy v ČR </vt:lpstr>
      <vt:lpstr>Programové období 2014-2020 </vt:lpstr>
      <vt:lpstr>Strukturální a investiční fondy </vt:lpstr>
      <vt:lpstr>Evropský fond pro regionální rozvoj (EFRR/ERDF) </vt:lpstr>
      <vt:lpstr> ERDF (European Regional Development Fund) Mezi hlavní cíle patří:  </vt:lpstr>
      <vt:lpstr>Evropský sociální fond (ESF) </vt:lpstr>
      <vt:lpstr>Evropský sociální fond (ESF) slouží k</vt:lpstr>
      <vt:lpstr>Fond soudržnosti (FS) </vt:lpstr>
      <vt:lpstr> Evropský zemědělský fond pro rozvoj venkova (EAFRD) </vt:lpstr>
      <vt:lpstr>Evropský námořní a rybářský fond (EMFF) </vt:lpstr>
      <vt:lpstr> Ostatní fondy</vt:lpstr>
      <vt:lpstr>Evropský fond pro přizpůsobení se globalizaci </vt:lpstr>
      <vt:lpstr>Rozpočet a víceletý finanční rámec</vt:lpstr>
      <vt:lpstr>Rozpočtové zásady</vt:lpstr>
      <vt:lpstr>Příjmy x výdaje</vt:lpstr>
      <vt:lpstr>Správa finančních prostředků</vt:lpstr>
      <vt:lpstr>Evropské strukturální a investiční fondy</vt:lpstr>
      <vt:lpstr>Klasifikace regionů</vt:lpstr>
      <vt:lpstr>Programové období 2014-2020</vt:lpstr>
      <vt:lpstr>Orgány ČR pro realizaci unijních programů</vt:lpstr>
      <vt:lpstr>Získání dotace krok za krokem</vt:lpstr>
      <vt:lpstr>Unijní programy</vt:lpstr>
      <vt:lpstr>Ostatní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FONDY Fondovní hospodaření Rozpočet a fondy Evropské unie</dc:title>
  <dc:creator>Ivana Pařízková</dc:creator>
  <cp:lastModifiedBy>Hewlett-Packard Company</cp:lastModifiedBy>
  <cp:revision>13</cp:revision>
  <dcterms:created xsi:type="dcterms:W3CDTF">2019-05-06T08:41:07Z</dcterms:created>
  <dcterms:modified xsi:type="dcterms:W3CDTF">2020-05-10T20:48:59Z</dcterms:modified>
</cp:coreProperties>
</file>