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998" r:id="rId2"/>
    <p:sldId id="1041" r:id="rId3"/>
    <p:sldId id="1042" r:id="rId4"/>
    <p:sldId id="1043" r:id="rId5"/>
    <p:sldId id="1002" r:id="rId6"/>
    <p:sldId id="1000" r:id="rId7"/>
    <p:sldId id="999" r:id="rId8"/>
    <p:sldId id="1006" r:id="rId9"/>
    <p:sldId id="1003" r:id="rId10"/>
    <p:sldId id="1007" r:id="rId11"/>
    <p:sldId id="1008" r:id="rId12"/>
    <p:sldId id="1009" r:id="rId13"/>
    <p:sldId id="1004" r:id="rId14"/>
    <p:sldId id="1005" r:id="rId15"/>
    <p:sldId id="1029" r:id="rId16"/>
    <p:sldId id="1030" r:id="rId17"/>
    <p:sldId id="1033" r:id="rId18"/>
    <p:sldId id="1034" r:id="rId19"/>
    <p:sldId id="1035" r:id="rId20"/>
    <p:sldId id="1038" r:id="rId21"/>
    <p:sldId id="1036" r:id="rId22"/>
    <p:sldId id="1037" r:id="rId23"/>
    <p:sldId id="1039" r:id="rId24"/>
    <p:sldId id="1040" r:id="rId25"/>
    <p:sldId id="1010" r:id="rId26"/>
    <p:sldId id="1012" r:id="rId27"/>
    <p:sldId id="1011" r:id="rId28"/>
    <p:sldId id="1013" r:id="rId29"/>
    <p:sldId id="1014" r:id="rId30"/>
    <p:sldId id="1015" r:id="rId31"/>
    <p:sldId id="1016" r:id="rId32"/>
    <p:sldId id="1018" r:id="rId33"/>
    <p:sldId id="1019" r:id="rId34"/>
    <p:sldId id="1021" r:id="rId35"/>
    <p:sldId id="1020" r:id="rId36"/>
    <p:sldId id="1022" r:id="rId37"/>
    <p:sldId id="1023" r:id="rId38"/>
    <p:sldId id="1024" r:id="rId39"/>
    <p:sldId id="1017" r:id="rId40"/>
    <p:sldId id="1025" r:id="rId41"/>
    <p:sldId id="1026" r:id="rId42"/>
    <p:sldId id="1027" r:id="rId43"/>
    <p:sldId id="1028" r:id="rId44"/>
    <p:sldId id="1031" r:id="rId45"/>
    <p:sldId id="1032" r:id="rId46"/>
    <p:sldId id="986" r:id="rId47"/>
  </p:sldIdLst>
  <p:sldSz cx="10693400" cy="7562850"/>
  <p:notesSz cx="6834188" cy="9979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">
          <p15:clr>
            <a:srgbClr val="A4A3A4"/>
          </p15:clr>
        </p15:guide>
        <p15:guide id="2" orient="horz" pos="1021" userDrawn="1">
          <p15:clr>
            <a:srgbClr val="A4A3A4"/>
          </p15:clr>
        </p15:guide>
        <p15:guide id="3" pos="238" userDrawn="1">
          <p15:clr>
            <a:srgbClr val="A4A3A4"/>
          </p15:clr>
        </p15:guide>
        <p15:guide id="4" orient="horz" pos="2700">
          <p15:clr>
            <a:srgbClr val="A4A3A4"/>
          </p15:clr>
        </p15:guide>
        <p15:guide id="5" orient="horz" pos="4741">
          <p15:clr>
            <a:srgbClr val="A4A3A4"/>
          </p15:clr>
        </p15:guide>
        <p15:guide id="6" pos="6090" userDrawn="1">
          <p15:clr>
            <a:srgbClr val="A4A3A4"/>
          </p15:clr>
        </p15:guide>
        <p15:guide id="7" orient="horz" pos="1248">
          <p15:clr>
            <a:srgbClr val="A4A3A4"/>
          </p15:clr>
        </p15:guide>
        <p15:guide id="8" orient="horz" pos="2972">
          <p15:clr>
            <a:srgbClr val="A4A3A4"/>
          </p15:clr>
        </p15:guide>
        <p15:guide id="9" pos="48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3">
          <p15:clr>
            <a:srgbClr val="A4A3A4"/>
          </p15:clr>
        </p15:guide>
        <p15:guide id="2" pos="3144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  <p15:guide id="5" orient="horz" pos="2163">
          <p15:clr>
            <a:srgbClr val="A4A3A4"/>
          </p15:clr>
        </p15:guide>
        <p15:guide id="6" orient="horz" pos="3144">
          <p15:clr>
            <a:srgbClr val="A4A3A4"/>
          </p15:clr>
        </p15:guide>
        <p15:guide id="7" pos="3161">
          <p15:clr>
            <a:srgbClr val="A4A3A4"/>
          </p15:clr>
        </p15:guide>
        <p15:guide id="8" pos="215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tmel Benedikt" initials="KB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832"/>
    <a:srgbClr val="9ED1F4"/>
    <a:srgbClr val="94D61C"/>
    <a:srgbClr val="FB9F53"/>
    <a:srgbClr val="FF6600"/>
    <a:srgbClr val="00A44A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13" autoAdjust="0"/>
    <p:restoredTop sz="93606" autoAdjust="0"/>
  </p:normalViewPr>
  <p:slideViewPr>
    <p:cSldViewPr>
      <p:cViewPr varScale="1">
        <p:scale>
          <a:sx n="74" d="100"/>
          <a:sy n="74" d="100"/>
        </p:scale>
        <p:origin x="922" y="82"/>
      </p:cViewPr>
      <p:guideLst>
        <p:guide orient="horz" pos="432"/>
        <p:guide orient="horz" pos="1021"/>
        <p:guide pos="238"/>
        <p:guide orient="horz" pos="2700"/>
        <p:guide orient="horz" pos="4741"/>
        <p:guide pos="6090"/>
        <p:guide orient="horz" pos="1248"/>
        <p:guide orient="horz" pos="2972"/>
        <p:guide pos="4865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2340"/>
    </p:cViewPr>
  </p:sorterViewPr>
  <p:notesViewPr>
    <p:cSldViewPr>
      <p:cViewPr varScale="1">
        <p:scale>
          <a:sx n="111" d="100"/>
          <a:sy n="111" d="100"/>
        </p:scale>
        <p:origin x="1338" y="-210"/>
      </p:cViewPr>
      <p:guideLst>
        <p:guide orient="horz" pos="2153"/>
        <p:guide pos="3144"/>
        <p:guide orient="horz" pos="3127"/>
        <p:guide pos="2141"/>
        <p:guide orient="horz" pos="2163"/>
        <p:guide orient="horz" pos="3144"/>
        <p:guide pos="3161"/>
        <p:guide pos="215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9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61550" cy="498532"/>
          </a:xfrm>
          <a:prstGeom prst="rect">
            <a:avLst/>
          </a:prstGeom>
        </p:spPr>
        <p:txBody>
          <a:bodyPr vert="horz" lIns="84199" tIns="42100" rIns="84199" bIns="42100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71626" y="4"/>
            <a:ext cx="2960535" cy="498532"/>
          </a:xfrm>
          <a:prstGeom prst="rect">
            <a:avLst/>
          </a:prstGeom>
        </p:spPr>
        <p:txBody>
          <a:bodyPr vert="horz" lIns="84199" tIns="42100" rIns="84199" bIns="42100" rtlCol="0"/>
          <a:lstStyle>
            <a:lvl1pPr algn="r">
              <a:defRPr sz="1100"/>
            </a:lvl1pPr>
          </a:lstStyle>
          <a:p>
            <a:fld id="{B4D3723F-FAFF-45E8-BF5E-D403A08FB205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78400"/>
            <a:ext cx="2961550" cy="498532"/>
          </a:xfrm>
          <a:prstGeom prst="rect">
            <a:avLst/>
          </a:prstGeom>
        </p:spPr>
        <p:txBody>
          <a:bodyPr vert="horz" lIns="84199" tIns="42100" rIns="84199" bIns="42100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71626" y="9478400"/>
            <a:ext cx="2960535" cy="498532"/>
          </a:xfrm>
          <a:prstGeom prst="rect">
            <a:avLst/>
          </a:prstGeom>
        </p:spPr>
        <p:txBody>
          <a:bodyPr vert="horz" lIns="84199" tIns="42100" rIns="84199" bIns="42100" rtlCol="0" anchor="b"/>
          <a:lstStyle>
            <a:lvl1pPr algn="r">
              <a:defRPr sz="1100"/>
            </a:lvl1pPr>
          </a:lstStyle>
          <a:p>
            <a:fld id="{F6EA215F-1070-4B2A-B48C-0C7DF1307D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74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61550" cy="498532"/>
          </a:xfrm>
          <a:prstGeom prst="rect">
            <a:avLst/>
          </a:prstGeom>
        </p:spPr>
        <p:txBody>
          <a:bodyPr vert="horz" lIns="84199" tIns="42100" rIns="84199" bIns="42100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71626" y="4"/>
            <a:ext cx="2960535" cy="498532"/>
          </a:xfrm>
          <a:prstGeom prst="rect">
            <a:avLst/>
          </a:prstGeom>
        </p:spPr>
        <p:txBody>
          <a:bodyPr vert="horz" lIns="84199" tIns="42100" rIns="84199" bIns="42100" rtlCol="0"/>
          <a:lstStyle>
            <a:lvl1pPr algn="r">
              <a:defRPr sz="1100"/>
            </a:lvl1pPr>
          </a:lstStyle>
          <a:p>
            <a:fld id="{DFFBD6AD-0A28-4BFA-B5DB-0888ADB6E6FE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73113" y="749300"/>
            <a:ext cx="5287962" cy="3740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199" tIns="42100" rIns="84199" bIns="4210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3826" y="4740251"/>
            <a:ext cx="5466538" cy="4490980"/>
          </a:xfrm>
          <a:prstGeom prst="rect">
            <a:avLst/>
          </a:prstGeom>
        </p:spPr>
        <p:txBody>
          <a:bodyPr vert="horz" lIns="84199" tIns="42100" rIns="84199" bIns="4210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78400"/>
            <a:ext cx="2961550" cy="498532"/>
          </a:xfrm>
          <a:prstGeom prst="rect">
            <a:avLst/>
          </a:prstGeom>
        </p:spPr>
        <p:txBody>
          <a:bodyPr vert="horz" lIns="84199" tIns="42100" rIns="84199" bIns="42100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71626" y="9478400"/>
            <a:ext cx="2960535" cy="498532"/>
          </a:xfrm>
          <a:prstGeom prst="rect">
            <a:avLst/>
          </a:prstGeom>
        </p:spPr>
        <p:txBody>
          <a:bodyPr vert="horz" lIns="84199" tIns="42100" rIns="84199" bIns="42100" rtlCol="0" anchor="b"/>
          <a:lstStyle>
            <a:lvl1pPr algn="r">
              <a:defRPr sz="1100"/>
            </a:lvl1pPr>
          </a:lstStyle>
          <a:p>
            <a:fld id="{681A4590-45EB-4F25-9DB0-AB78A5910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80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215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41981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>
                <a:solidFill>
                  <a:prstClr val="black"/>
                </a:solidFill>
              </a:rPr>
              <a:pPr/>
              <a:t>15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42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41981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>
                <a:solidFill>
                  <a:prstClr val="black"/>
                </a:solidFill>
              </a:rPr>
              <a:pPr/>
              <a:t>21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420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41981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>
                <a:solidFill>
                  <a:prstClr val="black"/>
                </a:solidFill>
              </a:rPr>
              <a:pPr/>
              <a:t>23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420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41981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>
                <a:solidFill>
                  <a:prstClr val="black"/>
                </a:solidFill>
              </a:rPr>
              <a:pPr/>
              <a:t>25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420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40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41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42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43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44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45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790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41981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42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20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/>
              <a:t>Kliknutím lze upravit styl předlohy.</a:t>
            </a:r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2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0DF5363-6098-4815-A564-42D6F86A6A85}" type="datetime1">
              <a:rPr lang="cs-CZ" smtClean="0"/>
              <a:t>10.05.2020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1764665"/>
            <a:ext cx="5977908" cy="275460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1764665"/>
            <a:ext cx="3518055" cy="49410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521574" indent="0">
              <a:buNone/>
              <a:defRPr sz="1400"/>
            </a:lvl2pPr>
            <a:lvl3pPr marL="1043148" indent="0">
              <a:buNone/>
              <a:defRPr sz="1100"/>
            </a:lvl3pPr>
            <a:lvl4pPr marL="1564721" indent="0">
              <a:buNone/>
              <a:defRPr sz="1000"/>
            </a:lvl4pPr>
            <a:lvl5pPr marL="2086295" indent="0">
              <a:buNone/>
              <a:defRPr sz="1000"/>
            </a:lvl5pPr>
            <a:lvl6pPr marL="2607869" indent="0">
              <a:buNone/>
              <a:defRPr sz="1000"/>
            </a:lvl6pPr>
            <a:lvl7pPr marL="3129443" indent="0">
              <a:buNone/>
              <a:defRPr sz="1000"/>
            </a:lvl7pPr>
            <a:lvl8pPr marL="3651016" indent="0">
              <a:buNone/>
              <a:defRPr sz="1000"/>
            </a:lvl8pPr>
            <a:lvl9pPr marL="417259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F3250-6FEF-49F1-BD34-EC5E1A89B4D8}" type="datetime1">
              <a:rPr lang="cs-CZ" smtClean="0"/>
              <a:t>10.05.2020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AD2D-456A-4DD8-AD77-8597F30880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6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100" y="1619752"/>
            <a:ext cx="3361455" cy="2215991"/>
          </a:xfrm>
        </p:spPr>
        <p:txBody>
          <a:bodyPr/>
          <a:lstStyle>
            <a:lvl1pPr algn="r">
              <a:defRPr sz="48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Holder 3"/>
          <p:cNvSpPr>
            <a:spLocks noGrp="1"/>
          </p:cNvSpPr>
          <p:nvPr>
            <p:ph sz="half" idx="2"/>
          </p:nvPr>
        </p:nvSpPr>
        <p:spPr>
          <a:xfrm>
            <a:off x="4620794" y="1619750"/>
            <a:ext cx="5040000" cy="50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DD96618-6CEA-459A-85FE-4B920C7DB818}" type="datetime1">
              <a:rPr lang="cs-CZ" smtClean="0"/>
              <a:t>10.05.2020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50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46100" y="1619752"/>
            <a:ext cx="3361455" cy="738664"/>
          </a:xfrm>
        </p:spPr>
        <p:txBody>
          <a:bodyPr/>
          <a:lstStyle>
            <a:lvl1pPr algn="r">
              <a:defRPr sz="4800">
                <a:solidFill>
                  <a:schemeClr val="bg2"/>
                </a:solidFill>
              </a:defRPr>
            </a:lvl1pPr>
          </a:lstStyle>
          <a:p>
            <a:r>
              <a:rPr lang="cs-CZ" dirty="0"/>
              <a:t>OBSAH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4628815" y="1615739"/>
            <a:ext cx="5040000" cy="1354217"/>
          </a:xfrm>
        </p:spPr>
        <p:txBody>
          <a:bodyPr/>
          <a:lstStyle>
            <a:lvl2pPr marL="646113" indent="-285750">
              <a:buFont typeface="Arial" panose="020B0604020202020204" pitchFamily="34" charset="0"/>
              <a:buChar char="‒"/>
              <a:defRPr/>
            </a:lvl2pPr>
            <a:lvl3pPr marL="1000125" indent="-285750">
              <a:buFont typeface="Arial" panose="020B0604020202020204" pitchFamily="34" charset="0"/>
              <a:buChar char="‒"/>
              <a:defRPr/>
            </a:lvl3pPr>
            <a:lvl4pPr marL="1360488" indent="-285750">
              <a:buFont typeface="Arial" panose="020B0604020202020204" pitchFamily="34" charset="0"/>
              <a:buChar char="‒"/>
              <a:defRPr/>
            </a:lvl4pPr>
            <a:lvl5pPr marL="1720850" indent="-285750">
              <a:buFont typeface="Arial" panose="020B0604020202020204" pitchFamily="34" charset="0"/>
              <a:buChar char="‒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468BF9A6-7CAD-4146-BE8B-A82AE7106BC6}" type="datetime1">
              <a:rPr lang="cs-CZ" smtClean="0"/>
              <a:t>10.05.2020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34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6100" y="1266825"/>
            <a:ext cx="9612000" cy="5410200"/>
          </a:xfrm>
        </p:spPr>
        <p:txBody>
          <a:bodyPr lIns="0" tIns="0" rIns="0" bIns="0">
            <a:noAutofit/>
          </a:bodyPr>
          <a:lstStyle>
            <a:lvl1pPr marL="538163" indent="-361950">
              <a:buFont typeface="Arial" panose="020B0604020202020204" pitchFamily="34" charset="0"/>
              <a:buChar char="‒"/>
              <a:defRPr sz="18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buFont typeface="Calibri" panose="020F0502020204030204" pitchFamily="34" charset="0"/>
              <a:buChar char="‒"/>
              <a:defRPr sz="1600" baseline="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1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9E9D0BF8-95ED-4B89-9468-B9BA80425C8A}" type="datetime1">
              <a:rPr lang="cs-CZ" smtClean="0"/>
              <a:t>10.05.2020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59992"/>
                </a:moveTo>
                <a:lnTo>
                  <a:pt x="10692003" y="7559992"/>
                </a:lnTo>
                <a:lnTo>
                  <a:pt x="10692003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DFED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629AD9C4-99C2-49E9-A813-53A64BDAAFF5}" type="datetime1">
              <a:rPr lang="cs-CZ" smtClean="0"/>
              <a:t>10.05.2020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7D370B54-F8A9-47EF-9A14-191A4819D995}" type="datetime1">
              <a:rPr lang="cs-CZ" smtClean="0"/>
              <a:t>10.05.2020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99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</p:spPr>
        <p:txBody>
          <a:bodyPr lIns="0" tIns="0" rIns="0" bIns="0"/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6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7F390AE8-EE3F-4F80-82CC-E1A22D8C8E76}" type="datetime1">
              <a:rPr lang="cs-CZ" smtClean="0"/>
              <a:t>10.05.2020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5"/>
            <a:ext cx="9790633" cy="5151958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4"/>
            <a:ext cx="9790633" cy="5153025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Holder 2"/>
          <p:cNvSpPr>
            <a:spLocks noGrp="1"/>
          </p:cNvSpPr>
          <p:nvPr>
            <p:ph type="title"/>
          </p:nvPr>
        </p:nvSpPr>
        <p:spPr>
          <a:xfrm>
            <a:off x="851300" y="2989337"/>
            <a:ext cx="7092000" cy="2015999"/>
          </a:xfrm>
        </p:spPr>
        <p:txBody>
          <a:bodyPr lIns="0" tIns="0" rIns="0" bIns="0"/>
          <a:lstStyle>
            <a:lvl1pPr>
              <a:defRPr sz="4000" b="1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cs-CZ" dirty="0"/>
              <a:t>Kliknutím lze upravit styl.</a:t>
            </a:r>
            <a:endParaRPr dirty="0"/>
          </a:p>
        </p:txBody>
      </p:sp>
      <p:sp>
        <p:nvSpPr>
          <p:cNvPr id="10" name="Holder 3"/>
          <p:cNvSpPr>
            <a:spLocks noGrp="1"/>
          </p:cNvSpPr>
          <p:nvPr>
            <p:ph type="body" idx="10"/>
          </p:nvPr>
        </p:nvSpPr>
        <p:spPr>
          <a:xfrm>
            <a:off x="850900" y="5122938"/>
            <a:ext cx="7086200" cy="169277"/>
          </a:xfrm>
        </p:spPr>
        <p:txBody>
          <a:bodyPr lIns="0" tIns="0" rIns="0" bIns="0"/>
          <a:lstStyle>
            <a:lvl1pPr>
              <a:defRPr sz="1100" b="0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6022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8316" y="1637140"/>
            <a:ext cx="8836766" cy="4476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E734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AFA2E46-BC98-4D32-8547-86AABB639642}" type="datetime1">
              <a:rPr lang="cs-CZ" smtClean="0"/>
              <a:t>10.05.2020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9" r:id="rId3"/>
    <p:sldLayoutId id="2147483662" r:id="rId4"/>
    <p:sldLayoutId id="2147483663" r:id="rId5"/>
    <p:sldLayoutId id="2147483671" r:id="rId6"/>
    <p:sldLayoutId id="2147483664" r:id="rId7"/>
    <p:sldLayoutId id="2147483665" r:id="rId8"/>
    <p:sldLayoutId id="2147483668" r:id="rId9"/>
    <p:sldLayoutId id="2147483672" r:id="rId10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a.europa.eu/cs/Pages/WorkProgramme.asp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eca.europa.eu/cs/Pages/Strategy.asp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a.europa.eu/cs/Pages/AuditReportsOpinions.asp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anti-fraud/media-corner/publications/brochure_en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a.vuongova@mfcr.cz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subTitle" idx="4"/>
          </p:nvPr>
        </p:nvSpPr>
        <p:spPr>
          <a:xfrm>
            <a:off x="522163" y="1117129"/>
            <a:ext cx="8076899" cy="3293209"/>
          </a:xfrm>
        </p:spPr>
        <p:txBody>
          <a:bodyPr/>
          <a:lstStyle/>
          <a:p>
            <a:pPr marL="176197" indent="0">
              <a:buNone/>
            </a:pPr>
            <a:r>
              <a:rPr lang="cs-CZ" sz="5400" b="1" dirty="0" smtClean="0">
                <a:solidFill>
                  <a:srgbClr val="0070C0"/>
                </a:solidFill>
              </a:rPr>
              <a:t>Kontrolní mechanismy Evropské unie</a:t>
            </a:r>
          </a:p>
          <a:p>
            <a:pPr marL="176197" indent="0">
              <a:spcBef>
                <a:spcPts val="1200"/>
              </a:spcBef>
              <a:buNone/>
            </a:pPr>
            <a:r>
              <a:rPr lang="cs-CZ" sz="3200" b="1" i="1" dirty="0" smtClean="0">
                <a:solidFill>
                  <a:srgbClr val="0070C0"/>
                </a:solidFill>
              </a:rPr>
              <a:t>BVV11K </a:t>
            </a:r>
            <a:r>
              <a:rPr lang="cs-CZ" sz="3200" b="1" i="1" dirty="0">
                <a:solidFill>
                  <a:srgbClr val="0070C0"/>
                </a:solidFill>
              </a:rPr>
              <a:t>Evropské finanční právo</a:t>
            </a:r>
            <a:endParaRPr lang="cs-CZ" b="1" dirty="0">
              <a:solidFill>
                <a:srgbClr val="0070C0"/>
              </a:solidFill>
            </a:endParaRPr>
          </a:p>
          <a:p>
            <a:pPr marL="176197" indent="0">
              <a:buNone/>
            </a:pPr>
            <a:endParaRPr lang="cs-CZ" b="1" dirty="0">
              <a:solidFill>
                <a:srgbClr val="0070C0"/>
              </a:solidFill>
            </a:endParaRPr>
          </a:p>
          <a:p>
            <a:pPr marL="176197" indent="0">
              <a:buNone/>
            </a:pPr>
            <a:endParaRPr lang="cs-CZ" b="1" dirty="0">
              <a:solidFill>
                <a:srgbClr val="0070C0"/>
              </a:solidFill>
            </a:endParaRPr>
          </a:p>
          <a:p>
            <a:pPr marL="176197" indent="0">
              <a:buNone/>
            </a:pPr>
            <a:endParaRPr lang="cs-CZ" b="1" dirty="0">
              <a:solidFill>
                <a:srgbClr val="0070C0"/>
              </a:solidFill>
            </a:endParaRPr>
          </a:p>
          <a:p>
            <a:pPr marL="176197" indent="0">
              <a:buNone/>
            </a:pPr>
            <a:r>
              <a:rPr lang="cs-CZ" b="1" dirty="0">
                <a:solidFill>
                  <a:srgbClr val="0070C0"/>
                </a:solidFill>
              </a:rPr>
              <a:t>	 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7650956" y="5834578"/>
            <a:ext cx="2547876" cy="653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>
                <a:solidFill>
                  <a:schemeClr val="tx2"/>
                </a:solidFill>
              </a:rPr>
              <a:t>Andrea Vuongová</a:t>
            </a:r>
          </a:p>
          <a:p>
            <a:pPr algn="r"/>
            <a:r>
              <a:rPr lang="cs-CZ" b="1" dirty="0" smtClean="0">
                <a:solidFill>
                  <a:schemeClr val="tx2"/>
                </a:solidFill>
              </a:rPr>
              <a:t>19. </a:t>
            </a:r>
            <a:r>
              <a:rPr lang="cs-CZ" b="1" dirty="0">
                <a:solidFill>
                  <a:schemeClr val="tx2"/>
                </a:solidFill>
              </a:rPr>
              <a:t>5</a:t>
            </a:r>
            <a:r>
              <a:rPr lang="cs-CZ" b="1" dirty="0" smtClean="0">
                <a:solidFill>
                  <a:schemeClr val="tx2"/>
                </a:solidFill>
              </a:rPr>
              <a:t>.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20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Plánování kontrolní činnosti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Viz </a:t>
            </a:r>
            <a:r>
              <a:rPr lang="cs-CZ" sz="24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pracovní 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program:</a:t>
            </a:r>
          </a:p>
          <a:p>
            <a:pPr marL="347663" lvl="2" algn="just">
              <a:lnSpc>
                <a:spcPct val="150000"/>
              </a:lnSpc>
            </a:pP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  <a:latin typeface="+mj-lt"/>
                <a:hlinkClick r:id="rId3"/>
              </a:rPr>
              <a:t>https://www.eca.europa.eu/cs/Pages/WorkProgramme.aspx</a:t>
            </a:r>
            <a:endParaRPr lang="cs-CZ" sz="2400" dirty="0" smtClean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Viz strategie:</a:t>
            </a:r>
          </a:p>
          <a:p>
            <a:pPr marL="347663" lvl="2" algn="just">
              <a:lnSpc>
                <a:spcPct val="150000"/>
              </a:lnSpc>
            </a:pPr>
            <a:r>
              <a:rPr lang="cs-CZ" sz="2400" dirty="0">
                <a:solidFill>
                  <a:schemeClr val="tx1">
                    <a:lumMod val="50000"/>
                  </a:schemeClr>
                </a:solidFill>
                <a:latin typeface="+mj-lt"/>
                <a:hlinkClick r:id="rId4"/>
              </a:rPr>
              <a:t>https://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  <a:latin typeface="+mj-lt"/>
                <a:hlinkClick r:id="rId4"/>
              </a:rPr>
              <a:t>www.eca.europa.eu/cs/Pages/Strategy.aspx</a:t>
            </a:r>
            <a:endParaRPr lang="cs-CZ" sz="2400" dirty="0" smtClean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347663" lvl="2" algn="just">
              <a:lnSpc>
                <a:spcPct val="150000"/>
              </a:lnSpc>
            </a:pPr>
            <a:endParaRPr lang="cs-CZ" sz="2400" dirty="0" smtClean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347663" lvl="2" algn="just">
              <a:lnSpc>
                <a:spcPct val="150000"/>
              </a:lnSpc>
            </a:pP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	</a:t>
            </a: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10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66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Audity k prohlášení věrohodnosti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Kontrola spolehlivosti </a:t>
            </a:r>
            <a:r>
              <a:rPr lang="cs-CZ" sz="2400" dirty="0"/>
              <a:t>roční účetní závěrky Evropské unie a legalitu a správnost uskutečněných operací. </a:t>
            </a:r>
            <a:endParaRPr lang="cs-CZ" sz="2400" dirty="0" smtClean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Související </a:t>
            </a:r>
            <a:r>
              <a:rPr lang="cs-CZ" sz="2400" dirty="0"/>
              <a:t>zjištění a závěry se zveřejňují ve výročních </a:t>
            </a:r>
            <a:r>
              <a:rPr lang="cs-CZ" sz="2400" dirty="0" smtClean="0"/>
              <a:t>zprávách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Součástí </a:t>
            </a:r>
            <a:r>
              <a:rPr lang="cs-CZ" sz="2400" dirty="0"/>
              <a:t>auditu je testování náhodně vybraného vzorku operací a hodnocení systémů dohledu a kontroly s cílem určit, zda jsou příjmy a platby správně vyčísleny a zda jsou v souladu s právním rámcem. </a:t>
            </a:r>
            <a:endParaRPr lang="cs-CZ" sz="2400" dirty="0" smtClean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</a:t>
            </a:r>
            <a:r>
              <a:rPr lang="cs-CZ" sz="2400" dirty="0" smtClean="0"/>
              <a:t>ýsledkem </a:t>
            </a:r>
            <a:r>
              <a:rPr lang="cs-CZ" sz="2400" dirty="0"/>
              <a:t>je zvláštní posouzení jednotlivých oblastí rozpočtu EU. </a:t>
            </a:r>
            <a:endParaRPr lang="cs-CZ" sz="22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11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48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Kontrola kvality příjmových </a:t>
            </a:r>
            <a:r>
              <a:rPr lang="cs-CZ" sz="2400" dirty="0"/>
              <a:t>a výdajových operací EU a </a:t>
            </a:r>
            <a:r>
              <a:rPr lang="cs-CZ" sz="2400" dirty="0" smtClean="0"/>
              <a:t>uplatňování </a:t>
            </a:r>
            <a:r>
              <a:rPr lang="cs-CZ" sz="2400" dirty="0"/>
              <a:t>zásady řádného finančního řízení. </a:t>
            </a:r>
            <a:endParaRPr lang="cs-CZ" sz="2400" dirty="0" smtClean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rověrky </a:t>
            </a:r>
            <a:r>
              <a:rPr lang="cs-CZ" sz="2400" dirty="0"/>
              <a:t>programů, operací, řídicích systémů a postupů subjektů a orgánů, které řídí finanční prostředky </a:t>
            </a:r>
            <a:r>
              <a:rPr lang="cs-CZ" sz="2400" dirty="0" smtClean="0"/>
              <a:t>EU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C</a:t>
            </a:r>
            <a:r>
              <a:rPr lang="cs-CZ" sz="2400" dirty="0" smtClean="0"/>
              <a:t>ílem </a:t>
            </a:r>
            <a:r>
              <a:rPr lang="cs-CZ" sz="2400" dirty="0"/>
              <a:t>je </a:t>
            </a:r>
            <a:r>
              <a:rPr lang="cs-CZ" sz="2400" dirty="0" smtClean="0"/>
              <a:t>posoudit soulad s principy 3E, tj., </a:t>
            </a:r>
            <a:r>
              <a:rPr lang="cs-CZ" sz="2400" dirty="0"/>
              <a:t>zda se </a:t>
            </a:r>
            <a:r>
              <a:rPr lang="cs-CZ" sz="2400" dirty="0" smtClean="0"/>
              <a:t>postupuje </a:t>
            </a:r>
            <a:r>
              <a:rPr lang="cs-CZ" sz="2400" b="1" dirty="0"/>
              <a:t>hospodárně, efektivně a účelně</a:t>
            </a:r>
            <a:r>
              <a:rPr lang="cs-CZ" sz="2400" dirty="0"/>
              <a:t>.  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Audity výkonnosti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12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77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Výstupy kontrolní činnosti 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Zjištění a doporučení předkládá Evropskému parlamentu, Radě EU, vládám a parlamentům členských států a také široké veřejnosti.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EÚD vypracuje po </a:t>
            </a:r>
            <a:r>
              <a:rPr lang="cs-CZ" sz="2400" dirty="0"/>
              <a:t>skončení každého rozpočtového roku výroční zprávu, která se předkládá ostatním orgánům Unie a zveřejňuje se v Úředním věstníku Evropské unie spolu s odpověďmi orgánů na připomínky Účetního dvora.</a:t>
            </a:r>
            <a:endParaRPr lang="cs-CZ" sz="2200" dirty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EÚD předkládá </a:t>
            </a:r>
            <a:r>
              <a:rPr lang="cs-CZ" sz="2400" dirty="0"/>
              <a:t>Evropskému parlamentu a Radě EU prohlášení o věrohodnosti účetnictví a o legalitě a správnosti uskutečněných </a:t>
            </a:r>
            <a:r>
              <a:rPr lang="cs-CZ" sz="2400" dirty="0" smtClean="0"/>
              <a:t>operací</a:t>
            </a: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13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48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Výstupy kontrolní činnosti 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EÚD vypracovává auditní </a:t>
            </a:r>
            <a:r>
              <a:rPr lang="cs-CZ" sz="2400" dirty="0"/>
              <a:t>zprávy a </a:t>
            </a:r>
            <a:r>
              <a:rPr lang="cs-CZ" sz="2400" dirty="0" smtClean="0"/>
              <a:t>vydává stanoviska </a:t>
            </a:r>
            <a:r>
              <a:rPr lang="cs-CZ" sz="2400" dirty="0"/>
              <a:t>týkající se všech oblastí činnosti Evropské unie. 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E</a:t>
            </a:r>
            <a:r>
              <a:rPr lang="cs-CZ" sz="2400" dirty="0" smtClean="0">
                <a:latin typeface="+mn-lt"/>
                <a:cs typeface="+mn-cs"/>
              </a:rPr>
              <a:t>ÚD vydává zvláštní </a:t>
            </a:r>
            <a:r>
              <a:rPr lang="cs-CZ" sz="2400" dirty="0">
                <a:latin typeface="+mn-lt"/>
                <a:cs typeface="+mn-cs"/>
              </a:rPr>
              <a:t>zprávy o vybraných auditních tématech, zveřejňované v průběhu roku, především jako výsledek auditů výkonnosti</a:t>
            </a:r>
            <a:r>
              <a:rPr lang="cs-CZ" sz="2400" dirty="0" smtClean="0">
                <a:latin typeface="+mn-lt"/>
                <a:cs typeface="+mn-cs"/>
              </a:rPr>
              <a:t>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Viz publikace:</a:t>
            </a:r>
          </a:p>
          <a:p>
            <a:pPr marL="347663" lvl="2" algn="just">
              <a:lnSpc>
                <a:spcPct val="150000"/>
              </a:lnSpc>
            </a:pPr>
            <a:r>
              <a:rPr lang="cs-CZ" sz="2400" dirty="0">
                <a:hlinkClick r:id="rId3"/>
              </a:rPr>
              <a:t>https://</a:t>
            </a:r>
            <a:r>
              <a:rPr lang="cs-CZ" sz="2400" dirty="0" smtClean="0">
                <a:hlinkClick r:id="rId3"/>
              </a:rPr>
              <a:t>www.eca.europa.eu/cs/Pages/AuditReportsOpinions.aspx</a:t>
            </a:r>
            <a:endParaRPr lang="cs-CZ" sz="2400" dirty="0" smtClean="0"/>
          </a:p>
          <a:p>
            <a:pPr marL="347663" lvl="2" algn="just">
              <a:lnSpc>
                <a:spcPct val="150000"/>
              </a:lnSpc>
            </a:pPr>
            <a:endParaRPr lang="cs-CZ" sz="2400" dirty="0">
              <a:latin typeface="+mn-lt"/>
              <a:cs typeface="+mn-cs"/>
            </a:endParaRPr>
          </a:p>
          <a:p>
            <a:pPr marL="347663" lvl="2" algn="just">
              <a:lnSpc>
                <a:spcPct val="150000"/>
              </a:lnSpc>
            </a:pPr>
            <a:endParaRPr lang="cs-CZ" sz="22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8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140" y="993478"/>
            <a:ext cx="4752528" cy="2769989"/>
          </a:xfrm>
        </p:spPr>
        <p:txBody>
          <a:bodyPr anchor="ctr"/>
          <a:lstStyle/>
          <a:p>
            <a:r>
              <a:rPr lang="cs-CZ" sz="3600" dirty="0" smtClean="0">
                <a:solidFill>
                  <a:schemeClr val="tx2"/>
                </a:solidFill>
              </a:rPr>
              <a:t>KONTROLA EVROPSKÉHO ÚŘADU PRO BOJ PROTI PODVODŮM</a:t>
            </a:r>
            <a:br>
              <a:rPr lang="cs-CZ" sz="3600" dirty="0" smtClean="0">
                <a:solidFill>
                  <a:schemeClr val="tx2"/>
                </a:solidFill>
              </a:rPr>
            </a:br>
            <a:endParaRPr lang="cs-CZ" sz="3600" dirty="0">
              <a:solidFill>
                <a:schemeClr val="tx2"/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/>
              <a:t>15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cxnSp>
        <p:nvCxnSpPr>
          <p:cNvPr id="16" name="Přímá spojnice 15"/>
          <p:cNvCxnSpPr/>
          <p:nvPr/>
        </p:nvCxnSpPr>
        <p:spPr>
          <a:xfrm>
            <a:off x="5234023" y="1280471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02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Vymezení pravomocí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čl. 2 rozhodnutí 1999/352/ES, ESUO, Euratom ze </a:t>
            </a:r>
            <a:r>
              <a:rPr lang="cs-CZ" sz="2400" dirty="0"/>
              <a:t>dne 28. dubna 1999 o zřízení Evropského úřadu pro boj proti podvodům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Provádí </a:t>
            </a:r>
            <a:r>
              <a:rPr lang="cs-CZ" sz="2400" dirty="0"/>
              <a:t>nezávislá vyšetřování podvodů </a:t>
            </a:r>
            <a:r>
              <a:rPr lang="cs-CZ" sz="2400" dirty="0" smtClean="0"/>
              <a:t>(včetně dotačních) a </a:t>
            </a:r>
            <a:r>
              <a:rPr lang="cs-CZ" sz="2400" dirty="0"/>
              <a:t>korupčních jednání souvisejících s finančními prostředky Evropské unie. </a:t>
            </a:r>
            <a:r>
              <a:rPr lang="cs-CZ" sz="2400" dirty="0" smtClean="0"/>
              <a:t>. 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Vede správní </a:t>
            </a:r>
            <a:r>
              <a:rPr lang="cs-CZ" sz="2400" dirty="0"/>
              <a:t>vyšetřování v členských státech, které se týká finančních zájmů EU (vnější vyšetřování) a vyšetřování personálu a orgánů Evropské unie (vnitřní vyšetřování)</a:t>
            </a:r>
            <a:endParaRPr lang="cs-CZ" sz="2200" dirty="0"/>
          </a:p>
          <a:p>
            <a:pPr marL="347663" lvl="2" algn="just">
              <a:lnSpc>
                <a:spcPct val="150000"/>
              </a:lnSpc>
            </a:pPr>
            <a:r>
              <a:rPr lang="cs-CZ" sz="2200" dirty="0" smtClean="0"/>
              <a:t>. </a:t>
            </a: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16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44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Vymezení pravomocí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347663" lvl="2" algn="just">
              <a:lnSpc>
                <a:spcPct val="150000"/>
              </a:lnSpc>
            </a:pPr>
            <a:r>
              <a:rPr lang="cs-CZ" sz="2400" dirty="0" smtClean="0"/>
              <a:t>Předmětem </a:t>
            </a:r>
            <a:r>
              <a:rPr lang="cs-CZ" sz="2400" dirty="0"/>
              <a:t>vyšetřování jsou záležitosti týkající se podvodů, korupce a jiných trestných činů, které poškozují finanční zájmy Evropské unie, v souvislosti s: </a:t>
            </a:r>
            <a:endParaRPr lang="cs-CZ" sz="2400" dirty="0" smtClean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  <a:cs typeface="+mn-cs"/>
              </a:rPr>
              <a:t>veškerými </a:t>
            </a:r>
            <a:r>
              <a:rPr lang="cs-CZ" sz="2400" dirty="0">
                <a:latin typeface="+mn-lt"/>
                <a:cs typeface="+mn-cs"/>
              </a:rPr>
              <a:t>výdaji Evropské unie – hlavními výdajovými kategoriemi jsou strukturální fondy, fondy zemědělské politiky a rozvoje venkova, přímé výdaje a vnější </a:t>
            </a:r>
            <a:r>
              <a:rPr lang="cs-CZ" sz="2400" dirty="0" smtClean="0">
                <a:latin typeface="+mn-lt"/>
                <a:cs typeface="+mn-cs"/>
              </a:rPr>
              <a:t>pomoc,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  <a:cs typeface="+mn-cs"/>
              </a:rPr>
              <a:t>některými </a:t>
            </a:r>
            <a:r>
              <a:rPr lang="cs-CZ" sz="2400" dirty="0">
                <a:latin typeface="+mn-lt"/>
                <a:cs typeface="+mn-cs"/>
              </a:rPr>
              <a:t>oblastmi příjmů Evropské unie, zejména cel, </a:t>
            </a:r>
            <a:endParaRPr lang="cs-CZ" sz="2400" dirty="0" smtClean="0">
              <a:latin typeface="+mn-lt"/>
              <a:cs typeface="+mn-cs"/>
            </a:endParaRP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  <a:cs typeface="+mn-cs"/>
              </a:rPr>
              <a:t>podezřeními </a:t>
            </a:r>
            <a:r>
              <a:rPr lang="cs-CZ" sz="2400" dirty="0">
                <a:latin typeface="+mn-lt"/>
                <a:cs typeface="+mn-cs"/>
              </a:rPr>
              <a:t>na závažné pochybení ze strany zaměstnanců a členů orgánů Evropské unie.</a:t>
            </a:r>
          </a:p>
          <a:p>
            <a:pPr marL="347663" lvl="2" algn="just">
              <a:lnSpc>
                <a:spcPct val="150000"/>
              </a:lnSpc>
            </a:pPr>
            <a:r>
              <a:rPr lang="cs-CZ" sz="2400" dirty="0"/>
              <a:t>. </a:t>
            </a: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17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65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Výsledky činnosti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176213" indent="0" algn="just">
              <a:lnSpc>
                <a:spcPct val="150000"/>
              </a:lnSpc>
              <a:buNone/>
            </a:pPr>
            <a:r>
              <a:rPr lang="cs-CZ" sz="2400" dirty="0" smtClean="0"/>
              <a:t>V </a:t>
            </a:r>
            <a:r>
              <a:rPr lang="cs-CZ" sz="2400" dirty="0"/>
              <a:t> případě prokázání podvodu může na základě závěrů </a:t>
            </a:r>
            <a:r>
              <a:rPr lang="cs-CZ" sz="2400" dirty="0" smtClean="0"/>
              <a:t>vyšetřování </a:t>
            </a:r>
            <a:r>
              <a:rPr lang="cs-CZ" sz="2400" b="1" dirty="0" smtClean="0"/>
              <a:t>vydává doporučení</a:t>
            </a:r>
            <a:r>
              <a:rPr lang="cs-CZ" sz="2400" dirty="0"/>
              <a:t>, jaké kroky by měla Evropská unie nebo příslušný vnitrostátní orgán podniknout. </a:t>
            </a:r>
            <a:endParaRPr lang="cs-CZ" sz="2400" dirty="0" smtClean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Finanční </a:t>
            </a:r>
            <a:r>
              <a:rPr lang="cs-CZ" sz="2400" dirty="0"/>
              <a:t>opatření -</a:t>
            </a:r>
            <a:r>
              <a:rPr lang="cs-CZ" sz="2400" b="1" dirty="0"/>
              <a:t> </a:t>
            </a:r>
            <a:r>
              <a:rPr lang="cs-CZ" sz="2400" dirty="0" smtClean="0"/>
              <a:t>doporučení aby </a:t>
            </a:r>
            <a:r>
              <a:rPr lang="cs-CZ" sz="2400" dirty="0"/>
              <a:t>subjekt, který protiprávně vynaložil finanční prostředky, tyto vrátil zpět.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Soudní opatření - </a:t>
            </a:r>
            <a:r>
              <a:rPr lang="cs-CZ" sz="2400" b="1" dirty="0"/>
              <a:t> </a:t>
            </a:r>
            <a:r>
              <a:rPr lang="cs-CZ" sz="2400" dirty="0" smtClean="0"/>
              <a:t>doporučením </a:t>
            </a:r>
            <a:r>
              <a:rPr lang="cs-CZ" sz="2400" dirty="0"/>
              <a:t>na trestní stíhání.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Disciplinární opatření</a:t>
            </a:r>
            <a:r>
              <a:rPr lang="cs-CZ" sz="2400" b="1" dirty="0"/>
              <a:t> - </a:t>
            </a:r>
            <a:r>
              <a:rPr lang="cs-CZ" sz="2400" dirty="0" smtClean="0"/>
              <a:t>postoupení případu týkajícího se úředníka EU disciplinární </a:t>
            </a:r>
            <a:r>
              <a:rPr lang="cs-CZ" sz="2400" dirty="0"/>
              <a:t>komisi. 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18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3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Příklady odhalení ze šetření úřadu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zakládání </a:t>
            </a:r>
            <a:r>
              <a:rPr lang="cs-CZ" sz="2400" dirty="0"/>
              <a:t>falešných společností a provádění fingovaných obchodních transakcí za účelem zisku peněžních prostředků EU,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podvody </a:t>
            </a:r>
            <a:r>
              <a:rPr lang="cs-CZ" sz="2400" dirty="0"/>
              <a:t>při propagaci zemědělských produktů, u kterých často dochází k praní špinavých peněz skrze třetí </a:t>
            </a:r>
            <a:r>
              <a:rPr lang="cs-CZ" sz="2400" dirty="0" smtClean="0"/>
              <a:t>země</a:t>
            </a:r>
            <a:endParaRPr lang="cs-CZ" sz="24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krácení </a:t>
            </a:r>
            <a:r>
              <a:rPr lang="cs-CZ" sz="2400" dirty="0"/>
              <a:t>cel, páchaných mezinárodními zločineckými </a:t>
            </a:r>
            <a:r>
              <a:rPr lang="cs-CZ" sz="2400" dirty="0" smtClean="0"/>
              <a:t>organizacemi </a:t>
            </a:r>
            <a:endParaRPr lang="cs-CZ" sz="2400" dirty="0"/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19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3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Právní základ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články </a:t>
            </a:r>
            <a:r>
              <a:rPr lang="cs-CZ" sz="2400" dirty="0"/>
              <a:t>287, 317, 318, 319, 322 a 325 Smlouvy o fungování Evropské unie 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nařízení Evropského Parlamentu a Rady (EU, Euratom) 2018/1046 ze dne 18. července 2018, kterým se stanoví finanční pravidla pro souhrnný rozpočet </a:t>
            </a:r>
            <a:r>
              <a:rPr lang="cs-CZ" sz="2400" dirty="0" smtClean="0"/>
              <a:t>Unie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interinstitucionální dohoda ze dne 2. prosince 2013 mezi Evropským parlamentem, Radou a Komisí o rozpočtové kázni, spolupráci v rozpočtových záležitostech a o řádném finančním </a:t>
            </a:r>
            <a:r>
              <a:rPr lang="cs-CZ" sz="2400" dirty="0" smtClean="0"/>
              <a:t>řízení 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200" b="1" dirty="0"/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99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latin typeface="+mj-lt"/>
                <a:cs typeface="Arial"/>
              </a:rPr>
              <a:t>Publikace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Viz </a:t>
            </a:r>
            <a:r>
              <a:rPr lang="cs-CZ" sz="2400" dirty="0" smtClean="0"/>
              <a:t>roční zprávy:</a:t>
            </a:r>
          </a:p>
          <a:p>
            <a:pPr marL="176213" indent="0">
              <a:lnSpc>
                <a:spcPct val="150000"/>
              </a:lnSpc>
              <a:buNone/>
            </a:pPr>
            <a:r>
              <a:rPr lang="cs-CZ" sz="2400" dirty="0" smtClean="0">
                <a:hlinkClick r:id="rId3"/>
              </a:rPr>
              <a:t>https</a:t>
            </a:r>
            <a:r>
              <a:rPr lang="cs-CZ" sz="2400" dirty="0">
                <a:hlinkClick r:id="rId3"/>
              </a:rPr>
              <a:t>://</a:t>
            </a:r>
            <a:r>
              <a:rPr lang="cs-CZ" sz="2400" dirty="0" smtClean="0">
                <a:hlinkClick r:id="rId3"/>
              </a:rPr>
              <a:t>ec.europa.eu/anti-fraud/media-corner/publications/brochure_en</a:t>
            </a:r>
            <a:endParaRPr lang="cs-CZ" sz="2400" dirty="0" smtClean="0"/>
          </a:p>
          <a:p>
            <a:pPr marL="176213" indent="0">
              <a:lnSpc>
                <a:spcPct val="150000"/>
              </a:lnSpc>
              <a:buNone/>
            </a:pPr>
            <a:endParaRPr lang="cs-CZ" sz="2400" dirty="0"/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20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46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140" y="1547476"/>
            <a:ext cx="4752528" cy="1661993"/>
          </a:xfrm>
        </p:spPr>
        <p:txBody>
          <a:bodyPr anchor="ctr"/>
          <a:lstStyle/>
          <a:p>
            <a:r>
              <a:rPr lang="cs-CZ" sz="3600" dirty="0" smtClean="0">
                <a:solidFill>
                  <a:schemeClr val="tx2"/>
                </a:solidFill>
              </a:rPr>
              <a:t>KONTROLA EVROPSKÉ KOMISE</a:t>
            </a:r>
            <a:br>
              <a:rPr lang="cs-CZ" sz="3600" dirty="0" smtClean="0">
                <a:solidFill>
                  <a:schemeClr val="tx2"/>
                </a:solidFill>
              </a:rPr>
            </a:br>
            <a:endParaRPr lang="cs-CZ" sz="3600" dirty="0">
              <a:solidFill>
                <a:schemeClr val="tx2"/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/>
              <a:t>21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cxnSp>
        <p:nvCxnSpPr>
          <p:cNvPr id="16" name="Přímá spojnice 15"/>
          <p:cNvCxnSpPr/>
          <p:nvPr/>
        </p:nvCxnSpPr>
        <p:spPr>
          <a:xfrm>
            <a:off x="5234023" y="1280471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10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Vymezení pravomocí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Čl. 317 Smlouvy o fungování Evropské unie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Evropská komise je odpovědná </a:t>
            </a:r>
            <a:r>
              <a:rPr lang="cs-CZ" sz="2400" dirty="0"/>
              <a:t>za kontrolu výdajů z rozpočtu EU, včetně </a:t>
            </a:r>
            <a:r>
              <a:rPr lang="cs-CZ" sz="2400" dirty="0" smtClean="0"/>
              <a:t>dotací poskytovaných </a:t>
            </a:r>
            <a:r>
              <a:rPr lang="cs-CZ" sz="2400" dirty="0"/>
              <a:t>z fondů Evropské unie</a:t>
            </a:r>
            <a:r>
              <a:rPr lang="cs-CZ" sz="2200" dirty="0" smtClean="0"/>
              <a:t>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M</a:t>
            </a:r>
            <a:r>
              <a:rPr lang="cs-CZ" sz="2400" dirty="0" smtClean="0"/>
              <a:t>ůže </a:t>
            </a:r>
            <a:r>
              <a:rPr lang="cs-CZ" sz="2400" dirty="0"/>
              <a:t>kontrolovat, zda země EU nenarušují hospodářskou soutěž například nepovolenými státními </a:t>
            </a:r>
            <a:r>
              <a:rPr lang="cs-CZ" sz="2400" dirty="0" smtClean="0"/>
              <a:t>dotacemi.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V rámci kontroly </a:t>
            </a:r>
            <a:r>
              <a:rPr lang="cs-CZ" sz="2200" dirty="0" smtClean="0"/>
              <a:t> dotací kontroluje </a:t>
            </a:r>
            <a:r>
              <a:rPr lang="cs-CZ" sz="2400" dirty="0" smtClean="0"/>
              <a:t>subjekty </a:t>
            </a:r>
            <a:r>
              <a:rPr lang="cs-CZ" sz="2400" dirty="0"/>
              <a:t>zapojené do implementační struktury (řídicí orgán, zprostředkující subjekt, Platební a certifikační orgán, platební agentura, Auditní orgán) a </a:t>
            </a:r>
            <a:r>
              <a:rPr lang="cs-CZ" sz="2400" dirty="0" smtClean="0"/>
              <a:t>příjemce </a:t>
            </a:r>
            <a:r>
              <a:rPr lang="cs-CZ" sz="2400" dirty="0"/>
              <a:t>dotací.</a:t>
            </a: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22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17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140" y="1270477"/>
            <a:ext cx="4752528" cy="2215991"/>
          </a:xfrm>
        </p:spPr>
        <p:txBody>
          <a:bodyPr anchor="ctr"/>
          <a:lstStyle/>
          <a:p>
            <a:r>
              <a:rPr lang="cs-CZ" sz="3600" dirty="0" smtClean="0">
                <a:solidFill>
                  <a:schemeClr val="tx2"/>
                </a:solidFill>
              </a:rPr>
              <a:t>ÚŘAD EVROPSKÉHO VEŘEJNÉHO ŽALOBCE</a:t>
            </a:r>
            <a:br>
              <a:rPr lang="cs-CZ" sz="3600" dirty="0" smtClean="0">
                <a:solidFill>
                  <a:schemeClr val="tx2"/>
                </a:solidFill>
              </a:rPr>
            </a:br>
            <a:endParaRPr lang="cs-CZ" sz="3600" dirty="0">
              <a:solidFill>
                <a:schemeClr val="tx2"/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/>
              <a:t>23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cxnSp>
        <p:nvCxnSpPr>
          <p:cNvPr id="16" name="Přímá spojnice 15"/>
          <p:cNvCxnSpPr/>
          <p:nvPr/>
        </p:nvCxnSpPr>
        <p:spPr>
          <a:xfrm>
            <a:off x="5234023" y="1280471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Vymezení pravomocí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Tento úřad zatím </a:t>
            </a:r>
            <a:r>
              <a:rPr lang="cs-CZ" sz="2400" b="1" dirty="0" smtClean="0"/>
              <a:t>nebyl zřízen</a:t>
            </a:r>
            <a:r>
              <a:rPr lang="cs-CZ" sz="2400" dirty="0" smtClean="0"/>
              <a:t>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Měl  </a:t>
            </a:r>
            <a:r>
              <a:rPr lang="cs-CZ" sz="2400" dirty="0" smtClean="0"/>
              <a:t>by mít pravomoc </a:t>
            </a:r>
            <a:r>
              <a:rPr lang="cs-CZ" sz="2400" dirty="0"/>
              <a:t>vyšetřovat a stíhat trestné činy poškozující nebo ohrožující rozpočet EU, jako jsou:</a:t>
            </a:r>
          </a:p>
          <a:p>
            <a:pPr marL="1714500" lvl="3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+mn-lt"/>
                <a:cs typeface="+mn-cs"/>
              </a:rPr>
              <a:t>podvody </a:t>
            </a:r>
          </a:p>
          <a:p>
            <a:pPr marL="1714500" lvl="3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+mn-lt"/>
                <a:cs typeface="+mn-cs"/>
              </a:rPr>
              <a:t>korupce </a:t>
            </a:r>
          </a:p>
          <a:p>
            <a:pPr marL="1714500" lvl="3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+mn-lt"/>
                <a:cs typeface="+mn-cs"/>
              </a:rPr>
              <a:t>praní peněz </a:t>
            </a:r>
          </a:p>
          <a:p>
            <a:pPr marL="1714500" lvl="3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+mn-lt"/>
                <a:cs typeface="+mn-cs"/>
              </a:rPr>
              <a:t>přeshraniční podvody v oblasti DPH </a:t>
            </a:r>
            <a:endParaRPr lang="cs-CZ" sz="2400" dirty="0" smtClean="0">
              <a:latin typeface="+mn-lt"/>
              <a:cs typeface="+mn-cs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Úřad by měl zahájit činnost do konce roku </a:t>
            </a:r>
            <a:r>
              <a:rPr lang="pl-PL" sz="2400" b="1" dirty="0"/>
              <a:t>2020</a:t>
            </a:r>
            <a:endParaRPr lang="cs-CZ" sz="2400" dirty="0">
              <a:latin typeface="+mn-lt"/>
              <a:cs typeface="+mn-cs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41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140" y="1270477"/>
            <a:ext cx="4752528" cy="2215991"/>
          </a:xfrm>
        </p:spPr>
        <p:txBody>
          <a:bodyPr anchor="ctr"/>
          <a:lstStyle/>
          <a:p>
            <a:r>
              <a:rPr lang="cs-CZ" sz="3600" dirty="0" smtClean="0">
                <a:solidFill>
                  <a:schemeClr val="tx2"/>
                </a:solidFill>
              </a:rPr>
              <a:t>KONTROLA  EVROPSKÝCH DOTACÍ </a:t>
            </a:r>
            <a:br>
              <a:rPr lang="cs-CZ" sz="3600" dirty="0" smtClean="0">
                <a:solidFill>
                  <a:schemeClr val="tx2"/>
                </a:solidFill>
              </a:rPr>
            </a:br>
            <a:endParaRPr lang="cs-CZ" sz="3600" dirty="0">
              <a:solidFill>
                <a:schemeClr val="tx2"/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/>
              <a:t>25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cxnSp>
        <p:nvCxnSpPr>
          <p:cNvPr id="16" name="Přímá spojnice 15"/>
          <p:cNvCxnSpPr/>
          <p:nvPr/>
        </p:nvCxnSpPr>
        <p:spPr>
          <a:xfrm>
            <a:off x="5234023" y="1280471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43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Kontrola prostředků poskytnutých z fondů EU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 smtClean="0"/>
              <a:t>Peněžní prostředky z fondů Evropské unie podléhají kontrole ze strany orgánů Evropské unie, subjektů implementační struktury fondů EU, ale také českých kontrolních orgánu  </a:t>
            </a:r>
          </a:p>
          <a:p>
            <a:pPr marL="347663" lvl="2" algn="just">
              <a:lnSpc>
                <a:spcPct val="150000"/>
              </a:lnSpc>
            </a:pPr>
            <a:endParaRPr lang="cs-CZ" sz="2200" dirty="0"/>
          </a:p>
          <a:p>
            <a:pPr marL="347663" lvl="2" algn="just">
              <a:lnSpc>
                <a:spcPct val="150000"/>
              </a:lnSpc>
            </a:pPr>
            <a:r>
              <a:rPr lang="cs-CZ" sz="2200" dirty="0"/>
              <a:t>Při kontrole dotace ověřují kontrolní orgány, 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zda příjemce dotace při použití dotace postupoval v souladu s právními předpisy a stanovenými podmínkami dotace,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zda splnil účel </a:t>
            </a:r>
            <a:r>
              <a:rPr lang="cs-CZ" sz="2200" dirty="0" smtClean="0"/>
              <a:t>dotace, a</a:t>
            </a:r>
            <a:endParaRPr lang="cs-CZ" sz="2200" dirty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účelnost, hospodárnost a </a:t>
            </a:r>
            <a:r>
              <a:rPr lang="cs-CZ" sz="2200" dirty="0" smtClean="0"/>
              <a:t>efektivitu. </a:t>
            </a: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26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62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latin typeface="+mj-lt"/>
                <a:cs typeface="Arial"/>
              </a:rPr>
              <a:t>Kontrolní orgány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27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50156" y="1440001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/>
              <a:t>Příjemce dotace z fondů Evropské unie </a:t>
            </a:r>
          </a:p>
          <a:p>
            <a:endParaRPr lang="cs-CZ" b="1" dirty="0" smtClean="0"/>
          </a:p>
          <a:p>
            <a:pPr algn="r"/>
            <a:r>
              <a:rPr lang="cs-CZ" b="1" dirty="0" smtClean="0"/>
              <a:t>Žadatel o dotaci z fondů Evropské unie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82804" y="1223977"/>
            <a:ext cx="3456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Kontrolní orgány EU: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Evropská komise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Evropský účetní dvůr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Evropský úřad pro boj proti podvodům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282804" y="3888273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Kontrolní orgány ČR: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Nejvyšší kontrolní úřad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Orgány finanční správy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Ministerstvo financí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Úřad pro ochranu hospodářské soutěže (pouze veřejné zakázky)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890316" y="4141465"/>
            <a:ext cx="34563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Kontrolní orgány v rámci implementační struktury fondů EÚ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Řídicí orgán/Zprostředkující subjekt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Platební agentura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Auditní orgán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Platební a certifikační orgán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18" name="Picture 26" descr="C:\Users\15137\Downloads\business-person-silhouette-wearing-t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224" y="1767593"/>
            <a:ext cx="963537" cy="96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5" descr="C:\Users\15137\Downloads\three-buildings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280" y="1555076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7" descr="C:\Users\15137\Downloads\test-quiz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290" y="3888273"/>
            <a:ext cx="717062" cy="71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9" descr="C:\Users\15137\Downloads\law-office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220" y="4141465"/>
            <a:ext cx="798810" cy="79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Přímá spojnice se šipkou 23"/>
          <p:cNvCxnSpPr/>
          <p:nvPr/>
        </p:nvCxnSpPr>
        <p:spPr>
          <a:xfrm flipV="1">
            <a:off x="1825030" y="2917329"/>
            <a:ext cx="1937494" cy="1080120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 flipV="1">
            <a:off x="4338588" y="2917329"/>
            <a:ext cx="1008112" cy="970944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H="1">
            <a:off x="4770636" y="2178665"/>
            <a:ext cx="782654" cy="234608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74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Řídicí orgány a zprostředkující subjekty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347663" lvl="2" algn="just">
              <a:lnSpc>
                <a:spcPct val="150000"/>
              </a:lnSpc>
            </a:pPr>
            <a:r>
              <a:rPr lang="cs-CZ" sz="2200" b="1" dirty="0" smtClean="0"/>
              <a:t>Řídicí orgán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O</a:t>
            </a:r>
            <a:r>
              <a:rPr lang="cs-CZ" sz="2400" dirty="0" smtClean="0"/>
              <a:t>rgán </a:t>
            </a:r>
            <a:r>
              <a:rPr lang="cs-CZ" sz="2400" dirty="0"/>
              <a:t>zodpovědný za účelné, efektivní a hospodárné řízení a provádění programu v souladu s právem Evropské </a:t>
            </a:r>
            <a:r>
              <a:rPr lang="cs-CZ" sz="2400" dirty="0" smtClean="0"/>
              <a:t>unie.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ese </a:t>
            </a:r>
            <a:r>
              <a:rPr lang="cs-CZ" sz="2400" dirty="0"/>
              <a:t>nejvyšší odpovědnost za realizaci operačního </a:t>
            </a:r>
            <a:r>
              <a:rPr lang="cs-CZ" sz="2400" dirty="0" smtClean="0"/>
              <a:t>programu.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 České republice jsou řídicími orgány příslušná ministerstva a hlavní město Praha. </a:t>
            </a:r>
            <a:endParaRPr lang="cs-CZ" sz="2200" dirty="0"/>
          </a:p>
          <a:p>
            <a:pPr marL="347663" lvl="2" algn="just">
              <a:lnSpc>
                <a:spcPct val="150000"/>
              </a:lnSpc>
            </a:pPr>
            <a:r>
              <a:rPr lang="cs-CZ" sz="2200" b="1" dirty="0" smtClean="0"/>
              <a:t>Zprostředkující subjekt</a:t>
            </a:r>
            <a:endParaRPr lang="cs-CZ" sz="2200" b="1" dirty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</a:t>
            </a:r>
            <a:r>
              <a:rPr lang="cs-CZ" sz="2400" dirty="0" smtClean="0"/>
              <a:t>eřejný </a:t>
            </a:r>
            <a:r>
              <a:rPr lang="cs-CZ" sz="2400" dirty="0"/>
              <a:t>nebo soukromý subjekt, jenž byl pověřen výkonem některých funkcí řídicího orgánu např. hodnocení žádostí o dotaci nebo </a:t>
            </a:r>
            <a:r>
              <a:rPr lang="cs-CZ" sz="2400" dirty="0" smtClean="0"/>
              <a:t>kontrolou. </a:t>
            </a: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28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9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Řídicí orgány a zprostředkující subjekty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176213" indent="0">
              <a:buNone/>
            </a:pPr>
            <a:r>
              <a:rPr lang="cs-CZ" sz="2200" b="1" dirty="0" smtClean="0"/>
              <a:t>Předmětem kontroly je:</a:t>
            </a:r>
            <a:endParaRPr lang="cs-CZ" sz="2200" dirty="0"/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soulad </a:t>
            </a:r>
            <a:r>
              <a:rPr lang="cs-CZ" sz="2200" dirty="0" smtClean="0"/>
              <a:t> s</a:t>
            </a:r>
            <a:r>
              <a:rPr lang="cs-CZ" sz="2200" dirty="0"/>
              <a:t> příslušnými právními předpisy Evropské unie a České republiky,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soulad </a:t>
            </a:r>
            <a:r>
              <a:rPr lang="cs-CZ" sz="2200" dirty="0" smtClean="0"/>
              <a:t> s</a:t>
            </a:r>
            <a:r>
              <a:rPr lang="cs-CZ" sz="2200" dirty="0"/>
              <a:t> podmínkami a pravidly příslušného operačního programu, 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hospodárnost, účelnost a efektivnost,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dosažení stanovených výsledků a plnění cílů programu,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vedení účetnictví vztahující se k poskytované veřejné finanční podpoře, 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zda byly spolufinancované produkty a služby dodány a výdaje na operaci vykázané příjemcem skutečně vynaloženy.</a:t>
            </a:r>
          </a:p>
          <a:p>
            <a:pPr marL="347663" lvl="2" algn="just">
              <a:lnSpc>
                <a:spcPct val="150000"/>
              </a:lnSpc>
            </a:pP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29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59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Obecně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347663" lvl="2" algn="just">
              <a:lnSpc>
                <a:spcPct val="150000"/>
              </a:lnSpc>
            </a:pPr>
            <a:r>
              <a:rPr lang="cs-CZ" sz="2400" dirty="0" smtClean="0"/>
              <a:t>Kontrola legality, správnosti </a:t>
            </a:r>
            <a:r>
              <a:rPr lang="cs-CZ" sz="2400" dirty="0"/>
              <a:t>a </a:t>
            </a:r>
            <a:r>
              <a:rPr lang="cs-CZ" sz="2400" dirty="0" smtClean="0"/>
              <a:t>řádného finančního </a:t>
            </a:r>
            <a:r>
              <a:rPr lang="cs-CZ" sz="2400" dirty="0"/>
              <a:t>řízení rozpočtových operací a systémů finanční kontroly i </a:t>
            </a:r>
            <a:r>
              <a:rPr lang="cs-CZ" sz="2400" dirty="0" smtClean="0"/>
              <a:t>řádného finančního </a:t>
            </a:r>
            <a:r>
              <a:rPr lang="cs-CZ" sz="2400" dirty="0"/>
              <a:t>řízení evropského rozpočtu (hospodárnost, efektivnost a účinnost</a:t>
            </a:r>
            <a:r>
              <a:rPr lang="cs-CZ" sz="2400" dirty="0" smtClean="0"/>
              <a:t>).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Kontrola na úrovní členských státu - kontrola </a:t>
            </a:r>
            <a:r>
              <a:rPr lang="cs-CZ" sz="2400" dirty="0"/>
              <a:t>příjmů a výdajů u vlastních zdrojů členských státu </a:t>
            </a:r>
            <a:endParaRPr lang="cs-CZ" sz="2400" dirty="0" smtClean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Vnitřní kontrola na úrovní Evropské unie </a:t>
            </a:r>
            <a:r>
              <a:rPr lang="cs-CZ" sz="2400" dirty="0"/>
              <a:t>– </a:t>
            </a:r>
            <a:r>
              <a:rPr lang="cs-CZ" sz="2400" dirty="0" smtClean="0"/>
              <a:t>kontrola </a:t>
            </a:r>
            <a:r>
              <a:rPr lang="cs-CZ" sz="2400" dirty="0"/>
              <a:t>schvalující osoby a </a:t>
            </a:r>
            <a:r>
              <a:rPr lang="cs-CZ" sz="2400" dirty="0" smtClean="0"/>
              <a:t>účetní, interní audit</a:t>
            </a:r>
            <a:endParaRPr lang="cs-CZ" sz="2400" dirty="0"/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31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Řídicí orgány a zprostředkující subjekty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347663" lvl="2" algn="just">
              <a:lnSpc>
                <a:spcPct val="150000"/>
              </a:lnSpc>
            </a:pPr>
            <a:r>
              <a:rPr lang="cs-CZ" sz="2400" b="1" dirty="0" smtClean="0"/>
              <a:t>Kontrolní činnost: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Jedná se o veřejnosprávní kontrolu ve smyslu ustanovení § 3 odst. 2 zákona o finanční kontrole.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Kontrolovanou osobou jsou příjemci dotace a žadatelé o dotaci.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U </a:t>
            </a:r>
            <a:r>
              <a:rPr lang="cs-CZ" sz="2400" dirty="0"/>
              <a:t>každého projektu </a:t>
            </a:r>
            <a:r>
              <a:rPr lang="cs-CZ" sz="2400" dirty="0" smtClean="0"/>
              <a:t>je provedena alespoň jedna kontrola </a:t>
            </a:r>
            <a:r>
              <a:rPr lang="cs-CZ" sz="2400" dirty="0"/>
              <a:t>na místě v průběhu jeho realizace a v době </a:t>
            </a:r>
            <a:r>
              <a:rPr lang="cs-CZ" sz="2400" dirty="0" smtClean="0"/>
              <a:t>udržitelnosti.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Kontrola je provedena na základě pololetního nebo ročního plánu kontrol, který </a:t>
            </a:r>
            <a:r>
              <a:rPr lang="cs-CZ" sz="2400" dirty="0"/>
              <a:t>vychází zejména z analýzy rizik, tj. ke kontrole vybírá projekty, u nichž je riziko nehospodárného, neúčelného a neefektivního nakládání s veřejnými prostředky vyšší. </a:t>
            </a: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30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74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Řídicí orgány a zprostředkující subjekty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347663" lvl="2" algn="just">
              <a:lnSpc>
                <a:spcPct val="150000"/>
              </a:lnSpc>
            </a:pPr>
            <a:r>
              <a:rPr lang="cs-CZ" sz="2400" b="1" dirty="0" smtClean="0"/>
              <a:t>Výsledky kontroly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Pochybení, které odhalí řídicí orgán, případně zprostředkující subjekt, je z hlediska vztahu k Evropské unii tzv. </a:t>
            </a:r>
            <a:r>
              <a:rPr lang="cs-CZ" sz="2400" b="1" dirty="0" smtClean="0"/>
              <a:t>nesrovnalostí.</a:t>
            </a:r>
            <a:r>
              <a:rPr lang="cs-CZ" sz="2400" dirty="0" smtClean="0"/>
              <a:t>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Pokud </a:t>
            </a:r>
            <a:r>
              <a:rPr lang="cs-CZ" sz="2400" dirty="0"/>
              <a:t>se jedná o nesrovnalosti v částce nad 10 000 EUR, jde o tzv. nesrovnalost na vnější úrovni, která podléhá hlášení </a:t>
            </a:r>
            <a:r>
              <a:rPr lang="cs-CZ" sz="2400" dirty="0" smtClean="0"/>
              <a:t>Evropskému </a:t>
            </a:r>
            <a:r>
              <a:rPr lang="cs-CZ" sz="2400" dirty="0"/>
              <a:t>úřadu pro boj proti </a:t>
            </a:r>
            <a:r>
              <a:rPr lang="cs-CZ" sz="2400" dirty="0" smtClean="0"/>
              <a:t>podvodům</a:t>
            </a:r>
            <a:endParaRPr lang="cs-CZ" sz="2400" b="1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31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4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Platební agentura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Je specifickým </a:t>
            </a:r>
            <a:r>
              <a:rPr lang="cs-CZ" sz="2400" dirty="0"/>
              <a:t>orgánem pro financování výdajů společné zemědělské </a:t>
            </a:r>
            <a:r>
              <a:rPr lang="cs-CZ" sz="2400" dirty="0" smtClean="0"/>
              <a:t>politiky </a:t>
            </a:r>
            <a:r>
              <a:rPr lang="cs-CZ" sz="2400" dirty="0"/>
              <a:t>Evropské </a:t>
            </a:r>
            <a:r>
              <a:rPr lang="cs-CZ" sz="2400" dirty="0" smtClean="0"/>
              <a:t>unie.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Funkci platební agentury v České republice vykonává </a:t>
            </a:r>
            <a:r>
              <a:rPr lang="cs-CZ" sz="2400" b="1" dirty="0"/>
              <a:t>Státní zemědělský intervenční fond. </a:t>
            </a:r>
            <a:endParaRPr lang="cs-CZ" sz="2400" b="1" dirty="0" smtClean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Administruje a kontrolu prostředky poskytnuté ze zemědělských fondů.</a:t>
            </a: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32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7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Auditní orgán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ezávislý </a:t>
            </a:r>
            <a:r>
              <a:rPr lang="cs-CZ" sz="2400" dirty="0"/>
              <a:t>auditní subjekt, který vykonává audit finančních prostředků poskytovaných z fondů Evropské unie na všech úrovních realizace operačních programů. </a:t>
            </a:r>
            <a:endParaRPr lang="cs-CZ" sz="2400" dirty="0" smtClean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Dává </a:t>
            </a:r>
            <a:r>
              <a:rPr lang="cs-CZ" sz="2400" dirty="0"/>
              <a:t>ujištění o funkčnosti a správném nastavení vnitřního řídicího a kontrolního systému, </a:t>
            </a:r>
            <a:r>
              <a:rPr lang="cs-CZ" sz="2400" dirty="0" smtClean="0"/>
              <a:t>vyjadřuje </a:t>
            </a:r>
            <a:r>
              <a:rPr lang="cs-CZ" sz="2400" dirty="0"/>
              <a:t>kvalifikovaný a nezávislý názor a </a:t>
            </a:r>
            <a:r>
              <a:rPr lang="cs-CZ" sz="2400" dirty="0" smtClean="0"/>
              <a:t>navrhuje </a:t>
            </a:r>
            <a:r>
              <a:rPr lang="cs-CZ" sz="2400" dirty="0"/>
              <a:t>doporučení k odstranění nežádoucího stavu</a:t>
            </a:r>
            <a:r>
              <a:rPr lang="cs-CZ" sz="2400" dirty="0" smtClean="0"/>
              <a:t>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Jde o organizačně samostatný odbor v rámci Ministerstva </a:t>
            </a:r>
            <a:r>
              <a:rPr lang="cs-CZ" sz="2400" dirty="0" smtClean="0"/>
              <a:t>financí. </a:t>
            </a: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33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3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Auditní orgán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</a:t>
            </a:r>
            <a:r>
              <a:rPr lang="cs-CZ" sz="2400" dirty="0" smtClean="0"/>
              <a:t>ykonává </a:t>
            </a:r>
            <a:r>
              <a:rPr lang="cs-CZ" sz="2400" dirty="0"/>
              <a:t>audit u řídicích orgánů, zprostředkujících subjektů, Platebního a certifikačního orgánu a příjemců veřejné finanční podpory v rámci jednotlivých operačních programů. </a:t>
            </a:r>
            <a:endParaRPr lang="cs-CZ" sz="2400" dirty="0" smtClean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emá </a:t>
            </a:r>
            <a:r>
              <a:rPr lang="cs-CZ" sz="2400" dirty="0"/>
              <a:t>žádnou možnost volby při rozhodování, který </a:t>
            </a:r>
            <a:r>
              <a:rPr lang="cs-CZ" sz="2400" dirty="0" smtClean="0"/>
              <a:t>příjemce nebo žadatel bude </a:t>
            </a:r>
            <a:r>
              <a:rPr lang="cs-CZ" sz="2400" dirty="0"/>
              <a:t>podroben auditu. Periodicita, ve které jsou audity prováděny, a metoda výběru vzorků </a:t>
            </a:r>
            <a:r>
              <a:rPr lang="cs-CZ" sz="2400" dirty="0" smtClean="0"/>
              <a:t>podléhá </a:t>
            </a:r>
            <a:r>
              <a:rPr lang="cs-CZ" sz="2400" dirty="0"/>
              <a:t>přísným pravidlům stanovených Evropskou unii. </a:t>
            </a: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16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Auditní orgán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176213" indent="0">
              <a:lnSpc>
                <a:spcPct val="150000"/>
              </a:lnSpc>
              <a:buNone/>
            </a:pPr>
            <a:r>
              <a:rPr lang="cs-CZ" sz="2400" dirty="0"/>
              <a:t>Auditní orgán provádí 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Audit systému - ověření účinného fungování řídicího a kontrolního systému operačních programů, nastavení podmínek a jejich dodržování,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Audit operace - ověření přesnosti a úplnosti odpovídajících výdajů zachycených certifikačním orgánem v jeho účetním systému a soulad auditní stopy na všech úrovních. </a:t>
            </a:r>
            <a:endParaRPr lang="cs-CZ" sz="2400" dirty="0" smtClean="0"/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Audit </a:t>
            </a:r>
            <a:r>
              <a:rPr lang="cs-CZ" sz="2400" dirty="0"/>
              <a:t>účetní závěrky - ověření úplnosti, přesnosti a pravdivosti částek vykázaných v účetních závěrkách. </a:t>
            </a:r>
            <a:endParaRPr lang="cs-CZ" sz="2400" dirty="0">
              <a:effectLst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35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70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Auditní orgán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347663" lvl="2" algn="just">
              <a:lnSpc>
                <a:spcPct val="150000"/>
              </a:lnSpc>
            </a:pPr>
            <a:r>
              <a:rPr lang="cs-CZ" sz="2400" b="1" dirty="0" smtClean="0"/>
              <a:t>Výsledky činnosti 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Auditní orgán vypracovává auditní zprávu.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Odhalené pochybení je ve vztahu k Evropské unii nesrovnalostí.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Za každý operační program vypracuje Auditní orgán Výroční kontrolní zprávu, kterou předkládá Evropské </a:t>
            </a:r>
            <a:r>
              <a:rPr lang="cs-CZ" sz="2400" dirty="0" smtClean="0"/>
              <a:t>komisi.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  <a:cs typeface="+mn-cs"/>
              </a:rPr>
              <a:t>Evropská komise požádá </a:t>
            </a:r>
            <a:r>
              <a:rPr lang="cs-CZ" sz="2400" dirty="0">
                <a:latin typeface="+mn-lt"/>
                <a:cs typeface="+mn-cs"/>
              </a:rPr>
              <a:t>o vyjádření k Výroční zprávě </a:t>
            </a:r>
            <a:r>
              <a:rPr lang="cs-CZ" sz="2400" dirty="0" smtClean="0">
                <a:latin typeface="+mn-lt"/>
                <a:cs typeface="+mn-cs"/>
              </a:rPr>
              <a:t>Evropský </a:t>
            </a:r>
            <a:r>
              <a:rPr lang="cs-CZ" sz="2400" dirty="0">
                <a:latin typeface="+mn-lt"/>
                <a:cs typeface="+mn-cs"/>
              </a:rPr>
              <a:t>účetní dvůr a i na základě jeho stanovisko rozhodne tak, že </a:t>
            </a:r>
            <a:r>
              <a:rPr lang="cs-CZ" sz="2400" dirty="0" smtClean="0">
                <a:latin typeface="+mn-lt"/>
                <a:cs typeface="+mn-cs"/>
              </a:rPr>
              <a:t>jí schválí</a:t>
            </a:r>
            <a:r>
              <a:rPr lang="cs-CZ" sz="2400" dirty="0">
                <a:latin typeface="+mn-lt"/>
                <a:cs typeface="+mn-cs"/>
              </a:rPr>
              <a:t>, </a:t>
            </a:r>
            <a:r>
              <a:rPr lang="cs-CZ" sz="2400" dirty="0" smtClean="0">
                <a:latin typeface="+mn-lt"/>
                <a:cs typeface="+mn-cs"/>
              </a:rPr>
              <a:t>neschválí </a:t>
            </a:r>
            <a:r>
              <a:rPr lang="cs-CZ" sz="2400" dirty="0">
                <a:latin typeface="+mn-lt"/>
                <a:cs typeface="+mn-cs"/>
              </a:rPr>
              <a:t>a požádá Auditní orgán o další informace a důkazy </a:t>
            </a:r>
            <a:r>
              <a:rPr lang="cs-CZ" sz="2400" dirty="0" smtClean="0">
                <a:latin typeface="+mn-lt"/>
                <a:cs typeface="+mn-cs"/>
              </a:rPr>
              <a:t>nebo předloží </a:t>
            </a:r>
            <a:r>
              <a:rPr lang="cs-CZ" sz="2400" dirty="0">
                <a:latin typeface="+mn-lt"/>
                <a:cs typeface="+mn-cs"/>
              </a:rPr>
              <a:t>ke zprávě jiná doporučení. </a:t>
            </a: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36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21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Platební a certifikační orgán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O</a:t>
            </a:r>
            <a:r>
              <a:rPr lang="cs-CZ" sz="2400" dirty="0" smtClean="0"/>
              <a:t>rgán </a:t>
            </a:r>
            <a:r>
              <a:rPr lang="cs-CZ" sz="2400" dirty="0"/>
              <a:t>zodpovědný za celkové finanční řízení prostředků poskytnutých České republice z fondů Evropské unie a certifikaci výdajů s tím </a:t>
            </a:r>
            <a:r>
              <a:rPr lang="cs-CZ" sz="2400" dirty="0" smtClean="0"/>
              <a:t>spojených.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</a:t>
            </a:r>
            <a:r>
              <a:rPr lang="cs-CZ" sz="2400" dirty="0" smtClean="0"/>
              <a:t>ajišťuje </a:t>
            </a:r>
            <a:r>
              <a:rPr lang="cs-CZ" sz="2400" dirty="0"/>
              <a:t>tok prostředků z fondů Evropské unie do České </a:t>
            </a:r>
            <a:r>
              <a:rPr lang="cs-CZ" sz="2400" dirty="0" smtClean="0"/>
              <a:t>republiky.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Tuto funkci vykonává Ministerstvo financí (Národní fond).</a:t>
            </a: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37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Platební a certifikační orgán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Certifikace výdajů zahrnuje kontrolu žádosti o platbu, která je následně odesílána Evropské komisi k převedení veřejných prostředků z rozpočtu Evropské unie do České republiky</a:t>
            </a:r>
            <a:r>
              <a:rPr lang="cs-CZ" sz="2400" dirty="0" smtClean="0"/>
              <a:t>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Kontrola poskytuje ujištění</a:t>
            </a:r>
            <a:r>
              <a:rPr lang="cs-CZ" sz="2400" dirty="0"/>
              <a:t>, že výdaje zahrnuté v žádosti o platbu, které požadujeme od Evropské komise k proplacení, byly vynaloženy v souladu s předpisy Evropské unie a České republiky. </a:t>
            </a:r>
            <a:endParaRPr lang="cs-CZ" sz="2400" dirty="0" smtClean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Kontroluje </a:t>
            </a:r>
            <a:r>
              <a:rPr lang="cs-CZ" sz="2400" dirty="0"/>
              <a:t>zpravidla řídicí orgán nebo zprostředkující subjekt, pouze výjimečně </a:t>
            </a:r>
            <a:r>
              <a:rPr lang="cs-CZ" sz="2400" dirty="0" smtClean="0"/>
              <a:t>i </a:t>
            </a:r>
            <a:r>
              <a:rPr lang="cs-CZ" sz="2400" dirty="0"/>
              <a:t>příjemce </a:t>
            </a:r>
            <a:r>
              <a:rPr lang="cs-CZ" sz="2400" dirty="0" smtClean="0"/>
              <a:t>dotace poskytované </a:t>
            </a:r>
            <a:r>
              <a:rPr lang="cs-CZ" sz="2400" dirty="0"/>
              <a:t>z fondů Evropské unie.</a:t>
            </a: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38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Nesrovnalost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Pochybení, které kontrolní orgány odhalí jsou ve vztahu k Evropské unii tzv. nesrovnalostí.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Nesrovnalostí se rozumí porušení právních předpisů EU nebo ČR v důsledku jednání nebo opomenutí hospodářského </a:t>
            </a:r>
            <a:r>
              <a:rPr lang="cs-CZ" sz="2400" dirty="0" smtClean="0"/>
              <a:t>subjektu, </a:t>
            </a:r>
            <a:r>
              <a:rPr lang="cs-CZ" sz="2400" dirty="0"/>
              <a:t>které vede nebo by mohlo vést ke ztrátě v souhrnném rozpočtu EU </a:t>
            </a:r>
            <a:r>
              <a:rPr lang="cs-CZ" sz="2400" dirty="0" smtClean="0"/>
              <a:t>nebo </a:t>
            </a:r>
            <a:r>
              <a:rPr lang="cs-CZ" sz="2400" dirty="0"/>
              <a:t>ve veřejném rozpočtu ČR, a to započtením neoprávněného výdaje do souhrnného rozpočtu </a:t>
            </a:r>
            <a:r>
              <a:rPr lang="cs-CZ" sz="2400" dirty="0" smtClean="0"/>
              <a:t>EU </a:t>
            </a:r>
            <a:r>
              <a:rPr lang="cs-CZ" sz="2400" dirty="0"/>
              <a:t>nebo do veřejného rozpočtu ČR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39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50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Obecně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Vnější </a:t>
            </a:r>
            <a:r>
              <a:rPr lang="cs-CZ" sz="2400" dirty="0"/>
              <a:t>kontrola na úrovni Evropské </a:t>
            </a:r>
            <a:r>
              <a:rPr lang="cs-CZ" sz="2400" dirty="0" smtClean="0"/>
              <a:t>unie </a:t>
            </a:r>
          </a:p>
          <a:p>
            <a:pPr marL="1604963" lvl="4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/>
              <a:t>kontrola Evropského účetního dvoru</a:t>
            </a:r>
          </a:p>
          <a:p>
            <a:pPr marL="1604963" lvl="4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/>
              <a:t>prohlášení o věrohodnosti účetnictví a o legalitě a správnosti podkladových operací </a:t>
            </a:r>
            <a:endParaRPr lang="cs-CZ" sz="2400" dirty="0" smtClean="0"/>
          </a:p>
          <a:p>
            <a:pPr marL="1604963" lvl="4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 smtClean="0"/>
              <a:t>výroční </a:t>
            </a:r>
            <a:r>
              <a:rPr lang="cs-CZ" sz="2400" dirty="0"/>
              <a:t>zprávu o plnění souhrnného </a:t>
            </a:r>
            <a:r>
              <a:rPr lang="cs-CZ" sz="2400" dirty="0" smtClean="0"/>
              <a:t>rozpočtu</a:t>
            </a:r>
            <a:endParaRPr lang="cs-CZ" sz="2600" dirty="0" smtClean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Politická kontrola ze strany Evropského parlamentu </a:t>
            </a:r>
          </a:p>
          <a:p>
            <a:pPr marL="1719263" lvl="4" indent="-4572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/>
              <a:t>Výbor pro rozpočtovou kontrolu</a:t>
            </a:r>
          </a:p>
          <a:p>
            <a:pPr marL="1719263" lvl="4" indent="-4572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 smtClean="0"/>
              <a:t>udělení </a:t>
            </a:r>
            <a:r>
              <a:rPr lang="pl-PL" sz="2400" dirty="0" smtClean="0"/>
              <a:t>absolutoriaKomisi </a:t>
            </a:r>
            <a:r>
              <a:rPr lang="pl-PL" sz="2400" dirty="0"/>
              <a:t>za plnění </a:t>
            </a:r>
            <a:r>
              <a:rPr lang="pl-PL" sz="2400" dirty="0" smtClean="0"/>
              <a:t>rozpočtu</a:t>
            </a:r>
          </a:p>
          <a:p>
            <a:pPr marL="347663" lvl="2" algn="just">
              <a:lnSpc>
                <a:spcPct val="150000"/>
              </a:lnSpc>
            </a:pPr>
            <a:endParaRPr lang="cs-CZ" sz="2400" dirty="0"/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44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Nesrovnalost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Následkem zjištěné nesrovnalosti je </a:t>
            </a:r>
            <a:r>
              <a:rPr lang="cs-CZ" sz="2400" b="1" dirty="0" smtClean="0"/>
              <a:t>finanční korekce </a:t>
            </a:r>
            <a:r>
              <a:rPr lang="cs-CZ" sz="2400" b="1" dirty="0"/>
              <a:t>/ </a:t>
            </a:r>
            <a:r>
              <a:rPr lang="cs-CZ" sz="2400" b="1" dirty="0" smtClean="0"/>
              <a:t>oprava</a:t>
            </a:r>
            <a:r>
              <a:rPr lang="cs-CZ" sz="2400" dirty="0" smtClean="0"/>
              <a:t>, kterou dochází ke </a:t>
            </a:r>
            <a:r>
              <a:rPr lang="cs-CZ" sz="2400" dirty="0"/>
              <a:t>zrušení celého nebo části finančního příspěvku na operaci nebo </a:t>
            </a:r>
            <a:r>
              <a:rPr lang="cs-CZ" sz="2400" dirty="0" smtClean="0"/>
              <a:t>program financovaný z fondů EU.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Nesrovnalost nevyjadřuje </a:t>
            </a:r>
            <a:r>
              <a:rPr lang="cs-CZ" sz="2400" dirty="0"/>
              <a:t>vztah mezi Českou republikou a příjemcem veřejné finanční podpory, který porušil nějakou podmínku poskytnutí </a:t>
            </a:r>
            <a:r>
              <a:rPr lang="cs-CZ" sz="2400" dirty="0" smtClean="0"/>
              <a:t>dotace. </a:t>
            </a:r>
            <a:r>
              <a:rPr lang="cs-CZ" sz="2400" dirty="0"/>
              <a:t>Tento vztah je vyjádřen v českém právním řádu prostřednictvím institutu porušení rozpočtové kázně podle zákona o rozpočtových pravidlech.</a:t>
            </a:r>
            <a:endParaRPr lang="cs-CZ" sz="2400" b="1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40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16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Finanční korekce/oprava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 smtClean="0"/>
              <a:t>Individuální korekce </a:t>
            </a:r>
            <a:r>
              <a:rPr lang="cs-CZ" sz="2400" dirty="0" smtClean="0"/>
              <a:t>jsou odečítány za pochybení ze strany příjemců dotace.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 smtClean="0"/>
              <a:t>Plošné </a:t>
            </a:r>
            <a:r>
              <a:rPr lang="cs-CZ" sz="2400" b="1" dirty="0"/>
              <a:t>a extrapolované korekce </a:t>
            </a:r>
            <a:r>
              <a:rPr lang="cs-CZ" sz="2400" dirty="0"/>
              <a:t>jsou formou finanční opravy, která je </a:t>
            </a:r>
            <a:r>
              <a:rPr lang="cs-CZ" sz="2400" dirty="0" smtClean="0"/>
              <a:t>založena </a:t>
            </a:r>
            <a:r>
              <a:rPr lang="cs-CZ" sz="2400" dirty="0" smtClean="0">
                <a:latin typeface="+mn-lt"/>
                <a:cs typeface="+mn-cs"/>
              </a:rPr>
              <a:t>na </a:t>
            </a:r>
            <a:r>
              <a:rPr lang="cs-CZ" sz="2400" dirty="0">
                <a:latin typeface="+mn-lt"/>
                <a:cs typeface="+mn-cs"/>
              </a:rPr>
              <a:t>pochybení systémové povahy na úrovni řídícího </a:t>
            </a:r>
            <a:r>
              <a:rPr lang="cs-CZ" sz="2400" dirty="0" smtClean="0">
                <a:latin typeface="+mn-lt"/>
                <a:cs typeface="+mn-cs"/>
              </a:rPr>
              <a:t>orgánu.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Nejčastější pochybení na straně příjemců se typicky týkají oblasti veřejných zakázek, vykázání nezpůsobilých výdajů nebo obecně nedodržení podmínek, za kterých </a:t>
            </a:r>
            <a:r>
              <a:rPr lang="cs-CZ" sz="2400" dirty="0" smtClean="0"/>
              <a:t>byla dotace </a:t>
            </a:r>
            <a:r>
              <a:rPr lang="cs-CZ" sz="2400" dirty="0"/>
              <a:t>příjemci poskytnuta</a:t>
            </a:r>
            <a:r>
              <a:rPr lang="cs-CZ" sz="2400" dirty="0" smtClean="0"/>
              <a:t>.</a:t>
            </a: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41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92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Finanční korekce/oprava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Finanční korekce uplatněny </a:t>
            </a:r>
            <a:r>
              <a:rPr lang="cs-CZ" sz="2400" dirty="0"/>
              <a:t>ze strany </a:t>
            </a:r>
            <a:r>
              <a:rPr lang="cs-CZ" sz="2400" dirty="0" smtClean="0"/>
              <a:t>České republiky mohou být </a:t>
            </a:r>
            <a:r>
              <a:rPr lang="cs-CZ" sz="2400" dirty="0"/>
              <a:t>využity na financování dalších projektů, </a:t>
            </a:r>
            <a:r>
              <a:rPr lang="cs-CZ" sz="2400" dirty="0" smtClean="0"/>
              <a:t>nesnižuje </a:t>
            </a:r>
            <a:r>
              <a:rPr lang="cs-CZ" sz="2400" dirty="0"/>
              <a:t>se o ně disponibilní alokace </a:t>
            </a:r>
            <a:r>
              <a:rPr lang="cs-CZ" sz="2400" dirty="0" smtClean="0"/>
              <a:t>prostředků pro </a:t>
            </a:r>
            <a:r>
              <a:rPr lang="cs-CZ" sz="2400" dirty="0"/>
              <a:t>Českou republiku</a:t>
            </a:r>
            <a:r>
              <a:rPr lang="cs-CZ" sz="2400" dirty="0" smtClean="0"/>
              <a:t>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Finanční korekce, které Česká republika odmítá uplatnit představují </a:t>
            </a:r>
            <a:r>
              <a:rPr lang="cs-CZ" sz="2400" b="1" dirty="0" smtClean="0"/>
              <a:t>tzv. čisté korekce </a:t>
            </a:r>
            <a:r>
              <a:rPr lang="cs-CZ" sz="2400" dirty="0" smtClean="0"/>
              <a:t>ze strany Evropské komise.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Čisté korekce nelze již znovu použít a představují snížení alokace </a:t>
            </a:r>
            <a:r>
              <a:rPr lang="cs-CZ" sz="2400" dirty="0" smtClean="0"/>
              <a:t>prostředků pro Českou republiku.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42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15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Finanční korekce/oprava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Přestože finanční </a:t>
            </a:r>
            <a:r>
              <a:rPr lang="cs-CZ" sz="2400" dirty="0" smtClean="0"/>
              <a:t>korekce </a:t>
            </a:r>
            <a:r>
              <a:rPr lang="cs-CZ" sz="2400" dirty="0"/>
              <a:t>nesnižují alokaci, tj. částku, kterou Česká republika může z fondů Evropské unie čerpat, pro český rozpočet zůstávají </a:t>
            </a:r>
            <a:r>
              <a:rPr lang="cs-CZ" sz="2400" dirty="0" smtClean="0"/>
              <a:t>tyto prostředky na </a:t>
            </a:r>
            <a:r>
              <a:rPr lang="cs-CZ" sz="2400" dirty="0"/>
              <a:t>výdajové </a:t>
            </a:r>
            <a:r>
              <a:rPr lang="cs-CZ" sz="2400" dirty="0" smtClean="0"/>
              <a:t>straně ve formě </a:t>
            </a:r>
            <a:r>
              <a:rPr lang="cs-CZ" sz="2400" dirty="0"/>
              <a:t>poskytnuté </a:t>
            </a:r>
            <a:r>
              <a:rPr lang="cs-CZ" sz="2400" dirty="0" smtClean="0"/>
              <a:t>dotace konkrétnímu příjemci.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Na úkor českého rozpočtu tak dopadají pochybení příjemců dotace v České republice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Je pouze na České republice, zda tyto pochybení příjemci dotace prokáže dle českého právního řádu. K tomu slouží zejména daňové řízení o uložení odvodu za porušení rozpočtové kázně nebo soudní řízení.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43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67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Kontrola evropských dotací v ČR v roce 2019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 roce 2019 vykonaly řídicí orgány a ministerstvo financí 1 875 veřejnosprávních </a:t>
            </a:r>
            <a:r>
              <a:rPr lang="cs-CZ" sz="2400" dirty="0" smtClean="0"/>
              <a:t>kontrol </a:t>
            </a:r>
            <a:r>
              <a:rPr lang="cs-CZ" sz="2400" dirty="0"/>
              <a:t>prostředků poskytnutých z fondů Evropské </a:t>
            </a:r>
            <a:r>
              <a:rPr lang="cs-CZ" sz="2400" dirty="0" smtClean="0"/>
              <a:t>unie.</a:t>
            </a:r>
            <a:endParaRPr lang="cs-CZ" sz="24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Celkem bylo zkontrolováno</a:t>
            </a:r>
            <a:r>
              <a:rPr lang="cs-CZ" sz="2400" dirty="0"/>
              <a:t> </a:t>
            </a:r>
            <a:r>
              <a:rPr lang="cs-CZ" sz="2400" b="1" dirty="0"/>
              <a:t>42 808 647 435 Kč.</a:t>
            </a:r>
            <a:endParaRPr lang="cs-CZ" sz="24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Kontrolní </a:t>
            </a:r>
            <a:r>
              <a:rPr lang="cs-CZ" sz="2400" dirty="0"/>
              <a:t>orgány odhalily 983 zjištění a </a:t>
            </a:r>
            <a:r>
              <a:rPr lang="cs-CZ" sz="2400" b="1" dirty="0"/>
              <a:t>identifikovaly korekce ve výši 366 137 264 Kč,</a:t>
            </a:r>
            <a:r>
              <a:rPr lang="cs-CZ" sz="2400" dirty="0"/>
              <a:t> tj. 0,85 % z celkového objemu kontrolovaných prostředků.</a:t>
            </a:r>
          </a:p>
          <a:p>
            <a:pPr marL="176213" lvl="0" indent="0">
              <a:buNone/>
            </a:pPr>
            <a:endParaRPr lang="cs-CZ" sz="2400" dirty="0"/>
          </a:p>
          <a:p>
            <a:pPr marL="176213" indent="0">
              <a:buNone/>
            </a:pPr>
            <a:endParaRPr lang="cs-CZ" sz="2400" dirty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44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69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Kontrola evropských dotací v ČR v roce 2019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176213" lvl="0" indent="0">
              <a:buNone/>
            </a:pPr>
            <a:endParaRPr lang="cs-CZ" sz="2400" dirty="0"/>
          </a:p>
          <a:p>
            <a:pPr marL="176213" indent="0">
              <a:buNone/>
            </a:pPr>
            <a:endParaRPr lang="cs-CZ" sz="2400" dirty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45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92701"/>
              </p:ext>
            </p:extLst>
          </p:nvPr>
        </p:nvGraphicFramePr>
        <p:xfrm>
          <a:off x="568647" y="3349377"/>
          <a:ext cx="9458573" cy="381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9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8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0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4106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9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900"/>
                        </a:spcAft>
                      </a:pPr>
                      <a:r>
                        <a:rPr lang="cs-CZ" sz="2000">
                          <a:effectLst/>
                        </a:rPr>
                        <a:t>Počet nahlášených nesrovnalostí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900"/>
                        </a:spcAft>
                      </a:pPr>
                      <a:r>
                        <a:rPr lang="cs-CZ" sz="2000" dirty="0">
                          <a:effectLst/>
                        </a:rPr>
                        <a:t>Částka dotčená nesrovnalostí (v EUR)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4106"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2000">
                          <a:effectLst/>
                        </a:rPr>
                        <a:t>2017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2000" dirty="0">
                          <a:effectLst/>
                        </a:rPr>
                        <a:t>348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2000" dirty="0">
                          <a:effectLst/>
                        </a:rPr>
                        <a:t>69 136 252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4106"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2000">
                          <a:effectLst/>
                        </a:rPr>
                        <a:t>2018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2000">
                          <a:effectLst/>
                        </a:rPr>
                        <a:t>251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2000">
                          <a:effectLst/>
                        </a:rPr>
                        <a:t>93 151 692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4106"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2000">
                          <a:effectLst/>
                        </a:rPr>
                        <a:t>2019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2000" dirty="0">
                          <a:effectLst/>
                        </a:rPr>
                        <a:t>281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2000" dirty="0">
                          <a:effectLst/>
                        </a:rPr>
                        <a:t>41 785 853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94172" y="1405161"/>
            <a:ext cx="92890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 smtClean="0"/>
              <a:t>Česká republika nahlásila Evropskému </a:t>
            </a:r>
            <a:r>
              <a:rPr lang="cs-CZ" sz="2400" dirty="0"/>
              <a:t>úřadu pro boj proti podvodům 281 případů nových </a:t>
            </a:r>
            <a:r>
              <a:rPr lang="cs-CZ" sz="2400" dirty="0" smtClean="0"/>
              <a:t>nesrovnalostí. Souhrnná </a:t>
            </a:r>
            <a:r>
              <a:rPr lang="cs-CZ" sz="2400" dirty="0"/>
              <a:t>částka dotčená nesrovnalostí v roce 2019 činila 41 785 853 EUR</a:t>
            </a:r>
          </a:p>
        </p:txBody>
      </p:sp>
    </p:spTree>
    <p:extLst>
      <p:ext uri="{BB962C8B-B14F-4D97-AF65-F5344CB8AC3E}">
        <p14:creationId xmlns:p14="http://schemas.microsoft.com/office/powerpoint/2010/main" val="383459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9" y="2714844"/>
            <a:ext cx="4392488" cy="1477328"/>
          </a:xfrm>
        </p:spPr>
        <p:txBody>
          <a:bodyPr/>
          <a:lstStyle/>
          <a:p>
            <a:r>
              <a:rPr lang="cs-CZ" dirty="0" smtClean="0"/>
              <a:t>Děkuji </a:t>
            </a:r>
            <a:r>
              <a:rPr lang="cs-CZ" dirty="0"/>
              <a:t>Vám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1"/>
            <a:ext cx="1582420" cy="123111"/>
          </a:xfrm>
        </p:spPr>
        <p:txBody>
          <a:bodyPr/>
          <a:lstStyle/>
          <a:p>
            <a:pPr marL="1056563" algn="r"/>
            <a:r>
              <a:rPr lang="cs-CZ"/>
              <a:t> |   </a:t>
            </a:r>
            <a:fld id="{81D60167-4931-47E6-BA6A-407CBD079E47}" type="slidenum">
              <a:rPr lang="cs-CZ" smtClean="0"/>
              <a:pPr marL="1056563" algn="r"/>
              <a:t>46</a:t>
            </a:fld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5219152" y="2629298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5274692" y="2608679"/>
            <a:ext cx="4392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198" lvl="3">
              <a:lnSpc>
                <a:spcPct val="150000"/>
              </a:lnSpc>
            </a:pPr>
            <a:r>
              <a:rPr lang="cs-CZ" sz="2200" b="1" dirty="0">
                <a:cs typeface="Arial"/>
              </a:rPr>
              <a:t>Mgr. Andrea Vuongová, </a:t>
            </a:r>
            <a:endParaRPr lang="cs-CZ" sz="2200" b="1" dirty="0" smtClean="0">
              <a:cs typeface="Arial"/>
            </a:endParaRPr>
          </a:p>
          <a:p>
            <a:pPr marL="176198" lvl="3">
              <a:lnSpc>
                <a:spcPct val="150000"/>
              </a:lnSpc>
            </a:pPr>
            <a:r>
              <a:rPr lang="cs-CZ" sz="2200" b="1" dirty="0" smtClean="0">
                <a:cs typeface="Arial"/>
                <a:hlinkClick r:id="rId3"/>
              </a:rPr>
              <a:t>andrea.vuongova@mfcr.cz</a:t>
            </a:r>
            <a:endParaRPr lang="cs-CZ" sz="2200" b="1" dirty="0">
              <a:cs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6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140" y="1270477"/>
            <a:ext cx="4752528" cy="2215991"/>
          </a:xfrm>
        </p:spPr>
        <p:txBody>
          <a:bodyPr anchor="ctr"/>
          <a:lstStyle/>
          <a:p>
            <a:r>
              <a:rPr lang="cs-CZ" sz="3600" dirty="0" smtClean="0">
                <a:solidFill>
                  <a:schemeClr val="tx2"/>
                </a:solidFill>
              </a:rPr>
              <a:t>KONTROLA EVROPSKÉHO ÚČETNÍHO DVORU</a:t>
            </a:r>
            <a:br>
              <a:rPr lang="cs-CZ" sz="3600" dirty="0" smtClean="0">
                <a:solidFill>
                  <a:schemeClr val="tx2"/>
                </a:solidFill>
              </a:rPr>
            </a:br>
            <a:endParaRPr lang="cs-CZ" sz="3600" dirty="0">
              <a:solidFill>
                <a:schemeClr val="tx2"/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/>
              <a:t>5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cxnSp>
        <p:nvCxnSpPr>
          <p:cNvPr id="16" name="Přímá spojnice 15"/>
          <p:cNvCxnSpPr/>
          <p:nvPr/>
        </p:nvCxnSpPr>
        <p:spPr>
          <a:xfrm>
            <a:off x="5234023" y="1280471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83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Vymezení pravomocí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 smtClean="0"/>
              <a:t>čl</a:t>
            </a:r>
            <a:r>
              <a:rPr lang="cs-CZ" sz="2200" dirty="0"/>
              <a:t>. 285 až 287 Smlouvy o fungování Evropské unie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 smtClean="0"/>
              <a:t>Evropský účetní dvůr je prezentován jako „ochránce financí EU“.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 smtClean="0"/>
              <a:t>Je nezávislým externím auditorem Evropské unie.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 smtClean="0"/>
              <a:t>K</a:t>
            </a:r>
            <a:r>
              <a:rPr lang="cs-CZ" sz="2200" dirty="0" smtClean="0">
                <a:latin typeface="+mn-lt"/>
                <a:cs typeface="+mn-cs"/>
              </a:rPr>
              <a:t>ontroluje, </a:t>
            </a:r>
            <a:r>
              <a:rPr lang="cs-CZ" sz="2200" dirty="0">
                <a:latin typeface="+mn-lt"/>
                <a:cs typeface="+mn-cs"/>
              </a:rPr>
              <a:t>zda </a:t>
            </a:r>
            <a:r>
              <a:rPr lang="cs-CZ" sz="2200" dirty="0" smtClean="0">
                <a:latin typeface="+mn-lt"/>
                <a:cs typeface="+mn-cs"/>
              </a:rPr>
              <a:t>Evropská unie </a:t>
            </a:r>
            <a:r>
              <a:rPr lang="cs-CZ" sz="2200" dirty="0">
                <a:latin typeface="+mn-lt"/>
                <a:cs typeface="+mn-cs"/>
              </a:rPr>
              <a:t>vede řádné účetnictví, správně uplatňuje svá </a:t>
            </a:r>
            <a:r>
              <a:rPr lang="cs-CZ" sz="2200" dirty="0" smtClean="0">
                <a:latin typeface="+mn-lt"/>
                <a:cs typeface="+mn-cs"/>
              </a:rPr>
              <a:t>finanční pravidla </a:t>
            </a:r>
            <a:r>
              <a:rPr lang="cs-CZ" sz="2200" dirty="0">
                <a:latin typeface="+mn-lt"/>
                <a:cs typeface="+mn-cs"/>
              </a:rPr>
              <a:t>a zda politiky a programy EU plní zamýšlené cíle a zajišťují optimální </a:t>
            </a:r>
            <a:r>
              <a:rPr lang="cs-CZ" sz="2200" dirty="0" smtClean="0">
                <a:latin typeface="+mn-lt"/>
                <a:cs typeface="+mn-cs"/>
              </a:rPr>
              <a:t>zhodnocení prostředků.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Kontroluje finanční </a:t>
            </a:r>
            <a:r>
              <a:rPr lang="cs-CZ" sz="2400" dirty="0"/>
              <a:t>hospodaření </a:t>
            </a:r>
            <a:r>
              <a:rPr lang="cs-CZ" sz="2400" dirty="0" smtClean="0"/>
              <a:t>Evropské unie – </a:t>
            </a:r>
            <a:r>
              <a:rPr lang="cs-CZ" sz="2400" dirty="0"/>
              <a:t>jak příjmů, tak výdajů, prověřuje jejich zákonnost a finanční </a:t>
            </a:r>
            <a:r>
              <a:rPr lang="cs-CZ" sz="2400" dirty="0" smtClean="0"/>
              <a:t>řízení.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Přezkoumává účetnictví.</a:t>
            </a:r>
          </a:p>
          <a:p>
            <a:pPr marL="347663" lvl="2" algn="just">
              <a:lnSpc>
                <a:spcPct val="150000"/>
              </a:lnSpc>
            </a:pPr>
            <a:endParaRPr lang="cs-CZ" sz="2400" dirty="0" smtClean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200" b="1" dirty="0"/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6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68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Vymezení pravomocí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Kontroluje </a:t>
            </a:r>
            <a:r>
              <a:rPr lang="cs-CZ" sz="2400" dirty="0"/>
              <a:t>orgány </a:t>
            </a:r>
            <a:r>
              <a:rPr lang="cs-CZ" sz="2400" dirty="0" smtClean="0"/>
              <a:t>Evropské unie, </a:t>
            </a:r>
            <a:r>
              <a:rPr lang="cs-CZ" sz="2400" dirty="0"/>
              <a:t>subjekty zapojené do implementační struktury </a:t>
            </a:r>
            <a:r>
              <a:rPr lang="cs-CZ" sz="2400" dirty="0" smtClean="0"/>
              <a:t>fondů Evropské unie (řídicí orgány, </a:t>
            </a:r>
            <a:r>
              <a:rPr lang="cs-CZ" sz="2400" dirty="0"/>
              <a:t>zprostředkující </a:t>
            </a:r>
            <a:r>
              <a:rPr lang="cs-CZ" sz="2400" dirty="0" smtClean="0"/>
              <a:t>subjekty, </a:t>
            </a:r>
            <a:r>
              <a:rPr lang="cs-CZ" sz="2400" dirty="0"/>
              <a:t>Platební a certifikační orgán, platební </a:t>
            </a:r>
            <a:r>
              <a:rPr lang="cs-CZ" sz="2400" dirty="0" smtClean="0"/>
              <a:t>agenturu, </a:t>
            </a:r>
            <a:r>
              <a:rPr lang="cs-CZ" sz="2400" dirty="0"/>
              <a:t>Auditní orgán), </a:t>
            </a:r>
            <a:r>
              <a:rPr lang="cs-CZ" sz="2400" dirty="0" smtClean="0"/>
              <a:t>příjemce </a:t>
            </a:r>
            <a:r>
              <a:rPr lang="cs-CZ" sz="2400" dirty="0"/>
              <a:t>veřejné finanční podpory </a:t>
            </a:r>
            <a:r>
              <a:rPr lang="cs-CZ" sz="2400" dirty="0" smtClean="0"/>
              <a:t>(dotace) z</a:t>
            </a:r>
            <a:r>
              <a:rPr lang="cs-CZ" sz="2400" dirty="0"/>
              <a:t> fondů Evropské unie a státy, které čerpají pomoc z Evropské unie</a:t>
            </a:r>
            <a:endParaRPr lang="cs-CZ" sz="2400" dirty="0" smtClean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J</a:t>
            </a:r>
            <a:r>
              <a:rPr lang="cs-CZ" sz="2400" dirty="0" smtClean="0"/>
              <a:t>e </a:t>
            </a:r>
            <a:r>
              <a:rPr lang="cs-CZ" sz="2400" dirty="0"/>
              <a:t>nezávislý na orgánech a institucích, jejichž kontrolu provádí, a tudíž se nezávisle rozhoduje, co bude kontrolovat, jakým způsobem kontrolu provede a jak a kdy předloží výsledky kontroly.</a:t>
            </a:r>
            <a:endParaRPr lang="cs-CZ" sz="2400" dirty="0" smtClean="0"/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7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42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Vymezení pravomocí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Nemá </a:t>
            </a:r>
            <a:r>
              <a:rPr lang="cs-CZ" sz="2400" dirty="0"/>
              <a:t>exekutivní pravomoci. Pokud zjistí, že některý z výše uvedených subjektů nezákonně zacházel s financemi EU, může informovat kompetentní instituce, např. dát podnět Evropskému úřadu pro boj proti podvodům. </a:t>
            </a:r>
            <a:endParaRPr lang="cs-CZ" sz="2200" dirty="0"/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8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75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cs typeface="Arial"/>
              </a:rPr>
              <a:t>Plánování kontrolní činnosti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333153"/>
            <a:ext cx="9622472" cy="5472607"/>
          </a:xfrm>
        </p:spPr>
        <p:txBody>
          <a:bodyPr>
            <a:noAutofit/>
          </a:bodyPr>
          <a:lstStyle/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EÚD plánuje </a:t>
            </a:r>
            <a:r>
              <a:rPr lang="cs-CZ" sz="2400" dirty="0"/>
              <a:t>svou práci na ročním a víceletém základě. </a:t>
            </a:r>
            <a:endParaRPr lang="cs-CZ" sz="2400" dirty="0" smtClean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Víceleté </a:t>
            </a:r>
            <a:r>
              <a:rPr lang="cs-CZ" sz="2400" dirty="0"/>
              <a:t>plánování se zaměřuje na vymezení a aktualizaci strategie. </a:t>
            </a:r>
            <a:endParaRPr lang="cs-CZ" sz="2400" dirty="0" smtClean="0"/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Při </a:t>
            </a:r>
            <a:r>
              <a:rPr lang="cs-CZ" sz="2400" dirty="0"/>
              <a:t>ročním plánování se určují konkrétní úkoly, které se budou realizovat daný rok</a:t>
            </a:r>
            <a:r>
              <a:rPr lang="cs-CZ" sz="2400" dirty="0" smtClean="0"/>
              <a:t>.</a:t>
            </a:r>
          </a:p>
          <a:p>
            <a:pPr marL="690563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Plány se vypracovávají na </a:t>
            </a:r>
            <a:r>
              <a:rPr lang="cs-CZ" sz="2400" dirty="0"/>
              <a:t>základě rizika, veřejného zájmu a pravděpodobného dopadu </a:t>
            </a:r>
            <a:endParaRPr lang="cs-CZ" sz="2400" dirty="0" smtClean="0"/>
          </a:p>
          <a:p>
            <a:pPr marL="347663" lvl="2" algn="just">
              <a:lnSpc>
                <a:spcPct val="150000"/>
              </a:lnSpc>
            </a:pPr>
            <a:endParaRPr lang="cs-CZ" sz="2400" dirty="0" smtClean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347663" lvl="2" algn="just">
              <a:lnSpc>
                <a:spcPct val="150000"/>
              </a:lnSpc>
            </a:pP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	</a:t>
            </a: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9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03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-PowerPoint 01">
  <a:themeElements>
    <a:clrScheme name="MFČR">
      <a:dk1>
        <a:srgbClr val="444444"/>
      </a:dk1>
      <a:lt1>
        <a:srgbClr val="FFFFFF"/>
      </a:lt1>
      <a:dk2>
        <a:srgbClr val="2581C4"/>
      </a:dk2>
      <a:lt2>
        <a:srgbClr val="E73431"/>
      </a:lt2>
      <a:accent1>
        <a:srgbClr val="92D050"/>
      </a:accent1>
      <a:accent2>
        <a:srgbClr val="FFC000"/>
      </a:accent2>
      <a:accent3>
        <a:srgbClr val="00B0F0"/>
      </a:accent3>
      <a:accent4>
        <a:srgbClr val="FF66CC"/>
      </a:accent4>
      <a:accent5>
        <a:srgbClr val="7030A0"/>
      </a:accent5>
      <a:accent6>
        <a:srgbClr val="CC6600"/>
      </a:accent6>
      <a:hlink>
        <a:srgbClr val="2581C4"/>
      </a:hlink>
      <a:folHlink>
        <a:srgbClr val="99D6FF"/>
      </a:folHlink>
    </a:clrScheme>
    <a:fontScheme name="MFČ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FČR">
    <a:dk1>
      <a:srgbClr val="444444"/>
    </a:dk1>
    <a:lt1>
      <a:srgbClr val="FFFFFF"/>
    </a:lt1>
    <a:dk2>
      <a:srgbClr val="2581C4"/>
    </a:dk2>
    <a:lt2>
      <a:srgbClr val="E73431"/>
    </a:lt2>
    <a:accent1>
      <a:srgbClr val="92D050"/>
    </a:accent1>
    <a:accent2>
      <a:srgbClr val="FFC000"/>
    </a:accent2>
    <a:accent3>
      <a:srgbClr val="00B0F0"/>
    </a:accent3>
    <a:accent4>
      <a:srgbClr val="FF66CC"/>
    </a:accent4>
    <a:accent5>
      <a:srgbClr val="7030A0"/>
    </a:accent5>
    <a:accent6>
      <a:srgbClr val="CC6600"/>
    </a:accent6>
    <a:hlink>
      <a:srgbClr val="2581C4"/>
    </a:hlink>
    <a:folHlink>
      <a:srgbClr val="99D6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14433</TotalTime>
  <Words>2701</Words>
  <Application>Microsoft Office PowerPoint</Application>
  <PresentationFormat>Vlastní</PresentationFormat>
  <Paragraphs>321</Paragraphs>
  <Slides>46</Slides>
  <Notes>46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Arial</vt:lpstr>
      <vt:lpstr>Calibri</vt:lpstr>
      <vt:lpstr>Courier New</vt:lpstr>
      <vt:lpstr>Tahoma</vt:lpstr>
      <vt:lpstr>Times New Roman</vt:lpstr>
      <vt:lpstr>MF-PowerPoint 01</vt:lpstr>
      <vt:lpstr>Prezentace aplikace PowerPoint</vt:lpstr>
      <vt:lpstr>Právní základ</vt:lpstr>
      <vt:lpstr>Obecně</vt:lpstr>
      <vt:lpstr>Obecně</vt:lpstr>
      <vt:lpstr>KONTROLA EVROPSKÉHO ÚČETNÍHO DVORU </vt:lpstr>
      <vt:lpstr>Vymezení pravomocí</vt:lpstr>
      <vt:lpstr>Vymezení pravomocí</vt:lpstr>
      <vt:lpstr>Vymezení pravomocí</vt:lpstr>
      <vt:lpstr>Plánování kontrolní činnosti</vt:lpstr>
      <vt:lpstr>Plánování kontrolní činnosti</vt:lpstr>
      <vt:lpstr>Audity k prohlášení věrohodnosti</vt:lpstr>
      <vt:lpstr>Audity výkonnosti</vt:lpstr>
      <vt:lpstr>Výstupy kontrolní činnosti </vt:lpstr>
      <vt:lpstr>Výstupy kontrolní činnosti </vt:lpstr>
      <vt:lpstr>KONTROLA EVROPSKÉHO ÚŘADU PRO BOJ PROTI PODVODŮM </vt:lpstr>
      <vt:lpstr>Vymezení pravomocí</vt:lpstr>
      <vt:lpstr>Vymezení pravomocí</vt:lpstr>
      <vt:lpstr>Výsledky činnosti</vt:lpstr>
      <vt:lpstr>Příklady odhalení ze šetření úřadu</vt:lpstr>
      <vt:lpstr>Publikace</vt:lpstr>
      <vt:lpstr>KONTROLA EVROPSKÉ KOMISE </vt:lpstr>
      <vt:lpstr>Vymezení pravomocí</vt:lpstr>
      <vt:lpstr>ÚŘAD EVROPSKÉHO VEŘEJNÉHO ŽALOBCE </vt:lpstr>
      <vt:lpstr>Vymezení pravomocí</vt:lpstr>
      <vt:lpstr>KONTROLA  EVROPSKÝCH DOTACÍ  </vt:lpstr>
      <vt:lpstr>Kontrola prostředků poskytnutých z fondů EU</vt:lpstr>
      <vt:lpstr>Kontrolní orgány</vt:lpstr>
      <vt:lpstr>Řídicí orgány a zprostředkující subjekty</vt:lpstr>
      <vt:lpstr>Řídicí orgány a zprostředkující subjekty</vt:lpstr>
      <vt:lpstr>Řídicí orgány a zprostředkující subjekty</vt:lpstr>
      <vt:lpstr>Řídicí orgány a zprostředkující subjekty</vt:lpstr>
      <vt:lpstr>Platební agentura</vt:lpstr>
      <vt:lpstr>Auditní orgán</vt:lpstr>
      <vt:lpstr>Auditní orgán</vt:lpstr>
      <vt:lpstr>Auditní orgán</vt:lpstr>
      <vt:lpstr>Auditní orgán</vt:lpstr>
      <vt:lpstr>Platební a certifikační orgán</vt:lpstr>
      <vt:lpstr>Platební a certifikační orgán</vt:lpstr>
      <vt:lpstr>Nesrovnalost</vt:lpstr>
      <vt:lpstr>Nesrovnalost</vt:lpstr>
      <vt:lpstr>Finanční korekce/oprava</vt:lpstr>
      <vt:lpstr>Finanční korekce/oprava</vt:lpstr>
      <vt:lpstr>Finanční korekce/oprava</vt:lpstr>
      <vt:lpstr>Kontrola evropských dotací v ČR v roce 2019</vt:lpstr>
      <vt:lpstr>Kontrola evropských dotací v ČR v roce 2019</vt:lpstr>
      <vt:lpstr>Děkuji Vám za pozornost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Radka &amp; Eliška</dc:creator>
  <cp:lastModifiedBy>Hewlett-Packard Company</cp:lastModifiedBy>
  <cp:revision>1510</cp:revision>
  <cp:lastPrinted>2017-05-04T18:45:01Z</cp:lastPrinted>
  <dcterms:created xsi:type="dcterms:W3CDTF">2016-08-25T14:27:15Z</dcterms:created>
  <dcterms:modified xsi:type="dcterms:W3CDTF">2020-05-10T19:55:03Z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2016-08-25T00:00:00Z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2016-08-25T00:00:00Z</vt:filetime>
  </property>
</Properties>
</file>