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2" d="100"/>
          <a:sy n="82" d="100"/>
        </p:scale>
        <p:origin x="7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0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57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3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53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59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75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23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69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59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20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35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831AB-0887-4871-92E9-59719D4DD2A3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99E12-F571-4E14-871F-E635C7492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36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evropského finančního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632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finanční právo EU  1 – fiskální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výdaje EU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vlastní zdroje EU (příjmy)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vytvoření víceleté strategie finančního a rozpočtového plánování v EU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rozpočet EU a postupy vytváření, provádění a kontroly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fondy a tzv. nástroje a finanční mechanismy, které se používají k financování činností EU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rozpočtová disciplína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systém finanční kontroly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ochrana podnikání v EU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Evropská investiční banka (EIB)</a:t>
            </a:r>
          </a:p>
          <a:p>
            <a:pPr marL="514350" indent="-514350"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52630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finanční právo EU  2 – nefiskální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ECB</a:t>
            </a:r>
          </a:p>
          <a:p>
            <a:pPr marL="514350" indent="-514350">
              <a:buAutoNum type="arabicPeriod"/>
            </a:pPr>
            <a:r>
              <a:rPr lang="cs-CZ" dirty="0" smtClean="0"/>
              <a:t>Peněžní zřízení EU = pravidla EMU </a:t>
            </a:r>
          </a:p>
          <a:p>
            <a:pPr marL="514350" indent="-514350">
              <a:buAutoNum type="arabicPeriod"/>
            </a:pPr>
            <a:r>
              <a:rPr lang="cs-CZ" dirty="0" smtClean="0"/>
              <a:t>Elektronické platební nástroje</a:t>
            </a:r>
          </a:p>
          <a:p>
            <a:pPr marL="514350" indent="-514350">
              <a:buAutoNum type="arabicPeriod"/>
            </a:pPr>
            <a:r>
              <a:rPr lang="cs-CZ" dirty="0" smtClean="0"/>
              <a:t>Přeshraniční platby</a:t>
            </a:r>
          </a:p>
          <a:p>
            <a:pPr marL="514350" indent="-514350">
              <a:buAutoNum type="arabicPeriod"/>
            </a:pPr>
            <a:r>
              <a:rPr lang="cs-CZ" dirty="0" smtClean="0"/>
              <a:t>Distanční finanční služby</a:t>
            </a:r>
          </a:p>
          <a:p>
            <a:pPr marL="514350" indent="-514350">
              <a:buAutoNum type="arabicPeriod"/>
            </a:pPr>
            <a:r>
              <a:rPr lang="cs-CZ" dirty="0" smtClean="0"/>
              <a:t>Opatření proti praní špinavých peněz a financování terorismu (EMU)</a:t>
            </a:r>
          </a:p>
          <a:p>
            <a:pPr marL="514350" indent="-514350">
              <a:buAutoNum type="arabicPeriod"/>
            </a:pPr>
            <a:r>
              <a:rPr lang="cs-CZ" dirty="0" smtClean="0"/>
              <a:t>Systém evropských centrálních bank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64076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finanční právo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Oproti vnitřnímu unijnímu finančnímu právu, které působí napřímo a má tedy jednotný dopad na celou EU, jednotnou regulaci a jednotný rámec realizace, vnější finanční právo EU je o harmonizaci finančního práva. Klasicky se jedná o závazek členského státu přizpůsobit svůj právní řád jednotným standardům nejčastěji obsaženým v příslušných směrnicích. </a:t>
            </a:r>
          </a:p>
          <a:p>
            <a:pPr marL="0" indent="0">
              <a:buNone/>
            </a:pPr>
            <a:r>
              <a:rPr lang="cs-CZ" dirty="0" smtClean="0"/>
              <a:t>Oblasti vnějšího finančního práva EU viz dále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309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vnějšího finančního práva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Sektor veřejných financí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Systém národního a regionálního účetnictví. Metodika pro měření velikosti veřejného dluhu (ESA´95).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HDP a HNP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Rozpočtová odpovědnost a rozpočtová konvergenční kritéria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Nepřímé daně (DPH, akcízy = spotřební daně a energetické daně)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Správní kooperace při správě cel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Jednotný finanční trh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Devizové právo 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898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Projděte si Smlouvu o fungování EU a vyhledejte základní rámce unijního </a:t>
            </a:r>
            <a:r>
              <a:rPr lang="cs-CZ" smtClean="0"/>
              <a:t>finančního práva.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0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Kosikowski</a:t>
            </a:r>
            <a:r>
              <a:rPr lang="cs-CZ" dirty="0" smtClean="0"/>
              <a:t>, </a:t>
            </a:r>
            <a:r>
              <a:rPr lang="cs-CZ" dirty="0" err="1" smtClean="0"/>
              <a:t>Cezary</a:t>
            </a:r>
            <a:r>
              <a:rPr lang="cs-CZ" dirty="0" smtClean="0"/>
              <a:t>: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Union. </a:t>
            </a:r>
            <a:r>
              <a:rPr lang="pl-PL" dirty="0" smtClean="0"/>
              <a:t>Białystok: Temida 2, 2008, ISBN 987-83-89620-41-5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1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Pojet</a:t>
            </a:r>
            <a:r>
              <a:rPr lang="cs-CZ" dirty="0" smtClean="0"/>
              <a:t>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Evropské finanční právo</a:t>
            </a:r>
          </a:p>
          <a:p>
            <a:pPr marL="0" indent="0">
              <a:buNone/>
            </a:pPr>
            <a:r>
              <a:rPr lang="cs-CZ" sz="2400" dirty="0" smtClean="0"/>
              <a:t>						</a:t>
            </a:r>
            <a:r>
              <a:rPr lang="cs-CZ" sz="2400" dirty="0" smtClean="0">
                <a:solidFill>
                  <a:srgbClr val="C00000"/>
                </a:solidFill>
              </a:rPr>
              <a:t>finanční právo evropských států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Unijní finanční právo 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 smtClean="0">
                <a:solidFill>
                  <a:srgbClr val="0070C0"/>
                </a:solidFill>
              </a:rPr>
              <a:t>vnitřní</a:t>
            </a:r>
            <a:r>
              <a:rPr lang="cs-CZ" sz="2400" dirty="0" smtClean="0"/>
              <a:t> finanční právo Evropské unie 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vnější</a:t>
            </a:r>
            <a:r>
              <a:rPr lang="cs-CZ" sz="2400" dirty="0" smtClean="0"/>
              <a:t> finanční právo Evropské unie </a:t>
            </a:r>
          </a:p>
          <a:p>
            <a:pPr marL="3657600" lvl="8" indent="0">
              <a:buNone/>
            </a:pPr>
            <a:endParaRPr lang="cs-CZ" sz="2400" dirty="0"/>
          </a:p>
          <a:p>
            <a:pPr marL="3657600" lvl="8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     finanční právo členských </a:t>
            </a:r>
            <a:r>
              <a:rPr lang="cs-CZ" sz="2400" b="1" dirty="0" smtClean="0"/>
              <a:t>států </a:t>
            </a:r>
            <a:r>
              <a:rPr lang="cs-CZ" sz="2400" b="1" dirty="0" smtClean="0">
                <a:solidFill>
                  <a:srgbClr val="0070C0"/>
                </a:solidFill>
              </a:rPr>
              <a:t>EHP</a:t>
            </a:r>
          </a:p>
          <a:p>
            <a:pPr marL="3657600" lvl="8" indent="0">
              <a:buNone/>
            </a:pPr>
            <a:endParaRPr lang="cs-CZ" sz="2400" dirty="0" smtClean="0"/>
          </a:p>
          <a:p>
            <a:pPr marL="3657600" lvl="8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Finanční právo členských </a:t>
            </a:r>
            <a:r>
              <a:rPr lang="cs-CZ" sz="2400" b="1" dirty="0" smtClean="0">
                <a:solidFill>
                  <a:srgbClr val="0070C0"/>
                </a:solidFill>
              </a:rPr>
              <a:t>států EU</a:t>
            </a:r>
            <a:r>
              <a:rPr lang="cs-CZ" sz="2400" dirty="0" smtClean="0"/>
              <a:t>	</a:t>
            </a:r>
            <a:r>
              <a:rPr lang="cs-CZ" dirty="0" smtClean="0"/>
              <a:t>	</a:t>
            </a: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5556069" y="3918857"/>
            <a:ext cx="940525" cy="174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5556069" y="3918857"/>
            <a:ext cx="1088571" cy="174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545874" y="4380411"/>
            <a:ext cx="1950720" cy="128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4545874" y="4380411"/>
            <a:ext cx="1114697" cy="1341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 flipV="1">
            <a:off x="2299063" y="3117669"/>
            <a:ext cx="8708" cy="627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2299063" y="3117669"/>
            <a:ext cx="3361508" cy="2603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 flipV="1">
            <a:off x="2307771" y="3117669"/>
            <a:ext cx="862149" cy="1123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5521234" y="4302034"/>
            <a:ext cx="3413760" cy="653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 flipV="1">
            <a:off x="2420983" y="2168434"/>
            <a:ext cx="8708" cy="618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 flipV="1">
            <a:off x="4145280" y="2063931"/>
            <a:ext cx="2264229" cy="413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6923314" y="5233851"/>
            <a:ext cx="1715589" cy="505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 flipV="1">
            <a:off x="8856617" y="2656114"/>
            <a:ext cx="78377" cy="2299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57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Evropské finanční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Evropské finanční právo nepředstavuje jednotný právní systém právní regulace finančních vztahů, ale může být chápáno jako soubor právních regulací, které se vyznačují </a:t>
            </a:r>
            <a:r>
              <a:rPr lang="cs-CZ" u="sng" dirty="0" smtClean="0"/>
              <a:t>určitými společnými charakteristikami*</a:t>
            </a:r>
            <a:r>
              <a:rPr lang="cs-CZ" dirty="0" smtClean="0"/>
              <a:t> (rysy) a které vymezují rámec předmětu zkoumání právní vědou (zejména srovnávací právní vědou – komparatistikou).</a:t>
            </a:r>
          </a:p>
          <a:p>
            <a:r>
              <a:rPr lang="cs-CZ" dirty="0" smtClean="0"/>
              <a:t>V tomto pojetí nelze klást rovnítko mezi evropským finančním právem (EFP) a finančním právem Evropské unie (UFP). UFP je takto součástí EFP. Pak lze hovořit o </a:t>
            </a:r>
            <a:r>
              <a:rPr lang="cs-CZ" b="1" dirty="0" smtClean="0"/>
              <a:t>Evropském finančním právu v širším smyslu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Nevylučuje se promiskuitní používání EFP pro označení UFP. Pak se jedná o </a:t>
            </a:r>
            <a:r>
              <a:rPr lang="cs-CZ" b="1" dirty="0" smtClean="0"/>
              <a:t>Evropském finanční právo v užším smyslu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90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charakteristiky EFP v širším smyslu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Právně kulturní a geografický rys </a:t>
            </a:r>
          </a:p>
          <a:p>
            <a:r>
              <a:rPr lang="cs-CZ" dirty="0" smtClean="0"/>
              <a:t>Předmětem právní regulace je chování subjektů v rámci realizace </a:t>
            </a:r>
            <a:r>
              <a:rPr lang="cs-CZ" u="sng" dirty="0" smtClean="0"/>
              <a:t>veřejné</a:t>
            </a:r>
            <a:r>
              <a:rPr lang="cs-CZ" dirty="0" smtClean="0"/>
              <a:t> </a:t>
            </a:r>
            <a:r>
              <a:rPr lang="cs-CZ" b="1" dirty="0" smtClean="0"/>
              <a:t>finanční činnosti </a:t>
            </a:r>
            <a:r>
              <a:rPr lang="cs-CZ" dirty="0" smtClean="0"/>
              <a:t>= přímé nebo nepřímé nakládání s peněžní masou </a:t>
            </a:r>
            <a:endParaRPr lang="cs-CZ" dirty="0"/>
          </a:p>
          <a:p>
            <a:pPr lvl="2"/>
            <a:r>
              <a:rPr lang="cs-CZ" dirty="0" smtClean="0"/>
              <a:t>Finanční činnost států</a:t>
            </a:r>
          </a:p>
          <a:p>
            <a:pPr lvl="2"/>
            <a:r>
              <a:rPr lang="cs-CZ" dirty="0" smtClean="0"/>
              <a:t>Finanční činnost dalších veřejnoprávních korporací (zejména územní samosprávy)</a:t>
            </a:r>
          </a:p>
          <a:p>
            <a:pPr lvl="2"/>
            <a:r>
              <a:rPr lang="cs-CZ" dirty="0" smtClean="0"/>
              <a:t>Finanční činnost specifických subjektů mezinárodního práva  - Evropská unie</a:t>
            </a:r>
            <a:r>
              <a:rPr lang="cs-CZ" dirty="0"/>
              <a:t> </a:t>
            </a:r>
            <a:endParaRPr lang="cs-CZ" dirty="0" smtClean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211977" y="3126377"/>
            <a:ext cx="1706880" cy="574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211977" y="3126377"/>
            <a:ext cx="3875314" cy="870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2211977" y="3126377"/>
            <a:ext cx="6775269" cy="1236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647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EFP v užším smyslu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Finanční právo Evropské unie nebo unijní finanční právo tvoří právní regulace veřejných financí (</a:t>
            </a:r>
            <a:r>
              <a:rPr lang="cs-CZ" dirty="0" err="1" smtClean="0"/>
              <a:t>sensu</a:t>
            </a:r>
            <a:r>
              <a:rPr lang="cs-CZ" dirty="0" smtClean="0"/>
              <a:t> largo). Pozn.: termín „veřejné finance“ (public finance) je uváděn jako ekvivalent k pojmu finanční právo. Veřejné finance ve smyslu specifických finančních vztahů jsou součástí veřejné finanční činnosti a představují především tzv. fondovní činnost, její regulace tvoří fiskální část finančního práva, resp. fiskální právo (</a:t>
            </a:r>
            <a:r>
              <a:rPr lang="cs-CZ" dirty="0" err="1" smtClean="0"/>
              <a:t>droit</a:t>
            </a:r>
            <a:r>
              <a:rPr lang="cs-CZ" dirty="0" smtClean="0"/>
              <a:t> </a:t>
            </a:r>
            <a:r>
              <a:rPr lang="cs-CZ" dirty="0" err="1" smtClean="0"/>
              <a:t>fiscal</a:t>
            </a:r>
            <a:r>
              <a:rPr lang="cs-CZ" dirty="0" smtClean="0"/>
              <a:t>). Veřejná finanční činnost ale také dopadá na oblast měny, devizových vztahů a finanční trh. Bez ohledu na označení právní regulace veřejné finanční činnosti tvoří jeden celek, v našem prostředí se ujalo pojmenování finanční právo. </a:t>
            </a:r>
          </a:p>
          <a:p>
            <a:r>
              <a:rPr lang="cs-CZ" dirty="0" smtClean="0"/>
              <a:t>Unijní finanční právo je tak právní regulace finanční činnosti EU, jejích členských států, eventuálně jejich dalších veřejných korporací </a:t>
            </a:r>
          </a:p>
        </p:txBody>
      </p:sp>
    </p:spTree>
    <p:extLst>
      <p:ext uri="{BB962C8B-B14F-4D97-AF65-F5344CB8AC3E}">
        <p14:creationId xmlns:p14="http://schemas.microsoft.com/office/powerpoint/2010/main" val="343930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Pohledy na EFP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Specifický soubor právních norem regulujících veřejnou finanční činnost</a:t>
            </a:r>
          </a:p>
          <a:p>
            <a:pPr marL="514350" indent="-514350">
              <a:buAutoNum type="arabicPeriod"/>
            </a:pPr>
            <a:r>
              <a:rPr lang="cs-CZ" dirty="0" smtClean="0"/>
              <a:t>Předmět zájmu zejména právních a ekonomických věd</a:t>
            </a:r>
          </a:p>
          <a:p>
            <a:pPr marL="514350" indent="-514350">
              <a:buAutoNum type="arabicPeriod"/>
            </a:pPr>
            <a:r>
              <a:rPr lang="cs-CZ" dirty="0" smtClean="0"/>
              <a:t>Didaktická disciplína mající za cíl naučit studenty orientovat se v problematice ad 1. a poznat výsledky ad 2. v souladu s profilem absolventa programů právních a ekonomických studií.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300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Rámec unijního finančního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Rámec unijního finančního práva je dán</a:t>
            </a:r>
          </a:p>
          <a:p>
            <a:pPr marL="514350" indent="-514350">
              <a:buAutoNum type="arabicPeriod"/>
            </a:pPr>
            <a:r>
              <a:rPr lang="cs-CZ" dirty="0" smtClean="0"/>
              <a:t>Smlouvou o fungování Evropské unie</a:t>
            </a:r>
          </a:p>
          <a:p>
            <a:pPr marL="514350" indent="-514350">
              <a:buAutoNum type="arabicPeriod"/>
            </a:pPr>
            <a:r>
              <a:rPr lang="cs-CZ" dirty="0" smtClean="0"/>
              <a:t>Smlouvou EUROATOM – TEAEC</a:t>
            </a:r>
          </a:p>
          <a:p>
            <a:pPr marL="514350" indent="-514350">
              <a:buAutoNum type="arabicPeriod"/>
            </a:pPr>
            <a:r>
              <a:rPr lang="cs-CZ" dirty="0" smtClean="0"/>
              <a:t>Nařízeními, směrnicemi, rozhodnutími, doporučeními a stanovisky </a:t>
            </a:r>
          </a:p>
          <a:p>
            <a:pPr marL="514350" indent="-514350">
              <a:buAutoNum type="arabicPeriod"/>
            </a:pPr>
            <a:r>
              <a:rPr lang="cs-CZ" dirty="0" smtClean="0"/>
              <a:t>Statuty a regulací orgánů, institucí a služeb Unie</a:t>
            </a:r>
          </a:p>
          <a:p>
            <a:pPr marL="514350" indent="-514350">
              <a:buAutoNum type="arabicPeriod"/>
            </a:pPr>
            <a:r>
              <a:rPr lang="cs-CZ" dirty="0" smtClean="0"/>
              <a:t>Interinstitucionálními dohodami Evropského parlamentu, Rady a Evropské komise.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801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Dvě domény finančního práva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Rámec pramenů unijního práva se vztahuje ke dvěma doménám finančního práva EU, což je běžné i v jiných segmentech unijního práva.</a:t>
            </a:r>
          </a:p>
          <a:p>
            <a:r>
              <a:rPr lang="cs-CZ" dirty="0" smtClean="0"/>
              <a:t>Tak jako samo pojetí evropského finančního práva nebo úžeji unijního finančního práva není jednotně chápáno, pak i vymezení domén je ve své podstatě věcí diskuse, dohody. Nejedná se o žádné dogma.</a:t>
            </a:r>
          </a:p>
          <a:p>
            <a:r>
              <a:rPr lang="cs-CZ" dirty="0" smtClean="0"/>
              <a:t>Přikláníme se tedy k názoru, že existují dvě domény unijního finančního práva: </a:t>
            </a:r>
          </a:p>
          <a:p>
            <a:pPr marL="514350" indent="-514350">
              <a:buAutoNum type="arabicPeriod"/>
            </a:pPr>
            <a:r>
              <a:rPr lang="cs-CZ" dirty="0" smtClean="0"/>
              <a:t>Vnitřní finanční právo EU (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EU)</a:t>
            </a:r>
          </a:p>
          <a:p>
            <a:pPr marL="514350" indent="-514350">
              <a:buAutoNum type="arabicPeriod"/>
            </a:pPr>
            <a:r>
              <a:rPr lang="cs-CZ" dirty="0" smtClean="0"/>
              <a:t>Vnější finanční právo EU (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EU).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5867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6120</TotalTime>
  <Words>803</Words>
  <Application>Microsoft Office PowerPoint</Application>
  <PresentationFormat>Širokoúhlá obrazovka</PresentationFormat>
  <Paragraphs>76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Úvod do evropského finančního práva</vt:lpstr>
      <vt:lpstr>Prameny:</vt:lpstr>
      <vt:lpstr>Pojetí</vt:lpstr>
      <vt:lpstr>Evropské finanční právo</vt:lpstr>
      <vt:lpstr>Společné charakteristiky EFP v širším smyslu</vt:lpstr>
      <vt:lpstr>EFP v užším smyslu </vt:lpstr>
      <vt:lpstr>Pohledy na EFP</vt:lpstr>
      <vt:lpstr>Rámec unijního finančního práva</vt:lpstr>
      <vt:lpstr>Dvě domény finančního práva EU</vt:lpstr>
      <vt:lpstr>Vnitřní finanční právo EU  1 – fiskální část</vt:lpstr>
      <vt:lpstr>Vnitřní finanční právo EU  2 – nefiskální část</vt:lpstr>
      <vt:lpstr>Vnější finanční právo EU</vt:lpstr>
      <vt:lpstr>Oblasti vnějšího finančního práva EU</vt:lpstr>
      <vt:lpstr>ÚKOL: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evropského finančního práva</dc:title>
  <dc:creator>Hewlett-Packard Company</dc:creator>
  <cp:lastModifiedBy>Hewlett-Packard Company</cp:lastModifiedBy>
  <cp:revision>23</cp:revision>
  <dcterms:created xsi:type="dcterms:W3CDTF">2020-05-06T14:42:49Z</dcterms:created>
  <dcterms:modified xsi:type="dcterms:W3CDTF">2020-05-10T20:43:26Z</dcterms:modified>
</cp:coreProperties>
</file>