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2" r:id="rId12"/>
    <p:sldId id="263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22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85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9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44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8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1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2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64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6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32017-D92E-4DE4-AA0E-94EB98F1AD2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Opatření obecné povahy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</a:t>
            </a:r>
          </a:p>
        </p:txBody>
      </p:sp>
    </p:spTree>
    <p:extLst>
      <p:ext uri="{BB962C8B-B14F-4D97-AF65-F5344CB8AC3E}">
        <p14:creationId xmlns:p14="http://schemas.microsoft.com/office/powerpoint/2010/main" val="13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2D660-9903-4D95-8342-494EC9A5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Vydání OOP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B81CF-6DFC-4155-8A06-437AC48DC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Odůvodnění</a:t>
            </a:r>
          </a:p>
          <a:p>
            <a:r>
              <a:rPr lang="cs-CZ" dirty="0"/>
              <a:t>Oznámení veřejnou vyhláškou</a:t>
            </a:r>
          </a:p>
          <a:p>
            <a:r>
              <a:rPr lang="cs-CZ" dirty="0"/>
              <a:t>Účinnost 15. den po vyvěšení/dnem vyvěšení, když hrozí újma závažnému veřejnému zájmu/před samotným projednáním a zveřejněním návrhu (stanoví tak zvláštní zákon)</a:t>
            </a:r>
          </a:p>
          <a:p>
            <a:endParaRPr lang="cs-CZ" dirty="0"/>
          </a:p>
          <a:p>
            <a:r>
              <a:rPr lang="cs-CZ" dirty="0"/>
              <a:t>Povinnosti stanovené OOP lze exekučně vymáhat pouze na základě individualizovaného správního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87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podat opravný prostředek dle SŘ</a:t>
            </a:r>
          </a:p>
          <a:p>
            <a:r>
              <a:rPr lang="cs-CZ" dirty="0"/>
              <a:t>Přezkumné řízení – do 1 roku od účinnosti, účinky rozhodnutí ode dne právní moci</a:t>
            </a:r>
          </a:p>
          <a:p>
            <a:r>
              <a:rPr lang="cs-CZ" dirty="0"/>
              <a:t>Soud - řízení o zrušení opatření obecné povahy nebo jeho části - § 101a </a:t>
            </a:r>
            <a:r>
              <a:rPr lang="cs-CZ" dirty="0" err="1"/>
              <a:t>an</a:t>
            </a:r>
            <a:r>
              <a:rPr lang="cs-CZ" dirty="0"/>
              <a:t>. SŘS</a:t>
            </a:r>
          </a:p>
        </p:txBody>
      </p:sp>
    </p:spTree>
    <p:extLst>
      <p:ext uri="{BB962C8B-B14F-4D97-AF65-F5344CB8AC3E}">
        <p14:creationId xmlns:p14="http://schemas.microsoft.com/office/powerpoint/2010/main" val="215237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- řízení o zrušení OOP nebo jeho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(tj. odpůrce – vydavatel)</a:t>
            </a:r>
          </a:p>
          <a:p>
            <a:pPr lvl="1"/>
            <a:r>
              <a:rPr lang="cs-CZ" dirty="0"/>
              <a:t> ten, kdo tvrdí, že byl na svých právech opatřením obecné povahy zkrácen (u vydaných krajem i obec)</a:t>
            </a:r>
          </a:p>
          <a:p>
            <a:pPr lvl="1"/>
            <a:r>
              <a:rPr lang="cs-CZ" dirty="0"/>
              <a:t>Do 1 roku od účinnosti (nelze prominout za žádných okolností), </a:t>
            </a:r>
            <a:r>
              <a:rPr lang="cs-CZ" i="1" dirty="0"/>
              <a:t>dříve 3</a:t>
            </a:r>
          </a:p>
          <a:p>
            <a:pPr lvl="1"/>
            <a:r>
              <a:rPr lang="cs-CZ" dirty="0"/>
              <a:t>Návrhové body, z nichž musí být patrno, z jakých skutkových a právních důvodů považuje navrhovatel OOP nezákonné – </a:t>
            </a:r>
            <a:r>
              <a:rPr lang="cs-CZ" b="1" i="1" dirty="0"/>
              <a:t>důležité</a:t>
            </a:r>
            <a:r>
              <a:rPr lang="cs-CZ" dirty="0"/>
              <a:t> </a:t>
            </a:r>
            <a:r>
              <a:rPr lang="cs-CZ" i="1" dirty="0"/>
              <a:t>– soud je jimi zcela vázán!!!</a:t>
            </a:r>
          </a:p>
          <a:p>
            <a:pPr lvl="2"/>
            <a:r>
              <a:rPr lang="cs-CZ" dirty="0"/>
              <a:t>Nelze je dále rozšiřovat, jen zužovat</a:t>
            </a:r>
          </a:p>
          <a:p>
            <a:pPr lvl="1"/>
            <a:r>
              <a:rPr lang="cs-CZ" dirty="0"/>
              <a:t>označení osoby, které přicházejí v úvahu jako osoby zúčastněné na řízení, jsou-li navrhovateli známy, </a:t>
            </a:r>
            <a:r>
              <a:rPr lang="cs-CZ" i="1" dirty="0"/>
              <a:t>dříve vyloučeno</a:t>
            </a:r>
          </a:p>
          <a:p>
            <a:pPr lvl="1"/>
            <a:r>
              <a:rPr lang="cs-CZ" dirty="0"/>
              <a:t>Společné návrhy</a:t>
            </a:r>
          </a:p>
        </p:txBody>
      </p:sp>
    </p:spTree>
    <p:extLst>
      <p:ext uri="{BB962C8B-B14F-4D97-AF65-F5344CB8AC3E}">
        <p14:creationId xmlns:p14="http://schemas.microsoft.com/office/powerpoint/2010/main" val="2662615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91CAE-AB74-40BB-835B-2635BC37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II - dříve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2B089-0854-46CD-90F4-A7ECA914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„Algoritmus soudního přezkumu opatření obecné povahy spočívá v pěti krocích; za prvé, </a:t>
            </a:r>
            <a:r>
              <a:rPr lang="cs-CZ" b="1" dirty="0"/>
              <a:t>v přezkumu pravomoci </a:t>
            </a:r>
            <a:r>
              <a:rPr lang="cs-CZ" dirty="0"/>
              <a:t>správního orgánu vydat opatření obecné povahy; za druhé, v přezkumu otázky, zda správní orgán při vydávání opatření obecné povahy </a:t>
            </a:r>
            <a:r>
              <a:rPr lang="cs-CZ" b="1" dirty="0"/>
              <a:t>nepřekročil meze zákonem vymezené působnosti</a:t>
            </a:r>
            <a:r>
              <a:rPr lang="cs-CZ" dirty="0"/>
              <a:t> (jednání ultra </a:t>
            </a:r>
            <a:r>
              <a:rPr lang="cs-CZ" dirty="0" err="1"/>
              <a:t>vires</a:t>
            </a:r>
            <a:r>
              <a:rPr lang="cs-CZ" dirty="0"/>
              <a:t>); za třetí, v přezkumu otázky, zda opatření obecné povahy bylo vydáno </a:t>
            </a:r>
            <a:r>
              <a:rPr lang="cs-CZ" b="1" dirty="0"/>
              <a:t>zákonem stanoveným postupem</a:t>
            </a:r>
            <a:r>
              <a:rPr lang="cs-CZ" dirty="0"/>
              <a:t>; za čtvrté, v přezkumu obsahu opatření obecné povahy z hlediska </a:t>
            </a:r>
            <a:r>
              <a:rPr lang="cs-CZ" b="1" dirty="0"/>
              <a:t>rozporu</a:t>
            </a:r>
            <a:r>
              <a:rPr lang="cs-CZ" dirty="0"/>
              <a:t> opatření obecné povahy (nebo jeho části) </a:t>
            </a:r>
            <a:r>
              <a:rPr lang="cs-CZ" b="1" dirty="0"/>
              <a:t>se zákonem </a:t>
            </a:r>
            <a:r>
              <a:rPr lang="cs-CZ" dirty="0"/>
              <a:t>(materiální kritérium); za páté, v přezkumu obsahu vydaného opatření obecné povahy z hlediska jeho </a:t>
            </a:r>
            <a:r>
              <a:rPr lang="cs-CZ" b="1" dirty="0"/>
              <a:t>proporcionality</a:t>
            </a:r>
            <a:r>
              <a:rPr lang="cs-CZ" dirty="0"/>
              <a:t>.“ </a:t>
            </a:r>
          </a:p>
          <a:p>
            <a:pPr marL="0" indent="0">
              <a:buNone/>
            </a:pPr>
            <a:r>
              <a:rPr lang="cs-CZ" i="1" dirty="0"/>
              <a:t>Podle rozsudku Nejvyššího správního soudu ze dne 27. 9. 2005, čj. 1 </a:t>
            </a:r>
            <a:r>
              <a:rPr lang="cs-CZ" i="1" dirty="0" err="1"/>
              <a:t>Ao</a:t>
            </a:r>
            <a:r>
              <a:rPr lang="cs-CZ" i="1" dirty="0"/>
              <a:t> 1/2005-98 </a:t>
            </a:r>
          </a:p>
          <a:p>
            <a:pPr marL="0" indent="0">
              <a:buNone/>
            </a:pPr>
            <a:r>
              <a:rPr lang="cs-CZ" dirty="0"/>
              <a:t>Soud nebyl vázán právními důvody návrhu!</a:t>
            </a:r>
          </a:p>
        </p:txBody>
      </p:sp>
    </p:spTree>
    <p:extLst>
      <p:ext uri="{BB962C8B-B14F-4D97-AF65-F5344CB8AC3E}">
        <p14:creationId xmlns:p14="http://schemas.microsoft.com/office/powerpoint/2010/main" val="416872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DF976-B3B8-4E72-BD51-6022D05F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- nyní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05B15-743F-4F37-A3A9-1127F37D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Soud je vázán </a:t>
            </a:r>
            <a:r>
              <a:rPr lang="cs-CZ" b="1" dirty="0"/>
              <a:t>rozsahem a důvody návrhu</a:t>
            </a:r>
          </a:p>
          <a:p>
            <a:r>
              <a:rPr lang="cs-CZ" dirty="0"/>
              <a:t>Do </a:t>
            </a:r>
            <a:r>
              <a:rPr lang="cs-CZ" b="1" dirty="0"/>
              <a:t>90 dnů </a:t>
            </a:r>
            <a:r>
              <a:rPr lang="cs-CZ" dirty="0"/>
              <a:t>od podání návrhu</a:t>
            </a:r>
          </a:p>
          <a:p>
            <a:r>
              <a:rPr lang="cs-CZ" dirty="0"/>
              <a:t>Zrušení: </a:t>
            </a:r>
          </a:p>
          <a:p>
            <a:pPr lvl="1"/>
            <a:r>
              <a:rPr lang="cs-CZ" dirty="0"/>
              <a:t>Rozpor se zákonem</a:t>
            </a:r>
          </a:p>
          <a:p>
            <a:pPr lvl="1"/>
            <a:r>
              <a:rPr lang="cs-CZ" dirty="0"/>
              <a:t>Překročení působnosti/pravomoci</a:t>
            </a:r>
          </a:p>
          <a:p>
            <a:pPr lvl="1"/>
            <a:r>
              <a:rPr lang="cs-CZ" dirty="0"/>
              <a:t>Nedodržen zákonem stanovený postup</a:t>
            </a:r>
          </a:p>
          <a:p>
            <a:r>
              <a:rPr lang="cs-CZ" dirty="0"/>
              <a:t>Ke dni určenému rozsudkem – dříve vzniklá práva a povinnosti nedotčená</a:t>
            </a:r>
          </a:p>
          <a:p>
            <a:r>
              <a:rPr lang="cs-CZ" dirty="0"/>
              <a:t>Dosud nevykonané rozhodnutí o správním deliktu na základě zrušeného OOP – </a:t>
            </a:r>
            <a:r>
              <a:rPr lang="cs-CZ" i="1" dirty="0"/>
              <a:t>důvod obnovy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činnosti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i="1" dirty="0"/>
              <a:t>konkrétní projevy činnosti veřejné správy navenek</a:t>
            </a:r>
          </a:p>
          <a:p>
            <a:r>
              <a:rPr lang="cs-CZ" b="1" dirty="0"/>
              <a:t>Správní akty</a:t>
            </a:r>
          </a:p>
          <a:p>
            <a:pPr lvl="1"/>
            <a:r>
              <a:rPr lang="cs-CZ" dirty="0"/>
              <a:t>Normativní – vnější (právní předpisy vydávané veřejnou správou) x vnitřní (služební předpisy)</a:t>
            </a:r>
          </a:p>
          <a:p>
            <a:pPr lvl="1"/>
            <a:r>
              <a:rPr lang="cs-CZ" dirty="0"/>
              <a:t>Individuální – vnější (typickým příkladem je </a:t>
            </a:r>
            <a:r>
              <a:rPr lang="cs-CZ" i="1" dirty="0"/>
              <a:t>rozhodnutí</a:t>
            </a:r>
            <a:r>
              <a:rPr lang="cs-CZ" dirty="0"/>
              <a:t>) x vnitřní</a:t>
            </a:r>
          </a:p>
          <a:p>
            <a:pPr lvl="1"/>
            <a:r>
              <a:rPr lang="cs-CZ" dirty="0"/>
              <a:t>Smíšené – OOP</a:t>
            </a:r>
          </a:p>
          <a:p>
            <a:r>
              <a:rPr lang="cs-CZ" b="1" dirty="0"/>
              <a:t>Veřejnoprávní smlouvy</a:t>
            </a:r>
          </a:p>
          <a:p>
            <a:r>
              <a:rPr lang="cs-CZ" b="1" dirty="0"/>
              <a:t>Faktické úkony</a:t>
            </a:r>
          </a:p>
        </p:txBody>
      </p:sp>
    </p:spTree>
    <p:extLst>
      <p:ext uri="{BB962C8B-B14F-4D97-AF65-F5344CB8AC3E}">
        <p14:creationId xmlns:p14="http://schemas.microsoft.com/office/powerpoint/2010/main" val="261326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Smíšený správní akt</a:t>
            </a:r>
          </a:p>
          <a:p>
            <a:r>
              <a:rPr lang="cs-CZ" dirty="0"/>
              <a:t>Negativní definice v SŘ (ani právní předpis, ani rozhodnutí - § 171)</a:t>
            </a:r>
          </a:p>
          <a:p>
            <a:r>
              <a:rPr lang="cs-CZ" dirty="0"/>
              <a:t>Abstraktně-konkrétní vs. konkrétně-abstraktní akty</a:t>
            </a:r>
          </a:p>
          <a:p>
            <a:pPr marL="0" indent="0">
              <a:buNone/>
            </a:pPr>
            <a:r>
              <a:rPr lang="cs-CZ" dirty="0"/>
              <a:t>„Při posuzování toho, jestli lze určitý správní akt považovat za opatření obecné povahy, je dle náhledu Ústavního soudu nutno vycházet z toho, zda jsou naplněny všechny pojmové znaky tohoto právního institutu, tj. konkrétnost předmětu a obecnost adresátů.“</a:t>
            </a:r>
          </a:p>
          <a:p>
            <a:pPr marL="0" indent="0">
              <a:buNone/>
            </a:pPr>
            <a:r>
              <a:rPr lang="cs-CZ" i="1" dirty="0" smtClean="0"/>
              <a:t>IV</a:t>
            </a:r>
            <a:r>
              <a:rPr lang="cs-CZ" i="1" dirty="0"/>
              <a:t>. ÚS 2087/07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2311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„Opatření obecné povahy je správním aktem s konkrétně určeným předmětem (vztahuje se tedy k určité konkrétní situaci) a s obecně vymezeným okruhem adresátů.</a:t>
            </a:r>
          </a:p>
          <a:p>
            <a:pPr marL="0" indent="0">
              <a:buNone/>
            </a:pPr>
            <a:r>
              <a:rPr lang="cs-CZ" i="1" dirty="0"/>
              <a:t>Opatření obecné povahy nemůže nahrazovat podzákonnou normotvorbu ani nad rámec zákona stanovovat nové povinnosti; slouží toliko ke konkretizaci již existujících povinností, vyplývajících ze zákona, a nikoliv k ukládání nových povinností, které zákon neobsahuje.“</a:t>
            </a:r>
          </a:p>
          <a:p>
            <a:pPr marL="0" indent="0">
              <a:buNone/>
            </a:pPr>
            <a:r>
              <a:rPr lang="cs-CZ" dirty="0"/>
              <a:t>Podle rozsudku Nejvyššího správního soudu ze dne 27. 9. 2005, čj. 1 </a:t>
            </a:r>
            <a:r>
              <a:rPr lang="cs-CZ" dirty="0" err="1"/>
              <a:t>Ao</a:t>
            </a:r>
            <a:r>
              <a:rPr lang="cs-CZ" dirty="0"/>
              <a:t> 1/2005-98.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75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vs. materiální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této části postupují správní orgány v případech, kdy jim zvláštní zákon ukládá vydat závazné opatření obecné povahy,… - § 171 SŘ</a:t>
            </a:r>
          </a:p>
          <a:p>
            <a:r>
              <a:rPr lang="cs-CZ" dirty="0"/>
              <a:t>nutné zákonné zmocnění!</a:t>
            </a:r>
          </a:p>
          <a:p>
            <a:endParaRPr lang="cs-CZ" dirty="0"/>
          </a:p>
          <a:p>
            <a:r>
              <a:rPr lang="cs-CZ" dirty="0"/>
              <a:t>co tedy je OOP?</a:t>
            </a:r>
          </a:p>
          <a:p>
            <a:pPr lvl="1"/>
            <a:r>
              <a:rPr lang="cs-CZ" dirty="0"/>
              <a:t>to, co tak výslovně označí zákon</a:t>
            </a:r>
          </a:p>
          <a:p>
            <a:pPr lvl="1"/>
            <a:r>
              <a:rPr lang="cs-CZ" dirty="0"/>
              <a:t>to, co splňuje definiční znaky</a:t>
            </a:r>
          </a:p>
          <a:p>
            <a:r>
              <a:rPr lang="cs-CZ" dirty="0"/>
              <a:t>kvalifikace – pro účely SŘ a SŘS může být jiná</a:t>
            </a:r>
          </a:p>
        </p:txBody>
      </p:sp>
    </p:spTree>
    <p:extLst>
      <p:ext uri="{BB962C8B-B14F-4D97-AF65-F5344CB8AC3E}">
        <p14:creationId xmlns:p14="http://schemas.microsoft.com/office/powerpoint/2010/main" val="84821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plány, </a:t>
            </a:r>
          </a:p>
          <a:p>
            <a:r>
              <a:rPr lang="cs-CZ" dirty="0"/>
              <a:t>stavební uzávěry, </a:t>
            </a:r>
          </a:p>
          <a:p>
            <a:r>
              <a:rPr lang="cs-CZ" smtClean="0"/>
              <a:t>dopravní </a:t>
            </a:r>
            <a:r>
              <a:rPr lang="cs-CZ" dirty="0" smtClean="0"/>
              <a:t>značení</a:t>
            </a:r>
          </a:p>
          <a:p>
            <a:r>
              <a:rPr lang="cs-CZ" dirty="0" smtClean="0"/>
              <a:t>„Akt </a:t>
            </a:r>
            <a:r>
              <a:rPr lang="cs-CZ" dirty="0"/>
              <a:t>podle § 9 odst. 3 zákona č. 449/2001 Sb., o myslivosti, jímž může orgán státní správy myslivosti na žádost uživatele honitby, zejména v době hnízdění, kladení a odchovu mláďat nebo provádění lovů, nařídit přiměřené omezení nebo i zákaz vstupu do honitby nebo jejích částí, omezení jízdy koňmi a tažnými psy a omezení jiných sportovních nebo zájmových činností, je opatřením obecné povahy.“</a:t>
            </a:r>
            <a:r>
              <a:rPr lang="cs-CZ" i="1" dirty="0"/>
              <a:t>2 As 78/2016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7053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Vydávání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</a:t>
            </a:r>
          </a:p>
          <a:p>
            <a:pPr lvl="1"/>
            <a:r>
              <a:rPr lang="cs-CZ" dirty="0"/>
              <a:t>Odůvodnění (popř. lhůta k seznámení se)</a:t>
            </a:r>
          </a:p>
          <a:p>
            <a:pPr lvl="1"/>
            <a:r>
              <a:rPr lang="cs-CZ" dirty="0"/>
              <a:t>Projednání s dotčenými orgány</a:t>
            </a:r>
          </a:p>
          <a:p>
            <a:pPr lvl="1"/>
            <a:r>
              <a:rPr lang="cs-CZ" dirty="0"/>
              <a:t>Vyvěšení na úřední desce – zveřejnění alespoň 15 dní</a:t>
            </a:r>
          </a:p>
          <a:p>
            <a:pPr lvl="1"/>
            <a:r>
              <a:rPr lang="cs-CZ" dirty="0"/>
              <a:t>Výzva dotřeným osobám podávat námitky/připomínky</a:t>
            </a:r>
          </a:p>
          <a:p>
            <a:r>
              <a:rPr lang="cs-CZ" dirty="0"/>
              <a:t>Písemné řízení</a:t>
            </a:r>
          </a:p>
          <a:p>
            <a:r>
              <a:rPr lang="cs-CZ" dirty="0"/>
              <a:t>Veřejné projednání – zákon/SO</a:t>
            </a:r>
          </a:p>
          <a:p>
            <a:pPr lvl="1"/>
            <a:r>
              <a:rPr lang="cs-CZ" dirty="0"/>
              <a:t>Oznámení na úřední desce 15 dní (zkráceně min. 5)</a:t>
            </a:r>
          </a:p>
          <a:p>
            <a:r>
              <a:rPr lang="cs-CZ" dirty="0"/>
              <a:t>Obdobně ustanovení části první a přiměřeně ustanovení části druhé SŘ</a:t>
            </a:r>
          </a:p>
        </p:txBody>
      </p:sp>
    </p:spTree>
    <p:extLst>
      <p:ext uri="{BB962C8B-B14F-4D97-AF65-F5344CB8AC3E}">
        <p14:creationId xmlns:p14="http://schemas.microsoft.com/office/powerpoint/2010/main" val="388591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2F89E-51B3-4A0B-B532-445AC9E0D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DBCEA-15B9-4FD7-938A-ADBAF385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Připomínky </a:t>
            </a:r>
          </a:p>
          <a:p>
            <a:pPr lvl="1"/>
            <a:r>
              <a:rPr lang="cs-CZ" dirty="0"/>
              <a:t>kdokoli, jehož práva, povinnosti nebo zájmy mohou být přímo dotčeny</a:t>
            </a:r>
          </a:p>
          <a:p>
            <a:pPr lvl="1"/>
            <a:r>
              <a:rPr lang="cs-CZ" dirty="0"/>
              <a:t>Podklad - nutné se s nimi písemně vypořádat v odůvodnění</a:t>
            </a:r>
          </a:p>
          <a:p>
            <a:r>
              <a:rPr lang="cs-CZ" dirty="0"/>
              <a:t>Námitky</a:t>
            </a:r>
          </a:p>
          <a:p>
            <a:pPr lvl="1"/>
            <a:r>
              <a:rPr lang="cs-CZ" dirty="0"/>
              <a:t>Vlastníci nemovitostí, jejichž práva, povinnosti nebo zájmy související s výkonem vlastnického práva mohou být přímo dotčeny,</a:t>
            </a:r>
          </a:p>
          <a:p>
            <a:pPr lvl="1"/>
            <a:r>
              <a:rPr lang="cs-CZ" dirty="0"/>
              <a:t> jiné osoby, jejichž oprávněné zájmy mohou být přímo dotčeny, určí-li tak SO</a:t>
            </a:r>
          </a:p>
          <a:p>
            <a:pPr lvl="1"/>
            <a:r>
              <a:rPr lang="cs-CZ" dirty="0"/>
              <a:t>Písemné, odůvodněné, do 30 dnů od zveřejnění (bez prominutí zmeškání)</a:t>
            </a:r>
          </a:p>
        </p:txBody>
      </p:sp>
    </p:spTree>
    <p:extLst>
      <p:ext uri="{BB962C8B-B14F-4D97-AF65-F5344CB8AC3E}">
        <p14:creationId xmlns:p14="http://schemas.microsoft.com/office/powerpoint/2010/main" val="122601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D0F11-4E62-4ABE-B456-61A70F0D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námitkách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2FC30-CAF0-4D9A-8B2F-C2B38DED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odůvodnění OOP</a:t>
            </a:r>
          </a:p>
          <a:p>
            <a:r>
              <a:rPr lang="cs-CZ" dirty="0"/>
              <a:t>Vlastní odůvodnění</a:t>
            </a:r>
          </a:p>
          <a:p>
            <a:r>
              <a:rPr lang="cs-CZ" dirty="0"/>
              <a:t>Pokud by vyřízení zasáhlo do oprávněných zájmů jiné osoby jinak než OOP, nutné její stanovisko</a:t>
            </a:r>
          </a:p>
          <a:p>
            <a:r>
              <a:rPr lang="cs-CZ" dirty="0"/>
              <a:t>Nelze se proti němu odvolat/podat rozklad</a:t>
            </a:r>
          </a:p>
          <a:p>
            <a:r>
              <a:rPr lang="cs-CZ" dirty="0"/>
              <a:t>Změna/zrušení mohou být důvodem změny OOP (obnova, přezkumné řízení, správní soud – řízení o žalobě proti rozhodnutí)</a:t>
            </a:r>
          </a:p>
        </p:txBody>
      </p:sp>
    </p:spTree>
    <p:extLst>
      <p:ext uri="{BB962C8B-B14F-4D97-AF65-F5344CB8AC3E}">
        <p14:creationId xmlns:p14="http://schemas.microsoft.com/office/powerpoint/2010/main" val="369060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927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Opatření obecné povahy</vt:lpstr>
      <vt:lpstr>Formy činnosti veřejné správy</vt:lpstr>
      <vt:lpstr>Definice</vt:lpstr>
      <vt:lpstr>Definice II</vt:lpstr>
      <vt:lpstr>Formální vs. materiální pojetí</vt:lpstr>
      <vt:lpstr>Příklady OOP</vt:lpstr>
      <vt:lpstr>Vydávání OOP</vt:lpstr>
      <vt:lpstr>Dotčené osoby</vt:lpstr>
      <vt:lpstr>Rozhodnutí o námitkách</vt:lpstr>
      <vt:lpstr>Vydání OOP II</vt:lpstr>
      <vt:lpstr>Přezkum OOP</vt:lpstr>
      <vt:lpstr>Soudní přezkum OOP - řízení o zrušení OOP nebo jeho části</vt:lpstr>
      <vt:lpstr>Soudní přezkum OOP II - dříve</vt:lpstr>
      <vt:lpstr>Soudní přezkum OOP - nyní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Opatření obecné povahy</dc:title>
  <dc:creator>Anna Chamráthová</dc:creator>
  <cp:lastModifiedBy>Anna Chamráthová</cp:lastModifiedBy>
  <cp:revision>16</cp:revision>
  <dcterms:created xsi:type="dcterms:W3CDTF">2020-02-13T14:23:58Z</dcterms:created>
  <dcterms:modified xsi:type="dcterms:W3CDTF">2020-02-20T09:59:42Z</dcterms:modified>
</cp:coreProperties>
</file>