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4"/>
  </p:handoutMasterIdLst>
  <p:sldIdLst>
    <p:sldId id="256" r:id="rId2"/>
    <p:sldId id="257" r:id="rId3"/>
    <p:sldId id="259" r:id="rId4"/>
    <p:sldId id="260" r:id="rId5"/>
    <p:sldId id="262" r:id="rId6"/>
    <p:sldId id="263" r:id="rId7"/>
    <p:sldId id="275" r:id="rId8"/>
    <p:sldId id="276" r:id="rId9"/>
    <p:sldId id="278" r:id="rId10"/>
    <p:sldId id="279" r:id="rId11"/>
    <p:sldId id="280" r:id="rId12"/>
    <p:sldId id="295" r:id="rId13"/>
    <p:sldId id="296" r:id="rId14"/>
    <p:sldId id="277" r:id="rId15"/>
    <p:sldId id="264" r:id="rId16"/>
    <p:sldId id="265" r:id="rId17"/>
    <p:sldId id="283" r:id="rId18"/>
    <p:sldId id="281" r:id="rId19"/>
    <p:sldId id="282" r:id="rId20"/>
    <p:sldId id="284" r:id="rId21"/>
    <p:sldId id="285" r:id="rId22"/>
    <p:sldId id="286" r:id="rId23"/>
    <p:sldId id="287" r:id="rId24"/>
    <p:sldId id="297" r:id="rId25"/>
    <p:sldId id="298" r:id="rId26"/>
    <p:sldId id="299" r:id="rId27"/>
    <p:sldId id="288" r:id="rId28"/>
    <p:sldId id="289" r:id="rId29"/>
    <p:sldId id="290" r:id="rId30"/>
    <p:sldId id="291" r:id="rId31"/>
    <p:sldId id="292" r:id="rId32"/>
    <p:sldId id="293" r:id="rId33"/>
    <p:sldId id="261" r:id="rId34"/>
    <p:sldId id="266" r:id="rId35"/>
    <p:sldId id="268" r:id="rId36"/>
    <p:sldId id="267" r:id="rId37"/>
    <p:sldId id="269" r:id="rId38"/>
    <p:sldId id="270" r:id="rId39"/>
    <p:sldId id="271" r:id="rId40"/>
    <p:sldId id="272" r:id="rId41"/>
    <p:sldId id="273" r:id="rId42"/>
    <p:sldId id="274" r:id="rId43"/>
  </p:sldIdLst>
  <p:sldSz cx="12192000" cy="6858000"/>
  <p:notesSz cx="6797675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82549-643A-46CE-8693-B042D4A08397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374D6-D151-4A89-B9E9-CF0864018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159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38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84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2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9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33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5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7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49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76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60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52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A1F-CA80-4ED1-86F2-587C23BDCAC4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EF3B-9EDA-47F7-90BF-07BAEC858D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48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16398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Přezkoumání správních rozhodnutí soudem </a:t>
            </a:r>
            <a:br>
              <a:rPr lang="cs-CZ" dirty="0"/>
            </a:br>
            <a:r>
              <a:rPr lang="cs-CZ" dirty="0"/>
              <a:t>Správní soudnictví, rozhodování podle části páté o.s.ř. </a:t>
            </a:r>
            <a:br>
              <a:rPr lang="cs-CZ" dirty="0"/>
            </a:br>
            <a:r>
              <a:rPr lang="cs-CZ" dirty="0"/>
              <a:t>Ústavní soud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088834"/>
            <a:ext cx="9144000" cy="987949"/>
          </a:xfrm>
        </p:spPr>
        <p:txBody>
          <a:bodyPr/>
          <a:lstStyle/>
          <a:p>
            <a:r>
              <a:rPr lang="cs-CZ" dirty="0"/>
              <a:t>Anna Chamráthová</a:t>
            </a:r>
          </a:p>
        </p:txBody>
      </p:sp>
    </p:spTree>
    <p:extLst>
      <p:ext uri="{BB962C8B-B14F-4D97-AF65-F5344CB8AC3E}">
        <p14:creationId xmlns:p14="http://schemas.microsoft.com/office/powerpoint/2010/main" val="3978919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průběh řízení II – </a:t>
            </a:r>
            <a:r>
              <a:rPr lang="cs-CZ" b="1" dirty="0"/>
              <a:t>odmítnutí návrhu usnesením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 o téže věci již rozhodl (</a:t>
            </a:r>
            <a:r>
              <a:rPr lang="cs-CZ" b="1" dirty="0"/>
              <a:t>res </a:t>
            </a:r>
            <a:r>
              <a:rPr lang="cs-CZ" b="1" dirty="0" err="1"/>
              <a:t>iudicata</a:t>
            </a:r>
            <a:r>
              <a:rPr lang="cs-CZ" dirty="0"/>
              <a:t>),</a:t>
            </a:r>
          </a:p>
          <a:p>
            <a:r>
              <a:rPr lang="cs-CZ" dirty="0"/>
              <a:t>o téže věci již řízení u soudu probíhá (</a:t>
            </a:r>
            <a:r>
              <a:rPr lang="cs-CZ" b="1" dirty="0"/>
              <a:t>litispendence</a:t>
            </a:r>
            <a:r>
              <a:rPr lang="cs-CZ" dirty="0"/>
              <a:t>),</a:t>
            </a:r>
          </a:p>
          <a:p>
            <a:r>
              <a:rPr lang="cs-CZ" dirty="0"/>
              <a:t>nejsou splněny </a:t>
            </a:r>
            <a:r>
              <a:rPr lang="cs-CZ" b="1" dirty="0"/>
              <a:t>jiné podmínky </a:t>
            </a:r>
            <a:r>
              <a:rPr lang="cs-CZ" dirty="0"/>
              <a:t>řízení a tento nedostatek je neodstranitelný nebo přes výzvu soudu nebyl odstraněn, a nelze proto v řízení pokračovat,</a:t>
            </a:r>
          </a:p>
          <a:p>
            <a:r>
              <a:rPr lang="cs-CZ" dirty="0"/>
              <a:t>návrh byl podán </a:t>
            </a:r>
            <a:r>
              <a:rPr lang="cs-CZ" b="1" dirty="0"/>
              <a:t>předčasně nebo opožděně</a:t>
            </a:r>
            <a:r>
              <a:rPr lang="cs-CZ" dirty="0"/>
              <a:t>,</a:t>
            </a:r>
          </a:p>
          <a:p>
            <a:r>
              <a:rPr lang="cs-CZ" dirty="0"/>
              <a:t>návrh byl podán </a:t>
            </a:r>
            <a:r>
              <a:rPr lang="cs-CZ" b="1" dirty="0"/>
              <a:t>osobou k tomu zjevně neoprávněnou</a:t>
            </a:r>
            <a:r>
              <a:rPr lang="cs-CZ" dirty="0"/>
              <a:t>,</a:t>
            </a:r>
          </a:p>
          <a:p>
            <a:r>
              <a:rPr lang="cs-CZ" dirty="0"/>
              <a:t>návrh je podle SŘS </a:t>
            </a:r>
            <a:r>
              <a:rPr lang="cs-CZ" b="1" dirty="0"/>
              <a:t>nepřípustný,</a:t>
            </a:r>
          </a:p>
          <a:p>
            <a:r>
              <a:rPr lang="cs-CZ" dirty="0"/>
              <a:t>ve věci má rozhodovat </a:t>
            </a:r>
            <a:r>
              <a:rPr lang="cs-CZ" b="1" dirty="0"/>
              <a:t>civilní soud</a:t>
            </a:r>
          </a:p>
        </p:txBody>
      </p:sp>
    </p:spTree>
    <p:extLst>
      <p:ext uri="{BB962C8B-B14F-4D97-AF65-F5344CB8AC3E}">
        <p14:creationId xmlns:p14="http://schemas.microsoft.com/office/powerpoint/2010/main" val="3977762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rozsudek</a:t>
            </a:r>
            <a:r>
              <a:rPr lang="cs-CZ" dirty="0"/>
              <a:t> – meritorní</a:t>
            </a:r>
          </a:p>
          <a:p>
            <a:r>
              <a:rPr lang="cs-CZ" b="1" dirty="0"/>
              <a:t>usnesení </a:t>
            </a:r>
          </a:p>
          <a:p>
            <a:pPr lvl="1"/>
            <a:r>
              <a:rPr lang="cs-CZ" dirty="0"/>
              <a:t>v meritorních věcech tehdy, když tak SŘS stanoví</a:t>
            </a:r>
          </a:p>
          <a:p>
            <a:pPr lvl="1"/>
            <a:r>
              <a:rPr lang="cs-CZ" dirty="0"/>
              <a:t>v nemeritorních věcech</a:t>
            </a:r>
          </a:p>
          <a:p>
            <a:pPr lvl="2"/>
            <a:r>
              <a:rPr lang="cs-CZ" dirty="0"/>
              <a:t>odmítnutí</a:t>
            </a:r>
          </a:p>
          <a:p>
            <a:pPr lvl="2"/>
            <a:r>
              <a:rPr lang="cs-CZ" dirty="0"/>
              <a:t>zastavení řízení</a:t>
            </a:r>
          </a:p>
          <a:p>
            <a:pPr lvl="2"/>
            <a:r>
              <a:rPr lang="cs-CZ" dirty="0"/>
              <a:t>přerušení řízení</a:t>
            </a:r>
          </a:p>
          <a:p>
            <a:pPr lvl="2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601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Uspokojení navrhovatele správním orgánem po podání žaloby (§ 62 SŘS+ </a:t>
            </a:r>
            <a:r>
              <a:rPr lang="cs-CZ" i="1" dirty="0"/>
              <a:t>§ 153 SŘ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49287"/>
            <a:ext cx="10515600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 podání žaloby lze až do vydání rozhodnutí vydat </a:t>
            </a:r>
            <a:r>
              <a:rPr lang="cs-CZ" b="1" dirty="0"/>
              <a:t>nové rozhodnutí nebo opatření, popřípadě provést jiný úkon</a:t>
            </a:r>
            <a:r>
              <a:rPr lang="cs-CZ" dirty="0"/>
              <a:t>, jimiž odpůrce = správní orgán navrhovatele uspokojí</a:t>
            </a:r>
          </a:p>
          <a:p>
            <a:r>
              <a:rPr lang="cs-CZ" dirty="0"/>
              <a:t>nesmí být zasažena </a:t>
            </a:r>
            <a:r>
              <a:rPr lang="cs-CZ" b="1" dirty="0"/>
              <a:t>práva a povinnosti třetích osob</a:t>
            </a:r>
            <a:r>
              <a:rPr lang="cs-CZ" dirty="0"/>
              <a:t>, </a:t>
            </a:r>
            <a:r>
              <a:rPr lang="cs-CZ" i="1" dirty="0"/>
              <a:t>ledaže s tím vyslovili souhlas</a:t>
            </a:r>
          </a:p>
          <a:p>
            <a:r>
              <a:rPr lang="cs-CZ" dirty="0"/>
              <a:t>pokud se navrhovatel </a:t>
            </a:r>
            <a:r>
              <a:rPr lang="cs-CZ" b="1" dirty="0"/>
              <a:t>domáhá</a:t>
            </a:r>
            <a:r>
              <a:rPr lang="cs-CZ" dirty="0"/>
              <a:t>:</a:t>
            </a:r>
          </a:p>
          <a:p>
            <a:pPr lvl="1"/>
            <a:r>
              <a:rPr lang="cs-CZ" i="1" dirty="0"/>
              <a:t>zrušení rozhodnutí správního orgánu, lze jej uspokojit změnou nebo zrušením tohoto rozhodnutí v přezkumném řízení,</a:t>
            </a:r>
          </a:p>
          <a:p>
            <a:pPr lvl="1"/>
            <a:r>
              <a:rPr lang="cs-CZ" i="1" dirty="0"/>
              <a:t>vyslovení nicotnosti rozhodnutí správního orgánu, lze jej uspokojit vyslovením nicotnosti rozhodnutí,</a:t>
            </a:r>
          </a:p>
          <a:p>
            <a:pPr lvl="1"/>
            <a:r>
              <a:rPr lang="cs-CZ" i="1" dirty="0"/>
              <a:t>snížení trestu nebo upuštění od trestu uloženého rozhodnutím správního orgánu, lze jej uspokojit vydáním nového rozhodnutí.</a:t>
            </a:r>
          </a:p>
          <a:p>
            <a:r>
              <a:rPr lang="cs-CZ" i="1" dirty="0"/>
              <a:t>k vydání rozhodnutí je potřeba souhlasu nadřízeného SO, pokud je třeba doplnit řízení, je ho třeba už k zahájení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709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uspokojení (§ 62 SŘS+ </a:t>
            </a:r>
            <a:r>
              <a:rPr lang="cs-CZ" i="1" dirty="0"/>
              <a:t>§ 153 SŘ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2552"/>
            <a:ext cx="10515600" cy="479463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žalovaný SO </a:t>
            </a:r>
            <a:r>
              <a:rPr lang="cs-CZ" b="1" dirty="0"/>
              <a:t>sdělí soudu</a:t>
            </a:r>
            <a:r>
              <a:rPr lang="cs-CZ" dirty="0"/>
              <a:t>, že zamýšlí navrhovatele uspokojit a vyžádá si od něj správní spisy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předseda senátu soudu </a:t>
            </a:r>
            <a:r>
              <a:rPr lang="cs-CZ" b="1" dirty="0"/>
              <a:t>stanoví lhůtu </a:t>
            </a:r>
            <a:r>
              <a:rPr lang="cs-CZ" dirty="0"/>
              <a:t>(při jejím marném uplynutí pokračuje v řízení), v níž je třeba uspokojení</a:t>
            </a:r>
          </a:p>
          <a:p>
            <a:pPr lvl="1"/>
            <a:r>
              <a:rPr lang="cs-CZ" dirty="0"/>
              <a:t>provést</a:t>
            </a:r>
          </a:p>
          <a:p>
            <a:pPr lvl="1"/>
            <a:r>
              <a:rPr lang="cs-CZ" dirty="0"/>
              <a:t>oznámit navrhovateli i soudu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předseda senátu </a:t>
            </a:r>
            <a:r>
              <a:rPr lang="cs-CZ" b="1" dirty="0"/>
              <a:t>vyzve navrhovatele</a:t>
            </a:r>
            <a:r>
              <a:rPr lang="cs-CZ" dirty="0"/>
              <a:t>, aby se ve stanovené lhůtě vyjádřil, zda je postupem správního orgánu uspokojen = tímto se vzdává práva na odvolání nebo rozklad, které zároveň nemají ani ostatní účastníci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zastavení řízení </a:t>
            </a:r>
            <a:r>
              <a:rPr lang="cs-CZ" dirty="0"/>
              <a:t>– tímto dnem nabývá úkon SO právní moci nebo obdobných právních účinků (</a:t>
            </a:r>
            <a:r>
              <a:rPr lang="cs-CZ" i="1" dirty="0"/>
              <a:t>shodně SŘ</a:t>
            </a:r>
            <a:r>
              <a:rPr lang="cs-CZ" dirty="0"/>
              <a:t>), </a:t>
            </a:r>
            <a:r>
              <a:rPr lang="cs-CZ" i="1" dirty="0"/>
              <a:t>přezkumné řízení proti rozhodnutí není možné</a:t>
            </a:r>
          </a:p>
          <a:p>
            <a:pPr lvl="1"/>
            <a:r>
              <a:rPr lang="cs-CZ" dirty="0"/>
              <a:t>navrhovatel sdělí, že je uspokojen</a:t>
            </a:r>
          </a:p>
          <a:p>
            <a:pPr lvl="1"/>
            <a:r>
              <a:rPr lang="cs-CZ" dirty="0"/>
              <a:t>navrhovatel se nevyjádří, ale ze všech okolností případu je zřejmé, že k jeho uspokojení došlo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není upraveno, co se stane s úkonem SO, pokud navrhovatel sdělí, že uspokojen není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06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Žalobní „triáda“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žaloba </a:t>
            </a:r>
            <a:r>
              <a:rPr lang="cs-CZ" b="1" dirty="0"/>
              <a:t>proti rozhodnutí </a:t>
            </a:r>
            <a:r>
              <a:rPr lang="cs-CZ" dirty="0"/>
              <a:t>(§ 65 odst. 1 SŘS)</a:t>
            </a:r>
            <a:endParaRPr lang="cs-CZ" b="1" dirty="0"/>
          </a:p>
          <a:p>
            <a:pPr lvl="1"/>
            <a:r>
              <a:rPr lang="cs-CZ" dirty="0"/>
              <a:t>úkon správního orgánu, jímž se zakládají, mění, ruší nebo závazně určují práva nebo povinnosti </a:t>
            </a:r>
            <a:endParaRPr lang="cs-CZ" b="1" i="1" dirty="0"/>
          </a:p>
          <a:p>
            <a:r>
              <a:rPr lang="cs-CZ" dirty="0"/>
              <a:t>žaloba na ochranu proti nečinnosti = </a:t>
            </a:r>
            <a:r>
              <a:rPr lang="cs-CZ" b="1" dirty="0"/>
              <a:t>nečinnostní </a:t>
            </a:r>
            <a:r>
              <a:rPr lang="cs-CZ" dirty="0"/>
              <a:t>(§ 79 odst. 1 SŘS)</a:t>
            </a:r>
          </a:p>
          <a:p>
            <a:r>
              <a:rPr lang="cs-CZ" dirty="0"/>
              <a:t>žaloba na ochranu před nezákonným zásahem = </a:t>
            </a:r>
            <a:r>
              <a:rPr lang="cs-CZ" b="1" dirty="0"/>
              <a:t>zásahová </a:t>
            </a:r>
            <a:r>
              <a:rPr lang="cs-CZ" dirty="0"/>
              <a:t>(§ 82 SŘS)</a:t>
            </a:r>
          </a:p>
          <a:p>
            <a:pPr lvl="1"/>
            <a:r>
              <a:rPr lang="cs-CZ" dirty="0"/>
              <a:t>nezákonný zásah, pokyn nebo donucení, který není rozhodnutím</a:t>
            </a:r>
          </a:p>
          <a:p>
            <a:pPr marL="0" indent="0">
              <a:buNone/>
            </a:pPr>
            <a:r>
              <a:rPr lang="cs-CZ" i="1" dirty="0"/>
              <a:t>„Ve vztahu mezi žalobou proti rozhodnutí a žalobou proti nezákonnému zásahu správního orgánu má primát žaloba proti rozhodnutí a možnost úspěšně podat žalobu proti nezákonnému zásahu nastupuje teprve tehdy, pokud žaloba proti rozhodnutí nepřipadá v úvahu. Účastník řízení tedy nemůže volit, kterou z těchto žalob bude považovat za výhodnější a které řízení bude žalobou iniciovat.“</a:t>
            </a:r>
            <a:br>
              <a:rPr lang="cs-CZ" i="1" dirty="0"/>
            </a:br>
            <a:r>
              <a:rPr lang="cs-CZ" dirty="0"/>
              <a:t>(Podle rozsudku Nejvyššího správního soudu ze dne 4. 8. 2005, č. j. 2 </a:t>
            </a:r>
            <a:r>
              <a:rPr lang="cs-CZ" dirty="0" err="1"/>
              <a:t>Aps</a:t>
            </a:r>
            <a:r>
              <a:rPr lang="cs-CZ" dirty="0"/>
              <a:t> 3/2004-42, </a:t>
            </a:r>
            <a:r>
              <a:rPr lang="cs-CZ" dirty="0" err="1"/>
              <a:t>publ</a:t>
            </a:r>
            <a:r>
              <a:rPr lang="cs-CZ" dirty="0"/>
              <a:t>. pod č. 720/2005 Sb. NSS)</a:t>
            </a:r>
          </a:p>
        </p:txBody>
      </p:sp>
    </p:spTree>
    <p:extLst>
      <p:ext uri="{BB962C8B-B14F-4D97-AF65-F5344CB8AC3E}">
        <p14:creationId xmlns:p14="http://schemas.microsoft.com/office/powerpoint/2010/main" val="3848806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rozhodnutí podle 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2066"/>
            <a:ext cx="10515600" cy="479463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Správní akt </a:t>
            </a:r>
            <a:r>
              <a:rPr lang="cs-CZ" dirty="0"/>
              <a:t>= výstup veřejné správy, jímž se projevuje navenek, splňující určité znaky</a:t>
            </a:r>
          </a:p>
          <a:p>
            <a:pPr lvl="1"/>
            <a:r>
              <a:rPr lang="cs-CZ" b="1" dirty="0"/>
              <a:t>Externí</a:t>
            </a:r>
            <a:r>
              <a:rPr lang="cs-CZ" dirty="0"/>
              <a:t> – směřující VNĚ veřejnou správu, vůči jejím adresátům</a:t>
            </a:r>
          </a:p>
          <a:p>
            <a:pPr lvl="1"/>
            <a:r>
              <a:rPr lang="cs-CZ" b="1" dirty="0"/>
              <a:t>Individuální</a:t>
            </a:r>
            <a:r>
              <a:rPr lang="cs-CZ" dirty="0"/>
              <a:t> – určuje konkrétní práva a povinnosti konkrétní osoby</a:t>
            </a:r>
          </a:p>
          <a:p>
            <a:pPr lvl="1"/>
            <a:r>
              <a:rPr lang="cs-CZ" b="1" dirty="0"/>
              <a:t>Veřejně mocenský </a:t>
            </a:r>
            <a:r>
              <a:rPr lang="cs-CZ" dirty="0"/>
              <a:t>(jednostranný)</a:t>
            </a:r>
          </a:p>
          <a:p>
            <a:pPr lvl="1"/>
            <a:r>
              <a:rPr lang="cs-CZ" dirty="0"/>
              <a:t>Vydaný </a:t>
            </a:r>
            <a:r>
              <a:rPr lang="cs-CZ" b="1" dirty="0"/>
              <a:t>vykonavatelem veřejné správy</a:t>
            </a:r>
          </a:p>
          <a:p>
            <a:pPr lvl="1"/>
            <a:r>
              <a:rPr lang="cs-CZ" dirty="0"/>
              <a:t>Vydaný na </a:t>
            </a:r>
            <a:r>
              <a:rPr lang="cs-CZ" b="1" dirty="0"/>
              <a:t>základě zákona</a:t>
            </a:r>
          </a:p>
          <a:p>
            <a:pPr lvl="1"/>
            <a:r>
              <a:rPr lang="cs-CZ" i="1" u="sng" dirty="0"/>
              <a:t>Vydaný ve </a:t>
            </a:r>
            <a:r>
              <a:rPr lang="cs-CZ" b="1" i="1" u="sng" dirty="0"/>
              <a:t>správním řízení</a:t>
            </a:r>
          </a:p>
          <a:p>
            <a:pPr marL="0" indent="0">
              <a:buNone/>
            </a:pPr>
            <a:r>
              <a:rPr lang="cs-CZ" dirty="0"/>
              <a:t>= </a:t>
            </a:r>
            <a:r>
              <a:rPr lang="cs-CZ" b="1" dirty="0"/>
              <a:t>materiální pojetí rozhodnutí </a:t>
            </a:r>
            <a:r>
              <a:rPr lang="cs-CZ" dirty="0"/>
              <a:t>(tj. nezáleží na jeho označení)</a:t>
            </a:r>
          </a:p>
          <a:p>
            <a:pPr marL="0" indent="0">
              <a:buNone/>
            </a:pPr>
            <a:r>
              <a:rPr lang="cs-CZ" i="1" dirty="0"/>
              <a:t>(Rozhodnutím správní orgán v určité věci zakládá, mění nebo ruší práva anebo povinnosti jmenovitě určené osoby nebo v určité věci prohlašuje, že taková osoba práva nebo povinnosti má anebo nemá, nebo v zákonem stanovených případech rozhoduje o procesních otázkách - § 67 odst. 1 SŘ)</a:t>
            </a:r>
          </a:p>
        </p:txBody>
      </p:sp>
    </p:spTree>
    <p:extLst>
      <p:ext uri="{BB962C8B-B14F-4D97-AF65-F5344CB8AC3E}">
        <p14:creationId xmlns:p14="http://schemas.microsoft.com/office/powerpoint/2010/main" val="2178780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cs-CZ" dirty="0"/>
              <a:t>Správní rozhodnutí podle SŘS - § 65 odst.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2624"/>
            <a:ext cx="10515600" cy="5242560"/>
          </a:xfrm>
        </p:spPr>
        <p:txBody>
          <a:bodyPr>
            <a:noAutofit/>
          </a:bodyPr>
          <a:lstStyle/>
          <a:p>
            <a:r>
              <a:rPr lang="cs-CZ" dirty="0"/>
              <a:t>úkon správního orgánu, jímž se </a:t>
            </a:r>
            <a:r>
              <a:rPr lang="cs-CZ" b="1" dirty="0"/>
              <a:t>zakládají, mění, ruší nebo závazně určují práva nebo povinnosti</a:t>
            </a:r>
          </a:p>
          <a:p>
            <a:pPr lvl="1"/>
            <a:r>
              <a:rPr lang="cs-CZ" dirty="0"/>
              <a:t>judikatura dovodila, že postačí pouhá </a:t>
            </a:r>
            <a:r>
              <a:rPr lang="cs-CZ" b="1" dirty="0"/>
              <a:t>dotčenost na právech </a:t>
            </a:r>
            <a:r>
              <a:rPr lang="cs-CZ" dirty="0"/>
              <a:t>– </a:t>
            </a:r>
            <a:r>
              <a:rPr lang="cs-CZ" i="1" dirty="0"/>
              <a:t>např. rozhodnutí o zastavení řízení uvedenou definici zcela nenaplňuje</a:t>
            </a:r>
          </a:p>
          <a:p>
            <a:pPr marL="0" indent="0">
              <a:buNone/>
            </a:pPr>
            <a:r>
              <a:rPr lang="cs-CZ" dirty="0"/>
              <a:t>„Ž</a:t>
            </a:r>
            <a:r>
              <a:rPr lang="cs-CZ" i="1" dirty="0"/>
              <a:t>alobní legitimace musí být dána pro všechny případy, kdy je </a:t>
            </a:r>
            <a:r>
              <a:rPr lang="cs-CZ" b="1" i="1" dirty="0"/>
              <a:t>dotčena právní sféra žalobce</a:t>
            </a:r>
            <a:r>
              <a:rPr lang="cs-CZ" i="1" dirty="0"/>
              <a:t>, tj. kdy se jednostranný úkon správního orgánu, vztahující se ke konkrétní věci a konkrétním adresátům, závazně a autoritativně dotýká jejich právní sféry. Nejde tedy o to, zda úkon správního orgánu založil, změnil, zrušil či závazně určil práva a povinnosti žalobce, nýbrž o to, zda se - podle tvrzení žalobce v žalobě - </a:t>
            </a:r>
            <a:r>
              <a:rPr lang="cs-CZ" b="1" i="1" dirty="0"/>
              <a:t>negativně projevil v jeho právní sféře</a:t>
            </a:r>
            <a:r>
              <a:rPr lang="cs-CZ" dirty="0"/>
              <a:t>.“</a:t>
            </a:r>
          </a:p>
          <a:p>
            <a:pPr marL="0" indent="0">
              <a:buNone/>
            </a:pP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</a:t>
            </a:r>
            <a:r>
              <a:rPr lang="cs-CZ" dirty="0" err="1"/>
              <a:t>zn</a:t>
            </a:r>
            <a:r>
              <a:rPr lang="cs-CZ" dirty="0"/>
              <a:t> 6 A 25/2002, 906/2006 Sb. NSS)</a:t>
            </a:r>
          </a:p>
        </p:txBody>
      </p:sp>
    </p:spTree>
    <p:extLst>
      <p:ext uri="{BB962C8B-B14F-4D97-AF65-F5344CB8AC3E}">
        <p14:creationId xmlns:p14="http://schemas.microsoft.com/office/powerpoint/2010/main" val="3856722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Dotčenost na právech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„Aktivní žalobní legitimace v řízení o žalobě proti rozhodnutí správního orgánu bude dána vždy tehdy, pokud s ohledem na tvrzení žalobce není možné zjevně a jednoznačně konstatovat, že </a:t>
            </a:r>
            <a:r>
              <a:rPr lang="cs-CZ" b="1" i="1" dirty="0"/>
              <a:t>k zásahu do jeho právní sféry v žádném případě dojít nemohlo.“</a:t>
            </a:r>
            <a:br>
              <a:rPr lang="cs-CZ" dirty="0"/>
            </a:br>
            <a:r>
              <a:rPr lang="cs-CZ" dirty="0"/>
              <a:t>(Podle usnesení rozšířeného senátu Nejvyššího správního soudu ze dne 21. 10. 2008, č. j. 8 As 47/2005-86, </a:t>
            </a:r>
            <a:r>
              <a:rPr lang="cs-CZ" dirty="0" err="1"/>
              <a:t>publ</a:t>
            </a:r>
            <a:r>
              <a:rPr lang="cs-CZ" dirty="0"/>
              <a:t>. pod č. 1764/2009 Sb. NSS)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„Ustanovení § 65 odst. 1 SŘS nelze interpretovat doslovným jazykovým výkladem, ale podle jeho smyslu a účelu tak, že žalobní legitimace je dána pro všechny případy, kdy se úkon správního orgánu, vztahující se ke konkrétní věci a konkrétním adresátům, dotýká právní sféry žalobce.“</a:t>
            </a:r>
            <a:br>
              <a:rPr lang="cs-CZ" i="1" dirty="0"/>
            </a:br>
            <a:r>
              <a:rPr lang="cs-CZ" dirty="0"/>
              <a:t>(podle usnesení rozšířeného senátu Nejvyššího správního soudu ze dne 23. 3. 2005, č. j. 6 A 25/2002-42, </a:t>
            </a:r>
            <a:r>
              <a:rPr lang="cs-CZ" dirty="0" err="1"/>
              <a:t>publ</a:t>
            </a:r>
            <a:r>
              <a:rPr lang="cs-CZ" dirty="0"/>
              <a:t>. pod č. 906/2006 Sb. NSS)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361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rozhodnutí podle SŘS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≠ správní rozhodnutí ve smyslu SŘ!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může se jednat např. i o rozhodnutí podle daňového řádu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definice se plně nepřekrývají – vymezení rozhodnutí v SŘS je autonomní, zcela nezávislé na vymezení rozhodnutí dle SŘ</a:t>
            </a:r>
          </a:p>
          <a:p>
            <a:pPr lvl="1"/>
            <a:r>
              <a:rPr lang="cs-CZ" dirty="0"/>
              <a:t>úkon, který je podle SŘ (či DŘ) tzv. úkonem podle části IV., může být vyhodnocen jako rozhodnutí pro účely SŘS </a:t>
            </a:r>
            <a:r>
              <a:rPr lang="cs-CZ" i="1" dirty="0"/>
              <a:t>(např. zajišťovací a exekuční příkazy podle DŘ)</a:t>
            </a:r>
          </a:p>
          <a:p>
            <a:pPr lvl="1"/>
            <a:r>
              <a:rPr lang="cs-CZ" dirty="0"/>
              <a:t>úkon, který je podle SŘ (či DŘ) rozhodnutím, nemusí být vyhodnocen jako rozhodnutí pro účely SŘS</a:t>
            </a:r>
          </a:p>
          <a:p>
            <a:r>
              <a:rPr lang="cs-CZ" b="1" i="1" dirty="0"/>
              <a:t>materiální pojetí </a:t>
            </a:r>
            <a:r>
              <a:rPr lang="cs-CZ" dirty="0"/>
              <a:t>rozhodnutí, později konkretizováno na </a:t>
            </a:r>
            <a:r>
              <a:rPr lang="cs-CZ" b="1" i="1" dirty="0">
                <a:solidFill>
                  <a:srgbClr val="FF0000"/>
                </a:solidFill>
              </a:rPr>
              <a:t>materiálně-formální</a:t>
            </a:r>
          </a:p>
        </p:txBody>
      </p:sp>
    </p:spTree>
    <p:extLst>
      <p:ext uri="{BB962C8B-B14F-4D97-AF65-F5344CB8AC3E}">
        <p14:creationId xmlns:p14="http://schemas.microsoft.com/office/powerpoint/2010/main" val="1225558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pojetí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Pojem „rozhodnutí“ ve smyslu § 65 odst. 1 s. ř. s. je třeba chápat </a:t>
            </a:r>
            <a:r>
              <a:rPr lang="cs-CZ" b="1" i="1" dirty="0"/>
              <a:t>v materiálním smyslu jako jakýkoliv individuální právní akt vydaný orgánem veřejné moci z pozice jeho vrchnostenského postavení. </a:t>
            </a:r>
            <a:r>
              <a:rPr lang="cs-CZ" i="1" dirty="0"/>
              <a:t>Námitky, že rozhodnutí nemělo příslušnou formu a nebylo vydáno v žádném řízení, je nutno odmítnout již proto, že potřeba soudního přezkumu faktických správních rozhodnutí je ještě intenzivnější právě tam, kde správní orgán nepostupuje předem stanoveným a předvídatelným způsobem podle příslušného procesního předpisu.“</a:t>
            </a:r>
          </a:p>
          <a:p>
            <a:pPr marL="0" indent="0">
              <a:buNone/>
            </a:pP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zn. 1 </a:t>
            </a:r>
            <a:r>
              <a:rPr lang="cs-CZ" dirty="0" err="1"/>
              <a:t>Afs</a:t>
            </a:r>
            <a:r>
              <a:rPr lang="cs-CZ" dirty="0"/>
              <a:t> 147/2005, 926/2006 Sb. NSS)</a:t>
            </a:r>
          </a:p>
        </p:txBody>
      </p:sp>
    </p:spTree>
    <p:extLst>
      <p:ext uri="{BB962C8B-B14F-4D97-AF65-F5344CB8AC3E}">
        <p14:creationId xmlns:p14="http://schemas.microsoft.com/office/powerpoint/2010/main" val="167852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před činností veřejné správy v rámci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Soudnictví správní </a:t>
            </a:r>
            <a:r>
              <a:rPr lang="cs-CZ" dirty="0"/>
              <a:t>– ochrana veřejných subjektivních práv</a:t>
            </a:r>
          </a:p>
          <a:p>
            <a:r>
              <a:rPr lang="cs-CZ" b="1" dirty="0"/>
              <a:t>Soudnictví civilní </a:t>
            </a:r>
            <a:r>
              <a:rPr lang="cs-CZ" dirty="0"/>
              <a:t>– ochrana soukromých práv, o nichž bylo rozhodnuto správním orgánem</a:t>
            </a:r>
          </a:p>
          <a:p>
            <a:r>
              <a:rPr lang="cs-CZ" b="1" dirty="0"/>
              <a:t>Soudnictví ústavní </a:t>
            </a:r>
            <a:r>
              <a:rPr lang="cs-CZ" dirty="0"/>
              <a:t>– ochrana ústavně zaručených práv</a:t>
            </a:r>
          </a:p>
          <a:p>
            <a:endParaRPr lang="cs-CZ" dirty="0"/>
          </a:p>
          <a:p>
            <a:r>
              <a:rPr lang="cs-CZ" dirty="0"/>
              <a:t>Záleží na charakteru práv, do nichž veřejná správa svou činností zasáhla, a také na </a:t>
            </a:r>
            <a:r>
              <a:rPr lang="cs-CZ" b="1" dirty="0"/>
              <a:t>formě činnosti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1269956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Materiálně – formální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i="1" dirty="0"/>
              <a:t>„V minulosti zastávaly správní soudy velmi široké materiální pojetí rozhodnutí. Toto pojetí však bylo postupem času korigováno rozšířeným senátem Nejvyššího správního soudu. Pro rozlišení rozhodnutí a zásahu je třeba zohlednit </a:t>
            </a:r>
            <a:r>
              <a:rPr lang="cs-CZ" sz="3200" b="1" i="1" dirty="0"/>
              <a:t>formální znak</a:t>
            </a:r>
            <a:r>
              <a:rPr lang="cs-CZ" sz="3200" i="1" dirty="0"/>
              <a:t>, který spočívá v tom, že u rozhodnutí jsou dány požadavky na formu, které u zásahu nejsou.“</a:t>
            </a:r>
            <a:br>
              <a:rPr lang="cs-CZ" sz="3200" dirty="0"/>
            </a:br>
            <a:r>
              <a:rPr lang="cs-CZ" sz="3200" dirty="0"/>
              <a:t>(NSS 6 As 102/2018 – 39)</a:t>
            </a:r>
          </a:p>
        </p:txBody>
      </p:sp>
    </p:spTree>
    <p:extLst>
      <p:ext uri="{BB962C8B-B14F-4D97-AF65-F5344CB8AC3E}">
        <p14:creationId xmlns:p14="http://schemas.microsoft.com/office/powerpoint/2010/main" val="215707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- legitimace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každý, kdo tvrdí, že byl na svých právech rozhodnutím zkrácen – tj. stačí tvrzení</a:t>
            </a:r>
          </a:p>
          <a:p>
            <a:r>
              <a:rPr lang="cs-CZ" dirty="0"/>
              <a:t>účastník řízení před správním orgánem, který tvrdí, že postupem správního orgánu byl zkrácen na právech, která jemu příslušejí, takovým způsobem, že to mohlo mít za následek nezákonné rozhodnutí</a:t>
            </a:r>
          </a:p>
          <a:p>
            <a:r>
              <a:rPr lang="cs-CZ" b="1" dirty="0"/>
              <a:t>zvláštní žalobní legitimace k ochraně veřejného zájmu</a:t>
            </a:r>
          </a:p>
          <a:p>
            <a:pPr lvl="1"/>
            <a:r>
              <a:rPr lang="cs-CZ" dirty="0"/>
              <a:t>správní orgán, o kterém to stanoví zákon (</a:t>
            </a:r>
            <a:r>
              <a:rPr lang="cs-CZ" i="1" dirty="0"/>
              <a:t>neexistuje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nejvyšší státní zástupce, jestliže k podání žaloby shledá závažný veřejný zájem</a:t>
            </a:r>
          </a:p>
          <a:p>
            <a:pPr lvl="1"/>
            <a:r>
              <a:rPr lang="cs-CZ" dirty="0"/>
              <a:t>veřejný ochránce práv, jestliže k podání žaloby prokáže závažný veřejný zájem</a:t>
            </a:r>
          </a:p>
          <a:p>
            <a:pPr lvl="1"/>
            <a:r>
              <a:rPr lang="cs-CZ" dirty="0"/>
              <a:t>ten, komu toto oprávnění výslovně svěřuje zvláštní zákon nebo mezinárodní smlouva, která je součástí právního řádu</a:t>
            </a:r>
          </a:p>
          <a:p>
            <a:r>
              <a:rPr lang="cs-CZ" dirty="0"/>
              <a:t>specifické – žaloby ve věcech samosprávy</a:t>
            </a:r>
          </a:p>
        </p:txBody>
      </p:sp>
    </p:spTree>
    <p:extLst>
      <p:ext uri="{BB962C8B-B14F-4D97-AF65-F5344CB8AC3E}">
        <p14:creationId xmlns:p14="http://schemas.microsoft.com/office/powerpoint/2010/main" val="1037319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Nepřípustnost – soud usnesením odmítne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4115"/>
            <a:ext cx="10515600" cy="475488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žalobce </a:t>
            </a:r>
            <a:r>
              <a:rPr lang="cs-CZ" b="1" dirty="0"/>
              <a:t>nevyčerpal řádné opravné prostředky </a:t>
            </a:r>
            <a:r>
              <a:rPr lang="cs-CZ" dirty="0"/>
              <a:t>v řízení před správním orgánem, připouští-li je zvláštní zákon, ledaže rozhodnutí správního orgánu bylo na újmu jeho práv změněno k opravnému prostředku jiného,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výjimka</a:t>
            </a:r>
            <a:r>
              <a:rPr lang="cs-CZ" dirty="0"/>
              <a:t>: obrana proti </a:t>
            </a:r>
            <a:r>
              <a:rPr lang="cs-CZ" i="1" dirty="0"/>
              <a:t>„nekonečnému koloběhu správních rozhodnutí, který spočívá v tom, že odvolací orgán opakovaně a toliko formálně ruší rozhodnutí vadná rozhodnutí správní orgánu prvního stupně a věc mu opakovaně vrací k dalšímu řízení.“ </a:t>
            </a:r>
            <a:r>
              <a:rPr lang="cs-CZ" dirty="0"/>
              <a:t>(NSS, </a:t>
            </a:r>
            <a:r>
              <a:rPr lang="cs-CZ" dirty="0" err="1"/>
              <a:t>sp</a:t>
            </a:r>
            <a:r>
              <a:rPr lang="cs-CZ" dirty="0"/>
              <a:t>. zn. 4 As 289/2015)</a:t>
            </a:r>
          </a:p>
          <a:p>
            <a:r>
              <a:rPr lang="cs-CZ" dirty="0"/>
              <a:t>jde o rozhodnutí správního orgánu v </a:t>
            </a:r>
            <a:r>
              <a:rPr lang="cs-CZ" b="1" dirty="0"/>
              <a:t>soukromoprávní věci</a:t>
            </a:r>
            <a:r>
              <a:rPr lang="cs-CZ" dirty="0"/>
              <a:t>, vydané v mezích zákonné pravomoci správního orgánu </a:t>
            </a:r>
            <a:r>
              <a:rPr lang="cs-CZ" i="1" dirty="0"/>
              <a:t>– tj. věc má být přezkoumávána podle části V. OSŘ</a:t>
            </a:r>
          </a:p>
          <a:p>
            <a:r>
              <a:rPr lang="cs-CZ" dirty="0"/>
              <a:t>jediným důvodem žaloby je tvrzená </a:t>
            </a:r>
            <a:r>
              <a:rPr lang="cs-CZ" b="1" dirty="0"/>
              <a:t>nicotnost</a:t>
            </a:r>
            <a:r>
              <a:rPr lang="cs-CZ" dirty="0"/>
              <a:t> napadeného rozhodnutí, a žalobce se </a:t>
            </a:r>
            <a:r>
              <a:rPr lang="cs-CZ" b="1" dirty="0"/>
              <a:t>nedomáhal </a:t>
            </a:r>
            <a:r>
              <a:rPr lang="cs-CZ" dirty="0"/>
              <a:t>vyslovení této nicotnosti v řízení před správním orgánem,</a:t>
            </a:r>
          </a:p>
          <a:p>
            <a:r>
              <a:rPr lang="cs-CZ" dirty="0"/>
              <a:t>žaloba směřuje jen proti </a:t>
            </a:r>
            <a:r>
              <a:rPr lang="cs-CZ" b="1" dirty="0"/>
              <a:t>důvodům rozhodnutí</a:t>
            </a:r>
            <a:r>
              <a:rPr lang="cs-CZ" dirty="0"/>
              <a:t>,</a:t>
            </a:r>
          </a:p>
          <a:p>
            <a:r>
              <a:rPr lang="cs-CZ" dirty="0"/>
              <a:t>žalobce se domáhá se přezkoumání rozhodnutí, které je z přezkoumání podle zákona </a:t>
            </a:r>
            <a:r>
              <a:rPr lang="cs-CZ" b="1" dirty="0"/>
              <a:t>vyloučeno </a:t>
            </a:r>
            <a:r>
              <a:rPr lang="cs-CZ" b="1" i="1" dirty="0"/>
              <a:t>= kompetenční výluky</a:t>
            </a:r>
            <a:r>
              <a:rPr lang="cs-CZ" dirty="0"/>
              <a:t>. </a:t>
            </a:r>
            <a:r>
              <a:rPr lang="cs-CZ" i="1" dirty="0"/>
              <a:t>(viz následující </a:t>
            </a:r>
            <a:r>
              <a:rPr lang="cs-CZ" i="1" dirty="0" err="1"/>
              <a:t>slide</a:t>
            </a:r>
            <a:r>
              <a:rPr lang="cs-CZ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4985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výluky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cs-CZ" dirty="0"/>
              <a:t>vyloučeny jsou dle SŘS úkony správního orgánu:</a:t>
            </a:r>
          </a:p>
          <a:p>
            <a:pPr lvl="1"/>
            <a:r>
              <a:rPr lang="cs-CZ" dirty="0"/>
              <a:t>které </a:t>
            </a:r>
            <a:r>
              <a:rPr lang="cs-CZ" b="1" dirty="0"/>
              <a:t>nejsou rozhodnutími</a:t>
            </a:r>
            <a:r>
              <a:rPr lang="cs-CZ" dirty="0"/>
              <a:t>,</a:t>
            </a:r>
          </a:p>
          <a:p>
            <a:pPr lvl="1"/>
            <a:r>
              <a:rPr lang="cs-CZ" b="1" dirty="0"/>
              <a:t>předběžné povahy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jimiž se </a:t>
            </a:r>
            <a:r>
              <a:rPr lang="cs-CZ" b="1" dirty="0"/>
              <a:t>upravuje vedení řízení </a:t>
            </a:r>
            <a:r>
              <a:rPr lang="cs-CZ" dirty="0"/>
              <a:t>před správním orgánem,</a:t>
            </a:r>
          </a:p>
          <a:p>
            <a:pPr lvl="1"/>
            <a:r>
              <a:rPr lang="cs-CZ" dirty="0"/>
              <a:t>jejichž vydání závisí </a:t>
            </a:r>
            <a:r>
              <a:rPr lang="cs-CZ" b="1" dirty="0"/>
              <a:t>výlučně na posouzení zdravotního stavu osob nebo technického stavu věc</a:t>
            </a:r>
            <a:r>
              <a:rPr lang="cs-CZ" dirty="0"/>
              <a:t>í, pokud </a:t>
            </a:r>
            <a:r>
              <a:rPr lang="cs-CZ" i="1" dirty="0"/>
              <a:t>sama o sobě neznamenají právní překážku výkonu povolání, zaměstnání nebo podnikatelské, popřípadě jiné hospodářské činnosti</a:t>
            </a:r>
            <a:r>
              <a:rPr lang="cs-CZ" dirty="0"/>
              <a:t>, nestanoví-li zvláštní zákon jinak,</a:t>
            </a:r>
          </a:p>
          <a:p>
            <a:pPr lvl="1"/>
            <a:r>
              <a:rPr lang="cs-CZ" dirty="0"/>
              <a:t>o </a:t>
            </a:r>
            <a:r>
              <a:rPr lang="cs-CZ" b="1" dirty="0"/>
              <a:t>nepřiznání nebo odnětí odborné způsobilosti </a:t>
            </a:r>
            <a:r>
              <a:rPr lang="cs-CZ" dirty="0"/>
              <a:t>fyzickým osobám, pokud </a:t>
            </a:r>
            <a:r>
              <a:rPr lang="cs-CZ" i="1" dirty="0"/>
              <a:t>sama o sobě neznamenají právní překážku výkonu povolání nebo zaměstnání nebo jiné činnosti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jejichž přezkoumání </a:t>
            </a:r>
            <a:r>
              <a:rPr lang="cs-CZ" b="1" dirty="0"/>
              <a:t>vylučuje zvláštní zákon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8120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Petit </a:t>
            </a:r>
            <a:r>
              <a:rPr lang="cs-CZ" dirty="0"/>
              <a:t>= čeho se lze domáhat = </a:t>
            </a:r>
            <a:r>
              <a:rPr lang="cs-CZ" b="1" dirty="0"/>
              <a:t>způsob rozhodnutí soudu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4116"/>
            <a:ext cx="10515600" cy="4929808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zrušení</a:t>
            </a:r>
            <a:r>
              <a:rPr lang="cs-CZ" dirty="0"/>
              <a:t> rozhodnutí správního orgánu </a:t>
            </a:r>
            <a:r>
              <a:rPr lang="cs-CZ" i="1" dirty="0"/>
              <a:t>(lze zároveň zrušit i rozhodnutí nižšího stupně) </a:t>
            </a:r>
            <a:r>
              <a:rPr lang="cs-CZ" dirty="0"/>
              <a:t>+ </a:t>
            </a:r>
            <a:r>
              <a:rPr lang="cs-CZ" b="1" dirty="0"/>
              <a:t>vrácení </a:t>
            </a:r>
            <a:r>
              <a:rPr lang="cs-CZ" dirty="0"/>
              <a:t>správnímu orgánu </a:t>
            </a:r>
            <a:r>
              <a:rPr lang="cs-CZ" i="1" dirty="0"/>
              <a:t>– vázanost právním názorem</a:t>
            </a:r>
          </a:p>
          <a:p>
            <a:pPr lvl="1"/>
            <a:r>
              <a:rPr lang="cs-CZ" dirty="0"/>
              <a:t>pro </a:t>
            </a:r>
            <a:r>
              <a:rPr lang="cs-CZ" b="1" dirty="0"/>
              <a:t>nezákonnost</a:t>
            </a:r>
          </a:p>
          <a:p>
            <a:pPr lvl="1"/>
            <a:r>
              <a:rPr lang="cs-CZ" dirty="0"/>
              <a:t>pro </a:t>
            </a:r>
            <a:r>
              <a:rPr lang="cs-CZ" b="1" dirty="0"/>
              <a:t>vady řízení</a:t>
            </a:r>
          </a:p>
          <a:p>
            <a:pPr lvl="1"/>
            <a:r>
              <a:rPr lang="cs-CZ" dirty="0"/>
              <a:t>pro </a:t>
            </a:r>
            <a:r>
              <a:rPr lang="cs-CZ" b="1" dirty="0"/>
              <a:t>překročení nebo zneužití </a:t>
            </a:r>
            <a:r>
              <a:rPr lang="cs-CZ" dirty="0"/>
              <a:t>zákonem stanovených </a:t>
            </a:r>
            <a:r>
              <a:rPr lang="cs-CZ" b="1" dirty="0"/>
              <a:t>mezí správního uvážení</a:t>
            </a:r>
          </a:p>
          <a:p>
            <a:r>
              <a:rPr lang="cs-CZ" b="1" dirty="0"/>
              <a:t>vyslovení nicotnosti </a:t>
            </a:r>
            <a:r>
              <a:rPr lang="cs-CZ" dirty="0"/>
              <a:t>rozhodnutí správního orgánu</a:t>
            </a:r>
          </a:p>
          <a:p>
            <a:pPr lvl="1"/>
            <a:r>
              <a:rPr lang="cs-CZ" dirty="0"/>
              <a:t>soud provádí i bez návrhu</a:t>
            </a:r>
          </a:p>
          <a:p>
            <a:pPr lvl="1"/>
            <a:r>
              <a:rPr lang="cs-CZ" dirty="0"/>
              <a:t>vztahuje se i na rozhodnutí správního orgánu v soukromoprávní věci, která by jinak byla řešena podle části V. OSŘ</a:t>
            </a:r>
          </a:p>
          <a:p>
            <a:r>
              <a:rPr lang="cs-CZ" dirty="0"/>
              <a:t>upuštění nebo snížení trestu za správní delikt – tzv. </a:t>
            </a:r>
            <a:r>
              <a:rPr lang="cs-CZ" b="1" dirty="0"/>
              <a:t>moderační právo soudu</a:t>
            </a:r>
          </a:p>
          <a:p>
            <a:endParaRPr lang="cs-CZ" b="1" dirty="0"/>
          </a:p>
          <a:p>
            <a:r>
              <a:rPr lang="cs-CZ" dirty="0"/>
              <a:t>nedůvodná žaloba se rozsudkem </a:t>
            </a:r>
            <a:r>
              <a:rPr lang="cs-CZ" b="1" dirty="0"/>
              <a:t>zamítá</a:t>
            </a:r>
          </a:p>
        </p:txBody>
      </p:sp>
    </p:spTree>
    <p:extLst>
      <p:ext uri="{BB962C8B-B14F-4D97-AF65-F5344CB8AC3E}">
        <p14:creationId xmlns:p14="http://schemas.microsoft.com/office/powerpoint/2010/main" val="4179796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Moderační právo soudu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722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výjimka z </a:t>
            </a:r>
            <a:r>
              <a:rPr lang="cs-CZ" i="1" dirty="0"/>
              <a:t>kasačního principu</a:t>
            </a:r>
            <a:r>
              <a:rPr lang="cs-CZ" dirty="0"/>
              <a:t>, na němž je správní soudnictví založeno – </a:t>
            </a:r>
            <a:r>
              <a:rPr lang="cs-CZ" b="1" dirty="0"/>
              <a:t>soud mění rozhodnutí správního orgánu</a:t>
            </a:r>
          </a:p>
          <a:p>
            <a:pPr marL="0" indent="0">
              <a:buNone/>
            </a:pPr>
            <a:r>
              <a:rPr lang="cs-CZ" b="1" dirty="0"/>
              <a:t>= </a:t>
            </a:r>
            <a:r>
              <a:rPr lang="cs-CZ" b="1"/>
              <a:t>může upustit </a:t>
            </a:r>
            <a:r>
              <a:rPr lang="cs-CZ" b="1" dirty="0"/>
              <a:t>od trestu za správní delikt nebo jej v zákonem dovolených mezích snížit</a:t>
            </a:r>
          </a:p>
          <a:p>
            <a:r>
              <a:rPr lang="cs-CZ" b="1" dirty="0"/>
              <a:t>podmínky: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rozhodnutí, jímž je uložen </a:t>
            </a:r>
            <a:r>
              <a:rPr lang="cs-CZ" b="1" dirty="0"/>
              <a:t>trest za správní delikt </a:t>
            </a:r>
            <a:r>
              <a:rPr lang="cs-CZ" i="1" dirty="0"/>
              <a:t>(tj. nejen přestupek, ale třeba i pořádková pokuta!)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není důvod toto rozhodnutí rušit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trest byl uložen ve </a:t>
            </a:r>
            <a:r>
              <a:rPr lang="cs-CZ" b="1" dirty="0"/>
              <a:t>zjevně nepřiměřené výši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žalobce uplatnění moderačního práva </a:t>
            </a:r>
            <a:r>
              <a:rPr lang="cs-CZ" b="1" dirty="0"/>
              <a:t>navrhnul</a:t>
            </a:r>
            <a:r>
              <a:rPr lang="cs-CZ" dirty="0"/>
              <a:t> </a:t>
            </a:r>
            <a:r>
              <a:rPr lang="cs-CZ" i="1" dirty="0"/>
              <a:t>(tj. soud nemůže sám od sebe)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zásadních otázkách je možné v</a:t>
            </a:r>
            <a:r>
              <a:rPr lang="cs-CZ" b="1" dirty="0"/>
              <a:t>yjít ze skutkového stavu, z něhož vyšel správní orgán</a:t>
            </a:r>
            <a:r>
              <a:rPr lang="cs-CZ" dirty="0"/>
              <a:t>, </a:t>
            </a:r>
            <a:r>
              <a:rPr lang="cs-CZ" i="1" dirty="0"/>
              <a:t>tj. případné dokazování soudem je v nezásadních otázkách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663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otázky žaloby proti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156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žaloba se podává ve lhůtě </a:t>
            </a:r>
            <a:r>
              <a:rPr lang="cs-CZ" b="1" dirty="0"/>
              <a:t>dvou měsíců </a:t>
            </a:r>
            <a:r>
              <a:rPr lang="cs-CZ" dirty="0"/>
              <a:t>od doručení rozhodnutí </a:t>
            </a:r>
            <a:r>
              <a:rPr lang="cs-CZ" i="1" dirty="0"/>
              <a:t>s výjimkou pro žalobce se zvláštní legitimací</a:t>
            </a:r>
          </a:p>
          <a:p>
            <a:r>
              <a:rPr lang="cs-CZ" dirty="0"/>
              <a:t>žaloba </a:t>
            </a:r>
            <a:r>
              <a:rPr lang="cs-CZ" b="1" dirty="0"/>
              <a:t>nemá odkladný účinek</a:t>
            </a:r>
            <a:r>
              <a:rPr lang="cs-CZ" dirty="0"/>
              <a:t>, lze jej ale na návrh přiznat</a:t>
            </a:r>
          </a:p>
          <a:p>
            <a:r>
              <a:rPr lang="cs-CZ" dirty="0"/>
              <a:t>žaloba musí obsahovat </a:t>
            </a:r>
            <a:r>
              <a:rPr lang="cs-CZ" b="1" dirty="0"/>
              <a:t>žalobní body </a:t>
            </a:r>
            <a:r>
              <a:rPr lang="cs-CZ" dirty="0"/>
              <a:t>= vysvětlení, z jakých </a:t>
            </a:r>
            <a:r>
              <a:rPr lang="cs-CZ" i="1" u="sng" dirty="0"/>
              <a:t>skutkových a právních důvodů </a:t>
            </a:r>
            <a:r>
              <a:rPr lang="cs-CZ" dirty="0"/>
              <a:t>považuje žalobce napadené výroky rozhodnutí za nezákonné nebo nicotné</a:t>
            </a:r>
          </a:p>
          <a:p>
            <a:r>
              <a:rPr lang="cs-CZ" dirty="0"/>
              <a:t>napadané výroky správního rozhodnutí soud přezkoumává </a:t>
            </a:r>
            <a:r>
              <a:rPr lang="cs-CZ" b="1" dirty="0"/>
              <a:t>jen v rozmezí těchto žalobních bodů</a:t>
            </a:r>
            <a:r>
              <a:rPr lang="cs-CZ" dirty="0"/>
              <a:t> – jelikož se jedná o důvody právní i skutkové, jedná se o tzv. </a:t>
            </a:r>
            <a:r>
              <a:rPr lang="cs-CZ" b="1" i="1" dirty="0"/>
              <a:t>plnou jurisdikci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výjimka</a:t>
            </a:r>
            <a:r>
              <a:rPr lang="cs-CZ" dirty="0"/>
              <a:t>: nicotnost se vyslovuje i bez návrhu žalobce</a:t>
            </a:r>
          </a:p>
          <a:p>
            <a:r>
              <a:rPr lang="cs-CZ" dirty="0"/>
              <a:t>vychází se ze skutkového a právního stavu, který tu byl v době rozhodování správního orgánu</a:t>
            </a:r>
          </a:p>
        </p:txBody>
      </p:sp>
    </p:spTree>
    <p:extLst>
      <p:ext uri="{BB962C8B-B14F-4D97-AF65-F5344CB8AC3E}">
        <p14:creationId xmlns:p14="http://schemas.microsoft.com/office/powerpoint/2010/main" val="3672476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Nečinnostní žaloba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kvalifikovaná </a:t>
            </a:r>
            <a:r>
              <a:rPr lang="cs-CZ" b="1" dirty="0"/>
              <a:t>nečinnost</a:t>
            </a:r>
            <a:r>
              <a:rPr lang="cs-CZ" dirty="0"/>
              <a:t> – žalobce vyčerpal prostředky, které </a:t>
            </a:r>
            <a:r>
              <a:rPr lang="cs-CZ" i="1" u="sng" dirty="0"/>
              <a:t>procesní předpis platný pro řízení u správního orgánu</a:t>
            </a:r>
            <a:r>
              <a:rPr lang="cs-CZ" dirty="0"/>
              <a:t> stanoví k jeho ochraně a rozhodnutí ve věci samé nebo osvědčení stále nebylo vydáno</a:t>
            </a:r>
          </a:p>
          <a:p>
            <a:r>
              <a:rPr lang="cs-CZ" dirty="0"/>
              <a:t>nedůvodná žaloba se zamítá</a:t>
            </a:r>
          </a:p>
          <a:p>
            <a:r>
              <a:rPr lang="cs-CZ" dirty="0"/>
              <a:t>jinak soud rozsudkem uloží správnímu orgánu </a:t>
            </a:r>
            <a:r>
              <a:rPr lang="cs-CZ" b="1" dirty="0"/>
              <a:t>povinnost vydat rozhodnutí nebo osvědčení</a:t>
            </a:r>
            <a:r>
              <a:rPr lang="cs-CZ" dirty="0"/>
              <a:t> a stanoví k tomu </a:t>
            </a:r>
            <a:r>
              <a:rPr lang="cs-CZ" b="1" dirty="0"/>
              <a:t>přiměřenou lhůtu</a:t>
            </a:r>
          </a:p>
        </p:txBody>
      </p:sp>
    </p:spTree>
    <p:extLst>
      <p:ext uri="{BB962C8B-B14F-4D97-AF65-F5344CB8AC3E}">
        <p14:creationId xmlns:p14="http://schemas.microsoft.com/office/powerpoint/2010/main" val="15903358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424"/>
            <a:ext cx="10515600" cy="468953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legitimace</a:t>
            </a:r>
            <a:r>
              <a:rPr lang="cs-CZ" dirty="0"/>
              <a:t> – ten, kdo tvrdí, že byl zkrácen na svých právech zásahem zaměřeným přímo proti němu nebo v jeho důsledku bylo proti němu přímo zasaženo</a:t>
            </a:r>
          </a:p>
          <a:p>
            <a:r>
              <a:rPr lang="cs-CZ" dirty="0"/>
              <a:t>zásah musí být </a:t>
            </a:r>
            <a:r>
              <a:rPr lang="cs-CZ" b="1" dirty="0"/>
              <a:t>trvající</a:t>
            </a:r>
            <a:r>
              <a:rPr lang="cs-CZ" dirty="0"/>
              <a:t> nebo musí trvat jeho důsledky nebo alespoň hrozit jeho opakování</a:t>
            </a:r>
          </a:p>
          <a:p>
            <a:r>
              <a:rPr lang="cs-CZ" dirty="0"/>
              <a:t>musí být bezvýsledně </a:t>
            </a:r>
            <a:r>
              <a:rPr lang="cs-CZ" b="1" dirty="0"/>
              <a:t>vyčerpány jiné možné prostředky nápravy</a:t>
            </a:r>
          </a:p>
          <a:p>
            <a:r>
              <a:rPr lang="cs-CZ" dirty="0"/>
              <a:t>soud rozsudkem </a:t>
            </a:r>
            <a:r>
              <a:rPr lang="cs-CZ" b="1" dirty="0"/>
              <a:t>určí, že zásah byl nezákonný</a:t>
            </a:r>
            <a:r>
              <a:rPr lang="cs-CZ" dirty="0"/>
              <a:t>, </a:t>
            </a:r>
            <a:r>
              <a:rPr lang="cs-CZ" b="1" dirty="0"/>
              <a:t>zakáže</a:t>
            </a:r>
            <a:r>
              <a:rPr lang="cs-CZ" dirty="0"/>
              <a:t> správnímu orgánu, aby v porušování žalobcova práva </a:t>
            </a:r>
            <a:r>
              <a:rPr lang="cs-CZ" b="1" dirty="0"/>
              <a:t>pokračoval</a:t>
            </a:r>
            <a:r>
              <a:rPr lang="cs-CZ" dirty="0"/>
              <a:t>, a </a:t>
            </a:r>
            <a:r>
              <a:rPr lang="cs-CZ" b="1" dirty="0"/>
              <a:t>přikáže</a:t>
            </a:r>
            <a:r>
              <a:rPr lang="cs-CZ" dirty="0"/>
              <a:t>, aby, je-li to možné, </a:t>
            </a:r>
            <a:r>
              <a:rPr lang="cs-CZ" b="1" dirty="0"/>
              <a:t>obnovil</a:t>
            </a:r>
            <a:r>
              <a:rPr lang="cs-CZ" dirty="0"/>
              <a:t> stav před zásahem</a:t>
            </a:r>
          </a:p>
          <a:p>
            <a:r>
              <a:rPr lang="cs-CZ" dirty="0"/>
              <a:t>„jen“ určení nezákonnosti</a:t>
            </a:r>
          </a:p>
          <a:p>
            <a:pPr lvl="1"/>
            <a:r>
              <a:rPr lang="cs-CZ" dirty="0"/>
              <a:t>není nutné, aby byly vyčerpány jiné prostředky nápravy</a:t>
            </a:r>
          </a:p>
          <a:p>
            <a:pPr lvl="1"/>
            <a:r>
              <a:rPr lang="cs-CZ" dirty="0"/>
              <a:t>není nutné, aby zásah trval, trvaly jeho důsledky nebo hrozilo jeho opakování</a:t>
            </a:r>
          </a:p>
        </p:txBody>
      </p:sp>
    </p:spTree>
    <p:extLst>
      <p:ext uri="{BB962C8B-B14F-4D97-AF65-F5344CB8AC3E}">
        <p14:creationId xmlns:p14="http://schemas.microsoft.com/office/powerpoint/2010/main" val="3258583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správní úřad a orgán územní, zájmové nebo profesní samosprávy, </a:t>
            </a:r>
          </a:p>
          <a:p>
            <a:r>
              <a:rPr lang="cs-CZ" dirty="0"/>
              <a:t>orgány územní, zájmové nebo profesní samosprávy navzájem, </a:t>
            </a:r>
          </a:p>
          <a:p>
            <a:r>
              <a:rPr lang="cs-CZ" dirty="0"/>
              <a:t>ústřední správní úřady navzájem.</a:t>
            </a:r>
          </a:p>
          <a:p>
            <a:endParaRPr lang="cs-CZ" dirty="0"/>
          </a:p>
          <a:p>
            <a:r>
              <a:rPr lang="cs-CZ" dirty="0"/>
              <a:t>příslušný je NSS</a:t>
            </a:r>
          </a:p>
          <a:p>
            <a:endParaRPr lang="cs-CZ" dirty="0"/>
          </a:p>
          <a:p>
            <a:r>
              <a:rPr lang="cs-CZ" dirty="0"/>
              <a:t>legitimace:</a:t>
            </a:r>
          </a:p>
          <a:p>
            <a:pPr lvl="1"/>
            <a:r>
              <a:rPr lang="cs-CZ" dirty="0"/>
              <a:t>správní orgán, který je stranou kompetenčního sporu</a:t>
            </a:r>
          </a:p>
          <a:p>
            <a:pPr lvl="1"/>
            <a:r>
              <a:rPr lang="cs-CZ" dirty="0"/>
              <a:t>ten, o jehož právech nebo povinnostech bylo nebo mělo být rozhodováno v řízení před správním orgánem.</a:t>
            </a:r>
          </a:p>
        </p:txBody>
      </p:sp>
    </p:spTree>
    <p:extLst>
      <p:ext uri="{BB962C8B-B14F-4D97-AF65-F5344CB8AC3E}">
        <p14:creationId xmlns:p14="http://schemas.microsoft.com/office/powerpoint/2010/main" val="244443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k </a:t>
            </a:r>
            <a:r>
              <a:rPr lang="cs-CZ" b="1" dirty="0"/>
              <a:t>ochraně veřejných subjektivních práv</a:t>
            </a:r>
          </a:p>
          <a:p>
            <a:r>
              <a:rPr lang="cs-CZ" dirty="0"/>
              <a:t>Správní soudy rozhodují i o dalších věcech zákonem stanovených</a:t>
            </a:r>
          </a:p>
          <a:p>
            <a:r>
              <a:rPr lang="cs-CZ" dirty="0"/>
              <a:t>Jeden z nástrojů kontroly veřejné správy - jedna ze </a:t>
            </a:r>
            <a:r>
              <a:rPr lang="cs-CZ" b="1" dirty="0"/>
              <a:t>záruk zákonnosti </a:t>
            </a:r>
            <a:r>
              <a:rPr lang="cs-CZ" dirty="0"/>
              <a:t>ve veřejné správě</a:t>
            </a:r>
          </a:p>
          <a:p>
            <a:endParaRPr lang="cs-CZ" dirty="0"/>
          </a:p>
          <a:p>
            <a:r>
              <a:rPr lang="cs-CZ" dirty="0"/>
              <a:t>Veřejná moc dle Ústavy a Listiny smí činit jen to, co jí povoluje zákon – aby toto bylo zajištěno, soudní moc má právo její činnost kontrolovat a napravovat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896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ve správním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správní soudnictví je </a:t>
            </a:r>
            <a:r>
              <a:rPr lang="cs-CZ" sz="3200" b="1" dirty="0"/>
              <a:t>jednoinstanční</a:t>
            </a:r>
          </a:p>
          <a:p>
            <a:r>
              <a:rPr lang="cs-CZ" sz="3200" dirty="0"/>
              <a:t>opravné prostředky jsou tedy svou povahou </a:t>
            </a:r>
            <a:r>
              <a:rPr lang="cs-CZ" sz="3200" b="1" dirty="0"/>
              <a:t>mimořádné</a:t>
            </a:r>
          </a:p>
          <a:p>
            <a:r>
              <a:rPr lang="cs-CZ" sz="3200" dirty="0"/>
              <a:t>2 druhy:</a:t>
            </a:r>
          </a:p>
          <a:p>
            <a:pPr lvl="1"/>
            <a:r>
              <a:rPr lang="cs-CZ" sz="2800" b="1" dirty="0"/>
              <a:t>kasační stížnost</a:t>
            </a:r>
          </a:p>
          <a:p>
            <a:pPr lvl="1"/>
            <a:r>
              <a:rPr lang="cs-CZ" sz="2800" b="1" dirty="0"/>
              <a:t>obnova řízení</a:t>
            </a:r>
          </a:p>
        </p:txBody>
      </p:sp>
    </p:spTree>
    <p:extLst>
      <p:ext uri="{BB962C8B-B14F-4D97-AF65-F5344CB8AC3E}">
        <p14:creationId xmlns:p14="http://schemas.microsoft.com/office/powerpoint/2010/main" val="42726632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Kasační stížnost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235"/>
            <a:ext cx="10515600" cy="5033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b="1" dirty="0"/>
              <a:t>opravný prostředek proti pravomocnému rozhodnutí krajského soudu ve správním soudnictví, který lze podat jen ze zákonem stanovených důvodů </a:t>
            </a:r>
            <a:r>
              <a:rPr lang="cs-CZ" i="1" dirty="0"/>
              <a:t>(nezákonnost, vada řízení, zmatečnost…)</a:t>
            </a:r>
          </a:p>
          <a:p>
            <a:r>
              <a:rPr lang="cs-CZ" b="1" dirty="0"/>
              <a:t>nepřípustnost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ve věcech volebních </a:t>
            </a:r>
          </a:p>
          <a:p>
            <a:pPr lvl="1"/>
            <a:r>
              <a:rPr lang="cs-CZ" dirty="0"/>
              <a:t>u některých procesních otázek</a:t>
            </a:r>
          </a:p>
          <a:p>
            <a:r>
              <a:rPr lang="cs-CZ" b="1" dirty="0"/>
              <a:t>nepřijatelnost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kasační stížnost, která ve věcech mezinárodní ochrany svým významem podstatně nepřesahuje vlastní zájmy stěžovatele</a:t>
            </a:r>
          </a:p>
          <a:p>
            <a:r>
              <a:rPr lang="cs-CZ" dirty="0"/>
              <a:t>rozhodnutím může NSS také zrušit rozhodnutí správních orgánů</a:t>
            </a:r>
          </a:p>
          <a:p>
            <a:r>
              <a:rPr lang="cs-CZ" b="1" dirty="0"/>
              <a:t>nemá odkladný účinek</a:t>
            </a:r>
            <a:r>
              <a:rPr lang="cs-CZ" dirty="0"/>
              <a:t>, lze jej ale na </a:t>
            </a:r>
            <a:r>
              <a:rPr lang="cs-CZ"/>
              <a:t>návrh přiznat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0987422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Obnova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vyšly najevo </a:t>
            </a:r>
            <a:r>
              <a:rPr lang="cs-CZ" b="1" dirty="0"/>
              <a:t>důkazy nebo skutečnosti</a:t>
            </a:r>
            <a:r>
              <a:rPr lang="cs-CZ" dirty="0"/>
              <a:t>, které bez viny účastníka nebyly nebo nemohly být v původním řízení uplatněny, popřípadě bylo jinak rozhodnuto o předběžné otázce, jestliže výsledek obnoveného řízení může být pro něj příznivější</a:t>
            </a:r>
          </a:p>
          <a:p>
            <a:r>
              <a:rPr lang="cs-CZ" dirty="0"/>
              <a:t>jen návrhové řízení</a:t>
            </a:r>
          </a:p>
          <a:p>
            <a:r>
              <a:rPr lang="cs-CZ" dirty="0"/>
              <a:t>rozhoduje soud, který vydal původní rozhodnutí</a:t>
            </a:r>
          </a:p>
          <a:p>
            <a:r>
              <a:rPr lang="cs-CZ" b="1" dirty="0"/>
              <a:t>přípustnost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rozsudky ve věcech ochrany před zásahem správního orgánu</a:t>
            </a:r>
          </a:p>
          <a:p>
            <a:pPr lvl="1"/>
            <a:r>
              <a:rPr lang="cs-CZ" dirty="0"/>
              <a:t>rozsudky ve věcech politických stran a politických hnutí</a:t>
            </a:r>
          </a:p>
          <a:p>
            <a:pPr lvl="1"/>
            <a:r>
              <a:rPr lang="cs-CZ" dirty="0"/>
              <a:t>nikoli proti rozhodnutí o kasační stížnosti</a:t>
            </a:r>
          </a:p>
          <a:p>
            <a:pPr lvl="1"/>
            <a:r>
              <a:rPr lang="cs-CZ" dirty="0"/>
              <a:t>nikoli, pokud směřuje jen proti důvodům rozhodnutí nebo výroku o nákladech</a:t>
            </a:r>
          </a:p>
        </p:txBody>
      </p:sp>
    </p:spTree>
    <p:extLst>
      <p:ext uri="{BB962C8B-B14F-4D97-AF65-F5344CB8AC3E}">
        <p14:creationId xmlns:p14="http://schemas.microsoft.com/office/powerpoint/2010/main" val="4089202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podle části V.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zákon č. 99/1963 Sb., občanský soudní řád</a:t>
            </a:r>
          </a:p>
          <a:p>
            <a:r>
              <a:rPr lang="cs-CZ" dirty="0"/>
              <a:t>část V. = řízení ve věcech, o nichž bylo rozhodnuto jiným orgánem</a:t>
            </a:r>
          </a:p>
          <a:p>
            <a:r>
              <a:rPr lang="cs-CZ" dirty="0"/>
              <a:t>§ 244 odst. 1 – </a:t>
            </a:r>
            <a:r>
              <a:rPr lang="cs-CZ" b="1" dirty="0"/>
              <a:t>pravomocné rozhodnutí správního orgánu v soukromoprávní věci</a:t>
            </a:r>
          </a:p>
          <a:p>
            <a:r>
              <a:rPr lang="cs-CZ" b="1" i="1" dirty="0"/>
              <a:t>správní orgán </a:t>
            </a:r>
            <a:r>
              <a:rPr lang="cs-CZ" dirty="0"/>
              <a:t>= orgán moci výkonné, orgán územního samosprávného celku, orgán zájmové nebo profesní samosprávy, popřípadě smírčí orgán zřízený podle zvláštního právního předpisu</a:t>
            </a:r>
          </a:p>
          <a:p>
            <a:r>
              <a:rPr lang="cs-CZ" i="1" dirty="0"/>
              <a:t>(správní orgán podle SŘ = orgán moci výkonné, orgán územního samosprávného celku, jiný orgán, právnická a fyzická osoba, pokud vykonává působnost v oblasti veřejné správy)</a:t>
            </a:r>
          </a:p>
          <a:p>
            <a:r>
              <a:rPr lang="cs-CZ" b="1" i="1" dirty="0"/>
              <a:t>rozhodnutí dle OSŘ </a:t>
            </a:r>
            <a:r>
              <a:rPr lang="cs-CZ" dirty="0"/>
              <a:t>= práva nebo povinnosti jím byla založena, změněna, zrušena, určena nebo zamítnuta</a:t>
            </a:r>
          </a:p>
        </p:txBody>
      </p:sp>
    </p:spTree>
    <p:extLst>
      <p:ext uri="{BB962C8B-B14F-4D97-AF65-F5344CB8AC3E}">
        <p14:creationId xmlns:p14="http://schemas.microsoft.com/office/powerpoint/2010/main" val="1999713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rozhodl-li o sporu nebo o jiné právní věci rozhodce nebo stálý rozhodčí soud, nebo rozhodčí komise spolku</a:t>
            </a:r>
          </a:p>
          <a:p>
            <a:r>
              <a:rPr lang="cs-CZ" dirty="0"/>
              <a:t>jestliže se rozhodnutí správního orgánu v důsledku námitek nebo jiného obdobného úkonu účastníka právního poměru učiněného před správním orgánem podle zvláštního zákona zrušuje nebo pozbývá účinnosti,</a:t>
            </a:r>
          </a:p>
          <a:p>
            <a:r>
              <a:rPr lang="cs-CZ" dirty="0"/>
              <a:t>odkázal-li podle zvláštního právního předpisu správní orgán účastníky právního poměru s jejich nároky na řízení před soudem.</a:t>
            </a:r>
          </a:p>
        </p:txBody>
      </p:sp>
    </p:spTree>
    <p:extLst>
      <p:ext uri="{BB962C8B-B14F-4D97-AF65-F5344CB8AC3E}">
        <p14:creationId xmlns:p14="http://schemas.microsoft.com/office/powerpoint/2010/main" val="54968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mezi správním a civilním soudnictvím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Povaha dotčených práv – rozlišení musí provést </a:t>
            </a:r>
            <a:r>
              <a:rPr lang="cs-CZ" b="1" i="1" dirty="0"/>
              <a:t>sama osoba obracející se na soud</a:t>
            </a:r>
          </a:p>
          <a:p>
            <a:r>
              <a:rPr lang="cs-CZ" dirty="0"/>
              <a:t>Některé otázky vyřešila judikatura, nicméně:</a:t>
            </a:r>
          </a:p>
          <a:p>
            <a:pPr lvl="1"/>
            <a:r>
              <a:rPr lang="cs-CZ" dirty="0"/>
              <a:t>zákon může autoritativně stanovit pravomoc soudu, což může i odporovat povaze dotčených práv</a:t>
            </a:r>
          </a:p>
          <a:p>
            <a:pPr lvl="1"/>
            <a:r>
              <a:rPr lang="cs-CZ" i="1" dirty="0"/>
              <a:t>příklad</a:t>
            </a:r>
            <a:r>
              <a:rPr lang="cs-CZ" dirty="0"/>
              <a:t>: rozhodnutí o vyvlastnění</a:t>
            </a:r>
          </a:p>
          <a:p>
            <a:r>
              <a:rPr lang="cs-CZ" dirty="0"/>
              <a:t>Jistota: § 249 odst. 2 OSŘ pro účely řízení podle části V. stanoví, že krajské soudy rozhodují jako soudy prvního stupně </a:t>
            </a:r>
            <a:r>
              <a:rPr lang="cs-CZ" i="1" dirty="0"/>
              <a:t>ve věcech vkladu práva k nemovitým věcem </a:t>
            </a:r>
            <a:r>
              <a:rPr lang="cs-CZ" dirty="0"/>
              <a:t>(jinak jsou obecně příslušné okresní soudy)</a:t>
            </a:r>
          </a:p>
          <a:p>
            <a:r>
              <a:rPr lang="cs-CZ" dirty="0"/>
              <a:t>§ 1 odst. 2 zákona č. 131/2002 Sb., </a:t>
            </a:r>
            <a:r>
              <a:rPr lang="cs-CZ" b="1" dirty="0"/>
              <a:t>o rozhodování některých kompetenčních sporů</a:t>
            </a:r>
            <a:r>
              <a:rPr lang="cs-CZ" dirty="0"/>
              <a:t> – zvláštní senát</a:t>
            </a:r>
          </a:p>
        </p:txBody>
      </p:sp>
    </p:spTree>
    <p:extLst>
      <p:ext uri="{BB962C8B-B14F-4D97-AF65-F5344CB8AC3E}">
        <p14:creationId xmlns:p14="http://schemas.microsoft.com/office/powerpoint/2010/main" val="2644869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části V. OSŘ se přiměřeně užijí i jeho části I. – IV.</a:t>
            </a:r>
          </a:p>
          <a:p>
            <a:endParaRPr lang="cs-CZ" dirty="0"/>
          </a:p>
          <a:p>
            <a:r>
              <a:rPr lang="cs-CZ" dirty="0"/>
              <a:t>návrh se vždy nazývá </a:t>
            </a:r>
            <a:r>
              <a:rPr lang="cs-CZ" b="1" dirty="0"/>
              <a:t>žalobou</a:t>
            </a:r>
            <a:r>
              <a:rPr lang="cs-CZ" dirty="0"/>
              <a:t>, která bez návrhu </a:t>
            </a:r>
            <a:r>
              <a:rPr lang="cs-CZ" i="1" dirty="0"/>
              <a:t>nemá odkladný účinek</a:t>
            </a:r>
          </a:p>
          <a:p>
            <a:r>
              <a:rPr lang="cs-CZ" dirty="0"/>
              <a:t>podává se ve lhůtě </a:t>
            </a:r>
            <a:r>
              <a:rPr lang="cs-CZ" i="1" dirty="0"/>
              <a:t>dvou měsíců </a:t>
            </a:r>
            <a:r>
              <a:rPr lang="cs-CZ" dirty="0"/>
              <a:t>od doručení rozhodnutí</a:t>
            </a:r>
          </a:p>
          <a:p>
            <a:r>
              <a:rPr lang="cs-CZ" dirty="0"/>
              <a:t>nutné je vyčerpat </a:t>
            </a:r>
            <a:r>
              <a:rPr lang="cs-CZ" i="1" dirty="0"/>
              <a:t>řádné opravné prostředky</a:t>
            </a:r>
          </a:p>
          <a:p>
            <a:r>
              <a:rPr lang="cs-CZ" b="1" dirty="0"/>
              <a:t>účastníci</a:t>
            </a:r>
            <a:r>
              <a:rPr lang="cs-CZ" dirty="0"/>
              <a:t>: žalobce a účastníci původního řízení před správním orgánem – tj. správní orgán nikoli!</a:t>
            </a:r>
          </a:p>
        </p:txBody>
      </p:sp>
    </p:spTree>
    <p:extLst>
      <p:ext uri="{BB962C8B-B14F-4D97-AF65-F5344CB8AC3E}">
        <p14:creationId xmlns:p14="http://schemas.microsoft.com/office/powerpoint/2010/main" val="3443859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řízení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plná jurisdikce</a:t>
            </a:r>
          </a:p>
          <a:p>
            <a:r>
              <a:rPr lang="cs-CZ" dirty="0"/>
              <a:t>soud není vázán skutkovým stavem, který zjistil správní orgán - může jej ale vzít za svůj</a:t>
            </a:r>
          </a:p>
          <a:p>
            <a:r>
              <a:rPr lang="cs-CZ" dirty="0"/>
              <a:t>rozsudek soudu </a:t>
            </a:r>
            <a:r>
              <a:rPr lang="cs-CZ" b="1" dirty="0"/>
              <a:t>nahrazuje</a:t>
            </a:r>
            <a:r>
              <a:rPr lang="cs-CZ" dirty="0"/>
              <a:t> původní rozhodnutí správního orgánu</a:t>
            </a:r>
          </a:p>
          <a:p>
            <a:r>
              <a:rPr lang="cs-CZ" dirty="0"/>
              <a:t>opravné prostředky – odvolání a dovolání</a:t>
            </a:r>
          </a:p>
        </p:txBody>
      </p:sp>
    </p:spTree>
    <p:extLst>
      <p:ext uri="{BB962C8B-B14F-4D97-AF65-F5344CB8AC3E}">
        <p14:creationId xmlns:p14="http://schemas.microsoft.com/office/powerpoint/2010/main" val="6289983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k ochraně </a:t>
            </a:r>
            <a:r>
              <a:rPr lang="cs-CZ" b="1" dirty="0"/>
              <a:t>ústavnosti</a:t>
            </a:r>
          </a:p>
          <a:p>
            <a:r>
              <a:rPr lang="cs-CZ" dirty="0"/>
              <a:t>je možné bránit se proti vybraným formám činnosti veřejné správy</a:t>
            </a:r>
          </a:p>
          <a:p>
            <a:endParaRPr lang="cs-CZ" dirty="0"/>
          </a:p>
          <a:p>
            <a:r>
              <a:rPr lang="cs-CZ" dirty="0"/>
              <a:t>upraveno zákonem č. 182/1993 Sb., </a:t>
            </a:r>
            <a:r>
              <a:rPr lang="cs-CZ" b="1" dirty="0"/>
              <a:t>o Ústavním soudu</a:t>
            </a:r>
          </a:p>
          <a:p>
            <a:pPr lvl="1"/>
            <a:r>
              <a:rPr lang="cs-CZ" dirty="0"/>
              <a:t>přiměřeně se použije i celý OSŘ a jeho prováděcí předpisy</a:t>
            </a:r>
          </a:p>
        </p:txBody>
      </p:sp>
    </p:spTree>
    <p:extLst>
      <p:ext uri="{BB962C8B-B14F-4D97-AF65-F5344CB8AC3E}">
        <p14:creationId xmlns:p14="http://schemas.microsoft.com/office/powerpoint/2010/main" val="3630660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 zrušení právního předpisu nebo jeho jednotlivých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„jiný předpis než zákon“ – tj. i externí normativní správní akty</a:t>
            </a:r>
          </a:p>
          <a:p>
            <a:r>
              <a:rPr lang="cs-CZ" dirty="0"/>
              <a:t>postačí „pouhá“ </a:t>
            </a:r>
            <a:r>
              <a:rPr lang="cs-CZ" b="1" dirty="0"/>
              <a:t>nezákonnost</a:t>
            </a:r>
          </a:p>
          <a:p>
            <a:r>
              <a:rPr lang="cs-CZ" dirty="0"/>
              <a:t>lze nálezem zrušit ke </a:t>
            </a:r>
            <a:r>
              <a:rPr lang="cs-CZ"/>
              <a:t>stanovenému dni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62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 práva na přístup k (nejen) správním soudům je obsažen v čl. 36 Listiny:</a:t>
            </a:r>
          </a:p>
          <a:p>
            <a:pPr marL="0" indent="0">
              <a:buNone/>
            </a:pPr>
            <a:r>
              <a:rPr lang="cs-CZ" i="1" dirty="0"/>
              <a:t>(1) Každý se může domáhat stanoveným postupem svého práva u nezávislého a nestranného soudu a ve stanovených případech u jiného orgánu.</a:t>
            </a:r>
          </a:p>
          <a:p>
            <a:pPr marL="0" indent="0">
              <a:buNone/>
            </a:pPr>
            <a:r>
              <a:rPr lang="cs-CZ" i="1" dirty="0"/>
              <a:t>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</p:txBody>
      </p:sp>
    </p:spTree>
    <p:extLst>
      <p:ext uri="{BB962C8B-B14F-4D97-AF65-F5344CB8AC3E}">
        <p14:creationId xmlns:p14="http://schemas.microsoft.com/office/powerpoint/2010/main" val="24900550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oprávněné k podání návrhu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2797"/>
            <a:ext cx="10515600" cy="502522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vláda,</a:t>
            </a:r>
          </a:p>
          <a:p>
            <a:r>
              <a:rPr lang="cs-CZ" dirty="0"/>
              <a:t>skupina nejméně 25 poslanců nebo skupina nejméně 10 senátorů,</a:t>
            </a:r>
          </a:p>
          <a:p>
            <a:r>
              <a:rPr lang="cs-CZ" dirty="0"/>
              <a:t>senát a plénum Ústavního soudu v souvislosti s rozhodováním o ústavní stížnosti,</a:t>
            </a:r>
          </a:p>
          <a:p>
            <a:r>
              <a:rPr lang="cs-CZ" dirty="0"/>
              <a:t>ten, kdo podal ústavní stížnost, pokud důvodem jejího podání je uplatnění napadeného předpisu, nebo ten, kdo podal návrh na obnovu řízení za stejné podmínky,</a:t>
            </a:r>
          </a:p>
          <a:p>
            <a:r>
              <a:rPr lang="cs-CZ" dirty="0"/>
              <a:t>zastupitelstvo kraje,</a:t>
            </a:r>
          </a:p>
          <a:p>
            <a:r>
              <a:rPr lang="cs-CZ" dirty="0"/>
              <a:t>Veřejný ochránce práv,</a:t>
            </a:r>
          </a:p>
          <a:p>
            <a:r>
              <a:rPr lang="cs-CZ" dirty="0"/>
              <a:t>Ministerstvo vnitra, jde-li o návrh na zrušení obecně závazné vyhlášky obce, kraje nebo hlavního města Prahy za podmínek stanovených v zákonech upravujících územní samosprávu,</a:t>
            </a:r>
          </a:p>
          <a:p>
            <a:r>
              <a:rPr lang="cs-CZ" dirty="0"/>
              <a:t>věcně příslušné ministerstvo nebo jiný ústřední správní úřad, jde-li o návrh na zrušení nařízení kraje nebo hlavního města Prahy za podmínek stanovených v zákonech upravujících územní samosprávu,</a:t>
            </a:r>
          </a:p>
          <a:p>
            <a:r>
              <a:rPr lang="cs-CZ" dirty="0"/>
              <a:t>ředitel krajského úřadu, jde-li o návrh na zrušení nařízení obce za podmínek stanovených v zákonu o obcích,</a:t>
            </a:r>
          </a:p>
          <a:p>
            <a:r>
              <a:rPr lang="cs-CZ" dirty="0"/>
              <a:t> zastupitelstvo obce, jde-li o návrh na zrušení právního předpisu kraje, do jehož územního obvodu obec náleží</a:t>
            </a:r>
          </a:p>
          <a:p>
            <a:r>
              <a:rPr lang="cs-CZ" dirty="0"/>
              <a:t>soud, pokud při své rozhodovací činnosti dojde k závěru, že aplikovaný předpis je nezákonný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53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 ústavní stížnosti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fyzické a právnické osoby</a:t>
            </a:r>
          </a:p>
          <a:p>
            <a:r>
              <a:rPr lang="cs-CZ" dirty="0"/>
              <a:t>proti </a:t>
            </a:r>
            <a:r>
              <a:rPr lang="cs-CZ" b="1" dirty="0"/>
              <a:t>zásahu orgánu veřejné moci</a:t>
            </a:r>
          </a:p>
          <a:p>
            <a:pPr marL="0" indent="0">
              <a:buNone/>
            </a:pPr>
            <a:r>
              <a:rPr lang="cs-CZ" dirty="0"/>
              <a:t>= rozhodnutí, opatření nebo jiný zásah orgánu veřejné moci – tj. pokrývá různé formy činnosti veřejné správy</a:t>
            </a:r>
          </a:p>
          <a:p>
            <a:r>
              <a:rPr lang="cs-CZ" dirty="0"/>
              <a:t>předchozí vyčerpání procesních </a:t>
            </a:r>
            <a:r>
              <a:rPr lang="cs-CZ" b="1" dirty="0"/>
              <a:t>opravných prostředků </a:t>
            </a:r>
            <a:r>
              <a:rPr lang="cs-CZ" dirty="0"/>
              <a:t>– těch, s jejichž uplatněním je spojeno zahájení soudního, správního nebo jiného právního řízení (</a:t>
            </a:r>
            <a:r>
              <a:rPr lang="cs-CZ" i="1" dirty="0"/>
              <a:t>výjimkou je návrh na obnovu řízení a stížnost svým významem podstatně přesahuje vlastní zájmy stěžovatele</a:t>
            </a:r>
            <a:r>
              <a:rPr lang="cs-CZ" dirty="0"/>
              <a:t>)</a:t>
            </a:r>
          </a:p>
          <a:p>
            <a:r>
              <a:rPr lang="cs-CZ" b="1" dirty="0"/>
              <a:t>účastníci</a:t>
            </a:r>
            <a:r>
              <a:rPr lang="cs-CZ" dirty="0"/>
              <a:t>: stěžovatel a orgán veřejné moci, proti jehož zásahu ústavní stížnost směřuje; ostatní účastníci předchozího řízení, z něhož stížností napadené rozhodnutí vzešlo, jsou </a:t>
            </a:r>
            <a:r>
              <a:rPr lang="cs-CZ" b="1" dirty="0"/>
              <a:t>vedlejšími účastníky</a:t>
            </a:r>
          </a:p>
        </p:txBody>
      </p:sp>
    </p:spTree>
    <p:extLst>
      <p:ext uri="{BB962C8B-B14F-4D97-AF65-F5344CB8AC3E}">
        <p14:creationId xmlns:p14="http://schemas.microsoft.com/office/powerpoint/2010/main" val="6530008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138693"/>
          </a:xfrm>
        </p:spPr>
        <p:txBody>
          <a:bodyPr/>
          <a:lstStyle/>
          <a:p>
            <a:pPr algn="ctr"/>
            <a:r>
              <a:rPr lang="cs-CZ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5971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základní otázky výkonu soudní moci poté upravují Ústava a Listina, jako je například </a:t>
            </a:r>
            <a:r>
              <a:rPr lang="cs-CZ" b="1" dirty="0"/>
              <a:t>existence Nejvyššího správního soudu</a:t>
            </a:r>
          </a:p>
          <a:p>
            <a:r>
              <a:rPr lang="cs-CZ" dirty="0"/>
              <a:t>základní zákon v oblasti správního soudnictví – </a:t>
            </a:r>
            <a:r>
              <a:rPr lang="cs-CZ" b="1" dirty="0"/>
              <a:t>soudní řád správní </a:t>
            </a:r>
            <a:r>
              <a:rPr lang="cs-CZ" dirty="0"/>
              <a:t>(SŘS), zákon č. 150/2002 Sb., soudní řád správní</a:t>
            </a:r>
          </a:p>
          <a:p>
            <a:r>
              <a:rPr lang="cs-CZ" dirty="0"/>
              <a:t>subsidiárně se použije i část I. a III. občanského soudního řádu (§ 64 SŘS)</a:t>
            </a:r>
          </a:p>
          <a:p>
            <a:r>
              <a:rPr lang="cs-CZ" dirty="0"/>
              <a:t>zákon č. 6/2002 Sb., o soudech a soudcích, zákon č. 131/2002 Sb., o rozhodování některých kompetenčních sporů, …</a:t>
            </a:r>
          </a:p>
          <a:p>
            <a:r>
              <a:rPr lang="cs-CZ" i="1" dirty="0"/>
              <a:t>původní část V. OSŘ</a:t>
            </a:r>
          </a:p>
        </p:txBody>
      </p:sp>
    </p:spTree>
    <p:extLst>
      <p:ext uri="{BB962C8B-B14F-4D97-AF65-F5344CB8AC3E}">
        <p14:creationId xmlns:p14="http://schemas.microsoft.com/office/powerpoint/2010/main" val="70243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správních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Nejvyšší správní soud </a:t>
            </a:r>
            <a:r>
              <a:rPr lang="cs-CZ" dirty="0"/>
              <a:t>– navzdory Ústavě zřízen až SŘS</a:t>
            </a:r>
          </a:p>
          <a:p>
            <a:pPr lvl="1"/>
            <a:r>
              <a:rPr lang="cs-CZ" b="1" dirty="0"/>
              <a:t>vrcholný soudní orgán </a:t>
            </a:r>
            <a:r>
              <a:rPr lang="cs-CZ" dirty="0"/>
              <a:t>ve věcech patřících do pravomoci soudů ve správním soudnictví, jeho úkolem je sjednocování judikatury </a:t>
            </a:r>
            <a:r>
              <a:rPr lang="cs-CZ" i="1" dirty="0"/>
              <a:t>(a případné rozhodování v zákonem stanovených věcech – např. kompetenční spory)</a:t>
            </a:r>
          </a:p>
          <a:p>
            <a:pPr lvl="1"/>
            <a:r>
              <a:rPr lang="cs-CZ" dirty="0"/>
              <a:t>zajišťuje </a:t>
            </a:r>
            <a:r>
              <a:rPr lang="cs-CZ" b="1" dirty="0"/>
              <a:t>jednotu a zákonnost rozhodování </a:t>
            </a:r>
            <a:r>
              <a:rPr lang="cs-CZ" dirty="0"/>
              <a:t>rozhodováním o </a:t>
            </a:r>
            <a:r>
              <a:rPr lang="cs-CZ" b="1" dirty="0"/>
              <a:t>kasačních stížnostech</a:t>
            </a:r>
          </a:p>
          <a:p>
            <a:pPr lvl="1"/>
            <a:r>
              <a:rPr lang="cs-CZ" dirty="0"/>
              <a:t>v zájmu jednotného rozhodování soudů přijímá </a:t>
            </a:r>
            <a:r>
              <a:rPr lang="cs-CZ" b="1" dirty="0"/>
              <a:t>stanoviska</a:t>
            </a:r>
            <a:r>
              <a:rPr lang="cs-CZ" dirty="0"/>
              <a:t> k rozhodovací činnosti soudů ve věcech určitého druhu</a:t>
            </a:r>
          </a:p>
          <a:p>
            <a:pPr lvl="1"/>
            <a:r>
              <a:rPr lang="cs-CZ" dirty="0"/>
              <a:t>z téhož důvodu se může usnést na </a:t>
            </a:r>
            <a:r>
              <a:rPr lang="cs-CZ" b="1" dirty="0"/>
              <a:t>zásadním usnesení</a:t>
            </a:r>
          </a:p>
          <a:p>
            <a:r>
              <a:rPr lang="cs-CZ" b="1" dirty="0"/>
              <a:t>krajské soudy</a:t>
            </a:r>
            <a:r>
              <a:rPr lang="cs-CZ" dirty="0"/>
              <a:t>, resp. specializované senáty krajských soudů</a:t>
            </a:r>
          </a:p>
        </p:txBody>
      </p:sp>
    </p:spTree>
    <p:extLst>
      <p:ext uri="{BB962C8B-B14F-4D97-AF65-F5344CB8AC3E}">
        <p14:creationId xmlns:p14="http://schemas.microsoft.com/office/powerpoint/2010/main" val="223308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řízení ve správním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obecné</a:t>
            </a:r>
            <a:r>
              <a:rPr lang="cs-CZ" dirty="0"/>
              <a:t>, směřující proti určité formě činnosti veřejné správy</a:t>
            </a:r>
          </a:p>
          <a:p>
            <a:pPr lvl="1"/>
            <a:r>
              <a:rPr lang="cs-CZ" dirty="0"/>
              <a:t>o žalobách proti </a:t>
            </a:r>
            <a:r>
              <a:rPr lang="cs-CZ" i="1" dirty="0"/>
              <a:t>rozhodnutím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o ochraně proti </a:t>
            </a:r>
            <a:r>
              <a:rPr lang="cs-CZ" i="1" dirty="0"/>
              <a:t>nečinnosti</a:t>
            </a:r>
            <a:r>
              <a:rPr lang="cs-CZ" dirty="0"/>
              <a:t> správního orgánu,</a:t>
            </a:r>
          </a:p>
          <a:p>
            <a:pPr lvl="1"/>
            <a:r>
              <a:rPr lang="cs-CZ" dirty="0"/>
              <a:t>o ochraně před </a:t>
            </a:r>
            <a:r>
              <a:rPr lang="cs-CZ" i="1" dirty="0"/>
              <a:t>nezákonným zásahem </a:t>
            </a:r>
            <a:r>
              <a:rPr lang="cs-CZ" dirty="0"/>
              <a:t>správního orgánu,</a:t>
            </a:r>
          </a:p>
          <a:p>
            <a:pPr lvl="1"/>
            <a:r>
              <a:rPr lang="cs-CZ" dirty="0"/>
              <a:t>o zrušení </a:t>
            </a:r>
            <a:r>
              <a:rPr lang="cs-CZ" i="1" dirty="0"/>
              <a:t>opatření obecné povahy </a:t>
            </a:r>
            <a:r>
              <a:rPr lang="cs-CZ" dirty="0"/>
              <a:t>nebo jeho částí pro rozpor se zákonem,</a:t>
            </a:r>
          </a:p>
          <a:p>
            <a:pPr lvl="1"/>
            <a:r>
              <a:rPr lang="cs-CZ" dirty="0"/>
              <a:t>o zrušení </a:t>
            </a:r>
            <a:r>
              <a:rPr lang="cs-CZ" i="1" dirty="0"/>
              <a:t>služebního předpisu</a:t>
            </a:r>
            <a:r>
              <a:rPr lang="cs-CZ" dirty="0"/>
              <a:t>. </a:t>
            </a:r>
          </a:p>
          <a:p>
            <a:r>
              <a:rPr lang="cs-CZ" b="1" dirty="0"/>
              <a:t>specifické</a:t>
            </a:r>
            <a:r>
              <a:rPr lang="cs-CZ" dirty="0"/>
              <a:t>, nesměřující proti typu činnosti veřejné správy, ale týkající se jejího specifického úseku</a:t>
            </a:r>
          </a:p>
          <a:p>
            <a:pPr lvl="1"/>
            <a:r>
              <a:rPr lang="cs-CZ" dirty="0"/>
              <a:t>řízení ve věcech </a:t>
            </a:r>
            <a:r>
              <a:rPr lang="cs-CZ" i="1" dirty="0"/>
              <a:t>volebních</a:t>
            </a:r>
            <a:r>
              <a:rPr lang="cs-CZ" dirty="0"/>
              <a:t> a ve věcech </a:t>
            </a:r>
            <a:r>
              <a:rPr lang="cs-CZ" i="1" dirty="0"/>
              <a:t>místního a krajského referenda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řízení ve věcech </a:t>
            </a:r>
            <a:r>
              <a:rPr lang="cs-CZ" i="1" dirty="0"/>
              <a:t>politických stran a politických hnutí</a:t>
            </a:r>
            <a:r>
              <a:rPr lang="cs-CZ" dirty="0"/>
              <a:t>.</a:t>
            </a:r>
          </a:p>
          <a:p>
            <a:r>
              <a:rPr lang="cs-CZ" b="1" dirty="0"/>
              <a:t>o kompetenčních žalobách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919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611"/>
          </a:xfrm>
        </p:spPr>
        <p:txBody>
          <a:bodyPr/>
          <a:lstStyle/>
          <a:p>
            <a:r>
              <a:rPr lang="cs-CZ" dirty="0"/>
              <a:t>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6736"/>
            <a:ext cx="10515600" cy="50718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určení </a:t>
            </a:r>
            <a:r>
              <a:rPr lang="cs-CZ" b="1" dirty="0"/>
              <a:t>žalobního typu</a:t>
            </a:r>
          </a:p>
          <a:p>
            <a:r>
              <a:rPr lang="cs-CZ" dirty="0"/>
              <a:t>věcně a místně příslušný </a:t>
            </a:r>
            <a:r>
              <a:rPr lang="cs-CZ" b="1" dirty="0"/>
              <a:t>soud</a:t>
            </a:r>
            <a:r>
              <a:rPr lang="cs-CZ" dirty="0"/>
              <a:t> </a:t>
            </a:r>
            <a:r>
              <a:rPr lang="cs-CZ" i="1" dirty="0"/>
              <a:t>(např. ve věcech dopravní infrastruktury podle zákona 416/2009 Sb. to je Krajský soud v Ostravě, u kompetenčních žalob NSS, stejně tak u zrušení politické strany…)</a:t>
            </a:r>
          </a:p>
          <a:p>
            <a:r>
              <a:rPr lang="cs-CZ" b="1" dirty="0"/>
              <a:t>aktivní legitimace </a:t>
            </a:r>
            <a:r>
              <a:rPr lang="cs-CZ" dirty="0"/>
              <a:t>k podání návrhu </a:t>
            </a:r>
            <a:r>
              <a:rPr lang="cs-CZ" i="1" dirty="0"/>
              <a:t>(např. u zrušení služebního předpisu to je jen náměstek ministra vnitra pro státní službu)</a:t>
            </a:r>
          </a:p>
          <a:p>
            <a:r>
              <a:rPr lang="cs-CZ" b="1" dirty="0"/>
              <a:t>žalovaný</a:t>
            </a:r>
            <a:r>
              <a:rPr lang="cs-CZ" dirty="0"/>
              <a:t> (např. u rozhodnutí může být žalovaným správní orgán, na který přešla působnost toho správního orgánu, který rozhodl v posledním stupni)</a:t>
            </a:r>
          </a:p>
          <a:p>
            <a:r>
              <a:rPr lang="cs-CZ" b="1" dirty="0"/>
              <a:t>lhůta</a:t>
            </a:r>
            <a:r>
              <a:rPr lang="cs-CZ" dirty="0"/>
              <a:t> k podání žaloby</a:t>
            </a:r>
          </a:p>
          <a:p>
            <a:r>
              <a:rPr lang="cs-CZ" b="1" dirty="0"/>
              <a:t>petit</a:t>
            </a:r>
            <a:r>
              <a:rPr lang="cs-CZ" dirty="0"/>
              <a:t> = čeho se lze domáhat (</a:t>
            </a:r>
            <a:r>
              <a:rPr lang="cs-CZ" i="1" dirty="0"/>
              <a:t>např. zásadně se nelze domáhat změny rozhodnutí</a:t>
            </a:r>
            <a:r>
              <a:rPr lang="cs-CZ" dirty="0"/>
              <a:t>), resp. </a:t>
            </a:r>
            <a:r>
              <a:rPr lang="cs-CZ" b="1" i="1" dirty="0"/>
              <a:t>způsob rozhodnutí soudu </a:t>
            </a:r>
            <a:r>
              <a:rPr lang="cs-CZ" i="1" dirty="0"/>
              <a:t>– </a:t>
            </a:r>
            <a:r>
              <a:rPr lang="cs-CZ" dirty="0"/>
              <a:t>zásadně funguje na </a:t>
            </a:r>
            <a:r>
              <a:rPr lang="cs-CZ" b="1" dirty="0"/>
              <a:t>kasačním principu</a:t>
            </a:r>
          </a:p>
          <a:p>
            <a:r>
              <a:rPr lang="cs-CZ" b="1" dirty="0"/>
              <a:t>přípustnost </a:t>
            </a:r>
            <a:r>
              <a:rPr lang="cs-CZ" dirty="0"/>
              <a:t>(</a:t>
            </a:r>
            <a:r>
              <a:rPr lang="cs-CZ" i="1" dirty="0"/>
              <a:t>např. požadavek vyčerpání opravných prostředků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92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průběh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zahájení</a:t>
            </a:r>
            <a:r>
              <a:rPr lang="cs-CZ" dirty="0"/>
              <a:t>: návrhem, resp. dnem, kdy návrh došel věcně a místně příslušnému soudu</a:t>
            </a:r>
          </a:p>
          <a:p>
            <a:pPr lvl="1"/>
            <a:r>
              <a:rPr lang="cs-CZ" dirty="0"/>
              <a:t>u rozhodnutí, nečinnosti, nezákonného zásahu a kompetenčních věcí se návrh nazývá </a:t>
            </a:r>
            <a:r>
              <a:rPr lang="cs-CZ" b="1" i="1" dirty="0"/>
              <a:t>žalobou</a:t>
            </a:r>
          </a:p>
          <a:p>
            <a:r>
              <a:rPr lang="cs-CZ" b="1" dirty="0"/>
              <a:t>účastníky </a:t>
            </a:r>
            <a:r>
              <a:rPr lang="cs-CZ" dirty="0"/>
              <a:t>jsou navrhovatel (žalobce) a odpůrce (žalovaný) nebo ti, o nichž to stanoví zákon</a:t>
            </a:r>
          </a:p>
          <a:p>
            <a:r>
              <a:rPr lang="cs-CZ" b="1" dirty="0"/>
              <a:t>osoby zúčastněné na řízení </a:t>
            </a:r>
            <a:r>
              <a:rPr lang="cs-CZ" dirty="0"/>
              <a:t>= osoby, které byly přímo dotčeny ve svých právech a povinnostech vydáním napadeného rozhodnutí nebo tím, že rozhodnutí nebylo vydáno, a ty, které mohou být přímo dotčeny jeho zrušením nebo vydáním podle návrhu výroku rozhodnutí soudu, nejsou-li účastníky a výslovně oznámily, že budou v řízení práva osob zúčastněných na řízení uplatňovat</a:t>
            </a:r>
          </a:p>
        </p:txBody>
      </p:sp>
    </p:spTree>
    <p:extLst>
      <p:ext uri="{BB962C8B-B14F-4D97-AF65-F5344CB8AC3E}">
        <p14:creationId xmlns:p14="http://schemas.microsoft.com/office/powerpoint/2010/main" val="32812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3827</Words>
  <Application>Microsoft Office PowerPoint</Application>
  <PresentationFormat>Širokoúhlá obrazovka</PresentationFormat>
  <Paragraphs>284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Motiv Office</vt:lpstr>
      <vt:lpstr>Přezkoumání správních rozhodnutí soudem  Správní soudnictví, rozhodování podle části páté o.s.ř.  Ústavní soud</vt:lpstr>
      <vt:lpstr>Ochrana před činností veřejné správy v rámci soudnictví</vt:lpstr>
      <vt:lpstr>Správní soudnictví</vt:lpstr>
      <vt:lpstr>Právní úprava</vt:lpstr>
      <vt:lpstr>Právní úprava II</vt:lpstr>
      <vt:lpstr>Soustava správních soudů</vt:lpstr>
      <vt:lpstr>Druhy řízení ve správním soudnictví</vt:lpstr>
      <vt:lpstr>Základní otázky</vt:lpstr>
      <vt:lpstr>Obecný průběh řízení</vt:lpstr>
      <vt:lpstr>Obecný průběh řízení II – odmítnutí návrhu usnesením</vt:lpstr>
      <vt:lpstr>Forma rozhodnutí</vt:lpstr>
      <vt:lpstr>Uspokojení navrhovatele správním orgánem po podání žaloby (§ 62 SŘS+ § 153 SŘ)</vt:lpstr>
      <vt:lpstr>Postup uspokojení (§ 62 SŘS+ § 153 SŘ)</vt:lpstr>
      <vt:lpstr>Žalobní „triáda“</vt:lpstr>
      <vt:lpstr>Správní rozhodnutí podle SŘ</vt:lpstr>
      <vt:lpstr>Správní rozhodnutí podle SŘS - § 65 odst. 1</vt:lpstr>
      <vt:lpstr>Dotčenost na právech</vt:lpstr>
      <vt:lpstr>Správní rozhodnutí podle SŘS II</vt:lpstr>
      <vt:lpstr>Materiální pojetí rozhodnutí</vt:lpstr>
      <vt:lpstr>Materiálně – formální pojetí</vt:lpstr>
      <vt:lpstr>Žaloba proti rozhodnutí - legitimace</vt:lpstr>
      <vt:lpstr>Nepřípustnost – soud usnesením odmítne</vt:lpstr>
      <vt:lpstr>Kompetenční výluky</vt:lpstr>
      <vt:lpstr>Petit = čeho se lze domáhat = způsob rozhodnutí soudu</vt:lpstr>
      <vt:lpstr>Moderační právo soudu</vt:lpstr>
      <vt:lpstr>Vybrané otázky žaloby proti rozhodnutí</vt:lpstr>
      <vt:lpstr>Nečinnostní žaloba</vt:lpstr>
      <vt:lpstr>Zásahová žaloba</vt:lpstr>
      <vt:lpstr>Kompetenční žaloby</vt:lpstr>
      <vt:lpstr>Opravné prostředky ve správním soudnictví</vt:lpstr>
      <vt:lpstr>Kasační stížnost</vt:lpstr>
      <vt:lpstr>Obnova řízení</vt:lpstr>
      <vt:lpstr>Řízení podle části V. OSŘ</vt:lpstr>
      <vt:lpstr>Výjimky</vt:lpstr>
      <vt:lpstr>Rozlišení mezi správním a civilním soudnictvím</vt:lpstr>
      <vt:lpstr>Právní úprava řízení</vt:lpstr>
      <vt:lpstr>Právní úprava řízení II</vt:lpstr>
      <vt:lpstr>Ústavní soudnictví</vt:lpstr>
      <vt:lpstr>Řízení o zrušení právního předpisu nebo jeho jednotlivých ustanovení</vt:lpstr>
      <vt:lpstr>Subjekty oprávněné k podání návrhu</vt:lpstr>
      <vt:lpstr>Řízení o ústavní stížnosti</vt:lpstr>
      <vt:lpstr>Děkuji Vám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Chamráthová</dc:creator>
  <cp:lastModifiedBy>Rudolf Chamráth</cp:lastModifiedBy>
  <cp:revision>65</cp:revision>
  <cp:lastPrinted>2020-02-20T10:08:32Z</cp:lastPrinted>
  <dcterms:created xsi:type="dcterms:W3CDTF">2019-02-28T11:12:49Z</dcterms:created>
  <dcterms:modified xsi:type="dcterms:W3CDTF">2020-02-28T12:14:44Z</dcterms:modified>
</cp:coreProperties>
</file>