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73E163-1854-4583-B5C0-AA4CCBF6DB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D0DCAEE-82FC-412B-ADB3-2B41A1990C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D2967B-4B8A-4C15-A1ED-70F82B6DD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D92B-0039-4FEF-ACAB-6B79520EB2D2}" type="datetimeFigureOut">
              <a:rPr lang="cs-CZ" smtClean="0"/>
              <a:t>20.02.2020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555028-BCFE-4AC9-B197-192DA6E96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455D1A-19D2-4A67-98ED-9CED4878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C5A6-64BC-4B9D-8280-502DE34FCE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9035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C4D0C8-BF87-4920-BA23-44728DB7F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C5B8D84-89E8-479B-897C-2CD031B23D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DD6C28-4D33-4D08-A3A5-277E274B9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D92B-0039-4FEF-ACAB-6B79520EB2D2}" type="datetimeFigureOut">
              <a:rPr lang="cs-CZ" smtClean="0"/>
              <a:t>20.02.2020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E959F0-F72A-4312-A95B-5D3827970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FA4301-028C-431A-AAF1-402E3A9B6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C5A6-64BC-4B9D-8280-502DE34FCE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7220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E318F67-7603-44ED-9327-620334B709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8319675-93E6-4895-90A5-72C5952075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F8BA07C-A36A-4B5D-996F-118E03A6F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D92B-0039-4FEF-ACAB-6B79520EB2D2}" type="datetimeFigureOut">
              <a:rPr lang="cs-CZ" smtClean="0"/>
              <a:t>20.02.2020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2980362-DDE7-4BFE-8A23-34DD5C96E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04F617-74B8-42E7-AC01-2609750AE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C5A6-64BC-4B9D-8280-502DE34FCE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8950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378516-AFCF-4C1B-AE96-EFED16841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241B07-A659-4E19-8E81-FFE35FB1D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9CF038-9B64-48C1-B7DF-4DAB86275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D92B-0039-4FEF-ACAB-6B79520EB2D2}" type="datetimeFigureOut">
              <a:rPr lang="cs-CZ" smtClean="0"/>
              <a:t>20.02.2020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23F798-E0DD-4B68-8CE5-736574601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5C197C-E141-43F7-8D74-5A05606C1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C5A6-64BC-4B9D-8280-502DE34FCE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3459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172799-FBF3-48E4-B87D-9CBE17DE5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1B24C5F-D66B-4C11-AFB9-CBBAD3FC2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923B90-EC6C-4C59-A788-3EE13FAB7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D92B-0039-4FEF-ACAB-6B79520EB2D2}" type="datetimeFigureOut">
              <a:rPr lang="cs-CZ" smtClean="0"/>
              <a:t>20.02.2020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BB6230-1202-482B-87CE-329BAB9A1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1DBDA6-A8D2-4359-BD08-D02697F70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C5A6-64BC-4B9D-8280-502DE34FCE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8255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EBA958-5FCB-4A8E-A2CB-4699467D2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1EA2D0-751B-45CF-9E8E-3143BF96F4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F80757F-D35E-4E49-9EDD-0DA7898AC0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494909E-4463-431C-A4C3-03128DA72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D92B-0039-4FEF-ACAB-6B79520EB2D2}" type="datetimeFigureOut">
              <a:rPr lang="cs-CZ" smtClean="0"/>
              <a:t>20.02.2020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4E1BFD2-B494-485B-BF10-E0DB4AD51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F2941F5-6927-4828-A30D-F0195C0E6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C5A6-64BC-4B9D-8280-502DE34FCE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063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D37E3C-45D6-4D32-88FD-DD9DE19CA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D88FA5C-BF82-469F-A03C-A12D46EF6F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41E92D3-8544-45FF-A2C8-2342F7D2D7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4B9FF6C-9928-435C-8276-39D84D9004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776D10E-5D27-4B54-85FB-CE58FFC49C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8E5D0B0-628F-4CFD-91C5-0AE6DAB14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D92B-0039-4FEF-ACAB-6B79520EB2D2}" type="datetimeFigureOut">
              <a:rPr lang="cs-CZ" smtClean="0"/>
              <a:t>20.02.2020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D2983F1-9453-4790-8E6A-44BC7E8FA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40A31E9-A77A-4E6C-A72B-D09027CF5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C5A6-64BC-4B9D-8280-502DE34FCE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8168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141394-2788-4316-8A62-B20568800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E7B5E1C-D863-4D4F-9040-AA36C1797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D92B-0039-4FEF-ACAB-6B79520EB2D2}" type="datetimeFigureOut">
              <a:rPr lang="cs-CZ" smtClean="0"/>
              <a:t>20.02.2020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CB4F278-530C-40C0-B8E2-C2899F98F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87C806A-E071-4508-BBA9-E56D156A7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C5A6-64BC-4B9D-8280-502DE34FCE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2815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12DF5D2-E51A-445A-9927-B882E4BEE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D92B-0039-4FEF-ACAB-6B79520EB2D2}" type="datetimeFigureOut">
              <a:rPr lang="cs-CZ" smtClean="0"/>
              <a:t>20.02.2020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0C15482-CA98-4ECD-B4BB-F9B6A1791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25DA5FD-D3B4-44E3-BE02-1449182FD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C5A6-64BC-4B9D-8280-502DE34FCE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996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2BAB84-B8B7-4DEF-A5D6-BF182D729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B70020-32DD-4DBF-BE2A-116CF9E6A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ADB9D83-4EF1-4A7C-9259-12445F08F4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B21622D-E358-41FF-8C38-5C487D4B3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D92B-0039-4FEF-ACAB-6B79520EB2D2}" type="datetimeFigureOut">
              <a:rPr lang="cs-CZ" smtClean="0"/>
              <a:t>20.02.2020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ECCD1E2-C809-48E0-888A-0E42157CF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15FD5F5-8DE0-4C59-B8FF-2D0B002E2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C5A6-64BC-4B9D-8280-502DE34FCE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199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0CA6CE-5A23-478B-996F-EFB8DF1C1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9EA0814-F66D-4589-B034-E43E88F354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79AED9A-B147-4D0E-97C1-1B62C352FB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2C877B-CC86-4413-8282-D95458A8A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D92B-0039-4FEF-ACAB-6B79520EB2D2}" type="datetimeFigureOut">
              <a:rPr lang="cs-CZ" smtClean="0"/>
              <a:t>20.02.2020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E391FB0-1051-433F-AB48-DFB574151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2599934-E714-4CFA-803C-F86377583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C5A6-64BC-4B9D-8280-502DE34FCE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366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11342A6-49EF-430D-B717-2A8FBAE87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14ED5B3-1C73-425F-8E4C-E37539119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F68134-837E-4881-8954-3683875E65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9D92B-0039-4FEF-ACAB-6B79520EB2D2}" type="datetimeFigureOut">
              <a:rPr lang="cs-CZ" smtClean="0"/>
              <a:t>20.02.2020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E78B84-0A24-41EE-A290-F943CF6378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A9FDC4-2608-4F38-BA76-68FC9794E7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DC5A6-64BC-4B9D-8280-502DE34FCE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0289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553730-9037-452F-BFD3-782C21B42F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Veřejnoprávní smlouvy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0AC417F-B258-4C79-ABE0-A5CEA9A8AE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Anna Chamráthová</a:t>
            </a:r>
          </a:p>
        </p:txBody>
      </p:sp>
    </p:spTree>
    <p:extLst>
      <p:ext uri="{BB962C8B-B14F-4D97-AF65-F5344CB8AC3E}">
        <p14:creationId xmlns:p14="http://schemas.microsoft.com/office/powerpoint/2010/main" val="391341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Výpověď VPS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Písemně</a:t>
            </a:r>
          </a:p>
          <a:p>
            <a:r>
              <a:rPr lang="cs-CZ" dirty="0" smtClean="0"/>
              <a:t>Možnost dohodnuta ve smlouvě</a:t>
            </a:r>
          </a:p>
          <a:p>
            <a:r>
              <a:rPr lang="cs-CZ" dirty="0" smtClean="0"/>
              <a:t>Ve smlouvě dohodnuta výpovědní lhůta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0441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Zrušení VPS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 písemný návrh strany</a:t>
            </a:r>
          </a:p>
          <a:p>
            <a:r>
              <a:rPr lang="cs-CZ" dirty="0" smtClean="0"/>
              <a:t>V přezkumném řízení pro rozpor s právními předpisy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1600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Zrušení na návrh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8708"/>
            <a:ext cx="10515600" cy="459825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i="1" dirty="0"/>
              <a:t>a) bylo-li to ve veřejnoprávní smlouvě dohodnuto,</a:t>
            </a:r>
          </a:p>
          <a:p>
            <a:pPr marL="0" indent="0">
              <a:buNone/>
            </a:pPr>
            <a:r>
              <a:rPr lang="cs-CZ" i="1" dirty="0"/>
              <a:t>b) změní-li se podstatně poměry, které byly rozhodující pro stanovení obsahu veřejnoprávní smlouvy, a plnění této smlouvy nelze na smluvní straně z tohoto důvodu spravedlivě požadovat,</a:t>
            </a:r>
          </a:p>
          <a:p>
            <a:pPr marL="0" indent="0">
              <a:buNone/>
            </a:pPr>
            <a:r>
              <a:rPr lang="cs-CZ" i="1" dirty="0"/>
              <a:t>c) jestliže se veřejnoprávní smlouva dostala do rozporu s právními předpisy,</a:t>
            </a:r>
          </a:p>
          <a:p>
            <a:pPr marL="0" indent="0">
              <a:buNone/>
            </a:pPr>
            <a:r>
              <a:rPr lang="cs-CZ" i="1" dirty="0"/>
              <a:t>d) z důvodu ochrany veřejného zájmu, nebo</a:t>
            </a:r>
          </a:p>
          <a:p>
            <a:pPr marL="0" indent="0">
              <a:buNone/>
            </a:pPr>
            <a:r>
              <a:rPr lang="cs-CZ" i="1" dirty="0"/>
              <a:t>e) jestliže vyšly najevo skutečnosti, které existovaly v době uzavírání veřejnoprávní smlouvy a nebyly smluvní straně bez jejího zavinění známy, pokud tato strana prokáže, že by s jejich znalostí veřejnoprávní smlouvu neuzavřela</a:t>
            </a:r>
            <a:r>
              <a:rPr lang="cs-CZ" i="1" dirty="0" smtClean="0"/>
              <a:t>.</a:t>
            </a:r>
          </a:p>
          <a:p>
            <a:r>
              <a:rPr lang="cs-CZ" dirty="0" smtClean="0"/>
              <a:t>Zánik souhlasem poslední strany</a:t>
            </a:r>
          </a:p>
          <a:p>
            <a:r>
              <a:rPr lang="cs-CZ" dirty="0" smtClean="0"/>
              <a:t>Souhlas SO, pokud byl nutný k uzavření</a:t>
            </a:r>
          </a:p>
          <a:p>
            <a:r>
              <a:rPr lang="cs-CZ" dirty="0" smtClean="0"/>
              <a:t>Nesouhlas ostatních stran – </a:t>
            </a:r>
            <a:r>
              <a:rPr lang="cs-CZ" i="1" dirty="0" smtClean="0"/>
              <a:t>lze podat žádost o zrušení k SO příslušnému rozhodovat spory z VPS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494574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Zrušení v přezkumném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 offo, obdobně se užijí ustanovení o přezkumném řízení</a:t>
            </a:r>
          </a:p>
          <a:p>
            <a:r>
              <a:rPr lang="cs-CZ" b="1" dirty="0" smtClean="0"/>
              <a:t>pro rozpor s právními předpisy</a:t>
            </a:r>
          </a:p>
          <a:p>
            <a:r>
              <a:rPr lang="cs-CZ" dirty="0" smtClean="0"/>
              <a:t>Strana, která není SO, může dát podnět do 30 dnů</a:t>
            </a:r>
          </a:p>
          <a:p>
            <a:r>
              <a:rPr lang="cs-CZ" dirty="0" smtClean="0"/>
              <a:t>Lze zrušit jen část smlouvy</a:t>
            </a:r>
          </a:p>
          <a:p>
            <a:r>
              <a:rPr lang="cs-CZ" b="1" dirty="0" smtClean="0"/>
              <a:t>Účastníci</a:t>
            </a:r>
            <a:r>
              <a:rPr lang="cs-CZ" dirty="0" smtClean="0"/>
              <a:t> – strany a SO dávající souhlas u VPS třetího typu</a:t>
            </a:r>
          </a:p>
          <a:p>
            <a:r>
              <a:rPr lang="cs-CZ" dirty="0" smtClean="0"/>
              <a:t>Příslušný SO  </a:t>
            </a:r>
          </a:p>
          <a:p>
            <a:pPr lvl="1"/>
            <a:r>
              <a:rPr lang="cs-CZ" dirty="0" smtClean="0"/>
              <a:t>u koordinačních a subordinačních ten, který řeší spory z těchto smluv</a:t>
            </a:r>
          </a:p>
          <a:p>
            <a:pPr lvl="1"/>
            <a:r>
              <a:rPr lang="cs-CZ" dirty="0" smtClean="0"/>
              <a:t>U třetího typu SO nadřízený tomu, který dal souhlas k uzavření</a:t>
            </a:r>
          </a:p>
        </p:txBody>
      </p:sp>
    </p:spTree>
    <p:extLst>
      <p:ext uri="{BB962C8B-B14F-4D97-AF65-F5344CB8AC3E}">
        <p14:creationId xmlns:p14="http://schemas.microsoft.com/office/powerpoint/2010/main" val="2740382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Účinky </a:t>
            </a:r>
            <a:r>
              <a:rPr lang="cs-CZ" dirty="0" smtClean="0"/>
              <a:t>zrušení vůči </a:t>
            </a:r>
            <a:r>
              <a:rPr lang="cs-CZ" dirty="0"/>
              <a:t>třetím </a:t>
            </a:r>
            <a:r>
              <a:rPr lang="cs-CZ" dirty="0" smtClean="0"/>
              <a:t>osobám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Platí jen pro koordinační a subordinační smlouvy</a:t>
            </a:r>
          </a:p>
          <a:p>
            <a:r>
              <a:rPr lang="cs-CZ" dirty="0"/>
              <a:t>nemá vliv na platnost a účinnost úkonů učiněných při výkonu působnosti převzaté na základě </a:t>
            </a:r>
            <a:r>
              <a:rPr lang="cs-CZ" dirty="0" smtClean="0"/>
              <a:t>VPS</a:t>
            </a:r>
          </a:p>
          <a:p>
            <a:endParaRPr lang="cs-CZ" dirty="0"/>
          </a:p>
          <a:p>
            <a:r>
              <a:rPr lang="cs-CZ" dirty="0" smtClean="0"/>
              <a:t>Totéž platí i pro zrušení souhlasu k uzavření VPS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3905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Spory z VPS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2738"/>
            <a:ext cx="10515600" cy="5119077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Koordinační</a:t>
            </a:r>
          </a:p>
          <a:p>
            <a:pPr lvl="1"/>
            <a:r>
              <a:rPr lang="cs-CZ" dirty="0" smtClean="0"/>
              <a:t>Stranami jsou obce s rozšířenou působností – </a:t>
            </a:r>
            <a:r>
              <a:rPr lang="cs-CZ" b="1" dirty="0" smtClean="0"/>
              <a:t>MV</a:t>
            </a:r>
            <a:r>
              <a:rPr lang="cs-CZ" dirty="0"/>
              <a:t>, které to </a:t>
            </a:r>
            <a:r>
              <a:rPr lang="cs-CZ" dirty="0" smtClean="0"/>
              <a:t>projedná s  </a:t>
            </a:r>
            <a:r>
              <a:rPr lang="cs-CZ" dirty="0"/>
              <a:t>věcně příslušným ministerstvem nebo jiným věcně příslušným ústředním správním </a:t>
            </a:r>
            <a:r>
              <a:rPr lang="cs-CZ" dirty="0" smtClean="0"/>
              <a:t>úřadem</a:t>
            </a:r>
          </a:p>
          <a:p>
            <a:pPr lvl="1"/>
            <a:r>
              <a:rPr lang="cs-CZ" dirty="0" smtClean="0"/>
              <a:t>Alespoň jednou stranou je kraj – totéž</a:t>
            </a:r>
          </a:p>
          <a:p>
            <a:pPr lvl="1"/>
            <a:r>
              <a:rPr lang="cs-CZ" dirty="0" smtClean="0"/>
              <a:t>Stranami jsou obce, které nemají rozšířenou působnost – </a:t>
            </a:r>
            <a:r>
              <a:rPr lang="cs-CZ" b="1" dirty="0" smtClean="0"/>
              <a:t>krajský úřad</a:t>
            </a:r>
            <a:r>
              <a:rPr lang="cs-CZ" dirty="0" smtClean="0"/>
              <a:t>, </a:t>
            </a:r>
            <a:r>
              <a:rPr lang="cs-CZ" i="1" dirty="0" smtClean="0"/>
              <a:t>pokud věc nepřevezme MV</a:t>
            </a:r>
          </a:p>
          <a:p>
            <a:pPr lvl="1"/>
            <a:r>
              <a:rPr lang="cs-CZ" dirty="0" smtClean="0"/>
              <a:t>Zbytek – </a:t>
            </a:r>
            <a:r>
              <a:rPr lang="cs-CZ" b="1" dirty="0"/>
              <a:t>společně nadřízený SO</a:t>
            </a:r>
            <a:r>
              <a:rPr lang="cs-CZ" dirty="0"/>
              <a:t>/</a:t>
            </a:r>
            <a:r>
              <a:rPr lang="cs-CZ" i="1" dirty="0"/>
              <a:t>v dohodě ústřední správní úřady nadřízené </a:t>
            </a:r>
            <a:r>
              <a:rPr lang="cs-CZ" i="1" dirty="0" smtClean="0"/>
              <a:t>SO, </a:t>
            </a:r>
            <a:r>
              <a:rPr lang="cs-CZ" i="1" dirty="0"/>
              <a:t>které jsou nadřízeny smluvním </a:t>
            </a:r>
            <a:r>
              <a:rPr lang="cs-CZ" i="1" dirty="0" smtClean="0"/>
              <a:t>stranám</a:t>
            </a:r>
          </a:p>
          <a:p>
            <a:r>
              <a:rPr lang="cs-CZ" b="1" dirty="0" smtClean="0"/>
              <a:t>Subordinační</a:t>
            </a:r>
          </a:p>
          <a:p>
            <a:pPr lvl="1"/>
            <a:r>
              <a:rPr lang="cs-CZ" dirty="0" smtClean="0"/>
              <a:t>SO nadřízený tomu, který udělil souhlas k uzavření</a:t>
            </a:r>
          </a:p>
          <a:p>
            <a:r>
              <a:rPr lang="cs-CZ" b="1" dirty="0" smtClean="0"/>
              <a:t>Třetí typ</a:t>
            </a:r>
          </a:p>
          <a:p>
            <a:pPr lvl="1"/>
            <a:r>
              <a:rPr lang="cs-CZ" dirty="0" smtClean="0"/>
              <a:t>SO, který udělil souhlas k uzavření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61948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Spory z VPS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Řeší se ve </a:t>
            </a:r>
            <a:r>
              <a:rPr lang="cs-CZ" b="1" dirty="0" smtClean="0"/>
              <a:t>sporném řízení </a:t>
            </a:r>
            <a:r>
              <a:rPr lang="cs-CZ" dirty="0" smtClean="0"/>
              <a:t>- § </a:t>
            </a:r>
            <a:r>
              <a:rPr lang="cs-CZ" dirty="0"/>
              <a:t>141 SŘ </a:t>
            </a:r>
            <a:r>
              <a:rPr lang="cs-CZ" dirty="0" smtClean="0"/>
              <a:t>[</a:t>
            </a:r>
            <a:r>
              <a:rPr lang="cs-CZ" i="1" dirty="0" smtClean="0"/>
              <a:t>Ve </a:t>
            </a:r>
            <a:r>
              <a:rPr lang="cs-CZ" i="1" dirty="0"/>
              <a:t>sporném řízení správní orgán řeší spory z veřejnoprávních smluv (část pátá</a:t>
            </a:r>
            <a:r>
              <a:rPr lang="cs-CZ" i="1" dirty="0" smtClean="0"/>
              <a:t>)…</a:t>
            </a:r>
            <a:r>
              <a:rPr lang="cs-CZ" dirty="0" smtClean="0"/>
              <a:t>]</a:t>
            </a:r>
          </a:p>
          <a:p>
            <a:r>
              <a:rPr lang="cs-CZ" dirty="0" smtClean="0"/>
              <a:t>Obdobné civilnímu soudnímu řízení</a:t>
            </a:r>
          </a:p>
          <a:p>
            <a:r>
              <a:rPr lang="cs-CZ" b="1" dirty="0" smtClean="0"/>
              <a:t>Výsledek:</a:t>
            </a:r>
          </a:p>
          <a:p>
            <a:pPr lvl="1"/>
            <a:r>
              <a:rPr lang="cs-CZ" dirty="0" smtClean="0"/>
              <a:t>Smír účastníků schválený SO</a:t>
            </a:r>
          </a:p>
          <a:p>
            <a:pPr lvl="1"/>
            <a:r>
              <a:rPr lang="cs-CZ" b="1" dirty="0" smtClean="0">
                <a:solidFill>
                  <a:srgbClr val="FF0000"/>
                </a:solidFill>
              </a:rPr>
              <a:t>Správní rozhodnutí</a:t>
            </a:r>
          </a:p>
          <a:p>
            <a:pPr lvl="2"/>
            <a:r>
              <a:rPr lang="cs-CZ" dirty="0" smtClean="0"/>
              <a:t>Lze se odvolat/podat rozklad</a:t>
            </a:r>
          </a:p>
          <a:p>
            <a:pPr lvl="2"/>
            <a:r>
              <a:rPr lang="cs-CZ" dirty="0" smtClean="0"/>
              <a:t>Lze jej přezkoumat/obnovit řízení</a:t>
            </a:r>
          </a:p>
          <a:p>
            <a:pPr lvl="2"/>
            <a:r>
              <a:rPr lang="cs-CZ" dirty="0" smtClean="0"/>
              <a:t>Lze se bránit ve správním soudnictví žalobou proti rozhodnutí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7642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F942A1-5F34-45F2-B350-0E60E7A64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E14D06-9081-4EDC-A155-662FD470CC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dvoustranný nebo vícestranný úkon, který zakládá, mění nebo ruší práva a povinnosti v oblasti veřejného práva</a:t>
            </a:r>
          </a:p>
          <a:p>
            <a:r>
              <a:rPr lang="cs-CZ" dirty="0"/>
              <a:t>Druh formy činnosti veřejné správy</a:t>
            </a:r>
          </a:p>
          <a:p>
            <a:r>
              <a:rPr lang="cs-CZ" dirty="0" err="1"/>
              <a:t>Nevrchnostenské</a:t>
            </a:r>
            <a:endParaRPr lang="cs-CZ" dirty="0"/>
          </a:p>
          <a:p>
            <a:r>
              <a:rPr lang="cs-CZ" b="1" dirty="0">
                <a:solidFill>
                  <a:srgbClr val="FF0000"/>
                </a:solidFill>
              </a:rPr>
              <a:t>SO nemusí být jednou ze stran!!!</a:t>
            </a:r>
          </a:p>
          <a:p>
            <a:endParaRPr lang="cs-CZ" dirty="0"/>
          </a:p>
          <a:p>
            <a:r>
              <a:rPr lang="cs-CZ" dirty="0"/>
              <a:t>nesmí být v </a:t>
            </a:r>
            <a:r>
              <a:rPr lang="cs-CZ" b="1" dirty="0"/>
              <a:t>rozporu s právními předpisy</a:t>
            </a:r>
            <a:r>
              <a:rPr lang="cs-CZ" dirty="0"/>
              <a:t>, nesmí je </a:t>
            </a:r>
            <a:r>
              <a:rPr lang="cs-CZ" b="1" dirty="0"/>
              <a:t>obcházet</a:t>
            </a:r>
            <a:r>
              <a:rPr lang="cs-CZ" dirty="0"/>
              <a:t> a musí být v souladu s </a:t>
            </a:r>
            <a:r>
              <a:rPr lang="cs-CZ" b="1" dirty="0"/>
              <a:t>veřejným zájmem</a:t>
            </a:r>
          </a:p>
          <a:p>
            <a:r>
              <a:rPr lang="cs-CZ" dirty="0"/>
              <a:t>SO je stranou - uzavírání nesmí snižovat důvěryhodnost veřejné správy, musí být účelné a SO musí mít při jejím uzavírání za cíl plnění úkolů veřejné správy</a:t>
            </a:r>
          </a:p>
        </p:txBody>
      </p:sp>
    </p:spTree>
    <p:extLst>
      <p:ext uri="{BB962C8B-B14F-4D97-AF65-F5344CB8AC3E}">
        <p14:creationId xmlns:p14="http://schemas.microsoft.com/office/powerpoint/2010/main" val="426140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56A847-C9A8-4204-8E31-435E96D03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B4BDCE-4A43-42DE-9D44-146E95A87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§ 159 – 170 SŘ</a:t>
            </a:r>
          </a:p>
          <a:p>
            <a:r>
              <a:rPr lang="cs-CZ" dirty="0"/>
              <a:t>obdobně ustanovení části první a přiměřeně ustanovení části druhé SŘ</a:t>
            </a:r>
          </a:p>
          <a:p>
            <a:r>
              <a:rPr lang="cs-CZ" dirty="0"/>
              <a:t>OZ – výjimky:</a:t>
            </a:r>
          </a:p>
          <a:p>
            <a:pPr lvl="1"/>
            <a:r>
              <a:rPr lang="cs-CZ" dirty="0"/>
              <a:t>ustanovení o neplatnosti právních jednání a relativní neúčinnosti,</a:t>
            </a:r>
          </a:p>
          <a:p>
            <a:pPr lvl="1"/>
            <a:r>
              <a:rPr lang="cs-CZ" dirty="0"/>
              <a:t>ustanovení o odstoupení od smlouvy a odstupném, </a:t>
            </a:r>
          </a:p>
          <a:p>
            <a:pPr lvl="1"/>
            <a:r>
              <a:rPr lang="cs-CZ" dirty="0"/>
              <a:t>ustanovení o změně v osobě dlužníka nebo věřitele, nejde-li o právní nástupnictví,</a:t>
            </a:r>
          </a:p>
          <a:p>
            <a:pPr lvl="1"/>
            <a:r>
              <a:rPr lang="cs-CZ" dirty="0"/>
              <a:t>ustanovení o postoupení smlouvy a o poukázce a </a:t>
            </a:r>
          </a:p>
          <a:p>
            <a:pPr lvl="1"/>
            <a:r>
              <a:rPr lang="cs-CZ" dirty="0"/>
              <a:t>ustanovení o započtení</a:t>
            </a:r>
          </a:p>
        </p:txBody>
      </p:sp>
    </p:spTree>
    <p:extLst>
      <p:ext uri="{BB962C8B-B14F-4D97-AF65-F5344CB8AC3E}">
        <p14:creationId xmlns:p14="http://schemas.microsoft.com/office/powerpoint/2010/main" val="3887164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75B186-E6FB-4DAF-BF09-5C38DC60F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VPS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CC092B-E6D0-4005-B915-CD1E82712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Koordinační</a:t>
            </a:r>
          </a:p>
          <a:p>
            <a:r>
              <a:rPr lang="cs-CZ" dirty="0"/>
              <a:t>Subordinační</a:t>
            </a:r>
          </a:p>
          <a:p>
            <a:r>
              <a:rPr lang="cs-CZ" dirty="0"/>
              <a:t>O převodu nebo způsobu výkonu veřejnoprávních práv nebo povinností</a:t>
            </a:r>
          </a:p>
        </p:txBody>
      </p:sp>
    </p:spTree>
    <p:extLst>
      <p:ext uri="{BB962C8B-B14F-4D97-AF65-F5344CB8AC3E}">
        <p14:creationId xmlns:p14="http://schemas.microsoft.com/office/powerpoint/2010/main" val="4076837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373581-4D82-4AE6-B51C-48C5BF481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Koordinační - § 160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E6C91F-695E-45B8-8950-7FF5BCB50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Mezi SO</a:t>
            </a:r>
          </a:p>
          <a:p>
            <a:r>
              <a:rPr lang="cs-CZ" dirty="0"/>
              <a:t>Výkon státní správy </a:t>
            </a:r>
          </a:p>
          <a:p>
            <a:pPr lvl="1"/>
            <a:r>
              <a:rPr lang="cs-CZ" dirty="0"/>
              <a:t>Souhlas nadřízeného SO</a:t>
            </a:r>
          </a:p>
          <a:p>
            <a:pPr lvl="1"/>
            <a:r>
              <a:rPr lang="cs-CZ" dirty="0"/>
              <a:t>Zákonné zmocnění</a:t>
            </a:r>
          </a:p>
          <a:p>
            <a:r>
              <a:rPr lang="cs-CZ" dirty="0"/>
              <a:t>Výkon územní samosprávy</a:t>
            </a:r>
          </a:p>
          <a:p>
            <a:pPr lvl="1"/>
            <a:r>
              <a:rPr lang="cs-CZ" dirty="0"/>
              <a:t>Zákonné </a:t>
            </a:r>
            <a:r>
              <a:rPr lang="cs-CZ" dirty="0" smtClean="0"/>
              <a:t>zmocnění</a:t>
            </a:r>
          </a:p>
          <a:p>
            <a:r>
              <a:rPr lang="cs-CZ" b="1" dirty="0" smtClean="0"/>
              <a:t>Příklady:</a:t>
            </a:r>
          </a:p>
          <a:p>
            <a:pPr lvl="1"/>
            <a:r>
              <a:rPr lang="cs-CZ" dirty="0" smtClean="0"/>
              <a:t>O provozování úřední desky dle § 26 odst. </a:t>
            </a:r>
            <a:r>
              <a:rPr lang="cs-CZ" dirty="0"/>
              <a:t>3 SŘ (Není-li správní orgán schopen zajistit zveřejnění obsahu úřední desky způsobem umožňujícím dálkový přístup podle odstavce 1, uzavře osoba uvedená v § 160 odst. 1, jejíž je tento správní orgán součástí, s obcí s rozšířenou působností, v jejímž správním obvodu má sídlo, veřejnoprávní smlouvu (§ 160) o zveřejňování obsahu úřední desky způsobem umožňujícím dálkový přístup</a:t>
            </a:r>
            <a:r>
              <a:rPr lang="cs-CZ" dirty="0" smtClean="0"/>
              <a:t>.)</a:t>
            </a:r>
          </a:p>
          <a:p>
            <a:pPr lvl="1"/>
            <a:r>
              <a:rPr lang="cs-CZ" dirty="0" smtClean="0"/>
              <a:t>O výkonu části působnosti obce dle zákona o obcích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6021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A14044-C95A-442F-A80E-279AE2427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Subordinační - § 161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A8DA74-1325-44D1-B195-A0B6092F76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Mezi SO a sobou, která by byla/je hlavním účastníkem</a:t>
            </a:r>
          </a:p>
          <a:p>
            <a:r>
              <a:rPr lang="cs-CZ" dirty="0"/>
              <a:t>Souhlas osob, které by byli vedlejšími účastníky/účastníky ze zákona</a:t>
            </a:r>
          </a:p>
          <a:p>
            <a:r>
              <a:rPr lang="cs-CZ" dirty="0"/>
              <a:t>Zákonné zmocnění</a:t>
            </a:r>
          </a:p>
          <a:p>
            <a:r>
              <a:rPr lang="cs-CZ" b="1" dirty="0"/>
              <a:t>Příklady: </a:t>
            </a:r>
            <a:endParaRPr lang="cs-CZ" b="1" dirty="0" smtClean="0"/>
          </a:p>
          <a:p>
            <a:pPr lvl="1"/>
            <a:r>
              <a:rPr lang="cs-CZ" dirty="0" smtClean="0"/>
              <a:t>Smlouva </a:t>
            </a:r>
            <a:r>
              <a:rPr lang="cs-CZ" dirty="0"/>
              <a:t>o poskytnutí dotace - nevratné přímé pomoci ve smyslu čl. 28 odst. 3 nařízení Rady ES č. 1260/1999 uzavřená mezi krajem jako konečným příjemcem a jinou osobou jako konečným uživatelem je veřejnoprávní smlouvou. </a:t>
            </a:r>
            <a:r>
              <a:rPr lang="cs-CZ" i="1" dirty="0"/>
              <a:t>21Co </a:t>
            </a:r>
            <a:r>
              <a:rPr lang="cs-CZ" i="1" dirty="0" smtClean="0"/>
              <a:t>83/2011</a:t>
            </a:r>
          </a:p>
          <a:p>
            <a:pPr lvl="1"/>
            <a:r>
              <a:rPr lang="cs-CZ" dirty="0"/>
              <a:t>Smlouva o závazku veřejné služby podle § 19 zákona o silniční dopravě je veřejnoprávní smlouvou – dvoustranným právním úkonem, jenž ve smyslu § 159 odst. 1 zákona č. 500/2004 Sb., správního řádu, zakládá práva a povinnosti v oblasti veřejného práva, a je zároveň smlouvou subordinační podle § 161 správního řádu. </a:t>
            </a:r>
            <a:r>
              <a:rPr lang="cs-CZ" i="1" dirty="0"/>
              <a:t>23 </a:t>
            </a:r>
            <a:r>
              <a:rPr lang="cs-CZ" i="1" dirty="0" err="1"/>
              <a:t>Cdo</a:t>
            </a:r>
            <a:r>
              <a:rPr lang="cs-CZ" i="1" dirty="0"/>
              <a:t> 318/2009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586647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0AE33F-2249-4615-889C-780745621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převodu nebo způsobu výkonu práv a povinností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9FCA3A-DC97-4226-B1AB-00E1F20B8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Mezi osobami, které by byly /jsou hlavními účastníky</a:t>
            </a:r>
          </a:p>
          <a:p>
            <a:r>
              <a:rPr lang="cs-CZ" dirty="0"/>
              <a:t>Souhlas/přistoupení </a:t>
            </a:r>
            <a:r>
              <a:rPr lang="cs-CZ" dirty="0" smtClean="0"/>
              <a:t>SO</a:t>
            </a:r>
          </a:p>
          <a:p>
            <a:r>
              <a:rPr lang="cs-CZ" b="1" dirty="0" smtClean="0"/>
              <a:t>Příklad:</a:t>
            </a:r>
          </a:p>
          <a:p>
            <a:r>
              <a:rPr lang="cs-CZ" dirty="0" smtClean="0"/>
              <a:t>Smlouva </a:t>
            </a:r>
            <a:r>
              <a:rPr lang="cs-CZ" dirty="0"/>
              <a:t>o převodu dobývacího prostoru podle § 27 odst. 7 horního zákona má (a již od zavedení do našeho právního řádu k 20. 12. 1991 měla; to bez ohledu na právní úpravu obsaženou v § 159 až § 170 a § 182 odst. 2 </a:t>
            </a:r>
            <a:r>
              <a:rPr lang="cs-CZ" dirty="0" err="1"/>
              <a:t>spr</a:t>
            </a:r>
            <a:r>
              <a:rPr lang="cs-CZ" dirty="0"/>
              <a:t>. řádu) veřejnoprávní povahu, neboť obsahem takové smlouvy je převod veřejných práv a povinností vztahujících se k dobývacímu prostoru, které jsou stanoveny v rozhodnutí obvodního báňského úřadu, a jedná se tak o veřejnoprávní smlouvu o převodu nebo způsobu výkonu veřejných subjektivních práv a povinností podle § 162 </a:t>
            </a:r>
            <a:r>
              <a:rPr lang="cs-CZ" dirty="0" err="1"/>
              <a:t>spr</a:t>
            </a:r>
            <a:r>
              <a:rPr lang="cs-CZ" dirty="0"/>
              <a:t>. řádu, tedy mezi soukromoprávními subjekty. </a:t>
            </a:r>
            <a:r>
              <a:rPr lang="cs-CZ" i="1" dirty="0"/>
              <a:t>29 </a:t>
            </a:r>
            <a:r>
              <a:rPr lang="cs-CZ" i="1" dirty="0" err="1"/>
              <a:t>Cdo</a:t>
            </a:r>
            <a:r>
              <a:rPr lang="cs-CZ" i="1" dirty="0"/>
              <a:t> 1376/2014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0935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ACBD93-D6DF-498E-ACAF-B9E23F901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Uzavírání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AAB721-17D0-4549-A321-C24BE31ED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Návrh - obdobně jako v občanském právu</a:t>
            </a:r>
          </a:p>
          <a:p>
            <a:r>
              <a:rPr lang="cs-CZ" dirty="0" smtClean="0"/>
              <a:t>K </a:t>
            </a:r>
            <a:r>
              <a:rPr lang="cs-CZ" dirty="0"/>
              <a:t>předložení/přijetí návrhu lze zájemce vyzvat obdobně jako v řízeních o výběru žádosti</a:t>
            </a:r>
          </a:p>
          <a:p>
            <a:r>
              <a:rPr lang="cs-CZ" dirty="0"/>
              <a:t>Písemně, na téže listině</a:t>
            </a:r>
          </a:p>
          <a:p>
            <a:r>
              <a:rPr lang="cs-CZ" dirty="0"/>
              <a:t>Uzavření</a:t>
            </a:r>
          </a:p>
          <a:p>
            <a:pPr lvl="1"/>
            <a:r>
              <a:rPr lang="cs-CZ" dirty="0"/>
              <a:t>Podpis poslední strany</a:t>
            </a:r>
          </a:p>
          <a:p>
            <a:pPr lvl="1"/>
            <a:r>
              <a:rPr lang="cs-CZ" dirty="0"/>
              <a:t>Dojití navrhovateli</a:t>
            </a:r>
          </a:p>
          <a:p>
            <a:pPr lvl="1"/>
            <a:r>
              <a:rPr lang="cs-CZ" dirty="0"/>
              <a:t>Nabytí právní moci souhlasu SO</a:t>
            </a:r>
          </a:p>
          <a:p>
            <a:r>
              <a:rPr lang="cs-CZ" dirty="0"/>
              <a:t>Souhlas třetích osob – pokud má VPS vliv na jejich práva, nabývá účinnosti až po písemném souhlasu, bez něj se překlápí do řízení</a:t>
            </a:r>
          </a:p>
        </p:txBody>
      </p:sp>
    </p:spTree>
    <p:extLst>
      <p:ext uri="{BB962C8B-B14F-4D97-AF65-F5344CB8AC3E}">
        <p14:creationId xmlns:p14="http://schemas.microsoft.com/office/powerpoint/2010/main" val="85481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Změna VPS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Písemná dohoda stran</a:t>
            </a:r>
          </a:p>
          <a:p>
            <a:r>
              <a:rPr lang="cs-CZ" dirty="0" smtClean="0"/>
              <a:t>Souhlas SO/třetích osob, pokud byl potřeba k uzavření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41977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1009</Words>
  <Application>Microsoft Office PowerPoint</Application>
  <PresentationFormat>Širokoúhlá obrazovka</PresentationFormat>
  <Paragraphs>106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Veřejnoprávní smlouvy</vt:lpstr>
      <vt:lpstr>Definice</vt:lpstr>
      <vt:lpstr>Právní úprava</vt:lpstr>
      <vt:lpstr>Druhy VPS</vt:lpstr>
      <vt:lpstr>Koordinační - § 160</vt:lpstr>
      <vt:lpstr>Subordinační - § 161</vt:lpstr>
      <vt:lpstr>O převodu nebo způsobu výkonu práv a povinností</vt:lpstr>
      <vt:lpstr>Uzavírání</vt:lpstr>
      <vt:lpstr>Změna VPS</vt:lpstr>
      <vt:lpstr>Výpověď VPS</vt:lpstr>
      <vt:lpstr>Zrušení VPS</vt:lpstr>
      <vt:lpstr>Zrušení na návrh</vt:lpstr>
      <vt:lpstr>Zrušení v přezkumném řízení</vt:lpstr>
      <vt:lpstr>Účinky zrušení vůči třetím osobám</vt:lpstr>
      <vt:lpstr>Spory z VPS</vt:lpstr>
      <vt:lpstr>Spory z VPS 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Veřejnoprávní smlouvy</dc:title>
  <dc:creator>Anna Chamráthová</dc:creator>
  <cp:lastModifiedBy>Anna Chamráthová</cp:lastModifiedBy>
  <cp:revision>19</cp:revision>
  <dcterms:created xsi:type="dcterms:W3CDTF">2020-02-19T19:41:10Z</dcterms:created>
  <dcterms:modified xsi:type="dcterms:W3CDTF">2020-02-20T09:54:31Z</dcterms:modified>
</cp:coreProperties>
</file>