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7" r:id="rId2"/>
    <p:sldId id="32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330" r:id="rId29"/>
    <p:sldId id="275" r:id="rId30"/>
    <p:sldId id="276" r:id="rId31"/>
    <p:sldId id="277" r:id="rId32"/>
    <p:sldId id="279" r:id="rId33"/>
    <p:sldId id="280" r:id="rId34"/>
    <p:sldId id="281" r:id="rId35"/>
    <p:sldId id="282" r:id="rId36"/>
    <p:sldId id="283" r:id="rId37"/>
    <p:sldId id="284" r:id="rId38"/>
    <p:sldId id="331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328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08" r:id="rId64"/>
    <p:sldId id="309" r:id="rId65"/>
    <p:sldId id="310" r:id="rId66"/>
    <p:sldId id="311" r:id="rId67"/>
    <p:sldId id="312" r:id="rId68"/>
    <p:sldId id="313" r:id="rId69"/>
    <p:sldId id="314" r:id="rId70"/>
    <p:sldId id="315" r:id="rId71"/>
    <p:sldId id="316" r:id="rId72"/>
    <p:sldId id="317" r:id="rId73"/>
    <p:sldId id="318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15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07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705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5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09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6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074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32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14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5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93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1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21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8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46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CC66-DB91-48B8-B22D-FFD713393192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D18CD5-0EF4-4D22-864E-E165B23FE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5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Zahájení řízení       </a:t>
            </a:r>
            <a:b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i="1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Registrační </a:t>
            </a:r>
            <a:r>
              <a:rPr lang="cs-CZ" sz="4000" b="1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vyhledávací proces</a:t>
            </a:r>
            <a:br>
              <a:rPr lang="cs-CZ" sz="4000" b="1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REGISTRAČNÍ ŘÍZENÍ</a:t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624250"/>
            <a:ext cx="6400800" cy="10145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altLang="cs-CZ" dirty="0" smtClean="0"/>
          </a:p>
          <a:p>
            <a:pPr marL="0" indent="0" algn="ctr">
              <a:buNone/>
            </a:pPr>
            <a:r>
              <a:rPr lang="cs-CZ" altLang="cs-CZ" dirty="0" err="1" smtClean="0"/>
              <a:t>z.č</a:t>
            </a:r>
            <a:r>
              <a:rPr lang="cs-CZ" altLang="cs-CZ" dirty="0" smtClean="0"/>
              <a:t>. 280/2009 Sb., §§ 125-133</a:t>
            </a:r>
          </a:p>
          <a:p>
            <a:pPr marL="0" indent="0" algn="ctr">
              <a:buNone/>
            </a:pPr>
            <a:r>
              <a:rPr lang="cs-CZ" altLang="cs-CZ" b="1" dirty="0" smtClean="0"/>
              <a:t>Řízení o závazném posouzení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7739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3326" y="620550"/>
            <a:ext cx="875211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Zastavení řízení</a:t>
            </a:r>
          </a:p>
          <a:p>
            <a:endParaRPr lang="cs-CZ" dirty="0"/>
          </a:p>
          <a:p>
            <a:r>
              <a:rPr lang="cs-CZ" b="1" i="1" dirty="0" smtClean="0"/>
              <a:t>Správce </a:t>
            </a:r>
            <a:r>
              <a:rPr lang="cs-CZ" b="1" i="1" dirty="0"/>
              <a:t>daně rozhodnutím řízení zastaví, jestliže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a) osoba zúčastněná na správě daní vzala své podání,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b) jde o zjevně právně nepřípustné podání,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c) ten, o jehož právech a povinnostech má být rozhodnuto, zanikl bez právního nástupce,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d) bylo učiněno podání ve věci, o níž již bylo pravomocně rozhodnuto, nejde-li o rozhodnutí prozatímní nebo předběžné povahy,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e) nelze v řízení pokračovat z důvodů, které stanoví zákon, nebo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f) řízení se stalo bezpředmětným.</a:t>
            </a:r>
          </a:p>
          <a:p>
            <a:r>
              <a:rPr lang="cs-CZ" dirty="0"/>
              <a:t> </a:t>
            </a:r>
          </a:p>
          <a:p>
            <a:r>
              <a:rPr lang="cs-CZ" i="1" u="sng" dirty="0" smtClean="0"/>
              <a:t>Týká-li </a:t>
            </a:r>
            <a:r>
              <a:rPr lang="cs-CZ" i="1" u="sng" dirty="0"/>
              <a:t>se některý z dův</a:t>
            </a:r>
            <a:r>
              <a:rPr lang="cs-CZ" u="sng" dirty="0"/>
              <a:t>odů zastavení řízení jen části jeho předmětu, zastaví se řízení jen v této části</a:t>
            </a:r>
          </a:p>
        </p:txBody>
      </p:sp>
    </p:spTree>
    <p:extLst>
      <p:ext uri="{BB962C8B-B14F-4D97-AF65-F5344CB8AC3E}">
        <p14:creationId xmlns:p14="http://schemas.microsoft.com/office/powerpoint/2010/main" val="311386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Etapy správy daní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>
            <a:noAutofit/>
          </a:bodyPr>
          <a:lstStyle/>
          <a:p>
            <a:pPr marL="274320" indent="-274320">
              <a:buFont typeface="Wingdings 2"/>
              <a:buChar char=""/>
              <a:defRPr/>
            </a:pP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Registrace daňových subjektů vč. činnosti vyhledávací –</a:t>
            </a:r>
            <a:r>
              <a:rPr 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registrační řízení</a:t>
            </a:r>
            <a:endParaRPr lang="cs-CZ" sz="44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Vyměřování daní 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Inkasní správa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Opravné prostředky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558183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Zvláštní část o </a:t>
            </a:r>
            <a:r>
              <a:rPr lang="cs-CZ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sp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. daní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3000" b="1" dirty="0"/>
              <a:t>Registrační řízení</a:t>
            </a:r>
            <a:r>
              <a:rPr lang="cs-CZ" altLang="cs-CZ" sz="3000" dirty="0"/>
              <a:t>, závazné posouzení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000" b="1" dirty="0"/>
              <a:t>Daňové řízení</a:t>
            </a:r>
            <a:r>
              <a:rPr lang="cs-CZ" altLang="cs-CZ" sz="3000" dirty="0"/>
              <a:t> – </a:t>
            </a:r>
            <a:r>
              <a:rPr lang="cs-CZ" altLang="cs-CZ" sz="3000" b="1" u="sng" dirty="0"/>
              <a:t>nalézací řízení</a:t>
            </a:r>
            <a:r>
              <a:rPr lang="cs-CZ" altLang="cs-CZ" sz="3000" dirty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cs-CZ" altLang="cs-CZ" sz="3000" dirty="0"/>
              <a:t>vyměřovací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-  </a:t>
            </a:r>
            <a:r>
              <a:rPr lang="cs-CZ" altLang="cs-CZ" sz="3000" dirty="0" err="1"/>
              <a:t>doměřovací</a:t>
            </a:r>
            <a:endParaRPr lang="cs-CZ" altLang="cs-CZ" sz="3000" dirty="0"/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cs-CZ" altLang="cs-CZ" sz="3000" dirty="0"/>
              <a:t> řádný op. 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endParaRPr lang="cs-CZ" altLang="cs-CZ" sz="3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     </a:t>
            </a:r>
            <a:r>
              <a:rPr lang="cs-CZ" altLang="cs-CZ" sz="3000" dirty="0" smtClean="0"/>
              <a:t>   - </a:t>
            </a:r>
            <a:r>
              <a:rPr lang="cs-CZ" altLang="cs-CZ" sz="3000" b="1" u="sng" dirty="0" smtClean="0"/>
              <a:t>placení </a:t>
            </a:r>
            <a:r>
              <a:rPr lang="cs-CZ" altLang="cs-CZ" sz="3000" b="1" u="sng" dirty="0"/>
              <a:t>daní</a:t>
            </a:r>
            <a:r>
              <a:rPr lang="cs-CZ" altLang="cs-CZ" sz="3000" dirty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posečkání, splátky, zajištění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exekuce, řádný op.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dirty="0"/>
              <a:t>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000" b="1" dirty="0"/>
              <a:t>                       </a:t>
            </a:r>
            <a:r>
              <a:rPr lang="cs-CZ" altLang="cs-CZ" sz="3000" b="1" dirty="0" smtClean="0"/>
              <a:t>   -</a:t>
            </a:r>
            <a:r>
              <a:rPr lang="cs-CZ" altLang="cs-CZ" sz="3000" b="1" u="sng" dirty="0"/>
              <a:t>mimořádné op. + dozorčí</a:t>
            </a:r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369285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Daňové řízení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sz="3000" b="1" dirty="0"/>
              <a:t>Daňové řízení se skládá podle okolností z dílčích řízení, ve kterých jsou vydávána jednotlivá rozhodnutí. Dílčím řízením se pro účely </a:t>
            </a:r>
            <a:r>
              <a:rPr lang="cs-CZ" altLang="cs-CZ" sz="3000" b="1" dirty="0" smtClean="0"/>
              <a:t>zákona - DŘ </a:t>
            </a:r>
            <a:r>
              <a:rPr lang="cs-CZ" altLang="cs-CZ" sz="3000" b="1" dirty="0"/>
              <a:t>rozumí řízení:</a:t>
            </a:r>
          </a:p>
        </p:txBody>
      </p:sp>
    </p:spTree>
    <p:extLst>
      <p:ext uri="{BB962C8B-B14F-4D97-AF65-F5344CB8AC3E}">
        <p14:creationId xmlns:p14="http://schemas.microsoft.com/office/powerpoint/2010/main" val="33836342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776651" y="824139"/>
            <a:ext cx="7313612" cy="5640388"/>
            <a:chOff x="575" y="1001"/>
            <a:chExt cx="4464" cy="2447"/>
          </a:xfrm>
        </p:grpSpPr>
        <p:cxnSp>
          <p:nvCxnSpPr>
            <p:cNvPr id="1028" name="_s1028"/>
            <p:cNvCxnSpPr>
              <a:cxnSpLocks noChangeShapeType="1"/>
              <a:stCxn id="13" idx="0"/>
              <a:endCxn id="5" idx="2"/>
            </p:cNvCxnSpPr>
            <p:nvPr/>
          </p:nvCxnSpPr>
          <p:spPr bwMode="auto">
            <a:xfrm rot="16200000">
              <a:off x="2771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12" idx="0"/>
              <a:endCxn id="5" idx="2"/>
            </p:cNvCxnSpPr>
            <p:nvPr/>
          </p:nvCxnSpPr>
          <p:spPr bwMode="auto">
            <a:xfrm rot="5400000" flipH="1">
              <a:off x="3275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11" idx="0"/>
              <a:endCxn id="5" idx="2"/>
            </p:cNvCxnSpPr>
            <p:nvPr/>
          </p:nvCxnSpPr>
          <p:spPr bwMode="auto">
            <a:xfrm rot="5400000" flipH="1">
              <a:off x="3779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10" idx="0"/>
              <a:endCxn id="5" idx="2"/>
            </p:cNvCxnSpPr>
            <p:nvPr/>
          </p:nvCxnSpPr>
          <p:spPr bwMode="auto">
            <a:xfrm rot="16200000">
              <a:off x="2267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3024" y="179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3528" y="1288"/>
              <a:ext cx="144" cy="1009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_s103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2520" y="1289"/>
              <a:ext cx="144" cy="1007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_s103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1007" y="1289"/>
              <a:ext cx="1656" cy="20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_s103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1007" y="1289"/>
              <a:ext cx="1656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_s103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1007" y="1289"/>
              <a:ext cx="165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8"/>
            <p:cNvSpPr>
              <a:spLocks noChangeArrowheads="1"/>
            </p:cNvSpPr>
            <p:nvPr/>
          </p:nvSpPr>
          <p:spPr bwMode="auto">
            <a:xfrm>
              <a:off x="575" y="100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Dílčí daňová řízení </a:t>
              </a:r>
            </a:p>
          </p:txBody>
        </p:sp>
        <p:sp>
          <p:nvSpPr>
            <p:cNvPr id="4" name="_s1039"/>
            <p:cNvSpPr>
              <a:spLocks noChangeArrowheads="1"/>
            </p:cNvSpPr>
            <p:nvPr/>
          </p:nvSpPr>
          <p:spPr bwMode="auto">
            <a:xfrm>
              <a:off x="2663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Nalézací</a:t>
              </a:r>
            </a:p>
          </p:txBody>
        </p:sp>
        <p:sp>
          <p:nvSpPr>
            <p:cNvPr id="5" name="_s1040"/>
            <p:cNvSpPr>
              <a:spLocks noChangeArrowheads="1"/>
            </p:cNvSpPr>
            <p:nvPr/>
          </p:nvSpPr>
          <p:spPr bwMode="auto">
            <a:xfrm>
              <a:off x="2663" y="229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Při placení daní</a:t>
              </a:r>
            </a:p>
          </p:txBody>
        </p:sp>
        <p:sp>
          <p:nvSpPr>
            <p:cNvPr id="6" name="_s1041"/>
            <p:cNvSpPr>
              <a:spLocks noChangeArrowheads="1"/>
            </p:cNvSpPr>
            <p:nvPr/>
          </p:nvSpPr>
          <p:spPr bwMode="auto">
            <a:xfrm>
              <a:off x="2663" y="3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opravných 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dozorčích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prostředcích</a:t>
              </a:r>
            </a:p>
          </p:txBody>
        </p:sp>
        <p:sp>
          <p:nvSpPr>
            <p:cNvPr id="7" name="_s1042"/>
            <p:cNvSpPr>
              <a:spLocks noChangeArrowheads="1"/>
            </p:cNvSpPr>
            <p:nvPr/>
          </p:nvSpPr>
          <p:spPr bwMode="auto">
            <a:xfrm>
              <a:off x="1655" y="186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vyměřovací</a:t>
              </a:r>
            </a:p>
          </p:txBody>
        </p:sp>
        <p:sp>
          <p:nvSpPr>
            <p:cNvPr id="8" name="_s1043"/>
            <p:cNvSpPr>
              <a:spLocks noChangeArrowheads="1"/>
            </p:cNvSpPr>
            <p:nvPr/>
          </p:nvSpPr>
          <p:spPr bwMode="auto">
            <a:xfrm>
              <a:off x="3671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ŘOP</a:t>
              </a:r>
            </a:p>
          </p:txBody>
        </p:sp>
        <p:sp>
          <p:nvSpPr>
            <p:cNvPr id="9" name="_s1044"/>
            <p:cNvSpPr>
              <a:spLocks noChangeArrowheads="1"/>
            </p:cNvSpPr>
            <p:nvPr/>
          </p:nvSpPr>
          <p:spPr bwMode="auto">
            <a:xfrm>
              <a:off x="2663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doměřovací</a:t>
              </a:r>
            </a:p>
          </p:txBody>
        </p:sp>
        <p:sp>
          <p:nvSpPr>
            <p:cNvPr id="10" name="_s1045"/>
            <p:cNvSpPr>
              <a:spLocks noChangeArrowheads="1"/>
            </p:cNvSpPr>
            <p:nvPr/>
          </p:nvSpPr>
          <p:spPr bwMode="auto">
            <a:xfrm>
              <a:off x="1151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posečkání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nebo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splátkování</a:t>
              </a:r>
            </a:p>
          </p:txBody>
        </p:sp>
        <p:sp>
          <p:nvSpPr>
            <p:cNvPr id="11" name="_s1046"/>
            <p:cNvSpPr>
              <a:spLocks noChangeArrowheads="1"/>
            </p:cNvSpPr>
            <p:nvPr/>
          </p:nvSpPr>
          <p:spPr bwMode="auto">
            <a:xfrm>
              <a:off x="4175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 ŘOP</a:t>
              </a:r>
            </a:p>
          </p:txBody>
        </p:sp>
        <p:sp>
          <p:nvSpPr>
            <p:cNvPr id="12" name="_s1047"/>
            <p:cNvSpPr>
              <a:spLocks noChangeArrowheads="1"/>
            </p:cNvSpPr>
            <p:nvPr/>
          </p:nvSpPr>
          <p:spPr bwMode="auto">
            <a:xfrm>
              <a:off x="3167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exekuční</a:t>
              </a:r>
            </a:p>
          </p:txBody>
        </p:sp>
        <p:sp>
          <p:nvSpPr>
            <p:cNvPr id="13" name="_s1048"/>
            <p:cNvSpPr>
              <a:spLocks noChangeArrowheads="1"/>
            </p:cNvSpPr>
            <p:nvPr/>
          </p:nvSpPr>
          <p:spPr bwMode="auto">
            <a:xfrm>
              <a:off x="2159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zajištění daně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182059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ŘÍZENÍ</a:t>
            </a:r>
            <a:endParaRPr lang="cs-CZ" b="1" u="sng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" y="2162175"/>
            <a:ext cx="7942217" cy="395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dirty="0" smtClean="0"/>
              <a:t>  </a:t>
            </a:r>
            <a:r>
              <a:rPr lang="cs-CZ" altLang="cs-CZ" sz="4000" b="1" u="sng" dirty="0" smtClean="0"/>
              <a:t>Širší </a:t>
            </a:r>
            <a:r>
              <a:rPr lang="cs-CZ" altLang="cs-CZ" sz="4000" b="1" u="sng" dirty="0"/>
              <a:t>pojetí</a:t>
            </a:r>
            <a:r>
              <a:rPr lang="cs-CZ" altLang="cs-CZ" sz="3600" b="1" dirty="0"/>
              <a:t> - výseč  správy </a:t>
            </a:r>
            <a:r>
              <a:rPr lang="cs-CZ" altLang="cs-CZ" sz="3600" b="1" dirty="0" smtClean="0"/>
              <a:t>daní spojená </a:t>
            </a:r>
            <a:r>
              <a:rPr lang="cs-CZ" altLang="cs-CZ" sz="3600" b="1" dirty="0"/>
              <a:t>s </a:t>
            </a:r>
            <a:r>
              <a:rPr lang="cs-CZ" altLang="cs-CZ" sz="3600" b="1" i="1" u="sng" dirty="0"/>
              <a:t>registrací a vyhledáváním</a:t>
            </a:r>
            <a:r>
              <a:rPr lang="cs-CZ" altLang="cs-CZ" sz="3600" b="1" dirty="0"/>
              <a:t> daňových subjektů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3600" b="1" dirty="0" smtClean="0"/>
              <a:t>   </a:t>
            </a:r>
            <a:r>
              <a:rPr lang="cs-CZ" altLang="cs-CZ" sz="3600" b="1" u="sng" dirty="0" smtClean="0"/>
              <a:t>Užší </a:t>
            </a:r>
            <a:r>
              <a:rPr lang="cs-CZ" altLang="cs-CZ" sz="3600" b="1" u="sng" dirty="0"/>
              <a:t>pojetí</a:t>
            </a:r>
            <a:r>
              <a:rPr lang="cs-CZ" altLang="cs-CZ" sz="3600" b="1" dirty="0"/>
              <a:t> - daňové řízení v procesu registrace, vyhledávání, změny a  zrušení registrace daňovým subjektem</a:t>
            </a:r>
          </a:p>
        </p:txBody>
      </p:sp>
    </p:spTree>
    <p:extLst>
      <p:ext uri="{BB962C8B-B14F-4D97-AF65-F5344CB8AC3E}">
        <p14:creationId xmlns:p14="http://schemas.microsoft.com/office/powerpoint/2010/main" val="4154303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Stádia řízení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Zahájení</a:t>
            </a:r>
          </a:p>
          <a:p>
            <a:pPr eaLnBrk="1" hangingPunct="1"/>
            <a:r>
              <a:rPr lang="cs-CZ" altLang="cs-CZ" sz="3600" b="1" dirty="0"/>
              <a:t>Zjišťování podkladů</a:t>
            </a:r>
          </a:p>
          <a:p>
            <a:pPr eaLnBrk="1" hangingPunct="1"/>
            <a:r>
              <a:rPr lang="cs-CZ" altLang="cs-CZ" sz="3600" b="1" dirty="0"/>
              <a:t>Vydání rozhodnutí</a:t>
            </a:r>
          </a:p>
          <a:p>
            <a:pPr marL="0" indent="0" eaLnBrk="1" hangingPunct="1">
              <a:buNone/>
            </a:pPr>
            <a:endParaRPr lang="cs-CZ" alt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25138900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ChangeArrowheads="1"/>
          </p:cNvSpPr>
          <p:nvPr/>
        </p:nvSpPr>
        <p:spPr bwMode="auto">
          <a:xfrm>
            <a:off x="1524001" y="-4132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Calibri" panose="020F0502020204030204" pitchFamily="34" charset="0"/>
            </a:endParaRPr>
          </a:p>
        </p:txBody>
      </p:sp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2063750" y="188914"/>
            <a:ext cx="8135938" cy="6669087"/>
            <a:chOff x="1485" y="-1259"/>
            <a:chExt cx="3600" cy="8280"/>
          </a:xfrm>
        </p:grpSpPr>
        <p:cxnSp>
          <p:nvCxnSpPr>
            <p:cNvPr id="2052" name="_s2052"/>
            <p:cNvCxnSpPr>
              <a:cxnSpLocks noChangeShapeType="1"/>
              <a:stCxn id="10" idx="2"/>
              <a:endCxn id="3" idx="3"/>
            </p:cNvCxnSpPr>
            <p:nvPr/>
          </p:nvCxnSpPr>
          <p:spPr bwMode="auto">
            <a:xfrm rot="10800000">
              <a:off x="2551" y="-540"/>
              <a:ext cx="374" cy="724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/>
            <p:cNvCxnSpPr>
              <a:cxnSpLocks noChangeShapeType="1"/>
              <a:stCxn id="9" idx="2"/>
              <a:endCxn id="3" idx="3"/>
            </p:cNvCxnSpPr>
            <p:nvPr/>
          </p:nvCxnSpPr>
          <p:spPr bwMode="auto">
            <a:xfrm rot="10800000">
              <a:off x="2551" y="-540"/>
              <a:ext cx="374" cy="616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_s2054"/>
            <p:cNvCxnSpPr>
              <a:cxnSpLocks noChangeShapeType="1"/>
              <a:stCxn id="8" idx="2"/>
              <a:endCxn id="3" idx="3"/>
            </p:cNvCxnSpPr>
            <p:nvPr/>
          </p:nvCxnSpPr>
          <p:spPr bwMode="auto">
            <a:xfrm rot="10800000">
              <a:off x="2551" y="-540"/>
              <a:ext cx="374" cy="50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5" name="_s2055"/>
            <p:cNvCxnSpPr>
              <a:cxnSpLocks noChangeShapeType="1"/>
              <a:stCxn id="7" idx="2"/>
              <a:endCxn id="3" idx="3"/>
            </p:cNvCxnSpPr>
            <p:nvPr/>
          </p:nvCxnSpPr>
          <p:spPr bwMode="auto">
            <a:xfrm rot="10800000">
              <a:off x="2551" y="-540"/>
              <a:ext cx="374" cy="399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6" name="_s2056"/>
            <p:cNvCxnSpPr>
              <a:cxnSpLocks noChangeShapeType="1"/>
              <a:stCxn id="6" idx="2"/>
              <a:endCxn id="3" idx="3"/>
            </p:cNvCxnSpPr>
            <p:nvPr/>
          </p:nvCxnSpPr>
          <p:spPr bwMode="auto">
            <a:xfrm rot="10800000">
              <a:off x="2551" y="-540"/>
              <a:ext cx="374" cy="291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7" name="_s2057"/>
            <p:cNvCxnSpPr>
              <a:cxnSpLocks noChangeShapeType="1"/>
              <a:stCxn id="5" idx="2"/>
              <a:endCxn id="3" idx="3"/>
            </p:cNvCxnSpPr>
            <p:nvPr/>
          </p:nvCxnSpPr>
          <p:spPr bwMode="auto">
            <a:xfrm rot="10800000">
              <a:off x="2551" y="-540"/>
              <a:ext cx="374" cy="183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8" name="_s2058"/>
            <p:cNvCxnSpPr>
              <a:cxnSpLocks noChangeShapeType="1"/>
              <a:stCxn id="4" idx="2"/>
              <a:endCxn id="3" idx="3"/>
            </p:cNvCxnSpPr>
            <p:nvPr/>
          </p:nvCxnSpPr>
          <p:spPr bwMode="auto">
            <a:xfrm rot="10800000">
              <a:off x="2551" y="-540"/>
              <a:ext cx="374" cy="75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9"/>
            <p:cNvSpPr>
              <a:spLocks noChangeArrowheads="1"/>
            </p:cNvSpPr>
            <p:nvPr/>
          </p:nvSpPr>
          <p:spPr bwMode="auto">
            <a:xfrm>
              <a:off x="1485" y="-125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Registrační řízení a vyhledávací činnost </a:t>
              </a:r>
              <a:endParaRPr kumimoji="0" lang="cs-CZ" altLang="cs-CZ" sz="3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_s2060"/>
            <p:cNvSpPr>
              <a:spLocks noChangeArrowheads="1"/>
            </p:cNvSpPr>
            <p:nvPr/>
          </p:nvSpPr>
          <p:spPr bwMode="auto">
            <a:xfrm>
              <a:off x="2925" y="-17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Registrace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_s2061"/>
            <p:cNvSpPr>
              <a:spLocks noChangeArrowheads="1"/>
            </p:cNvSpPr>
            <p:nvPr/>
          </p:nvSpPr>
          <p:spPr bwMode="auto">
            <a:xfrm>
              <a:off x="2925" y="9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Oznamování zákonem stanovených skutečností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2062"/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Oznamování změn dat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_s2063"/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Identifikace </a:t>
              </a:r>
              <a:endParaRPr kumimoji="0" lang="cs-CZ" alt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_s2064"/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Řízení o ukončení činnosti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_s2065"/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Vyhledávání daňových subjektů</a:t>
              </a:r>
              <a:endParaRPr kumimoji="0" lang="cs-CZ" alt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_s2066"/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Údržba databáze registru daňových subjektů</a:t>
              </a:r>
              <a:endParaRPr kumimoji="0" lang="cs-CZ" altLang="cs-CZ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24001" y="6901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567810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36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Registrace daňových subjektů</a:t>
            </a:r>
            <a: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36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36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Správcem daně	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cs-CZ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ex offo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základě vyhledávací činnosti správce daně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základě součinnosti třetích osob-oznamovací povinnost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sz="2400" b="1"/>
              <a:t>na upozornění 3 os.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56364" y="1600200"/>
            <a:ext cx="573563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i="1" dirty="0">
                <a:solidFill>
                  <a:srgbClr val="0000FF"/>
                </a:solidFill>
              </a:rPr>
              <a:t>Daňovým subjektem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/>
              <a:t>zákona         dobrovolnosti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/>
              <a:t>    -</a:t>
            </a:r>
            <a:r>
              <a:rPr lang="cs-CZ" altLang="cs-CZ" sz="2400" b="1" i="1" dirty="0"/>
              <a:t>cizinec (bydliště x sídlo     v cizině) nemá     provozovnu či nemovitosti v ČR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6456364" y="2349501"/>
            <a:ext cx="3095625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-</a:t>
            </a:r>
            <a:r>
              <a:rPr lang="cs-CZ" altLang="cs-CZ" sz="1800" b="1"/>
              <a:t>Poplatníkem daně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-Plátcem daně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7248525" y="3141664"/>
            <a:ext cx="7191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256588" y="3141664"/>
            <a:ext cx="6477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9357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Registrace daňových subjektů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i="1" u="sng" dirty="0"/>
              <a:t>Procesního předpisu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800" dirty="0"/>
              <a:t>    </a:t>
            </a:r>
            <a:endParaRPr lang="cs-CZ" altLang="cs-CZ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u="sng" dirty="0">
                <a:solidFill>
                  <a:srgbClr val="003399"/>
                </a:solidFill>
                <a:latin typeface="Times New Roman" panose="02020603050405020304" pitchFamily="18" charset="0"/>
              </a:rPr>
              <a:t>DŘ § 125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u="sng" dirty="0">
                <a:latin typeface="Times New Roman" panose="02020603050405020304" pitchFamily="18" charset="0"/>
              </a:rPr>
              <a:t>Registrační povinnost vzniká daňovému subjektu, kterému vznikne povinnost podat přihlášku k registraci k jednotlivé dani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97680" y="1600200"/>
            <a:ext cx="789432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i="1" u="sng" dirty="0"/>
              <a:t>Hmotně právních předpisů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000" dirty="0"/>
              <a:t>    </a:t>
            </a:r>
            <a:r>
              <a:rPr lang="cs-CZ" altLang="cs-CZ" sz="1800" dirty="0"/>
              <a:t>-</a:t>
            </a:r>
            <a:r>
              <a:rPr lang="cs-CZ" altLang="cs-CZ" sz="1800" b="1" i="1" dirty="0"/>
              <a:t>jednotlivé daňové zákony či poplatkové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   </a:t>
            </a:r>
            <a:r>
              <a:rPr lang="cs-CZ" altLang="cs-CZ" sz="2000" b="1" i="1" dirty="0"/>
              <a:t>například: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smtClean="0"/>
              <a:t>-</a:t>
            </a:r>
            <a:r>
              <a:rPr lang="cs-CZ" altLang="cs-CZ" sz="2000" b="1" dirty="0" smtClean="0"/>
              <a:t>DP </a:t>
            </a:r>
            <a:r>
              <a:rPr lang="cs-CZ" altLang="cs-CZ" sz="2000" b="1" dirty="0"/>
              <a:t>15 dnů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-DPH lhůta 15 dnů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-z. o místních poplatcích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(oznamovací povinnost stanovena v OZVO v </a:t>
            </a:r>
            <a:r>
              <a:rPr lang="cs-CZ" altLang="cs-CZ" sz="2000" b="1" dirty="0" err="1"/>
              <a:t>sam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půs</a:t>
            </a:r>
            <a:r>
              <a:rPr lang="cs-CZ" altLang="cs-CZ" sz="2000" b="1" dirty="0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753431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8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Stádia řízení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39389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Zahájení</a:t>
            </a:r>
          </a:p>
          <a:p>
            <a:pPr eaLnBrk="1" hangingPunct="1"/>
            <a:r>
              <a:rPr lang="cs-CZ" altLang="cs-CZ" sz="3600" b="1" dirty="0"/>
              <a:t>Zjišťování podkladů</a:t>
            </a:r>
          </a:p>
          <a:p>
            <a:pPr eaLnBrk="1" hangingPunct="1"/>
            <a:r>
              <a:rPr lang="cs-CZ" altLang="cs-CZ" sz="3600" b="1" dirty="0"/>
              <a:t>Vydání rozhodnutí</a:t>
            </a:r>
          </a:p>
          <a:p>
            <a:pPr eaLnBrk="1" hangingPunct="1"/>
            <a:endParaRPr lang="cs-CZ" altLang="cs-CZ" sz="3600" b="1" dirty="0"/>
          </a:p>
          <a:p>
            <a:pPr eaLnBrk="1" hangingPunct="1"/>
            <a:r>
              <a:rPr lang="cs-CZ" altLang="cs-CZ" sz="3600" b="1" dirty="0"/>
              <a:t>Přezkum rozhodnutí</a:t>
            </a:r>
          </a:p>
          <a:p>
            <a:pPr eaLnBrk="1" hangingPunct="1"/>
            <a:r>
              <a:rPr lang="cs-CZ" altLang="cs-CZ" sz="3600" b="1" dirty="0"/>
              <a:t>Výkon rozhodnutí</a:t>
            </a:r>
          </a:p>
        </p:txBody>
      </p:sp>
    </p:spTree>
    <p:extLst>
      <p:ext uri="{BB962C8B-B14F-4D97-AF65-F5344CB8AC3E}">
        <p14:creationId xmlns:p14="http://schemas.microsoft.com/office/powerpoint/2010/main" val="1402422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Vznik 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povinnosti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RP vzniká daňovému subjektu, kterému vznikne povinnost podat přihlášku k  registraci k jednotlivé dani </a:t>
            </a:r>
          </a:p>
          <a:p>
            <a:pPr eaLnBrk="1" hangingPunct="1"/>
            <a:r>
              <a:rPr lang="cs-CZ" altLang="cs-CZ" sz="2800" b="1" dirty="0" smtClean="0"/>
              <a:t>V přihlášce je d. S. povinen uvést předepsané údaje potřebné pro správu daní </a:t>
            </a:r>
          </a:p>
        </p:txBody>
      </p:sp>
    </p:spTree>
    <p:extLst>
      <p:ext uri="{BB962C8B-B14F-4D97-AF65-F5344CB8AC3E}">
        <p14:creationId xmlns:p14="http://schemas.microsoft.com/office/powerpoint/2010/main" val="362363156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obdrží </a:t>
            </a:r>
            <a:r>
              <a:rPr lang="cs-CZ" altLang="cs-CZ" sz="2400" b="1" u="sng" dirty="0">
                <a:solidFill>
                  <a:schemeClr val="tx1"/>
                </a:solidFill>
              </a:rPr>
              <a:t>povolení</a:t>
            </a:r>
            <a:r>
              <a:rPr lang="cs-CZ" altLang="cs-CZ" sz="2400" dirty="0">
                <a:solidFill>
                  <a:schemeClr val="tx1"/>
                </a:solidFill>
              </a:rPr>
              <a:t> nebo </a:t>
            </a:r>
            <a:r>
              <a:rPr lang="cs-CZ" altLang="cs-CZ" sz="2400" b="1" u="sng" dirty="0">
                <a:solidFill>
                  <a:schemeClr val="tx1"/>
                </a:solidFill>
              </a:rPr>
              <a:t>získá oprávnění vykonávat činnost</a:t>
            </a:r>
            <a:r>
              <a:rPr lang="cs-CZ" altLang="cs-CZ" sz="2400" dirty="0">
                <a:solidFill>
                  <a:schemeClr val="tx1"/>
                </a:solidFill>
              </a:rPr>
              <a:t>, která je zdrojem příjmů, které jsou předmětem daně, nebo jejíž výsledky jsou předmětem daně,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>
                <a:solidFill>
                  <a:schemeClr val="tx1"/>
                </a:solidFill>
              </a:rPr>
              <a:t>vykonávat činnost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dirty="0">
                <a:solidFill>
                  <a:schemeClr val="tx1"/>
                </a:solidFill>
              </a:rPr>
              <a:t>jejíž výsledky jsou předmětem daně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b="1" u="sng" dirty="0">
                <a:solidFill>
                  <a:schemeClr val="tx1"/>
                </a:solidFill>
              </a:rPr>
              <a:t>nebo pobírat příjmy</a:t>
            </a:r>
            <a:r>
              <a:rPr lang="cs-CZ" altLang="cs-CZ" sz="2400" b="1" dirty="0">
                <a:solidFill>
                  <a:schemeClr val="tx1"/>
                </a:solidFill>
              </a:rPr>
              <a:t>, </a:t>
            </a:r>
            <a:r>
              <a:rPr lang="cs-CZ" altLang="cs-CZ" sz="2400" dirty="0">
                <a:solidFill>
                  <a:schemeClr val="tx1"/>
                </a:solidFill>
              </a:rPr>
              <a:t>které jsou předmětem daně,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Daňový subjekt se sídlem nebo bydlištěm v zahraničí pobírající P nebo má povolení či oprávnění k vykonávání činnosti</a:t>
            </a:r>
          </a:p>
        </p:txBody>
      </p:sp>
      <p:pic>
        <p:nvPicPr>
          <p:cNvPr id="17411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18" y="-169817"/>
            <a:ext cx="8480425" cy="144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8446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i="1"/>
              <a:t>Plátce daně</a:t>
            </a:r>
            <a:r>
              <a:rPr lang="cs-CZ" altLang="cs-CZ" sz="3200"/>
              <a:t> je povinen podat přihlášku k registraci u správce daně nejpozději do patnácti dnů </a:t>
            </a:r>
            <a:r>
              <a:rPr lang="cs-CZ" altLang="cs-CZ" sz="3200" b="1" i="1"/>
              <a:t>od vzniku povinnosti srážet daň nebo zálohy na ni nebo daň vybírat</a:t>
            </a:r>
            <a:r>
              <a:rPr lang="cs-CZ" altLang="cs-CZ" sz="3200"/>
              <a:t>, pokud zvláštní předpis nestanoví jinak,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/>
              <a:t>Plátce daně má povinnost do 15 dnů podat přihlášku k registraci za plátcovu pokladnu-zmocěnec</a:t>
            </a:r>
          </a:p>
        </p:txBody>
      </p:sp>
      <p:pic>
        <p:nvPicPr>
          <p:cNvPr id="1843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6" y="268289"/>
            <a:ext cx="84804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78948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Registrační povinnost </a:t>
            </a:r>
            <a:r>
              <a:rPr lang="cs-CZ" i="1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nemá</a:t>
            </a: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daňový subjekt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vznikla jen </a:t>
            </a:r>
            <a:r>
              <a:rPr lang="cs-CZ" altLang="cs-CZ" sz="3200" b="1" u="sng" dirty="0">
                <a:solidFill>
                  <a:srgbClr val="003399"/>
                </a:solidFill>
              </a:rPr>
              <a:t>nahodilá nebo jednorázová</a:t>
            </a:r>
            <a:r>
              <a:rPr lang="cs-CZ" altLang="cs-CZ" sz="3200" b="1" dirty="0"/>
              <a:t> daňová povinnost</a:t>
            </a:r>
          </a:p>
          <a:p>
            <a:pPr eaLnBrk="1" hangingPunct="1"/>
            <a:r>
              <a:rPr lang="cs-CZ" altLang="cs-CZ" sz="3200" b="1" dirty="0"/>
              <a:t> nebo u něhož je </a:t>
            </a:r>
            <a:r>
              <a:rPr lang="cs-CZ" altLang="cs-CZ" sz="3200" b="1" u="sng" dirty="0">
                <a:solidFill>
                  <a:srgbClr val="003399"/>
                </a:solidFill>
              </a:rPr>
              <a:t>předmětem zdanění jen </a:t>
            </a:r>
            <a:r>
              <a:rPr lang="cs-CZ" altLang="cs-CZ" sz="3200" b="1" u="sng" dirty="0" smtClean="0">
                <a:solidFill>
                  <a:srgbClr val="003399"/>
                </a:solidFill>
              </a:rPr>
              <a:t>nemovitá věc</a:t>
            </a:r>
            <a:endParaRPr lang="cs-CZ" altLang="cs-CZ" sz="3200" b="1" u="sng" dirty="0">
              <a:solidFill>
                <a:srgbClr val="003399"/>
              </a:solidFill>
            </a:endParaRPr>
          </a:p>
          <a:p>
            <a:pPr eaLnBrk="1" hangingPunct="1"/>
            <a:r>
              <a:rPr lang="cs-CZ" altLang="cs-CZ" sz="3200" b="1" dirty="0"/>
              <a:t>který má výhradně </a:t>
            </a:r>
            <a:r>
              <a:rPr lang="cs-CZ" altLang="cs-CZ" sz="3200" b="1" u="sng" dirty="0"/>
              <a:t>příjmy ze závislé činnosti a příjmy</a:t>
            </a:r>
            <a:r>
              <a:rPr lang="cs-CZ" altLang="cs-CZ" sz="3200" b="1" dirty="0"/>
              <a:t>, ze kterých je daň vybírána zvláštní sazbou – </a:t>
            </a:r>
            <a:r>
              <a:rPr lang="cs-CZ" altLang="cs-CZ" sz="3200" b="1" u="sng" dirty="0">
                <a:solidFill>
                  <a:srgbClr val="003399"/>
                </a:solidFill>
              </a:rPr>
              <a:t>daň platí </a:t>
            </a:r>
            <a:r>
              <a:rPr lang="cs-CZ" altLang="cs-CZ" sz="3200" b="1" u="sng" dirty="0" err="1">
                <a:solidFill>
                  <a:srgbClr val="003399"/>
                </a:solidFill>
              </a:rPr>
              <a:t>prostř</a:t>
            </a:r>
            <a:r>
              <a:rPr lang="cs-CZ" altLang="cs-CZ" sz="3200" b="1" u="sng" dirty="0">
                <a:solidFill>
                  <a:srgbClr val="003399"/>
                </a:solidFill>
              </a:rPr>
              <a:t>. plátce!</a:t>
            </a:r>
          </a:p>
        </p:txBody>
      </p:sp>
    </p:spTree>
    <p:extLst>
      <p:ext uri="{BB962C8B-B14F-4D97-AF65-F5344CB8AC3E}">
        <p14:creationId xmlns:p14="http://schemas.microsoft.com/office/powerpoint/2010/main" val="32382928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9952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Změny rozhodných skutečností</a:t>
            </a:r>
            <a:b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daňových-OZNAMOVACÍ povinnost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cs-CZ" sz="3200" b="1" dirty="0"/>
              <a:t>Dojde-li ke změnám skutečností zejména zanikne-li jeho daňová povinnost u některé z daní, je povinen tyto změny oznámit správci daně </a:t>
            </a:r>
            <a:r>
              <a:rPr lang="cs-CZ" sz="3200" b="1" i="1" u="sng" dirty="0"/>
              <a:t>do patnácti dnů</a:t>
            </a:r>
            <a:r>
              <a:rPr lang="cs-CZ" sz="3200" b="1" dirty="0"/>
              <a:t> ode dne, kdy nastaly. </a:t>
            </a:r>
          </a:p>
          <a:p>
            <a:pPr marL="274320" indent="-274320">
              <a:buNone/>
              <a:defRPr/>
            </a:pPr>
            <a:endParaRPr lang="cs-CZ" b="1" dirty="0"/>
          </a:p>
          <a:p>
            <a:pPr marL="274320" indent="-274320">
              <a:buFont typeface="Wingdings 2"/>
              <a:buChar char=""/>
              <a:defRPr/>
            </a:pPr>
            <a:r>
              <a:rPr lang="cs-CZ" sz="2000" b="1" dirty="0"/>
              <a:t>Nesplní-li daňový subjekt svoji povinnost provede správce daně příslušné změny v registraci nebo registraci zruší – ex offo</a:t>
            </a:r>
          </a:p>
          <a:p>
            <a:pPr marL="274320" indent="-274320">
              <a:buNone/>
              <a:defRPr/>
            </a:pPr>
            <a:endParaRPr lang="cs-CZ" sz="2000" b="1" dirty="0"/>
          </a:p>
          <a:p>
            <a:pPr marL="274320" indent="-274320">
              <a:buFont typeface="Wingdings 2"/>
              <a:buChar char=""/>
              <a:defRPr/>
            </a:pPr>
            <a:r>
              <a:rPr lang="cs-CZ" sz="2000" b="1" dirty="0">
                <a:solidFill>
                  <a:srgbClr val="003399"/>
                </a:solidFill>
              </a:rPr>
              <a:t>DŘ možnost proti rozhodnutí podat odvolání-má odkladný účinek</a:t>
            </a:r>
          </a:p>
        </p:txBody>
      </p:sp>
    </p:spTree>
    <p:extLst>
      <p:ext uri="{BB962C8B-B14F-4D97-AF65-F5344CB8AC3E}">
        <p14:creationId xmlns:p14="http://schemas.microsoft.com/office/powerpoint/2010/main" val="397516024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Změny u daňového subjektu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 b="1"/>
              <a:t>sídlo nebo bydliště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600" b="1"/>
          </a:p>
          <a:p>
            <a:pPr eaLnBrk="1" hangingPunct="1"/>
            <a:r>
              <a:rPr lang="cs-CZ" altLang="cs-CZ" sz="3600" b="1"/>
              <a:t>změna </a:t>
            </a:r>
            <a:r>
              <a:rPr lang="cs-CZ" altLang="cs-CZ" sz="3600" b="1" u="sng"/>
              <a:t>místní příslušnosti z jiného důvodu</a:t>
            </a:r>
            <a:r>
              <a:rPr lang="cs-CZ" altLang="cs-CZ" sz="3600" b="1"/>
              <a:t>, oznámí tuto změnu svému dosavadnímu místně příslušnému správci daně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600" b="1"/>
              <a:t>Např. delegace místní příslušnosti</a:t>
            </a:r>
          </a:p>
        </p:txBody>
      </p:sp>
    </p:spTree>
    <p:extLst>
      <p:ext uri="{BB962C8B-B14F-4D97-AF65-F5344CB8AC3E}">
        <p14:creationId xmlns:p14="http://schemas.microsoft.com/office/powerpoint/2010/main" val="9801834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Změny u daňového subjektu 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cs-CZ" sz="3900" b="1" dirty="0">
                <a:solidFill>
                  <a:srgbClr val="003399"/>
                </a:solidFill>
              </a:rPr>
              <a:t>Dojde-li ke změně podmínek pro určení místní příslušnosti správce daně- </a:t>
            </a:r>
            <a:r>
              <a:rPr lang="cs-CZ" sz="3900" b="1" i="1" u="sng" dirty="0">
                <a:solidFill>
                  <a:srgbClr val="003399"/>
                </a:solidFill>
              </a:rPr>
              <a:t>dosavadně příslušný správce daně na základě žádosti daňového subjektu, nebo z moci úřední stanoví </a:t>
            </a:r>
            <a:r>
              <a:rPr lang="cs-CZ" sz="3900" b="1" i="1" u="sng" dirty="0">
                <a:solidFill>
                  <a:srgbClr val="FF0000"/>
                </a:solidFill>
              </a:rPr>
              <a:t>rozhodnutím </a:t>
            </a:r>
            <a:r>
              <a:rPr lang="cs-CZ" sz="3900" b="1" i="1" u="sng" dirty="0">
                <a:solidFill>
                  <a:srgbClr val="003399"/>
                </a:solidFill>
              </a:rPr>
              <a:t>datum, k němuž přechází místní příslušnost na nového správce daně- </a:t>
            </a:r>
            <a:r>
              <a:rPr lang="cs-CZ" sz="3900" b="1" dirty="0">
                <a:solidFill>
                  <a:srgbClr val="003399"/>
                </a:solidFill>
              </a:rPr>
              <a:t>proti tomuto rozhodnutí se nelze odvolat</a:t>
            </a:r>
            <a:r>
              <a:rPr lang="cs-CZ" b="1" kern="1200" dirty="0">
                <a:solidFill>
                  <a:srgbClr val="00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22045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Dnem uvedeným v rozhodnutí přechází místní příslušnost na správce daně, který je </a:t>
            </a:r>
            <a:r>
              <a:rPr lang="cs-CZ" altLang="cs-CZ" b="1" u="sng" smtClean="0"/>
              <a:t>nově příslušný</a:t>
            </a:r>
            <a:r>
              <a:rPr lang="cs-CZ" altLang="cs-CZ" b="1" smtClean="0"/>
              <a:t>. </a:t>
            </a:r>
          </a:p>
          <a:p>
            <a:pPr eaLnBrk="1" hangingPunct="1"/>
            <a:r>
              <a:rPr lang="cs-CZ" altLang="cs-CZ" b="1" smtClean="0"/>
              <a:t>S účinností k tomuto dni vydá SpD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smtClean="0"/>
              <a:t>         </a:t>
            </a:r>
            <a:r>
              <a:rPr lang="cs-CZ" altLang="cs-CZ" b="1" i="1" u="sng" smtClean="0">
                <a:solidFill>
                  <a:srgbClr val="FF0000"/>
                </a:solidFill>
              </a:rPr>
              <a:t>nové rozhodnutí o registraci</a:t>
            </a:r>
            <a:r>
              <a:rPr lang="cs-CZ" altLang="cs-CZ" b="1" smtClean="0"/>
              <a:t>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smtClean="0"/>
              <a:t>Registrace k daním, zůstává po této přeregistraci zachována k původnímu dni její účinnosti.</a:t>
            </a:r>
          </a:p>
        </p:txBody>
      </p:sp>
    </p:spTree>
    <p:extLst>
      <p:ext uri="{BB962C8B-B14F-4D97-AF65-F5344CB8AC3E}">
        <p14:creationId xmlns:p14="http://schemas.microsoft.com/office/powerpoint/2010/main" val="378501974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000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REGISTRACE  </a:t>
            </a:r>
            <a:r>
              <a:rPr lang="cs-CZ" sz="2800" u="sng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DŘ-§ 72</a:t>
            </a:r>
            <a:endParaRPr lang="cs-CZ" sz="3600" u="sng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Přihlášku k registraci - </a:t>
            </a:r>
            <a:r>
              <a:rPr lang="cs-CZ" altLang="cs-CZ" sz="2400" b="1" i="1" u="sng" dirty="0">
                <a:solidFill>
                  <a:schemeClr val="tx1"/>
                </a:solidFill>
              </a:rPr>
              <a:t>tiskopis vydaný Ministerstvem financí nebo na tiskovém výstupu z počítačové tiskárny</a:t>
            </a:r>
            <a:r>
              <a:rPr lang="cs-CZ" altLang="cs-CZ" sz="2400" b="1" dirty="0">
                <a:solidFill>
                  <a:schemeClr val="tx1"/>
                </a:solidFill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Podání lze učinit i </a:t>
            </a:r>
            <a:r>
              <a:rPr lang="cs-CZ" altLang="cs-CZ" sz="2400" b="1" i="1" u="sng" dirty="0">
                <a:solidFill>
                  <a:schemeClr val="tx1"/>
                </a:solidFill>
              </a:rPr>
              <a:t>datovou zprávou</a:t>
            </a:r>
            <a:r>
              <a:rPr lang="cs-CZ" altLang="cs-CZ" sz="2400" b="1" dirty="0">
                <a:solidFill>
                  <a:schemeClr val="tx1"/>
                </a:solidFill>
              </a:rPr>
              <a:t> ve formátu a struktuře zveřejněné správcem daně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2175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Registrační a oznamovací povinnosti daňových subjektů DŘ- </a:t>
            </a:r>
            <a:b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PŘIHLÁŠKA K </a:t>
            </a:r>
            <a:r>
              <a:rPr lang="cs-CZ" sz="3600" u="sng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registraCI</a:t>
            </a:r>
            <a:r>
              <a:rPr lang="cs-CZ" sz="36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 - §72 DŘ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4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jméno </a:t>
            </a:r>
            <a:r>
              <a:rPr lang="cs-CZ" altLang="cs-CZ" sz="2400" b="1" dirty="0">
                <a:solidFill>
                  <a:schemeClr val="tx1"/>
                </a:solidFill>
              </a:rPr>
              <a:t>a příjmení nebo název, místo pobytu nebo sídlo, místo podnikání, popřípadě další adresu pro doručování,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obecný identifikátor pro vytvoření daňového identifikačního čísla,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daňové identifikační číslo přidělené v zahraničí, pokud bylo daňovému subjektu přiděleno,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údaje o povolení nebo oprávnění k činnosti, která je zdrojem příjmů, které jsou předmětem daně, nebo jejíž výsledky jsou předmětem daně,</a:t>
            </a:r>
          </a:p>
        </p:txBody>
      </p:sp>
    </p:spTree>
    <p:extLst>
      <p:ext uri="{BB962C8B-B14F-4D97-AF65-F5344CB8AC3E}">
        <p14:creationId xmlns:p14="http://schemas.microsoft.com/office/powerpoint/2010/main" val="7202393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7463" y="1720840"/>
            <a:ext cx="821653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i="1" u="sng" dirty="0" smtClean="0"/>
              <a:t>Zahájení řízení §91 DŘ</a:t>
            </a:r>
          </a:p>
          <a:p>
            <a:pPr algn="ctr"/>
            <a:endParaRPr lang="cs-CZ" sz="2800" b="1" i="1" dirty="0"/>
          </a:p>
          <a:p>
            <a:pPr marL="342900" indent="-342900">
              <a:buAutoNum type="arabicPeriod"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dispoziční-DS</a:t>
            </a:r>
          </a:p>
          <a:p>
            <a:pPr marL="342900" indent="-342900">
              <a:buAutoNum type="arabicPeriod"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 oficiality-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Sp.D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/>
              <a:t> </a:t>
            </a:r>
          </a:p>
          <a:p>
            <a:pPr algn="just"/>
            <a:r>
              <a:rPr lang="cs-CZ" sz="2000" dirty="0" smtClean="0"/>
              <a:t>Řízení </a:t>
            </a:r>
            <a:r>
              <a:rPr lang="cs-CZ" sz="2000" i="1" u="sng" dirty="0"/>
              <a:t>je </a:t>
            </a:r>
            <a:r>
              <a:rPr lang="cs-CZ" sz="2000" i="1" u="sng" dirty="0" smtClean="0"/>
              <a:t>zahájeno dnem, kdy příslušnému správci daně </a:t>
            </a:r>
            <a:r>
              <a:rPr lang="cs-CZ" sz="2000" b="1" i="1" u="sng" dirty="0" smtClean="0"/>
              <a:t>došlo první podání ve věci </a:t>
            </a:r>
            <a:r>
              <a:rPr lang="cs-CZ" sz="2000" i="1" u="sng" dirty="0" smtClean="0"/>
              <a:t>učiněné osobou zúčastněnou na správě </a:t>
            </a:r>
            <a:r>
              <a:rPr lang="cs-CZ" sz="2000" i="1" u="sng" dirty="0"/>
              <a:t>daní,</a:t>
            </a:r>
            <a:r>
              <a:rPr lang="cs-CZ" sz="2000" dirty="0"/>
              <a:t>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nebo </a:t>
            </a:r>
            <a:r>
              <a:rPr lang="cs-CZ" sz="2000" dirty="0"/>
              <a:t>dnem, </a:t>
            </a:r>
            <a:r>
              <a:rPr lang="cs-CZ" sz="2000" i="1" u="sng" dirty="0"/>
              <a:t>kdy byl správcem daně vůči osobě zúčastněné na správě daní </a:t>
            </a:r>
            <a:r>
              <a:rPr lang="cs-CZ" sz="2000" b="1" i="1" u="sng" dirty="0"/>
              <a:t>učiněn první úkon ve věci.</a:t>
            </a:r>
          </a:p>
          <a:p>
            <a:pPr algn="just"/>
            <a:r>
              <a:rPr lang="cs-CZ" sz="2000" dirty="0"/>
              <a:t> </a:t>
            </a:r>
            <a:endParaRPr lang="cs-CZ" sz="2000" dirty="0" smtClean="0"/>
          </a:p>
          <a:p>
            <a:pPr algn="just"/>
            <a:r>
              <a:rPr lang="cs-CZ" sz="2000" dirty="0" smtClean="0"/>
              <a:t>Nesplní-li </a:t>
            </a:r>
            <a:r>
              <a:rPr lang="cs-CZ" sz="2000" dirty="0"/>
              <a:t>daňový subjekt svou povinnost učinit podání zahajující řízení, zahájí správce daně toto řízení z moci úřední, jakmile zjistí skutečnosti zakládající tuto povinnost.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1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čísla všech svých účtů u poskytovatelů platebních služeb, jakož i u poskytovatelů platebních služeb v zahraničí, pokud jsou užívány v souvislosti s činností, která je zdrojem příjmů, které jsou předmětem daně, nebo jejíž výsledky jsou předmětem daně,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daně, ke kterým má být registrován,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tx1"/>
                </a:solidFill>
              </a:rPr>
              <a:t>organizační jednotky, které jsou plátcovou pokladnou.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0879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sz="3200" b="1"/>
              <a:t>Právnická osoba uvede osoby, které jsou jejím jménem oprávněny jednat</a:t>
            </a:r>
          </a:p>
          <a:p>
            <a:pPr eaLnBrk="1" hangingPunct="1"/>
            <a:r>
              <a:rPr lang="cs-CZ" altLang="cs-CZ" sz="3200" b="1"/>
              <a:t>Prohlášení, že jde o jeho první daňovou registraci, nebo uvést, u kterého správce daně a kdy byl registrován, jaké mu bylo přiděleno DIČ, a jméno nebo název, pod kterým byl registrován.</a:t>
            </a:r>
          </a:p>
        </p:txBody>
      </p:sp>
    </p:spTree>
    <p:extLst>
      <p:ext uri="{BB962C8B-B14F-4D97-AF65-F5344CB8AC3E}">
        <p14:creationId xmlns:p14="http://schemas.microsoft.com/office/powerpoint/2010/main" val="171888494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Pochybnosti v </a:t>
            </a:r>
            <a:r>
              <a:rPr lang="cs-CZ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přihlášce </a:t>
            </a:r>
            <a:br>
              <a:rPr lang="cs-CZ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22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</a:rPr>
              <a:t>Postup k odstranění pochybností v registračních údajích</a:t>
            </a:r>
            <a:endParaRPr lang="cs-CZ" sz="2200" i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2149" y="1628775"/>
            <a:ext cx="11329851" cy="4525963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Správce daně </a:t>
            </a:r>
            <a:r>
              <a:rPr lang="cs-CZ" altLang="cs-CZ" sz="2400" dirty="0"/>
              <a:t>prověří údaje sdělené daňovým subjektem </a:t>
            </a:r>
          </a:p>
          <a:p>
            <a:pPr marL="533400" indent="-533400"/>
            <a:r>
              <a:rPr lang="cs-CZ" altLang="cs-CZ" sz="2400" dirty="0"/>
              <a:t>Pochybnosti o správnosti nebo úplnosti přihlášky </a:t>
            </a:r>
            <a:r>
              <a:rPr lang="cs-CZ" altLang="cs-CZ" sz="2400" b="1" i="1" u="sng" dirty="0"/>
              <a:t>vyzve</a:t>
            </a:r>
            <a:r>
              <a:rPr lang="cs-CZ" altLang="cs-CZ" sz="2400" dirty="0"/>
              <a:t> daňový subjekt, aby údaje: </a:t>
            </a:r>
          </a:p>
          <a:p>
            <a:pPr marL="533400" indent="-533400">
              <a:buNone/>
            </a:pPr>
            <a:r>
              <a:rPr lang="cs-CZ" altLang="cs-CZ" sz="2400" dirty="0"/>
              <a:t>      </a:t>
            </a:r>
            <a:r>
              <a:rPr lang="cs-CZ" altLang="cs-CZ" sz="2400" b="1" i="1" dirty="0"/>
              <a:t>-vysvětlil,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-změnil,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-doplnil </a:t>
            </a:r>
          </a:p>
          <a:p>
            <a:pPr marL="533400" indent="-533400">
              <a:buNone/>
            </a:pPr>
            <a:r>
              <a:rPr lang="cs-CZ" altLang="cs-CZ" sz="2400" b="1" i="1" dirty="0"/>
              <a:t>      -doložil a zároveň určí lhůtu, v níž je daňový subjekt povinen na výzvu odpovědět. </a:t>
            </a:r>
          </a:p>
        </p:txBody>
      </p:sp>
    </p:spTree>
    <p:extLst>
      <p:ext uri="{BB962C8B-B14F-4D97-AF65-F5344CB8AC3E}">
        <p14:creationId xmlns:p14="http://schemas.microsoft.com/office/powerpoint/2010/main" val="3263871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 §129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Správce daně rozhodne o registraci ve lhůtě </a:t>
            </a:r>
            <a:r>
              <a:rPr lang="cs-CZ" altLang="cs-CZ" sz="2400" b="1" dirty="0">
                <a:solidFill>
                  <a:schemeClr val="tx1"/>
                </a:solidFill>
              </a:rPr>
              <a:t>30 dnů ode dne podání přihlášky,</a:t>
            </a:r>
            <a:r>
              <a:rPr lang="cs-CZ" altLang="cs-CZ" sz="2400" dirty="0">
                <a:solidFill>
                  <a:schemeClr val="tx1"/>
                </a:solidFill>
              </a:rPr>
              <a:t> popřípadě ode dne odstranění jejích vad, ve zvlášť složitých případech může tuto lhůtu prodloužit nejblíže nadřízený správce daně.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Rozhodnutí o registraci se neodůvodňuje s výjimkou rozhodnutí, kterým se registrace zamítá.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Není-li vyhověno této výzvě a je-li to důvodné, zaregistruje správce daně daňový subjekt z moci úřední.</a:t>
            </a:r>
          </a:p>
        </p:txBody>
      </p:sp>
    </p:spTree>
    <p:extLst>
      <p:ext uri="{BB962C8B-B14F-4D97-AF65-F5344CB8AC3E}">
        <p14:creationId xmlns:p14="http://schemas.microsoft.com/office/powerpoint/2010/main" val="43381470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 §130-DIČ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Zaregistrovanému daňovému subjektu přidělí správce daně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daňové identifikační číslo. </a:t>
            </a:r>
          </a:p>
          <a:p>
            <a:pPr algn="just"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DIČ</a:t>
            </a:r>
          </a:p>
          <a:p>
            <a:pPr algn="just"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Daňové identifikační číslo obsahuje kód „CZ“ a kmenovou část, kterou tvoří obecný identifikátor, nebo vlastní identifikátor správce daně.</a:t>
            </a:r>
          </a:p>
        </p:txBody>
      </p:sp>
    </p:spTree>
    <p:extLst>
      <p:ext uri="{BB962C8B-B14F-4D97-AF65-F5344CB8AC3E}">
        <p14:creationId xmlns:p14="http://schemas.microsoft.com/office/powerpoint/2010/main" val="328907768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503613" y="381428"/>
            <a:ext cx="5194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KONSTRUKCE DAŇOVÉHO IDENTIFIKAČNÍHO ČÍSLA V ČR</a:t>
            </a:r>
            <a:endParaRPr lang="cs-CZ" altLang="cs-CZ" sz="2400" b="1" u="sng">
              <a:latin typeface="Times New Roman" panose="02020603050405020304" pitchFamily="18" charset="0"/>
            </a:endParaRPr>
          </a:p>
        </p:txBody>
      </p:sp>
      <p:graphicFrame>
        <p:nvGraphicFramePr>
          <p:cNvPr id="43036" name="Group 28"/>
          <p:cNvGraphicFramePr>
            <a:graphicFrameLocks noGrp="1"/>
          </p:cNvGraphicFramePr>
          <p:nvPr/>
        </p:nvGraphicFramePr>
        <p:xfrm>
          <a:off x="2351088" y="2492376"/>
          <a:ext cx="7777162" cy="2428875"/>
        </p:xfrm>
        <a:graphic>
          <a:graphicData uri="http://schemas.openxmlformats.org/drawingml/2006/table">
            <a:tbl>
              <a:tblPr/>
              <a:tblGrid>
                <a:gridCol w="174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kód země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Kmenová část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obecný identifikátor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6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identifikační číslo - IČ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právnické osoby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rodné číslo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fyzické osoby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identifikátor přidělený správcem daně osobám bez rodného čísla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074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ROZHODNUTÍ O REGISTRACI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Označení </a:t>
            </a:r>
            <a:r>
              <a:rPr lang="cs-CZ" altLang="cs-CZ" sz="2400" b="1" dirty="0" err="1">
                <a:solidFill>
                  <a:schemeClr val="tx1"/>
                </a:solidFill>
              </a:rPr>
              <a:t>sp</a:t>
            </a:r>
            <a:r>
              <a:rPr lang="cs-CZ" altLang="cs-CZ" sz="2400" b="1" dirty="0">
                <a:solidFill>
                  <a:schemeClr val="tx1"/>
                </a:solidFill>
              </a:rPr>
              <a:t>.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Označení daň. subjektu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Rozhodnutí č.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Číslo jednací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Adresa bydliště, sídla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Adresa pro doručování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err="1">
                <a:solidFill>
                  <a:schemeClr val="tx1"/>
                </a:solidFill>
              </a:rPr>
              <a:t>Statutář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DIČ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Výčet daní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Razítko FÚ + podpis </a:t>
            </a:r>
            <a:r>
              <a:rPr lang="cs-CZ" altLang="cs-CZ" sz="2400" b="1" dirty="0" err="1">
                <a:solidFill>
                  <a:schemeClr val="tx1"/>
                </a:solidFill>
              </a:rPr>
              <a:t>ved</a:t>
            </a:r>
            <a:r>
              <a:rPr lang="cs-CZ" altLang="cs-CZ" sz="2400" b="1" dirty="0">
                <a:solidFill>
                  <a:schemeClr val="tx1"/>
                </a:solidFill>
              </a:rPr>
              <a:t>. oddělení  registrace</a:t>
            </a:r>
          </a:p>
        </p:txBody>
      </p:sp>
    </p:spTree>
    <p:extLst>
      <p:ext uri="{BB962C8B-B14F-4D97-AF65-F5344CB8AC3E}">
        <p14:creationId xmlns:p14="http://schemas.microsoft.com/office/powerpoint/2010/main" val="250859818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8843554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Nesplnění oznamovací povinnosti-pořádková pokuta- § 247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>
                <a:solidFill>
                  <a:schemeClr val="tx1"/>
                </a:solidFill>
              </a:rPr>
              <a:t>Pořádkovou </a:t>
            </a:r>
            <a:r>
              <a:rPr lang="cs-CZ" altLang="cs-CZ" sz="2400" b="1" dirty="0">
                <a:solidFill>
                  <a:schemeClr val="tx1"/>
                </a:solidFill>
              </a:rPr>
              <a:t>pokutu do </a:t>
            </a:r>
            <a:r>
              <a:rPr lang="cs-CZ" altLang="cs-CZ" sz="2400" b="1" u="sng" dirty="0">
                <a:solidFill>
                  <a:schemeClr val="tx1"/>
                </a:solidFill>
              </a:rPr>
              <a:t>50 000</a:t>
            </a:r>
            <a:r>
              <a:rPr lang="cs-CZ" altLang="cs-CZ" sz="2400" b="1" dirty="0">
                <a:solidFill>
                  <a:schemeClr val="tx1"/>
                </a:solidFill>
              </a:rPr>
              <a:t> Kč může správce daně uložit tomu, kdo při jednání vedeném správcem daně závažně ztěžuje průběh řízení tím, že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navzdory předchozímu napomenutí ruší pořádek,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neuposlechne pokynu úřední osoby, která řízení vede, nebo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navzdory předchozímu napomenutí se chová urážlivě k úřední osobě nebo osobě zúčastněné na správě daní.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ztěžuje nebo maří správu daní</a:t>
            </a:r>
          </a:p>
        </p:txBody>
      </p:sp>
    </p:spTree>
    <p:extLst>
      <p:ext uri="{BB962C8B-B14F-4D97-AF65-F5344CB8AC3E}">
        <p14:creationId xmlns:p14="http://schemas.microsoft.com/office/powerpoint/2010/main" val="299852128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2960" y="1859340"/>
            <a:ext cx="8321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>
                <a:solidFill>
                  <a:srgbClr val="FF0000"/>
                </a:solidFill>
              </a:rPr>
              <a:t>Pokuta za nesplnění povinnosti nepeněžité povahy</a:t>
            </a:r>
          </a:p>
          <a:p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Pokutu </a:t>
            </a:r>
            <a:r>
              <a:rPr lang="cs-CZ" dirty="0"/>
              <a:t>do 500 000 Kč může správce daně uložit tomu, kdo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a) nesplní registrační, ohlašovací nebo jinou oznamovací povinnost stanovenou daňovým zákonem nebo správcem daně, nebo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b) nesplní záznamní nebo jinou evidenční povinnost stanovenou daňovým zákonem nebo správcem daně.</a:t>
            </a:r>
          </a:p>
        </p:txBody>
      </p:sp>
    </p:spTree>
    <p:extLst>
      <p:ext uri="{BB962C8B-B14F-4D97-AF65-F5344CB8AC3E}">
        <p14:creationId xmlns:p14="http://schemas.microsoft.com/office/powerpoint/2010/main" val="6744571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ŘÍZENÍ </a:t>
            </a:r>
            <a:r>
              <a:rPr lang="cs-CZ" sz="4000" b="1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O ZÁVAZNÉM POSOUZENÍ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Z daňových zákonů-DPH</a:t>
            </a:r>
          </a:p>
          <a:p>
            <a:pPr eaLnBrk="1" hangingPunct="1"/>
            <a:r>
              <a:rPr lang="cs-CZ" altLang="cs-CZ" sz="2400" b="1" dirty="0" smtClean="0"/>
              <a:t>Z o daních z příjmů</a:t>
            </a:r>
          </a:p>
          <a:p>
            <a:pPr eaLnBrk="1" hangingPunct="1">
              <a:buFontTx/>
              <a:buNone/>
            </a:pPr>
            <a:endParaRPr lang="cs-CZ" altLang="cs-CZ" sz="2400" b="1" dirty="0" smtClean="0"/>
          </a:p>
          <a:p>
            <a:pPr eaLnBrk="1" hangingPunct="1"/>
            <a:r>
              <a:rPr lang="cs-CZ" altLang="cs-CZ" sz="2400" b="1" dirty="0" smtClean="0"/>
              <a:t>Procesní  DŘ</a:t>
            </a:r>
          </a:p>
          <a:p>
            <a:pPr eaLnBrk="1" hangingPunct="1"/>
            <a:r>
              <a:rPr lang="cs-CZ" altLang="cs-CZ" sz="2400" b="1" dirty="0" smtClean="0"/>
              <a:t>Na žádost DS</a:t>
            </a:r>
            <a:endParaRPr lang="cs-CZ" altLang="cs-CZ" sz="3200" b="1" dirty="0"/>
          </a:p>
          <a:p>
            <a:pPr eaLnBrk="1" hangingPunct="1">
              <a:buFontTx/>
              <a:buNone/>
            </a:pP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144821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-3680638"/>
            <a:ext cx="9144000" cy="1021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/>
            <a:endParaRPr lang="cs-CZ" sz="2800" b="1" i="1" u="sng" dirty="0" smtClean="0"/>
          </a:p>
          <a:p>
            <a:pPr algn="ctr"/>
            <a:endParaRPr lang="cs-CZ" sz="2800" b="1" i="1" u="sng" dirty="0"/>
          </a:p>
          <a:p>
            <a:pPr algn="ctr"/>
            <a:r>
              <a:rPr lang="cs-CZ" sz="3200" b="1" i="1" u="sng" dirty="0" smtClean="0"/>
              <a:t>Dokazování  </a:t>
            </a:r>
            <a:r>
              <a:rPr lang="cs-CZ" sz="3200" b="1" i="1" u="sng" dirty="0" err="1" smtClean="0"/>
              <a:t>SpD</a:t>
            </a:r>
            <a:r>
              <a:rPr lang="cs-CZ" sz="3200" b="1" i="1" u="sng" dirty="0" smtClean="0"/>
              <a:t> a DS</a:t>
            </a:r>
            <a:endParaRPr lang="cs-CZ" sz="3200" b="1" i="1" u="sng" dirty="0"/>
          </a:p>
          <a:p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Dokazování </a:t>
            </a:r>
            <a:r>
              <a:rPr lang="cs-CZ" sz="2000" dirty="0"/>
              <a:t>provádí příslušný správce daně nebo jím dožádaný správce daně.</a:t>
            </a:r>
          </a:p>
          <a:p>
            <a:pPr algn="just"/>
            <a:r>
              <a:rPr lang="cs-CZ" sz="2000" dirty="0"/>
              <a:t> 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Správce </a:t>
            </a:r>
            <a:r>
              <a:rPr lang="cs-CZ" sz="2000" dirty="0"/>
              <a:t>daně dbá, aby skutečnosti rozhodné pro správné zjištění a stanovení daně byly zjištěny co nejúplněji, a není v tom vázán jen návrhy daňových subjektů.</a:t>
            </a:r>
          </a:p>
          <a:p>
            <a:pPr algn="just"/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Daňový </a:t>
            </a:r>
            <a:r>
              <a:rPr lang="cs-CZ" sz="2000" dirty="0"/>
              <a:t>subjekt prokazuje všechny skutečnosti, které je povinen uvádět v řádném daňovém tvrzení, dodatečném daňovém tvrzení a dalších podáních.</a:t>
            </a:r>
          </a:p>
          <a:p>
            <a:pPr algn="just"/>
            <a:r>
              <a:rPr lang="cs-CZ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Pokud </a:t>
            </a:r>
            <a:r>
              <a:rPr lang="cs-CZ" sz="2000" dirty="0"/>
              <a:t>to vyžaduje průběh řízení, může správce daně vyzvat daňový subjekt k prokázání skutečností potřebných pro správné stanovení daně, a to za předpokladu, že potřebné informace nelze získat z vlastní úřední evidence.</a:t>
            </a:r>
          </a:p>
          <a:p>
            <a:pPr algn="just"/>
            <a:r>
              <a:rPr lang="cs-CZ" sz="2000" dirty="0"/>
              <a:t> </a:t>
            </a:r>
            <a:endParaRPr lang="cs-CZ" dirty="0"/>
          </a:p>
          <a:p>
            <a:pPr algn="just"/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01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ŘÍZENÍ O ZÁVAZNÉM POSOUZENÍ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altLang="cs-CZ" sz="2400" b="1" dirty="0">
                <a:solidFill>
                  <a:schemeClr val="tx1"/>
                </a:solidFill>
              </a:rPr>
              <a:t>správce daně vydá daňovému subjektu na jeho žádost rozhodnutí o závazném posouzení daňových důsledků, které pro něj vyplynou z daňově rozhodných skutečností již nastalých nebo očekávaných, a to v případech, kdy tak stanoví zákon.</a:t>
            </a:r>
          </a:p>
          <a:p>
            <a:pPr algn="just" eaLnBrk="1" hangingPunct="1"/>
            <a:r>
              <a:rPr lang="cs-CZ" altLang="cs-CZ" sz="2400" b="1" dirty="0">
                <a:solidFill>
                  <a:schemeClr val="tx1"/>
                </a:solidFill>
              </a:rPr>
              <a:t>Rozhodnutí o závazném posouzení se stává neúčinným, pokud došlo ke změně zákonné úpravy, na jejímž základě bylo rozhodnutí o závazném posouzení vydáno.</a:t>
            </a:r>
          </a:p>
        </p:txBody>
      </p:sp>
    </p:spTree>
    <p:extLst>
      <p:ext uri="{BB962C8B-B14F-4D97-AF65-F5344CB8AC3E}">
        <p14:creationId xmlns:p14="http://schemas.microsoft.com/office/powerpoint/2010/main" val="148833889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Proti rozhodnutí o závazném posouzení </a:t>
            </a:r>
            <a:r>
              <a:rPr lang="cs-CZ" altLang="cs-CZ" sz="2800" b="1" u="sng" dirty="0" smtClean="0"/>
              <a:t>nelze uplatnit opravné prostředky</a:t>
            </a:r>
            <a:r>
              <a:rPr lang="cs-CZ" altLang="cs-CZ" sz="2800" b="1" dirty="0" smtClean="0"/>
              <a:t> 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Rozhodnutí o závazném posouzení je při stanovení daně účinné vůči správci daně, který rozhoduje o daňové povinnosti daňového subjektu, na jehož žádost bylo rozhodnutí o závazném posouzení vydáno</a:t>
            </a:r>
          </a:p>
        </p:txBody>
      </p:sp>
    </p:spTree>
    <p:extLst>
      <p:ext uri="{BB962C8B-B14F-4D97-AF65-F5344CB8AC3E}">
        <p14:creationId xmlns:p14="http://schemas.microsoft.com/office/powerpoint/2010/main" val="207204873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Informační povinnost správce daně-povinnost zveřejnit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Úřední hodiny</a:t>
            </a:r>
          </a:p>
          <a:p>
            <a:pPr eaLnBrk="1" hangingPunct="1"/>
            <a:r>
              <a:rPr lang="cs-CZ" altLang="cs-CZ" smtClean="0"/>
              <a:t>Elektronická adresa</a:t>
            </a:r>
          </a:p>
          <a:p>
            <a:pPr eaLnBrk="1" hangingPunct="1"/>
            <a:r>
              <a:rPr lang="cs-CZ" altLang="cs-CZ" smtClean="0"/>
              <a:t>Forma technického nosiče dat</a:t>
            </a:r>
          </a:p>
          <a:p>
            <a:pPr eaLnBrk="1" hangingPunct="1"/>
            <a:r>
              <a:rPr lang="cs-CZ" altLang="cs-CZ" smtClean="0"/>
              <a:t>Kvalifikované certifikáty-zaměstnanců  a subjektů</a:t>
            </a:r>
          </a:p>
          <a:p>
            <a:pPr eaLnBrk="1" hangingPunct="1"/>
            <a:r>
              <a:rPr lang="cs-CZ" altLang="cs-CZ" smtClean="0"/>
              <a:t>Další možnosti učinit podání elektronicky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i="1" smtClean="0"/>
              <a:t>Na úřední desce a přístup dálkovým způsobem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i="1" smtClean="0">
                <a:solidFill>
                  <a:srgbClr val="003399"/>
                </a:solidFill>
              </a:rPr>
              <a:t>DŘ § 56 +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178001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činnost §78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je povinen ověřovat úplnost evidence či registrace daňových subjektů a zjišťovat též všechny údaje týkající se jejich příjmů, majetkových poměrů a dalších skutečností rozhodných pro správné a úplné vyměření a vymáhání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Provádí místním šetření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Vyhledávací činnost může být vykonávaná i bez přímé součinnosti s daňovým subjektem a její výsledky se využijí v příslušném daňovém řízení.</a:t>
            </a:r>
          </a:p>
        </p:txBody>
      </p:sp>
    </p:spTree>
    <p:extLst>
      <p:ext uri="{BB962C8B-B14F-4D97-AF65-F5344CB8AC3E}">
        <p14:creationId xmlns:p14="http://schemas.microsoft.com/office/powerpoint/2010/main" val="3502865060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Dokumentace </a:t>
            </a:r>
            <a:r>
              <a:rPr lang="cs-CZ" u="sng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 správě daní a poplatků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pPr marL="533400" indent="-533400">
              <a:buFont typeface="Wingdings 2"/>
              <a:buChar char=""/>
              <a:defRPr/>
            </a:pPr>
            <a:r>
              <a:rPr lang="cs-CZ" sz="24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správcem daně</a:t>
            </a:r>
          </a:p>
          <a:p>
            <a:pPr marL="533400" indent="-533400">
              <a:buNone/>
              <a:defRPr/>
            </a:pPr>
            <a:endParaRPr lang="cs-CZ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Daňový spis 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Evidence daní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80114" y="1600200"/>
            <a:ext cx="8011886" cy="4525963"/>
          </a:xfrm>
        </p:spPr>
        <p:txBody>
          <a:bodyPr>
            <a:normAutofit/>
          </a:bodyPr>
          <a:lstStyle/>
          <a:p>
            <a:pPr marL="533400" indent="-533400">
              <a:defRPr/>
            </a:pPr>
            <a:r>
              <a:rPr lang="cs-CZ" altLang="cs-CZ" sz="24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daňovými subjekty</a:t>
            </a:r>
          </a:p>
          <a:p>
            <a:pPr marL="0" indent="0">
              <a:buNone/>
              <a:defRPr/>
            </a:pPr>
            <a:endParaRPr lang="cs-CZ" altLang="cs-CZ" sz="24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 základě zákona č. 563/1991 Sb., zákon o účetnictví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Z.č</a:t>
            </a: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586/1992 Sb., o daních z příjmů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DŘ-záznamní povinnost § 97</a:t>
            </a:r>
          </a:p>
          <a:p>
            <a:pPr marL="533400" indent="-533400">
              <a:buNone/>
              <a:defRPr/>
            </a:pPr>
            <a:endParaRPr lang="cs-CZ" altLang="cs-CZ" sz="2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97780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DOKUMENTACE</a:t>
            </a:r>
            <a:b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cs-CZ" sz="4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Vedená správcem daně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1031966" y="2205038"/>
            <a:ext cx="11160034" cy="4114800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2800" b="1" i="1" u="sng" dirty="0">
                <a:solidFill>
                  <a:schemeClr val="tx1"/>
                </a:solidFill>
              </a:rPr>
              <a:t>Daňový spis </a:t>
            </a:r>
            <a:endParaRPr lang="cs-CZ" altLang="cs-CZ" sz="2800" b="1" i="1" u="sng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Protokol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Úřední záznam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Spis</a:t>
            </a: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Daňová informační schránka</a:t>
            </a:r>
          </a:p>
          <a:p>
            <a:pPr marL="0" indent="0">
              <a:buNone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cs-CZ" sz="28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Evidence daní</a:t>
            </a:r>
          </a:p>
          <a:p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Vedení osobních daňových účtů DS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531832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i="1" u="sng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Daňová evidence stanovená  daňovým subjektům-záznamní povinnost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endParaRPr lang="cs-CZ" sz="1800" b="1" u="sng" dirty="0"/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u="sng" dirty="0"/>
              <a:t>Stanovená správcem daně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dirty="0"/>
              <a:t>Na základě </a:t>
            </a:r>
            <a:r>
              <a:rPr lang="cs-CZ" sz="3200" dirty="0">
                <a:solidFill>
                  <a:srgbClr val="003399"/>
                </a:solidFill>
              </a:rPr>
              <a:t>DŘ § 97</a:t>
            </a:r>
            <a:r>
              <a:rPr lang="cs-CZ" sz="2400" dirty="0"/>
              <a:t> </a:t>
            </a:r>
            <a:r>
              <a:rPr lang="cs-CZ" sz="24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Záznamní povinnost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-rozhodnutím </a:t>
            </a:r>
            <a:r>
              <a:rPr lang="cs-CZ" sz="2400" dirty="0" err="1"/>
              <a:t>sp</a:t>
            </a:r>
            <a:r>
              <a:rPr lang="cs-CZ" sz="2400" dirty="0"/>
              <a:t>.   daně evidenci daní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</a:t>
            </a:r>
            <a:r>
              <a:rPr lang="cs-CZ" sz="2400" dirty="0" err="1"/>
              <a:t>evid</a:t>
            </a:r>
            <a:r>
              <a:rPr lang="cs-CZ" sz="2400" dirty="0"/>
              <a:t>. plateb v hotovosti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-% výdaje evidence příjmů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cs-CZ" sz="2400" u="sng" dirty="0"/>
              <a:t>Stanovená jinými právními předpisy z. o </a:t>
            </a:r>
            <a:r>
              <a:rPr lang="cs-CZ" sz="2400" dirty="0"/>
              <a:t>DPH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2400" dirty="0"/>
              <a:t>    </a:t>
            </a:r>
            <a:endParaRPr lang="cs-CZ" sz="2400" u="sng" dirty="0"/>
          </a:p>
          <a:p>
            <a:pPr marL="274320" indent="-274320">
              <a:lnSpc>
                <a:spcPct val="80000"/>
              </a:lnSpc>
              <a:buNone/>
              <a:defRPr/>
            </a:pPr>
            <a:endParaRPr lang="cs-CZ" sz="2400" b="1" dirty="0"/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cs-CZ" sz="1800" dirty="0"/>
              <a:t>	</a:t>
            </a:r>
            <a:endParaRPr lang="cs-CZ" sz="1800" b="1" dirty="0">
              <a:solidFill>
                <a:srgbClr val="003399"/>
              </a:solidFill>
            </a:endParaRP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4419515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cs-CZ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Záznamní 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povinnost</a:t>
            </a: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Daňový </a:t>
            </a:r>
            <a:r>
              <a:rPr lang="cs-CZ" altLang="cs-CZ" sz="2000" dirty="0"/>
              <a:t>subjekt, který v rámci své podnikatelské nebo jiné samostatně výdělečné činnosti uskutečňuje platby v </a:t>
            </a:r>
            <a:r>
              <a:rPr lang="cs-CZ" altLang="cs-CZ" sz="2000" b="1" u="sng" dirty="0"/>
              <a:t>hotovosti, je</a:t>
            </a:r>
            <a:r>
              <a:rPr lang="cs-CZ" altLang="cs-CZ" sz="2000" dirty="0"/>
              <a:t> povinen vést průběžně evidenci těchto plateb, pokud nezaznamenává údaje o těchto platbách v jiné evidenci stanovené zákonem.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Správce </a:t>
            </a:r>
            <a:r>
              <a:rPr lang="cs-CZ" altLang="cs-CZ" sz="2000" dirty="0"/>
              <a:t>daně může uložit daňovému subjektu, aby kromě evidence stanovené právním předpisem vedl zvláštní záznamy potřebné pro správné zjištění a stanovení daně.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Záznamní </a:t>
            </a:r>
            <a:r>
              <a:rPr lang="cs-CZ" altLang="cs-CZ" sz="2000" dirty="0"/>
              <a:t>povinnost se ukládá správce daně </a:t>
            </a:r>
            <a:r>
              <a:rPr lang="cs-CZ" altLang="cs-CZ" sz="2000" b="1" u="sng" dirty="0"/>
              <a:t>rozhodnutím.</a:t>
            </a:r>
            <a:r>
              <a:rPr lang="cs-CZ" altLang="cs-CZ" sz="2000" dirty="0"/>
              <a:t> Součástí rozhodnutí musí být přesné stanovení zaznamenávaných údajů, jejich členění a uspořádání, popřípadě návaznost na doklady, z nichž je záznam veden.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Správce </a:t>
            </a:r>
            <a:r>
              <a:rPr lang="cs-CZ" altLang="cs-CZ" sz="2000" dirty="0"/>
              <a:t>daně si může ověřovat již v průběhu zdaňovacího období řádné plnění záznamní povinnosti daňového subjektu, </a:t>
            </a:r>
          </a:p>
        </p:txBody>
      </p:sp>
    </p:spTree>
    <p:extLst>
      <p:ext uri="{BB962C8B-B14F-4D97-AF65-F5344CB8AC3E}">
        <p14:creationId xmlns:p14="http://schemas.microsoft.com/office/powerpoint/2010/main" val="144314730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07624" y="3244334"/>
            <a:ext cx="49320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Daňový spis </a:t>
            </a:r>
            <a:endParaRPr lang="cs-CZ" altLang="cs-CZ" sz="4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4245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628" y="287701"/>
            <a:ext cx="8098971" cy="105777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8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/>
            </a:r>
            <a:br>
              <a:rPr lang="cs-CZ" sz="48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r>
              <a:rPr lang="cs-CZ" sz="48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Protokol</a:t>
            </a:r>
            <a:br>
              <a:rPr lang="cs-CZ" sz="48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endParaRPr lang="cs-CZ" sz="4800" u="sng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3399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b="1" dirty="0" smtClean="0"/>
          </a:p>
          <a:p>
            <a:pPr eaLnBrk="1" hangingPunct="1">
              <a:lnSpc>
                <a:spcPct val="80000"/>
              </a:lnSpc>
            </a:pPr>
            <a:endParaRPr lang="cs-CZ" altLang="cs-CZ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b="1" dirty="0" smtClean="0"/>
              <a:t>O </a:t>
            </a:r>
            <a:r>
              <a:rPr lang="cs-CZ" altLang="cs-CZ" b="1" dirty="0"/>
              <a:t>ústních podáních a jednáních při správě daní sepíše správce daně protokol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 Správce daně může pořídit o úkonech, o kterých se podle zákona pořizuje </a:t>
            </a:r>
            <a:r>
              <a:rPr lang="cs-CZ" altLang="cs-CZ" b="1" u="sng" dirty="0"/>
              <a:t>protokol, obrazový nebo zvukový záznam, který je přílohou protokolu;</a:t>
            </a:r>
            <a:r>
              <a:rPr lang="cs-CZ" altLang="cs-CZ" b="1" dirty="0"/>
              <a:t> o této skutečnosti předem uvědomí osoby, které se tohoto úkonu účastní.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6196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2880" y="-910649"/>
            <a:ext cx="896112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2800" b="1" i="1" u="sng" dirty="0" smtClean="0"/>
              <a:t> </a:t>
            </a:r>
          </a:p>
          <a:p>
            <a:pPr algn="ctr"/>
            <a:endParaRPr lang="cs-CZ" sz="2800" b="1" i="1" u="sng" dirty="0"/>
          </a:p>
          <a:p>
            <a:pPr algn="ctr"/>
            <a:r>
              <a:rPr lang="cs-CZ" sz="2400" b="1" i="1" u="sng" dirty="0" smtClean="0"/>
              <a:t>Správce </a:t>
            </a:r>
            <a:r>
              <a:rPr lang="cs-CZ" sz="2400" b="1" i="1" u="sng" dirty="0"/>
              <a:t>daně prokazuje</a:t>
            </a:r>
          </a:p>
          <a:p>
            <a:r>
              <a:rPr lang="cs-CZ" sz="1600" dirty="0"/>
              <a:t> </a:t>
            </a:r>
          </a:p>
          <a:p>
            <a:pPr algn="just"/>
            <a:r>
              <a:rPr lang="cs-CZ" sz="2000" b="1" dirty="0"/>
              <a:t>a) </a:t>
            </a:r>
            <a:r>
              <a:rPr lang="cs-CZ" sz="2000" b="1" i="1" u="sng" dirty="0"/>
              <a:t>oznámení vlastních písemností</a:t>
            </a:r>
            <a:r>
              <a:rPr lang="cs-CZ" sz="2000" b="1" dirty="0"/>
              <a:t>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b) </a:t>
            </a:r>
            <a:r>
              <a:rPr lang="cs-CZ" sz="2000" b="1" i="1" u="sng" dirty="0"/>
              <a:t>skutečnosti rozhodné pro užití právní domněnky nebo právní fikce</a:t>
            </a:r>
            <a:r>
              <a:rPr lang="cs-CZ" sz="2000" b="1" dirty="0"/>
              <a:t>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c) </a:t>
            </a:r>
            <a:r>
              <a:rPr lang="cs-CZ" sz="2000" b="1" i="1" u="sng" dirty="0"/>
              <a:t>skutečnosti vyvracející věrohodnost, průkaznost, správnost či úplnost povinných evidencí, účetních záznamů, </a:t>
            </a:r>
            <a:r>
              <a:rPr lang="cs-CZ" sz="2000" b="1" dirty="0"/>
              <a:t>jakož i jiných záznamů, listin a dalších důkazních prostředků uplatněných daňovým subjektem,</a:t>
            </a:r>
          </a:p>
          <a:p>
            <a:pPr algn="just"/>
            <a:r>
              <a:rPr lang="cs-CZ" sz="2000" b="1" dirty="0"/>
              <a:t> </a:t>
            </a:r>
          </a:p>
          <a:p>
            <a:pPr algn="just"/>
            <a:r>
              <a:rPr lang="cs-CZ" sz="2000" b="1" dirty="0"/>
              <a:t>d) </a:t>
            </a:r>
            <a:r>
              <a:rPr lang="cs-CZ" sz="2000" b="1" i="1" u="sng" dirty="0"/>
              <a:t>skutečnosti rozhodné pro posouzení skutečného obsahu právního jednání nebo jiné </a:t>
            </a:r>
            <a:r>
              <a:rPr lang="cs-CZ" sz="2000" b="1" i="1" u="sng" dirty="0" smtClean="0"/>
              <a:t>skutečnosti, </a:t>
            </a:r>
            <a:r>
              <a:rPr lang="cs-CZ" sz="2000" b="1" dirty="0" smtClean="0"/>
              <a:t>skutečnosti </a:t>
            </a:r>
            <a:r>
              <a:rPr lang="cs-CZ" sz="2000" b="1" dirty="0"/>
              <a:t>rozhodné pro uplatnění následku za porušení povinnosti při správě daní.</a:t>
            </a:r>
          </a:p>
          <a:p>
            <a:pPr algn="ctr"/>
            <a:r>
              <a:rPr lang="cs-CZ" sz="16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1822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Protokol obsahuje: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předmět jednání,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místo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časový údaj o začátku a skončení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označení správce daně a úřední osoby, která úkon provedla,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údaje umožňující určení osob, které se úkonu zúčastnily,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vylíčení průběhu jednání,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označení dokladů a jiných listin odevzdaných při jednání nebo podstatný obsah listin předložených k nahlédnutí,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poskytnutá poučení a vyjádření poučených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návrhy osob, které se úkonu zúčastnily, nebo jejich výhrady směřující proti obsahu protokolu,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vyjádření správce daně k uplatněným návrhům nebo výhradám.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32246722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Součástí protokolu</a:t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u="sng" dirty="0" smtClean="0"/>
              <a:t>jsou rozhodnutí vyhlášená při jednání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Není-li protokol hlasitě diktován, je nutno jej před podepsáním hlasitě přečíst a zapsat v něm, že se tak stalo,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Správce daně zaznamená všechna vyjádření k protokolované věci, návrhy a výhrady vznesené osobami zúčastněnými na protokolovaném jednání a své stanovisko k nim. </a:t>
            </a:r>
          </a:p>
        </p:txBody>
      </p:sp>
    </p:spTree>
    <p:extLst>
      <p:ext uri="{BB962C8B-B14F-4D97-AF65-F5344CB8AC3E}">
        <p14:creationId xmlns:p14="http://schemas.microsoft.com/office/powerpoint/2010/main" val="897348806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 u="sng" smtClean="0"/>
              <a:t>Odepření podpisu</a:t>
            </a:r>
            <a:r>
              <a:rPr lang="cs-CZ" altLang="cs-CZ" b="1" smtClean="0"/>
              <a:t> a důvody tohoto odepření se v protokolu zaznamenají. Odepření podpisu nebo vzdálení se před podpisem protokolu bez dostatečného důvodu nemá vliv na použitelnost protokolu jako důkazního prostředku. </a:t>
            </a:r>
            <a:r>
              <a:rPr lang="cs-CZ" altLang="cs-CZ" b="1" u="sng" smtClean="0"/>
              <a:t>Na to musí být osoby zúčastněné na protokolovaném jednání předem upozorněny.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27888142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  <a:t>Úřední záznam</a:t>
            </a:r>
            <a:br>
              <a:rPr lang="cs-CZ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</a:rPr>
            </a:br>
            <a:endParaRPr lang="cs-CZ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b="1" dirty="0"/>
              <a:t>O důležitých úkonech při správě daní, které nejsou součástí protokolu, sepíše správce daně úřední záznam, ve kterém zachytí skutečnosti, které mají vztah ke správě daní, </a:t>
            </a:r>
            <a:r>
              <a:rPr lang="cs-CZ" altLang="cs-CZ" sz="2800" b="1" dirty="0" smtClean="0"/>
              <a:t>zjištěné </a:t>
            </a:r>
            <a:r>
              <a:rPr lang="cs-CZ" altLang="cs-CZ" sz="2800" b="1" dirty="0"/>
              <a:t>zejména z ústních sdělení, oznámení, poznámek, obsahů telefonických hovorů a jiných spisových materiálů.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b="1" dirty="0"/>
              <a:t>Úřední záznam podepíše úřední osoba, která ho vyhotovila, s uvedením časového údaje, kdy došlo k jeho vyhotovení. </a:t>
            </a:r>
          </a:p>
        </p:txBody>
      </p:sp>
    </p:spTree>
    <p:extLst>
      <p:ext uri="{BB962C8B-B14F-4D97-AF65-F5344CB8AC3E}">
        <p14:creationId xmlns:p14="http://schemas.microsoft.com/office/powerpoint/2010/main" val="180933671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SPIS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Písemnosti týkající se práv a povinností daňového subjektu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a) písemnosti obsahující podání,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b) písemná vyhotovení rozhodnutí,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c) protokoly,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d) úřední záznamy.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 Písemností se při výkonu správy daní rozumí listinná zpráva, jakož i datová zpráva, pokud to nevylučuje povaha věci.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 Součástí spisu jsou i obrazové a zvukové záznamy. </a:t>
            </a:r>
          </a:p>
        </p:txBody>
      </p:sp>
    </p:spTree>
    <p:extLst>
      <p:ext uri="{BB962C8B-B14F-4D97-AF65-F5344CB8AC3E}">
        <p14:creationId xmlns:p14="http://schemas.microsoft.com/office/powerpoint/2010/main" val="2977649515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Členění spisu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3399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a) části podle jednotlivých daňových řízení,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b) část týkající se vymáhání daní,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c) část týkající se dalších povinností při správě daní, o nichž se vede řízení,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d) část vyhledávací,</a:t>
            </a:r>
          </a:p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003399"/>
                </a:solidFill>
              </a:rPr>
              <a:t>e) část týkající se řízení o pořádkových pokutách.</a:t>
            </a:r>
            <a:r>
              <a:rPr lang="cs-CZ" altLang="cs-CZ" sz="2400"/>
              <a:t> 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720083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Do </a:t>
            </a:r>
            <a: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části spisu se zakládají</a:t>
            </a:r>
            <a:br>
              <a:rPr lang="cs-CZ" sz="40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46367"/>
            <a:ext cx="8229600" cy="46242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400" b="1" dirty="0" smtClean="0"/>
              <a:t>písemnosti</a:t>
            </a:r>
            <a:r>
              <a:rPr lang="cs-CZ" altLang="cs-CZ" sz="2400" b="1" dirty="0"/>
              <a:t>, které mohou být uplatněny v řízení jako </a:t>
            </a:r>
            <a:r>
              <a:rPr lang="cs-CZ" altLang="cs-CZ" sz="2400" b="1" u="sng" dirty="0" smtClean="0"/>
              <a:t>důkazní prostředek</a:t>
            </a:r>
            <a:r>
              <a:rPr lang="cs-CZ" altLang="cs-CZ" sz="2400" b="1" dirty="0" smtClean="0"/>
              <a:t>,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 smtClean="0"/>
              <a:t>písemnosti, které mohou být použity při stanovení daně jako </a:t>
            </a:r>
            <a:r>
              <a:rPr lang="cs-CZ" altLang="cs-CZ" sz="2400" b="1" u="sng" dirty="0" smtClean="0"/>
              <a:t>pomůcky</a:t>
            </a:r>
            <a:r>
              <a:rPr lang="cs-CZ" altLang="cs-CZ" sz="2400" b="1" dirty="0" smtClean="0"/>
              <a:t>, jejichž zpřístupnění daňovému subjektu by ohrozilo zájem jiného daňového subjektu nebo jiných osob zúčastněných na správě daní,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 smtClean="0"/>
              <a:t>úřední </a:t>
            </a:r>
            <a:r>
              <a:rPr lang="cs-CZ" altLang="cs-CZ" sz="2400" b="1" u="sng" dirty="0"/>
              <a:t>záznamy nebo protokoly</a:t>
            </a:r>
            <a:r>
              <a:rPr lang="cs-CZ" altLang="cs-CZ" sz="2400" b="1" dirty="0"/>
              <a:t> o podaných vysvětleních, pokud nejsou použity jako pomůcky,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u="sng" dirty="0"/>
              <a:t>písemnosti sloužící výlučně pro potřeby správce daně.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400" b="1" u="sng" dirty="0"/>
          </a:p>
        </p:txBody>
      </p:sp>
    </p:spTree>
    <p:extLst>
      <p:ext uri="{BB962C8B-B14F-4D97-AF65-F5344CB8AC3E}">
        <p14:creationId xmlns:p14="http://schemas.microsoft.com/office/powerpoint/2010/main" val="1738695180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Nahlížení do spisů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Daňový subjekt je oprávněn u správce daně nahlédnout do částí spisu týkajících se jeho práv a povinností, které označí, </a:t>
            </a:r>
            <a:r>
              <a:rPr lang="cs-CZ" altLang="cs-CZ" sz="2400" b="1" u="sng"/>
              <a:t>s výjimkou části vyhledávací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Daňový subjekt je oprávněn nahlédnout do soupisu písemností obsažených </a:t>
            </a:r>
            <a:r>
              <a:rPr lang="cs-CZ" altLang="cs-CZ" sz="2400" b="1" u="sng"/>
              <a:t>ve vyhledávací části spisu</a:t>
            </a:r>
            <a:r>
              <a:rPr lang="cs-CZ" altLang="cs-CZ" sz="2400" b="1"/>
              <a:t>. Z takto poskytnutého soupisu nesmí být patrný obsah jednotlivých písemností.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/>
              <a:t>Není-li ohrožen zájem jiného daňového subjektu nebo jiných osob zúčastněných na správě daní anebo cíl správy daní, může správce daně v odůvodněných případech, kdy je to nutné pro další průběh řízení, umožnit nahlédnutí i do písemností ve vyhledávací části spisu</a:t>
            </a:r>
            <a:r>
              <a:rPr lang="cs-CZ" altLang="cs-CZ" sz="2400" i="1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i="1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003925" y="32448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051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Daňová informační schránka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Správce daně, který je k tomu technicky vybaven, může poskytovat daňovému subjektu informace shromažďované ve spisu a na osobním daňovém účtu tohoto daňového subjektu rovněž prostřednictvím dálkového přístupu v rozsahu a členění, v jakém jsou tyto informace soustředěny v daňové informační schránce daňového subjektu („schránka“),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zřízena na základě žádosti daňového subjektu na technickém zařízení správce daně. 	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003925" y="32448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116541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9225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Dokazování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Dokazování provádí příslušný správce daně nebo jím dožádaný správce daně.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Správce daně dbá, aby skutečnosti rozhodné pro správné zjištění a stanovení daně byly zjištěny co nejúplněji, a není v tom vázán jen návrhy daňových subjektů.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 Daňový subjekt prokazuje všechny skutečnosti, které je povinen uvádět v řádném daňovém tvrzení, dodatečném daňovém tvrzení a dalších podáních.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/>
              <a:t> Pokud to vyžaduje průběh řízení, může správce daně vyzvat daňový subjekt k prokázání skutečností potřebných pro správné stanovení daně, </a:t>
            </a:r>
          </a:p>
        </p:txBody>
      </p:sp>
    </p:spTree>
    <p:extLst>
      <p:ext uri="{BB962C8B-B14F-4D97-AF65-F5344CB8AC3E}">
        <p14:creationId xmlns:p14="http://schemas.microsoft.com/office/powerpoint/2010/main" val="3167083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3772" y="1618850"/>
            <a:ext cx="842554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/>
              <a:t>Návrh </a:t>
            </a:r>
            <a:r>
              <a:rPr lang="cs-CZ" sz="2400" b="1" i="1" u="sng" dirty="0" smtClean="0"/>
              <a:t>důkazů daňového </a:t>
            </a:r>
            <a:r>
              <a:rPr lang="cs-CZ" sz="2400" b="1" i="1" u="sng" dirty="0"/>
              <a:t>subjektu</a:t>
            </a:r>
          </a:p>
          <a:p>
            <a:pPr algn="ctr"/>
            <a:endParaRPr lang="cs-CZ" dirty="0"/>
          </a:p>
          <a:p>
            <a:pPr algn="just"/>
            <a:r>
              <a:rPr lang="cs-CZ" sz="2000" dirty="0"/>
              <a:t>Navrhuje-li v řízení </a:t>
            </a:r>
            <a:r>
              <a:rPr lang="cs-CZ" sz="2000" b="1" i="1" dirty="0"/>
              <a:t>účast třetí osoby</a:t>
            </a:r>
            <a:r>
              <a:rPr lang="cs-CZ" sz="2000" dirty="0"/>
              <a:t> daňový subjekt, je povinen současně s návrhem sdělit správci daně potřebné údaje o této třetí osobě a informaci o tom, které skutečnosti hodlá účastí této třetí osoby prokázat nebo vysvětlit, popřípadě jiný důvod účasti. Není-li návrhu vyhověno, správce daně o tom vyrozumí daňový subjekt s uvedením důvodu.</a:t>
            </a:r>
          </a:p>
          <a:p>
            <a:pPr algn="just"/>
            <a:r>
              <a:rPr lang="cs-CZ" sz="2000" dirty="0"/>
              <a:t> </a:t>
            </a:r>
          </a:p>
          <a:p>
            <a:pPr algn="just"/>
            <a:r>
              <a:rPr lang="cs-CZ" sz="2000" b="1" i="1" dirty="0"/>
              <a:t>Správce daně po provedeném dokazování určí, které skutečnosti považuje za prokázané a které nikoliv a na základě kterých důkazních prostředků; </a:t>
            </a:r>
            <a:r>
              <a:rPr lang="cs-CZ" sz="2000" dirty="0"/>
              <a:t>o hodnocení důkazů </a:t>
            </a:r>
            <a:r>
              <a:rPr lang="cs-CZ" sz="2000" b="1" u="sng" dirty="0"/>
              <a:t>sepíše úřední záznam, </a:t>
            </a:r>
            <a:r>
              <a:rPr lang="cs-CZ" sz="2000" dirty="0"/>
              <a:t>pokud se toto hodnocení neuvádí v jiné písemnosti založené ve spise.</a:t>
            </a:r>
          </a:p>
        </p:txBody>
      </p:sp>
    </p:spTree>
    <p:extLst>
      <p:ext uri="{BB962C8B-B14F-4D97-AF65-F5344CB8AC3E}">
        <p14:creationId xmlns:p14="http://schemas.microsoft.com/office/powerpoint/2010/main" val="17482415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Správce daně prokazuje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oznámení vlastních písemností,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užití právní domněnky nebo právní fikce,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posouzení skutečného obsahu právního úkonu nebo jiné skutečnosti,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skutečnosti rozhodné pro uplatnění následku za porušení povinnosti při správě daní.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5532571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Důkazní prostředky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Jako důkazních prostředků lze </a:t>
            </a:r>
            <a:r>
              <a:rPr lang="cs-CZ" altLang="cs-CZ" sz="2000" u="sng"/>
              <a:t>užít všech podkladů</a:t>
            </a:r>
            <a:r>
              <a:rPr lang="cs-CZ" altLang="cs-CZ" sz="2000"/>
              <a:t>, jimiž lze zjistit skutečný stav věci a ověřit skutečnosti rozhodné pro správné zjištění a stanovení daně a které nejsou získány v rozporu s právním předpisem, a to i těch, které byly získány před zahájením řízení.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Jde zejména o tvrzení daňového subjektu, listiny, znalecké posudky, svědecké výpovědi a ohledání věci.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lze jako důkazní prostředky použít i veškeré podklady předané správci daně </a:t>
            </a:r>
            <a:r>
              <a:rPr lang="cs-CZ" altLang="cs-CZ" sz="2000" u="sng"/>
              <a:t>jinými orgány veřejné moci</a:t>
            </a:r>
            <a:r>
              <a:rPr lang="cs-CZ" altLang="cs-CZ" sz="2000"/>
              <a:t>, které byly získány pro jimi vedená řízení, jakož i podklady převzaté z jiných daňových řízení nebo získané při správě daní jiných daňových subjektů.	</a:t>
            </a:r>
          </a:p>
        </p:txBody>
      </p:sp>
    </p:spTree>
    <p:extLst>
      <p:ext uri="{BB962C8B-B14F-4D97-AF65-F5344CB8AC3E}">
        <p14:creationId xmlns:p14="http://schemas.microsoft.com/office/powerpoint/2010/main" val="1843933066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Listina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 Listina vydaná orgánem veřejné moci v mezích jeho pravomoci, jakož i listina, která je zákonem prohlášena za veřejnou,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může vyžadovat ověření pravosti úředního razítka a podpisu na listině vydané orgánem cizího státu, pokud je toho v řízení třeba, zejména má-li pochybnosti o pravosti předložených listin.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 </a:t>
            </a:r>
            <a:r>
              <a:rPr lang="cs-CZ" altLang="cs-CZ" u="sng"/>
              <a:t>Za listinu se pro účely tohoto ustanovení považuje rovněž datová zpráva</a:t>
            </a:r>
            <a:r>
              <a:rPr lang="cs-CZ" alt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391171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Znalecký posudek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u="sng"/>
              <a:t>Správce daně může ustanovit znalce k prokázání skutečností rozhodných pro správné zjištění a stanovení daně,</a:t>
            </a:r>
            <a:r>
              <a:rPr lang="cs-CZ" altLang="cs-CZ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závisí-li rozhodnutí na posouzení otázek, k nimž je třeba odborných znalostí, které správce daně nemá, nebo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nepředloží-li daňový subjekt znalecký posudek, pokud mu tuto povinnost ukládá zákon, a to ani na výzvu správce daně.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Rozhodnutí o ustanovení znalce se doručuje znalci;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Je-li vyžádán správcem daně znalecký posudek, je daňový subjekt, v jehož věci má být znalecký posudek podán, povinen při jeho vypracování s ustanoveným znalcem spolupracovat. </a:t>
            </a:r>
          </a:p>
        </p:txBody>
      </p:sp>
    </p:spTree>
    <p:extLst>
      <p:ext uri="{BB962C8B-B14F-4D97-AF65-F5344CB8AC3E}">
        <p14:creationId xmlns:p14="http://schemas.microsoft.com/office/powerpoint/2010/main" val="4074060212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Svědci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b="1"/>
              <a:t>Každá osoba</a:t>
            </a:r>
            <a:r>
              <a:rPr lang="cs-CZ" altLang="cs-CZ" sz="1500"/>
              <a:t> </a:t>
            </a:r>
            <a:r>
              <a:rPr lang="cs-CZ" altLang="cs-CZ" sz="1500" b="1" i="1" u="sng"/>
              <a:t>je povinna vypovídat jako svědek o důležitých okolnostech při správě daní týkajících se jiných osob, pokud jsou jí známy; musí vypovídat pravdivě a nic nezamlčovat.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b="1" i="1" u="sng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 Výpověď může odepřít ten, kdo by tím způsobil nebezpečí trestního stíhání sobě nebo osobám mu blízkým.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 Jako svědek nesmí být vyslechnut ten, kdo by porušil povinnosti spojené s utajováním informací podle jiného právního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Správce daně před výslechem poučí svědka o možnosti odepřít výpověď, o povinnosti vypovídat pravdivě a nic nezamlčovat a o právních následcích podané nepravdivé nebo neúplné výpovědi.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Daňový subjekt má právo být přítomen výslechu svědka a klást mu otázky v rámci dokazovaní svých práv a povinností. O provádění svědecké výpovědi správce daně daňový subjekt včas vyrozumí, nehrozí-li nebezpečí z prodlení.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/>
          </a:p>
        </p:txBody>
      </p:sp>
    </p:spTree>
    <p:extLst>
      <p:ext uri="{BB962C8B-B14F-4D97-AF65-F5344CB8AC3E}">
        <p14:creationId xmlns:p14="http://schemas.microsoft.com/office/powerpoint/2010/main" val="2697462270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Pomůcky a sjednání daně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/>
              <a:t>Nesplní-li daňový subjekt při dokazování jím uváděných skutečností některou ze svých zákonných povinností, a v důsledku toho nelze daň stanovit na základě dokazování, správce daně stanoví daň podle pomůcek, které má k dispozici nebo které si obstará, a to i bez součinnosti s daňovým subjektem. Uplatnění tohoto postupu při stanovení daně se uvede ve výroku rozhodnutí.</a:t>
            </a:r>
          </a:p>
        </p:txBody>
      </p:sp>
    </p:spTree>
    <p:extLst>
      <p:ext uri="{BB962C8B-B14F-4D97-AF65-F5344CB8AC3E}">
        <p14:creationId xmlns:p14="http://schemas.microsoft.com/office/powerpoint/2010/main" val="1421437746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Pomůckami jsou zejména</a:t>
            </a:r>
            <a:br>
              <a:rPr lang="cs-CZ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a) důkazní prostředky, které nebyly správcem daně zpochybněny,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b) podaná vysvětlení,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c) porovnání srovnatelných daňových subjektů a jejich daňových povinností,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d) vlastní poznatky správce daně získané při správě daní.</a:t>
            </a:r>
          </a:p>
        </p:txBody>
      </p:sp>
    </p:spTree>
    <p:extLst>
      <p:ext uri="{BB962C8B-B14F-4D97-AF65-F5344CB8AC3E}">
        <p14:creationId xmlns:p14="http://schemas.microsoft.com/office/powerpoint/2010/main" val="1498200085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u="sng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Informační povinnost správce daně-povinnost zveřejnit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Úřední hodiny</a:t>
            </a:r>
          </a:p>
          <a:p>
            <a:pPr eaLnBrk="1" hangingPunct="1"/>
            <a:r>
              <a:rPr lang="cs-CZ" altLang="cs-CZ" smtClean="0"/>
              <a:t>Elektronická adresa</a:t>
            </a:r>
          </a:p>
          <a:p>
            <a:pPr eaLnBrk="1" hangingPunct="1"/>
            <a:r>
              <a:rPr lang="cs-CZ" altLang="cs-CZ" smtClean="0"/>
              <a:t>Forma technického nosiče dat</a:t>
            </a:r>
          </a:p>
          <a:p>
            <a:pPr eaLnBrk="1" hangingPunct="1"/>
            <a:r>
              <a:rPr lang="cs-CZ" altLang="cs-CZ" smtClean="0"/>
              <a:t>Kvalifikované certifikáty-zaměstnanců  a subjektů</a:t>
            </a:r>
          </a:p>
          <a:p>
            <a:pPr eaLnBrk="1" hangingPunct="1"/>
            <a:r>
              <a:rPr lang="cs-CZ" altLang="cs-CZ" smtClean="0"/>
              <a:t>Další možnosti učinit podání elektronicky</a:t>
            </a:r>
          </a:p>
          <a:p>
            <a:pPr eaLnBrk="1" hangingPunct="1">
              <a:buFontTx/>
              <a:buNone/>
            </a:pPr>
            <a:r>
              <a:rPr lang="cs-CZ" altLang="cs-CZ" b="1" i="1" smtClean="0"/>
              <a:t>Na úřední desce a přístup dálkovým způsobem</a:t>
            </a:r>
          </a:p>
          <a:p>
            <a:pPr eaLnBrk="1" hangingPunct="1">
              <a:buFontTx/>
              <a:buNone/>
            </a:pPr>
            <a:r>
              <a:rPr lang="cs-CZ" altLang="cs-CZ" b="1" i="1" smtClean="0">
                <a:solidFill>
                  <a:srgbClr val="003399"/>
                </a:solidFill>
              </a:rPr>
              <a:t>DŘ § 56 +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2983445770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Závazné posouzení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4000" b="1"/>
              <a:t>Na žádost DS</a:t>
            </a:r>
          </a:p>
          <a:p>
            <a:pPr eaLnBrk="1" hangingPunct="1"/>
            <a:r>
              <a:rPr lang="cs-CZ" altLang="cs-CZ" sz="4000" b="1"/>
              <a:t>Na základě ZSDP, ale speciální ustanovení např. DP+DPH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943475" y="3213100"/>
            <a:ext cx="2597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Součinnost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2878629099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3399"/>
                </a:solidFill>
              </a:rPr>
              <a:t>ŘÍZENÍ O ZÁVAZNÉM POSOUZENÍ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3399"/>
                </a:solidFill>
              </a:rPr>
              <a:t>správce daně vydá daňovému subjektu na jeho žádost rozhodnutí o závazném posouzení daňových důsledků, které pro něj vyplynou z daňově rozhodných skutečností již nastalých nebo očekávaných, a to v případech, kdy tak stanoví zákon.</a:t>
            </a:r>
          </a:p>
          <a:p>
            <a:pPr eaLnBrk="1" hangingPunct="1"/>
            <a:r>
              <a:rPr lang="cs-CZ" altLang="cs-CZ" b="1">
                <a:solidFill>
                  <a:srgbClr val="003399"/>
                </a:solidFill>
              </a:rPr>
              <a:t>Rozhodnutí o závazném posouzení se stává neúčinným, pokud došlo ke změně zákonné úpravy, na jejímž základě bylo rozhodnutí o závazném posouzení vydáno.</a:t>
            </a:r>
          </a:p>
        </p:txBody>
      </p:sp>
    </p:spTree>
    <p:extLst>
      <p:ext uri="{BB962C8B-B14F-4D97-AF65-F5344CB8AC3E}">
        <p14:creationId xmlns:p14="http://schemas.microsoft.com/office/powerpoint/2010/main" val="6422636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3325" y="-701643"/>
            <a:ext cx="877824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</a:t>
            </a:r>
            <a:r>
              <a:rPr lang="cs-CZ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Jako </a:t>
            </a:r>
            <a:r>
              <a:rPr lang="cs-CZ" dirty="0"/>
              <a:t>důkazních prostředků lze užít </a:t>
            </a:r>
            <a:r>
              <a:rPr lang="cs-CZ" b="1" i="1" u="sng" dirty="0"/>
              <a:t>všech podkladů, jimiž lze zjistit skutečný stav věci a ověřit skutečnosti rozhodné pro správné zjištění a stanovení daně </a:t>
            </a:r>
            <a:r>
              <a:rPr lang="cs-CZ" dirty="0"/>
              <a:t>a které nejsou získány v rozporu s právním předpisem, a to i těch, které byly získány před zahájením řízení. Jde zejména o </a:t>
            </a:r>
            <a:r>
              <a:rPr lang="cs-CZ" dirty="0">
                <a:solidFill>
                  <a:srgbClr val="FF0000"/>
                </a:solidFill>
              </a:rPr>
              <a:t>tvrzení daňového subjektu, listiny, znalecké posudky, svědecké výpovědi a ohledání věci.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 smtClean="0"/>
              <a:t>Veškeré </a:t>
            </a:r>
            <a:r>
              <a:rPr lang="cs-CZ" b="1" i="1" u="sng" dirty="0"/>
              <a:t>podklady předané správci daně jinými </a:t>
            </a:r>
            <a:r>
              <a:rPr lang="cs-CZ" b="1" i="1" u="sng" dirty="0">
                <a:solidFill>
                  <a:srgbClr val="FF0000"/>
                </a:solidFill>
              </a:rPr>
              <a:t>orgány veřejné moci</a:t>
            </a:r>
            <a:r>
              <a:rPr lang="cs-CZ" dirty="0"/>
              <a:t>, které byly získány pro jimi vedená řízení, jakož i podklady převzaté z jiných daňových řízení nebo získané při správě daní jiných daňových subjektů.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b="1" i="1" u="sng" dirty="0" smtClean="0">
                <a:solidFill>
                  <a:srgbClr val="FF0000"/>
                </a:solidFill>
              </a:rPr>
              <a:t>Protokol </a:t>
            </a:r>
            <a:r>
              <a:rPr lang="cs-CZ" b="1" i="1" u="sng" dirty="0">
                <a:solidFill>
                  <a:srgbClr val="FF0000"/>
                </a:solidFill>
              </a:rPr>
              <a:t>o svědecké výpovědi,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správce daně na návrh daňového subjektu </a:t>
            </a:r>
            <a:r>
              <a:rPr lang="cs-CZ" dirty="0" smtClean="0"/>
              <a:t>provede </a:t>
            </a:r>
            <a:r>
              <a:rPr lang="cs-CZ" dirty="0"/>
              <a:t>svědeckou výpověď v rámci daňového řízení o této daňové povinnosti.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dirty="0" smtClean="0"/>
              <a:t>Orgány </a:t>
            </a:r>
            <a:r>
              <a:rPr lang="cs-CZ" dirty="0"/>
              <a:t>veřejné moci a osoby, které </a:t>
            </a:r>
            <a:r>
              <a:rPr lang="cs-CZ" b="1" i="1" u="sng" dirty="0">
                <a:solidFill>
                  <a:srgbClr val="FF0000"/>
                </a:solidFill>
              </a:rPr>
              <a:t>mají listiny </a:t>
            </a:r>
            <a:r>
              <a:rPr lang="cs-CZ" dirty="0">
                <a:solidFill>
                  <a:srgbClr val="FF0000"/>
                </a:solidFill>
              </a:rPr>
              <a:t>a </a:t>
            </a:r>
            <a:r>
              <a:rPr lang="cs-CZ" dirty="0"/>
              <a:t>další věci nezbytné pro správu daní, které mohou být důkazním prostředkem při správě daní, jsou povinny </a:t>
            </a:r>
            <a:r>
              <a:rPr lang="cs-CZ" dirty="0" smtClean="0"/>
              <a:t>na </a:t>
            </a:r>
            <a:r>
              <a:rPr lang="cs-CZ" dirty="0"/>
              <a:t>vyžádání správce daně listiny nebo jejich kopie a jiné věci vydat nebo zapůjčit k </a:t>
            </a:r>
            <a:r>
              <a:rPr lang="cs-CZ" dirty="0" smtClean="0"/>
              <a:t>ohledání. </a:t>
            </a:r>
            <a:r>
              <a:rPr lang="cs-CZ" dirty="0"/>
              <a:t>Vyžaduje-li to účel řízení, může si správce daně vyžádat úřední ověření předložené kopie.</a:t>
            </a:r>
          </a:p>
        </p:txBody>
      </p:sp>
    </p:spTree>
    <p:extLst>
      <p:ext uri="{BB962C8B-B14F-4D97-AF65-F5344CB8AC3E}">
        <p14:creationId xmlns:p14="http://schemas.microsoft.com/office/powerpoint/2010/main" val="16062605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Pozastavení činnosti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u opakovaného porušení povinností nepeněžité povahy, za které již byla uložena pokuta, a nedošlo při tom ke splnění této povinnosti, může správce daně až na dobu třiceti dnů </a:t>
            </a:r>
            <a:r>
              <a:rPr lang="cs-CZ" altLang="cs-CZ" b="1"/>
              <a:t>pozastavit podnikatelskou činnost,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pozastavení činnosti lze uplatnit jen tehdy, pro neplnění povinnosti -registraci  či zjištění skutečností rozhodných pro správné a úplné stanovení daňového základu a daně. </a:t>
            </a:r>
          </a:p>
        </p:txBody>
      </p:sp>
    </p:spTree>
    <p:extLst>
      <p:ext uri="{BB962C8B-B14F-4D97-AF65-F5344CB8AC3E}">
        <p14:creationId xmlns:p14="http://schemas.microsoft.com/office/powerpoint/2010/main" val="3699107584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správce daně vyzve k dodatečnému splnění jeho povinnosti a stanoví mu lhůtu. </a:t>
            </a:r>
          </a:p>
          <a:p>
            <a:pPr eaLnBrk="1" hangingPunct="1"/>
            <a:r>
              <a:rPr lang="cs-CZ" altLang="cs-CZ"/>
              <a:t>Případné ztráty vzniklé daňovému subjektu z pozastavení činnosti, včetně ušlého zisku, nese daňový subjekt, ledaže by rozhodnutí o pozastavení činnosti nenabylo právní moci nebo pravomocné rozhodnutí bylo zrušeno. </a:t>
            </a:r>
          </a:p>
        </p:txBody>
      </p:sp>
    </p:spTree>
    <p:extLst>
      <p:ext uri="{BB962C8B-B14F-4D97-AF65-F5344CB8AC3E}">
        <p14:creationId xmlns:p14="http://schemas.microsoft.com/office/powerpoint/2010/main" val="81496542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u="sng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Vyhledávací činnost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Správce daně je povinen ověřovat úplnost evidence či registrace daňových subjektů a zjišťovat též všechny údaje týkající se jejich příjmů, majetkových poměrů a dalších skutečností rozhodných pro správné a úplné vyměření a vymáhání daně.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Při této činnosti má správce daně stejná oprávnění jako při místním šetření.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Vyhledávací činnost může být vykonávaná i bez přímé součinnosti s daňovým subjektem a její výsledky se využijí v příslušném daňovém řízení.</a:t>
            </a:r>
          </a:p>
        </p:txBody>
      </p:sp>
    </p:spTree>
    <p:extLst>
      <p:ext uri="{BB962C8B-B14F-4D97-AF65-F5344CB8AC3E}">
        <p14:creationId xmlns:p14="http://schemas.microsoft.com/office/powerpoint/2010/main" val="1260132380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V rámci vyhledávací činnosti správce daně</a:t>
            </a:r>
            <a:br>
              <a:rPr lang="cs-CZ" sz="40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endParaRPr lang="cs-CZ" sz="40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381000" indent="-381000">
              <a:buNone/>
            </a:pPr>
            <a:endParaRPr lang="cs-CZ" altLang="cs-CZ" sz="2400"/>
          </a:p>
          <a:p>
            <a:pPr marL="381000" indent="-381000">
              <a:buFont typeface="Wingdings" panose="05000000000000000000" pitchFamily="2" charset="2"/>
              <a:buAutoNum type="alphaLcParenR"/>
            </a:pPr>
            <a:r>
              <a:rPr lang="cs-CZ" altLang="cs-CZ" sz="2400"/>
              <a:t>ověřuje úplnost evidence či registrace daňových subjektů,</a:t>
            </a:r>
          </a:p>
          <a:p>
            <a:pPr marL="381000" indent="-381000">
              <a:buNone/>
            </a:pPr>
            <a:r>
              <a:rPr lang="cs-CZ" altLang="cs-CZ" sz="2400"/>
              <a:t>b) zjišťuje údaje týkající se příjmů, majetkových poměrů a dalších skutečností rozhodných pro správné zjištění, stanovení a placení daně,</a:t>
            </a:r>
          </a:p>
          <a:p>
            <a:pPr marL="381000" indent="-381000">
              <a:buNone/>
            </a:pPr>
            <a:r>
              <a:rPr lang="cs-CZ" altLang="cs-CZ" sz="2400"/>
              <a:t>c) shromažďuje a zpracovává informace a využívá informační systémy v rozsahu podle § 9 odst. 3,</a:t>
            </a:r>
          </a:p>
          <a:p>
            <a:pPr marL="381000" indent="-381000">
              <a:buNone/>
            </a:pPr>
            <a:r>
              <a:rPr lang="cs-CZ" altLang="cs-CZ" sz="2400"/>
              <a:t>d) opatřuje nezbytná vysvětlení,</a:t>
            </a:r>
          </a:p>
          <a:p>
            <a:pPr marL="381000" indent="-381000">
              <a:buNone/>
            </a:pPr>
            <a:r>
              <a:rPr lang="cs-CZ" altLang="cs-CZ" sz="2400"/>
              <a:t>e) provádí místní šetření.</a:t>
            </a:r>
          </a:p>
        </p:txBody>
      </p:sp>
    </p:spTree>
    <p:extLst>
      <p:ext uri="{BB962C8B-B14F-4D97-AF65-F5344CB8AC3E}">
        <p14:creationId xmlns:p14="http://schemas.microsoft.com/office/powerpoint/2010/main" val="25872581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8720" y="291133"/>
            <a:ext cx="812509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8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</a:t>
            </a:r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</a:t>
            </a:r>
          </a:p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Listina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Znalecký posudek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Svědci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Záznamní povinnost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Pomůcky a sjednání daně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Předběžná otázka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 smtClean="0"/>
              <a:t>Předvolání a předvedení</a:t>
            </a:r>
          </a:p>
        </p:txBody>
      </p:sp>
    </p:spTree>
    <p:extLst>
      <p:ext uri="{BB962C8B-B14F-4D97-AF65-F5344CB8AC3E}">
        <p14:creationId xmlns:p14="http://schemas.microsoft.com/office/powerpoint/2010/main" val="411163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8823" y="-706836"/>
            <a:ext cx="8791303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 § 101</a:t>
            </a:r>
          </a:p>
          <a:p>
            <a:pPr algn="ctr"/>
            <a:r>
              <a:rPr lang="cs-CZ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náležitosti rozhodnutí § 102</a:t>
            </a:r>
            <a:endParaRPr lang="cs-CZ" sz="32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6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algn="just"/>
            <a:r>
              <a:rPr lang="cs-CZ" sz="2800" b="1" u="sng" dirty="0" smtClean="0"/>
              <a:t>Správce </a:t>
            </a:r>
            <a:r>
              <a:rPr lang="cs-CZ" sz="2800" b="1" u="sng" dirty="0"/>
              <a:t>daně ukládá povinnosti nebo přiznává práva </a:t>
            </a:r>
            <a:r>
              <a:rPr lang="cs-CZ" sz="2800" dirty="0"/>
              <a:t>anebo prohlašuje práva a povinnosti stanovené zákonem </a:t>
            </a:r>
            <a:r>
              <a:rPr lang="cs-CZ" sz="2800" b="1" u="sng" dirty="0" smtClean="0"/>
              <a:t>rozhodnutím!!!!</a:t>
            </a:r>
            <a:endParaRPr lang="cs-CZ" sz="2800" b="1" u="sng" dirty="0"/>
          </a:p>
          <a:p>
            <a:pPr algn="just"/>
            <a:r>
              <a:rPr lang="cs-CZ" sz="2800" dirty="0"/>
              <a:t> </a:t>
            </a:r>
            <a:endParaRPr lang="cs-CZ" sz="2800" dirty="0" smtClean="0"/>
          </a:p>
          <a:p>
            <a:pPr algn="just"/>
            <a:r>
              <a:rPr lang="cs-CZ" sz="2800" b="1" i="1" u="sng" dirty="0" smtClean="0"/>
              <a:t>Rozhodnutí </a:t>
            </a:r>
            <a:r>
              <a:rPr lang="cs-CZ" sz="2800" b="1" i="1" u="sng" dirty="0"/>
              <a:t>je vydané okamžikem, kdy byl učiněn úkon k jeho </a:t>
            </a:r>
            <a:r>
              <a:rPr lang="cs-CZ" sz="2800" b="1" i="1" u="sng" dirty="0" smtClean="0"/>
              <a:t>doručení </a:t>
            </a:r>
            <a:r>
              <a:rPr lang="cs-CZ" sz="2800" dirty="0" smtClean="0"/>
              <a:t>rozhodnutí</a:t>
            </a:r>
            <a:r>
              <a:rPr lang="cs-CZ" sz="2800" dirty="0"/>
              <a:t>, které </a:t>
            </a:r>
            <a:r>
              <a:rPr lang="cs-CZ" sz="2800" dirty="0" smtClean="0"/>
              <a:t>se nedoručuje</a:t>
            </a:r>
            <a:r>
              <a:rPr lang="cs-CZ" sz="2800" dirty="0"/>
              <a:t>, je vydané okamžikem, kdy bylo podepsáno úřední osobou.</a:t>
            </a:r>
          </a:p>
          <a:p>
            <a:pPr algn="just"/>
            <a:r>
              <a:rPr lang="cs-CZ" sz="2800" dirty="0"/>
              <a:t> </a:t>
            </a:r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Přiznat </a:t>
            </a:r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stejné právo nebo uložit stejnou povinnost lze ze stejného důvodu témuž příjemci rozhodnutí pouze </a:t>
            </a:r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jednou!!!!!</a:t>
            </a:r>
            <a:endParaRPr lang="cs-CZ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0345800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834</TotalTime>
  <Words>4255</Words>
  <Application>Microsoft Office PowerPoint</Application>
  <PresentationFormat>Širokoúhlá obrazovka</PresentationFormat>
  <Paragraphs>515</Paragraphs>
  <Slides>73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82" baseType="lpstr">
      <vt:lpstr>Arial</vt:lpstr>
      <vt:lpstr>Calibri</vt:lpstr>
      <vt:lpstr>Tahoma</vt:lpstr>
      <vt:lpstr>Times New Roman</vt:lpstr>
      <vt:lpstr>Trebuchet MS</vt:lpstr>
      <vt:lpstr>Wingdings</vt:lpstr>
      <vt:lpstr>Wingdings 2</vt:lpstr>
      <vt:lpstr>Wingdings 3</vt:lpstr>
      <vt:lpstr>Fazeta</vt:lpstr>
      <vt:lpstr>Zahájení řízení        Registrační a vyhledávací proces  REGISTRAČNÍ ŘÍZENÍ  </vt:lpstr>
      <vt:lpstr>Stádia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Etapy správy daní</vt:lpstr>
      <vt:lpstr>Zvláštní část o sp. daní</vt:lpstr>
      <vt:lpstr>Daňové řízení</vt:lpstr>
      <vt:lpstr>Prezentace aplikace PowerPoint</vt:lpstr>
      <vt:lpstr> REGISTRAČNÍ ŘÍZENÍ</vt:lpstr>
      <vt:lpstr>Stádia řízení</vt:lpstr>
      <vt:lpstr>Prezentace aplikace PowerPoint</vt:lpstr>
      <vt:lpstr> Registrace daňových subjektů </vt:lpstr>
      <vt:lpstr>Registrace daňových subjektů</vt:lpstr>
      <vt:lpstr> Vznik registrační povinnosti</vt:lpstr>
      <vt:lpstr>Prezentace aplikace PowerPoint</vt:lpstr>
      <vt:lpstr>Prezentace aplikace PowerPoint</vt:lpstr>
      <vt:lpstr>Registrační povinnost nemá daňový subjekt</vt:lpstr>
      <vt:lpstr>Změny rozhodných skutečností daňových-OZNAMOVACÍ povinnost</vt:lpstr>
      <vt:lpstr>Změny u daňového subjektu</vt:lpstr>
      <vt:lpstr>Změny u daňového subjektu </vt:lpstr>
      <vt:lpstr>Prezentace aplikace PowerPoint</vt:lpstr>
      <vt:lpstr>REGISTRACE  DŘ-§ 72</vt:lpstr>
      <vt:lpstr>Registrační a oznamovací povinnosti daňových subjektů DŘ-  PŘIHLÁŠKA K registraCI - §72 DŘ</vt:lpstr>
      <vt:lpstr>Prezentace aplikace PowerPoint</vt:lpstr>
      <vt:lpstr>Prezentace aplikace PowerPoint</vt:lpstr>
      <vt:lpstr>Pochybnosti v přihlášce  Postup k odstranění pochybností v registračních údajích</vt:lpstr>
      <vt:lpstr>Rozhodnutí o registraci §129</vt:lpstr>
      <vt:lpstr>Rozhodnutí o registraci §130-DIČ</vt:lpstr>
      <vt:lpstr>Prezentace aplikace PowerPoint</vt:lpstr>
      <vt:lpstr> ROZHODNUTÍ O REGISTRACI</vt:lpstr>
      <vt:lpstr>Nesplnění oznamovací povinnosti-pořádková pokuta- § 247</vt:lpstr>
      <vt:lpstr>Prezentace aplikace PowerPoint</vt:lpstr>
      <vt:lpstr> ŘÍZENÍ O ZÁVAZNÉM POSOUZENÍ</vt:lpstr>
      <vt:lpstr>ŘÍZENÍ O ZÁVAZNÉM POSOUZENÍ</vt:lpstr>
      <vt:lpstr>Prezentace aplikace PowerPoint</vt:lpstr>
      <vt:lpstr>Informační povinnost správce daně-povinnost zveřejnit</vt:lpstr>
      <vt:lpstr>Vyhledávací činnost §78</vt:lpstr>
      <vt:lpstr> Dokumentace ve správě daní a poplatků</vt:lpstr>
      <vt:lpstr> DOKUMENTACE  Vedená správcem daně</vt:lpstr>
      <vt:lpstr>Daňová evidence stanovená  daňovým subjektům-záznamní povinnost</vt:lpstr>
      <vt:lpstr> Záznamní povinnost </vt:lpstr>
      <vt:lpstr>Prezentace aplikace PowerPoint</vt:lpstr>
      <vt:lpstr> Protokol </vt:lpstr>
      <vt:lpstr> Protokol obsahuje:</vt:lpstr>
      <vt:lpstr>Součástí protokolu </vt:lpstr>
      <vt:lpstr>Prezentace aplikace PowerPoint</vt:lpstr>
      <vt:lpstr>Úřední záznam </vt:lpstr>
      <vt:lpstr>SPIS</vt:lpstr>
      <vt:lpstr>Členění spisu </vt:lpstr>
      <vt:lpstr>Do vyhledávací části spisu se zakládají </vt:lpstr>
      <vt:lpstr>Nahlížení do spisů </vt:lpstr>
      <vt:lpstr>Daňová informační schránka </vt:lpstr>
      <vt:lpstr>   Dokazování   </vt:lpstr>
      <vt:lpstr>Správce daně prokazuje </vt:lpstr>
      <vt:lpstr>Důkazní prostředky </vt:lpstr>
      <vt:lpstr>Listina </vt:lpstr>
      <vt:lpstr>Znalecký posudek </vt:lpstr>
      <vt:lpstr>Svědci </vt:lpstr>
      <vt:lpstr>Pomůcky a sjednání daně </vt:lpstr>
      <vt:lpstr>Pomůckami jsou zejména </vt:lpstr>
      <vt:lpstr>Informační povinnost správce daně-povinnost zveřejnit</vt:lpstr>
      <vt:lpstr>Závazné posouzení</vt:lpstr>
      <vt:lpstr>ŘÍZENÍ O ZÁVAZNÉM POSOUZENÍ</vt:lpstr>
      <vt:lpstr>Pozastavení činnosti</vt:lpstr>
      <vt:lpstr>Prezentace aplikace PowerPoint</vt:lpstr>
      <vt:lpstr>Vyhledávací činnost</vt:lpstr>
      <vt:lpstr>V rámci vyhledávací činnosti správce daně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Registrační a vyhledávací proces  REGISTRAČNÍ ŘÍZENÍ</dc:title>
  <dc:creator>35</dc:creator>
  <cp:lastModifiedBy>35</cp:lastModifiedBy>
  <cp:revision>18</cp:revision>
  <dcterms:created xsi:type="dcterms:W3CDTF">2017-03-14T20:10:43Z</dcterms:created>
  <dcterms:modified xsi:type="dcterms:W3CDTF">2020-02-19T21:49:31Z</dcterms:modified>
</cp:coreProperties>
</file>