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5" r:id="rId3"/>
    <p:sldId id="260" r:id="rId4"/>
    <p:sldId id="373" r:id="rId5"/>
    <p:sldId id="341" r:id="rId6"/>
    <p:sldId id="342" r:id="rId7"/>
    <p:sldId id="343" r:id="rId8"/>
    <p:sldId id="345" r:id="rId9"/>
    <p:sldId id="346" r:id="rId10"/>
    <p:sldId id="348" r:id="rId11"/>
    <p:sldId id="347" r:id="rId12"/>
    <p:sldId id="273" r:id="rId13"/>
    <p:sldId id="375" r:id="rId14"/>
    <p:sldId id="376" r:id="rId15"/>
    <p:sldId id="385" r:id="rId16"/>
    <p:sldId id="386" r:id="rId17"/>
    <p:sldId id="377" r:id="rId18"/>
    <p:sldId id="350" r:id="rId19"/>
    <p:sldId id="378" r:id="rId20"/>
    <p:sldId id="379" r:id="rId21"/>
    <p:sldId id="380" r:id="rId22"/>
    <p:sldId id="312" r:id="rId23"/>
    <p:sldId id="276" r:id="rId24"/>
    <p:sldId id="381" r:id="rId25"/>
    <p:sldId id="313" r:id="rId26"/>
    <p:sldId id="292" r:id="rId27"/>
    <p:sldId id="329" r:id="rId28"/>
    <p:sldId id="382" r:id="rId29"/>
    <p:sldId id="352" r:id="rId30"/>
    <p:sldId id="353" r:id="rId31"/>
    <p:sldId id="388" r:id="rId32"/>
    <p:sldId id="390" r:id="rId33"/>
    <p:sldId id="354" r:id="rId34"/>
    <p:sldId id="389" r:id="rId35"/>
    <p:sldId id="383" r:id="rId36"/>
    <p:sldId id="384" r:id="rId37"/>
    <p:sldId id="391" r:id="rId38"/>
    <p:sldId id="320" r:id="rId39"/>
    <p:sldId id="392" r:id="rId40"/>
  </p:sldIdLst>
  <p:sldSz cx="9144000" cy="6858000" type="screen4x3"/>
  <p:notesSz cx="9926638" cy="67976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005" autoAdjust="0"/>
  </p:normalViewPr>
  <p:slideViewPr>
    <p:cSldViewPr>
      <p:cViewPr varScale="1">
        <p:scale>
          <a:sx n="37" d="100"/>
          <a:sy n="37" d="100"/>
        </p:scale>
        <p:origin x="21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8F95D-FEAD-4FDB-8F0F-101F2075CD1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8E5739-17B4-4E88-B88F-A4105B3CE88D}">
      <dgm:prSet/>
      <dgm:spPr/>
      <dgm:t>
        <a:bodyPr/>
        <a:lstStyle/>
        <a:p>
          <a:r>
            <a:rPr lang="cs-CZ"/>
            <a:t>Žádost o souhlas s odnětím zemědělské půdy</a:t>
          </a:r>
          <a:endParaRPr lang="en-US"/>
        </a:p>
      </dgm:t>
    </dgm:pt>
    <dgm:pt modelId="{9A86A481-3541-4AFE-9AAF-E628B75DD4FB}" type="parTrans" cxnId="{EF5E5071-6895-49CB-B7B7-0FC6F003E1CA}">
      <dgm:prSet/>
      <dgm:spPr/>
      <dgm:t>
        <a:bodyPr/>
        <a:lstStyle/>
        <a:p>
          <a:endParaRPr lang="en-US"/>
        </a:p>
      </dgm:t>
    </dgm:pt>
    <dgm:pt modelId="{A768ECBC-8344-4D80-8B8C-B651B4C6F950}" type="sibTrans" cxnId="{EF5E5071-6895-49CB-B7B7-0FC6F003E1CA}">
      <dgm:prSet/>
      <dgm:spPr/>
      <dgm:t>
        <a:bodyPr/>
        <a:lstStyle/>
        <a:p>
          <a:endParaRPr lang="en-US"/>
        </a:p>
      </dgm:t>
    </dgm:pt>
    <dgm:pt modelId="{C4D8C7E5-D5DB-43CA-A3D7-317862100B4C}">
      <dgm:prSet/>
      <dgm:spPr/>
      <dgm:t>
        <a:bodyPr/>
        <a:lstStyle/>
        <a:p>
          <a:r>
            <a:rPr lang="cs-CZ"/>
            <a:t>účel zamýšleného odnětí</a:t>
          </a:r>
          <a:endParaRPr lang="en-US"/>
        </a:p>
      </dgm:t>
    </dgm:pt>
    <dgm:pt modelId="{A3612E1D-B12E-4C3F-A1C2-E419123B03BB}" type="parTrans" cxnId="{2E0EBEB1-887C-4080-99B5-140F33B26717}">
      <dgm:prSet/>
      <dgm:spPr/>
      <dgm:t>
        <a:bodyPr/>
        <a:lstStyle/>
        <a:p>
          <a:endParaRPr lang="en-US"/>
        </a:p>
      </dgm:t>
    </dgm:pt>
    <dgm:pt modelId="{B39C59E5-4640-44F6-9A5C-8CB358DDC55C}" type="sibTrans" cxnId="{2E0EBEB1-887C-4080-99B5-140F33B26717}">
      <dgm:prSet/>
      <dgm:spPr/>
      <dgm:t>
        <a:bodyPr/>
        <a:lstStyle/>
        <a:p>
          <a:endParaRPr lang="en-US"/>
        </a:p>
      </dgm:t>
    </dgm:pt>
    <dgm:pt modelId="{C7DF1B2C-0E59-404E-95BF-5CE31E66FB99}">
      <dgm:prSet/>
      <dgm:spPr/>
      <dgm:t>
        <a:bodyPr/>
        <a:lstStyle/>
        <a:p>
          <a:r>
            <a:rPr lang="cs-CZ" dirty="0"/>
            <a:t>vyhodnocení předpokládaných důsledků navrhovaného řešení na ZPF</a:t>
          </a:r>
          <a:endParaRPr lang="en-US" dirty="0"/>
        </a:p>
      </dgm:t>
    </dgm:pt>
    <dgm:pt modelId="{265765E9-63E8-43E8-8D52-9ECB5E8B9BD3}" type="parTrans" cxnId="{D5C4A8BB-5C0E-4A19-90A8-318CC2D9E0BF}">
      <dgm:prSet/>
      <dgm:spPr/>
      <dgm:t>
        <a:bodyPr/>
        <a:lstStyle/>
        <a:p>
          <a:endParaRPr lang="en-US"/>
        </a:p>
      </dgm:t>
    </dgm:pt>
    <dgm:pt modelId="{A0BA6F51-CFB9-45A7-B10A-7AAC0628B3E9}" type="sibTrans" cxnId="{D5C4A8BB-5C0E-4A19-90A8-318CC2D9E0BF}">
      <dgm:prSet/>
      <dgm:spPr/>
      <dgm:t>
        <a:bodyPr/>
        <a:lstStyle/>
        <a:p>
          <a:endParaRPr lang="en-US"/>
        </a:p>
      </dgm:t>
    </dgm:pt>
    <dgm:pt modelId="{0C9D6D93-76B4-4848-95B6-BF1BE79B1AB2}">
      <dgm:prSet/>
      <dgm:spPr/>
      <dgm:t>
        <a:bodyPr/>
        <a:lstStyle/>
        <a:p>
          <a:r>
            <a:rPr lang="cs-CZ" dirty="0"/>
            <a:t>zdůvodnění, proč je navrhované řešení z hlediska ochrany zemědělského půdního fondu, životního prostředí a ostatních zákonem chráněných veřejných zájmů nejvýhodnější</a:t>
          </a:r>
          <a:endParaRPr lang="en-US" dirty="0"/>
        </a:p>
      </dgm:t>
    </dgm:pt>
    <dgm:pt modelId="{E3C2F25C-A492-42A9-A09E-4A74C4DF3E25}" type="parTrans" cxnId="{633E713D-33E2-469D-A002-638604A7F3B6}">
      <dgm:prSet/>
      <dgm:spPr/>
      <dgm:t>
        <a:bodyPr/>
        <a:lstStyle/>
        <a:p>
          <a:endParaRPr lang="en-US"/>
        </a:p>
      </dgm:t>
    </dgm:pt>
    <dgm:pt modelId="{63DDAB49-3FA4-4990-870E-10DCAE148825}" type="sibTrans" cxnId="{633E713D-33E2-469D-A002-638604A7F3B6}">
      <dgm:prSet/>
      <dgm:spPr/>
      <dgm:t>
        <a:bodyPr/>
        <a:lstStyle/>
        <a:p>
          <a:endParaRPr lang="en-US"/>
        </a:p>
      </dgm:t>
    </dgm:pt>
    <dgm:pt modelId="{E283EA57-07E0-4303-9BC7-994F76CDFD83}">
      <dgm:prSet/>
      <dgm:spPr/>
      <dgm:t>
        <a:bodyPr/>
        <a:lstStyle/>
        <a:p>
          <a:r>
            <a:rPr lang="cs-CZ"/>
            <a:t>Souhlas k odnětí půdy ze ZPF</a:t>
          </a:r>
          <a:endParaRPr lang="en-US"/>
        </a:p>
      </dgm:t>
    </dgm:pt>
    <dgm:pt modelId="{7FBFCCC1-87DB-4AB9-A56D-AB04178E9F8A}" type="parTrans" cxnId="{A719B46A-53C8-49C9-8320-085D58C36A30}">
      <dgm:prSet/>
      <dgm:spPr/>
      <dgm:t>
        <a:bodyPr/>
        <a:lstStyle/>
        <a:p>
          <a:endParaRPr lang="en-US"/>
        </a:p>
      </dgm:t>
    </dgm:pt>
    <dgm:pt modelId="{A90ACDF5-8968-46F7-9776-98B77F3F388A}" type="sibTrans" cxnId="{A719B46A-53C8-49C9-8320-085D58C36A30}">
      <dgm:prSet/>
      <dgm:spPr/>
      <dgm:t>
        <a:bodyPr/>
        <a:lstStyle/>
        <a:p>
          <a:endParaRPr lang="en-US"/>
        </a:p>
      </dgm:t>
    </dgm:pt>
    <dgm:pt modelId="{A62E0CAC-769C-46DA-91DD-A5E223BDD2B3}">
      <dgm:prSet/>
      <dgm:spPr/>
      <dgm:t>
        <a:bodyPr/>
        <a:lstStyle/>
        <a:p>
          <a:r>
            <a:rPr lang="cs-CZ" dirty="0"/>
            <a:t>dotčené pozemky</a:t>
          </a:r>
          <a:endParaRPr lang="en-US" dirty="0"/>
        </a:p>
      </dgm:t>
    </dgm:pt>
    <dgm:pt modelId="{0F88E7CD-9439-4FE8-B6AE-81969F7737E5}" type="parTrans" cxnId="{46556A72-78AF-4722-A157-504B6B697055}">
      <dgm:prSet/>
      <dgm:spPr/>
      <dgm:t>
        <a:bodyPr/>
        <a:lstStyle/>
        <a:p>
          <a:endParaRPr lang="en-US"/>
        </a:p>
      </dgm:t>
    </dgm:pt>
    <dgm:pt modelId="{3A245C58-A00B-4F0F-B0CB-A98EFA2B8B3F}" type="sibTrans" cxnId="{46556A72-78AF-4722-A157-504B6B697055}">
      <dgm:prSet/>
      <dgm:spPr/>
      <dgm:t>
        <a:bodyPr/>
        <a:lstStyle/>
        <a:p>
          <a:endParaRPr lang="en-US"/>
        </a:p>
      </dgm:t>
    </dgm:pt>
    <dgm:pt modelId="{471D1282-CBC9-4EB4-8534-EAAD43DB8D8D}">
      <dgm:prSet/>
      <dgm:spPr/>
      <dgm:t>
        <a:bodyPr/>
        <a:lstStyle/>
        <a:p>
          <a:r>
            <a:rPr lang="cs-CZ" dirty="0"/>
            <a:t>podmínky nezbytné k zajištění ochrany ZPF</a:t>
          </a:r>
          <a:endParaRPr lang="en-US" dirty="0"/>
        </a:p>
      </dgm:t>
    </dgm:pt>
    <dgm:pt modelId="{65C135FE-6E88-49CE-949F-E77B7E5417B2}" type="parTrans" cxnId="{EABF2883-11B8-4DCE-896D-F0D703F57F9F}">
      <dgm:prSet/>
      <dgm:spPr/>
      <dgm:t>
        <a:bodyPr/>
        <a:lstStyle/>
        <a:p>
          <a:endParaRPr lang="en-US"/>
        </a:p>
      </dgm:t>
    </dgm:pt>
    <dgm:pt modelId="{1BCB520C-A6D2-4CD2-A02A-D5D7FB32F471}" type="sibTrans" cxnId="{EABF2883-11B8-4DCE-896D-F0D703F57F9F}">
      <dgm:prSet/>
      <dgm:spPr/>
      <dgm:t>
        <a:bodyPr/>
        <a:lstStyle/>
        <a:p>
          <a:endParaRPr lang="en-US"/>
        </a:p>
      </dgm:t>
    </dgm:pt>
    <dgm:pt modelId="{AE2CFBF8-13EC-49BC-8E38-73B59E14DB11}">
      <dgm:prSet/>
      <dgm:spPr/>
      <dgm:t>
        <a:bodyPr/>
        <a:lstStyle/>
        <a:p>
          <a:r>
            <a:rPr lang="cs-CZ" dirty="0"/>
            <a:t>schválení plánu rekultivace</a:t>
          </a:r>
          <a:endParaRPr lang="en-US" dirty="0"/>
        </a:p>
      </dgm:t>
    </dgm:pt>
    <dgm:pt modelId="{2B9730D7-B3E4-49C1-8B35-A44F69EBE8FB}" type="parTrans" cxnId="{C374E677-3E4B-4DD8-A1CD-19881D0D3C05}">
      <dgm:prSet/>
      <dgm:spPr/>
      <dgm:t>
        <a:bodyPr/>
        <a:lstStyle/>
        <a:p>
          <a:endParaRPr lang="en-US"/>
        </a:p>
      </dgm:t>
    </dgm:pt>
    <dgm:pt modelId="{523EF92E-1A4D-4888-8A75-947D0AB882BB}" type="sibTrans" cxnId="{C374E677-3E4B-4DD8-A1CD-19881D0D3C05}">
      <dgm:prSet/>
      <dgm:spPr/>
      <dgm:t>
        <a:bodyPr/>
        <a:lstStyle/>
        <a:p>
          <a:endParaRPr lang="en-US"/>
        </a:p>
      </dgm:t>
    </dgm:pt>
    <dgm:pt modelId="{0E8A3D19-7BEB-4F80-B597-36D7872D9439}">
      <dgm:prSet/>
      <dgm:spPr/>
      <dgm:t>
        <a:bodyPr/>
        <a:lstStyle/>
        <a:p>
          <a:r>
            <a:rPr lang="cs-CZ" dirty="0"/>
            <a:t>orientační výše odvodů za odnětí půdy ze ZFP</a:t>
          </a:r>
          <a:endParaRPr lang="en-US" dirty="0"/>
        </a:p>
      </dgm:t>
    </dgm:pt>
    <dgm:pt modelId="{EA61FD2D-7C19-47F6-9E69-EB168C0CE0C8}" type="parTrans" cxnId="{4E5AD162-091B-467C-B46C-AE55334B6BCB}">
      <dgm:prSet/>
      <dgm:spPr/>
      <dgm:t>
        <a:bodyPr/>
        <a:lstStyle/>
        <a:p>
          <a:endParaRPr lang="en-US"/>
        </a:p>
      </dgm:t>
    </dgm:pt>
    <dgm:pt modelId="{614AB5CD-BB20-44EE-B1CA-132181EC33B8}" type="sibTrans" cxnId="{4E5AD162-091B-467C-B46C-AE55334B6BCB}">
      <dgm:prSet/>
      <dgm:spPr/>
      <dgm:t>
        <a:bodyPr/>
        <a:lstStyle/>
        <a:p>
          <a:endParaRPr lang="en-US"/>
        </a:p>
      </dgm:t>
    </dgm:pt>
    <dgm:pt modelId="{CDB30503-435D-4028-AFBC-92F3DB8F2882}">
      <dgm:prSet/>
      <dgm:spPr/>
      <dgm:t>
        <a:bodyPr/>
        <a:lstStyle/>
        <a:p>
          <a:r>
            <a:rPr lang="cs-CZ" dirty="0"/>
            <a:t>vymezení etap u záměrů prováděných po etapách</a:t>
          </a:r>
          <a:endParaRPr lang="en-US" dirty="0"/>
        </a:p>
      </dgm:t>
    </dgm:pt>
    <dgm:pt modelId="{0207949E-72E6-463A-8450-8C0997E950E0}" type="parTrans" cxnId="{1ACAB5BC-F856-4414-9F84-92FDD97C9BFE}">
      <dgm:prSet/>
      <dgm:spPr/>
      <dgm:t>
        <a:bodyPr/>
        <a:lstStyle/>
        <a:p>
          <a:endParaRPr lang="en-US"/>
        </a:p>
      </dgm:t>
    </dgm:pt>
    <dgm:pt modelId="{47A403E2-DEC6-4EF3-914E-3889F33AC355}" type="sibTrans" cxnId="{1ACAB5BC-F856-4414-9F84-92FDD97C9BFE}">
      <dgm:prSet/>
      <dgm:spPr/>
      <dgm:t>
        <a:bodyPr/>
        <a:lstStyle/>
        <a:p>
          <a:endParaRPr lang="en-US"/>
        </a:p>
      </dgm:t>
    </dgm:pt>
    <dgm:pt modelId="{96F64860-322F-4873-88A8-5304D8EF86DF}">
      <dgm:prSet/>
      <dgm:spPr/>
      <dgm:t>
        <a:bodyPr/>
        <a:lstStyle/>
        <a:p>
          <a:r>
            <a:rPr lang="cs-CZ" dirty="0"/>
            <a:t>Právní povaha souhlasu</a:t>
          </a:r>
          <a:endParaRPr lang="en-US" dirty="0"/>
        </a:p>
      </dgm:t>
    </dgm:pt>
    <dgm:pt modelId="{131FB9A8-63EF-4239-8638-794BDC34C19B}" type="parTrans" cxnId="{4715A388-A2BE-41F0-940F-B2030DDBB5F5}">
      <dgm:prSet/>
      <dgm:spPr/>
      <dgm:t>
        <a:bodyPr/>
        <a:lstStyle/>
        <a:p>
          <a:endParaRPr lang="en-US"/>
        </a:p>
      </dgm:t>
    </dgm:pt>
    <dgm:pt modelId="{25115D2D-8B61-47E1-9250-8D56EABCA1AA}" type="sibTrans" cxnId="{4715A388-A2BE-41F0-940F-B2030DDBB5F5}">
      <dgm:prSet/>
      <dgm:spPr/>
      <dgm:t>
        <a:bodyPr/>
        <a:lstStyle/>
        <a:p>
          <a:endParaRPr lang="en-US"/>
        </a:p>
      </dgm:t>
    </dgm:pt>
    <dgm:pt modelId="{BB63FEAA-96B8-4F7E-9922-744164390975}">
      <dgm:prSet/>
      <dgm:spPr/>
      <dgm:t>
        <a:bodyPr/>
        <a:lstStyle/>
        <a:p>
          <a:r>
            <a:rPr lang="cs-CZ"/>
            <a:t>Závazná součást rozhodnutí, která budou ve věci vydána podle zvláštních předpisů</a:t>
          </a:r>
          <a:endParaRPr lang="en-US"/>
        </a:p>
      </dgm:t>
    </dgm:pt>
    <dgm:pt modelId="{F8550003-C6B5-461E-8CEF-FAC8C02A6CE1}" type="parTrans" cxnId="{1AAD373E-F1FB-4563-9A60-4C7996499A8D}">
      <dgm:prSet/>
      <dgm:spPr/>
      <dgm:t>
        <a:bodyPr/>
        <a:lstStyle/>
        <a:p>
          <a:endParaRPr lang="en-US"/>
        </a:p>
      </dgm:t>
    </dgm:pt>
    <dgm:pt modelId="{59AAEAD5-082E-4479-982F-0299D8D3915E}" type="sibTrans" cxnId="{1AAD373E-F1FB-4563-9A60-4C7996499A8D}">
      <dgm:prSet/>
      <dgm:spPr/>
      <dgm:t>
        <a:bodyPr/>
        <a:lstStyle/>
        <a:p>
          <a:endParaRPr lang="en-US"/>
        </a:p>
      </dgm:t>
    </dgm:pt>
    <dgm:pt modelId="{0A82C09B-AE9D-4BDE-B5D2-3162FA3426EC}">
      <dgm:prSet/>
      <dgm:spPr/>
      <dgm:t>
        <a:bodyPr/>
        <a:lstStyle/>
        <a:p>
          <a:r>
            <a:rPr lang="cs-CZ"/>
            <a:t>Závazné stanovisko dle § 149 SŘ</a:t>
          </a:r>
          <a:endParaRPr lang="en-US"/>
        </a:p>
      </dgm:t>
    </dgm:pt>
    <dgm:pt modelId="{9F5AD4F4-61F0-40D9-B01D-BE3E1A6EA237}" type="parTrans" cxnId="{CC591815-67F5-4DD4-A49C-A404B365898F}">
      <dgm:prSet/>
      <dgm:spPr/>
      <dgm:t>
        <a:bodyPr/>
        <a:lstStyle/>
        <a:p>
          <a:endParaRPr lang="en-US"/>
        </a:p>
      </dgm:t>
    </dgm:pt>
    <dgm:pt modelId="{220D31F7-B4C9-46F4-A7A1-0562C084256A}" type="sibTrans" cxnId="{CC591815-67F5-4DD4-A49C-A404B365898F}">
      <dgm:prSet/>
      <dgm:spPr/>
      <dgm:t>
        <a:bodyPr/>
        <a:lstStyle/>
        <a:p>
          <a:endParaRPr lang="en-US"/>
        </a:p>
      </dgm:t>
    </dgm:pt>
    <dgm:pt modelId="{D9635BD0-BE16-4D55-87CD-DE3475F9840E}">
      <dgm:prSet/>
      <dgm:spPr/>
      <dgm:t>
        <a:bodyPr/>
        <a:lstStyle/>
        <a:p>
          <a:r>
            <a:rPr lang="cs-CZ" dirty="0"/>
            <a:t>Rozhodnutí vydané ve správním řízení, nevyžaduje-li záměr povolení podle jiného právního předpisu</a:t>
          </a:r>
          <a:endParaRPr lang="en-US" dirty="0"/>
        </a:p>
      </dgm:t>
    </dgm:pt>
    <dgm:pt modelId="{666C3133-6021-4BA8-893C-DEC8FFF7B81D}" type="parTrans" cxnId="{10C5502F-5FE1-4766-9AE9-B89345C82F67}">
      <dgm:prSet/>
      <dgm:spPr/>
      <dgm:t>
        <a:bodyPr/>
        <a:lstStyle/>
        <a:p>
          <a:endParaRPr lang="en-US"/>
        </a:p>
      </dgm:t>
    </dgm:pt>
    <dgm:pt modelId="{34B9DA8E-4D64-4A8B-B861-59A99D394B0F}" type="sibTrans" cxnId="{10C5502F-5FE1-4766-9AE9-B89345C82F67}">
      <dgm:prSet/>
      <dgm:spPr/>
      <dgm:t>
        <a:bodyPr/>
        <a:lstStyle/>
        <a:p>
          <a:endParaRPr lang="en-US"/>
        </a:p>
      </dgm:t>
    </dgm:pt>
    <dgm:pt modelId="{B53331BA-A101-47D6-A7DC-F218104757DB}">
      <dgm:prSet/>
      <dgm:spPr/>
      <dgm:t>
        <a:bodyPr/>
        <a:lstStyle/>
        <a:p>
          <a:r>
            <a:rPr lang="cs-CZ" dirty="0"/>
            <a:t>přílohy</a:t>
          </a:r>
          <a:endParaRPr lang="en-US" dirty="0"/>
        </a:p>
      </dgm:t>
    </dgm:pt>
    <dgm:pt modelId="{D448A9B0-3F34-4A7C-B038-EECDB120C4E3}" type="parTrans" cxnId="{FD7C6581-A038-4180-B327-6F8DEB199EAE}">
      <dgm:prSet/>
      <dgm:spPr/>
      <dgm:t>
        <a:bodyPr/>
        <a:lstStyle/>
        <a:p>
          <a:endParaRPr lang="cs-CZ"/>
        </a:p>
      </dgm:t>
    </dgm:pt>
    <dgm:pt modelId="{3CCBD8F7-DF93-45F6-8556-2B3AAE9FE753}" type="sibTrans" cxnId="{FD7C6581-A038-4180-B327-6F8DEB199EAE}">
      <dgm:prSet/>
      <dgm:spPr/>
      <dgm:t>
        <a:bodyPr/>
        <a:lstStyle/>
        <a:p>
          <a:endParaRPr lang="cs-CZ"/>
        </a:p>
      </dgm:t>
    </dgm:pt>
    <dgm:pt modelId="{242CB77E-EE3C-4DB4-85D6-F18EDA8B9184}" type="pres">
      <dgm:prSet presAssocID="{3538F95D-FEAD-4FDB-8F0F-101F2075CD12}" presName="linear" presStyleCnt="0">
        <dgm:presLayoutVars>
          <dgm:animLvl val="lvl"/>
          <dgm:resizeHandles val="exact"/>
        </dgm:presLayoutVars>
      </dgm:prSet>
      <dgm:spPr/>
    </dgm:pt>
    <dgm:pt modelId="{B694F3E9-FD92-406C-8A52-997F7C31BA9E}" type="pres">
      <dgm:prSet presAssocID="{168E5739-17B4-4E88-B88F-A4105B3CE8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769030-3598-4520-837F-AF75335A7FB5}" type="pres">
      <dgm:prSet presAssocID="{168E5739-17B4-4E88-B88F-A4105B3CE88D}" presName="childText" presStyleLbl="revTx" presStyleIdx="0" presStyleCnt="3">
        <dgm:presLayoutVars>
          <dgm:bulletEnabled val="1"/>
        </dgm:presLayoutVars>
      </dgm:prSet>
      <dgm:spPr/>
    </dgm:pt>
    <dgm:pt modelId="{B7991CAA-4032-491E-9843-21C29AA43AC2}" type="pres">
      <dgm:prSet presAssocID="{E283EA57-07E0-4303-9BC7-994F76CDFD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BA19FA-D79A-43F2-A8C6-10C159EC9619}" type="pres">
      <dgm:prSet presAssocID="{E283EA57-07E0-4303-9BC7-994F76CDFD83}" presName="childText" presStyleLbl="revTx" presStyleIdx="1" presStyleCnt="3">
        <dgm:presLayoutVars>
          <dgm:bulletEnabled val="1"/>
        </dgm:presLayoutVars>
      </dgm:prSet>
      <dgm:spPr/>
    </dgm:pt>
    <dgm:pt modelId="{E99EB5F5-A9B3-42AC-B35F-403EC167018B}" type="pres">
      <dgm:prSet presAssocID="{96F64860-322F-4873-88A8-5304D8EF86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5C9E91-4BE1-473C-85E9-D1484B80EF97}" type="pres">
      <dgm:prSet presAssocID="{96F64860-322F-4873-88A8-5304D8EF86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2A67E07-9C02-4244-87EE-9AC393A97802}" type="presOf" srcId="{0A82C09B-AE9D-4BDE-B5D2-3162FA3426EC}" destId="{E95C9E91-4BE1-473C-85E9-D1484B80EF97}" srcOrd="0" destOrd="1" presId="urn:microsoft.com/office/officeart/2005/8/layout/vList2"/>
    <dgm:cxn modelId="{DB246713-32F6-4D65-BD28-C7D633DB0D4D}" type="presOf" srcId="{471D1282-CBC9-4EB4-8534-EAAD43DB8D8D}" destId="{28BA19FA-D79A-43F2-A8C6-10C159EC9619}" srcOrd="0" destOrd="1" presId="urn:microsoft.com/office/officeart/2005/8/layout/vList2"/>
    <dgm:cxn modelId="{CC591815-67F5-4DD4-A49C-A404B365898F}" srcId="{BB63FEAA-96B8-4F7E-9922-744164390975}" destId="{0A82C09B-AE9D-4BDE-B5D2-3162FA3426EC}" srcOrd="0" destOrd="0" parTransId="{9F5AD4F4-61F0-40D9-B01D-BE3E1A6EA237}" sibTransId="{220D31F7-B4C9-46F4-A7A1-0562C084256A}"/>
    <dgm:cxn modelId="{BBC23E1E-1DF1-49FC-BE68-3A45B731ADF0}" type="presOf" srcId="{96F64860-322F-4873-88A8-5304D8EF86DF}" destId="{E99EB5F5-A9B3-42AC-B35F-403EC167018B}" srcOrd="0" destOrd="0" presId="urn:microsoft.com/office/officeart/2005/8/layout/vList2"/>
    <dgm:cxn modelId="{D72D682A-CC0D-4308-B3A4-CB3D0184309B}" type="presOf" srcId="{168E5739-17B4-4E88-B88F-A4105B3CE88D}" destId="{B694F3E9-FD92-406C-8A52-997F7C31BA9E}" srcOrd="0" destOrd="0" presId="urn:microsoft.com/office/officeart/2005/8/layout/vList2"/>
    <dgm:cxn modelId="{10C5502F-5FE1-4766-9AE9-B89345C82F67}" srcId="{96F64860-322F-4873-88A8-5304D8EF86DF}" destId="{D9635BD0-BE16-4D55-87CD-DE3475F9840E}" srcOrd="1" destOrd="0" parTransId="{666C3133-6021-4BA8-893C-DEC8FFF7B81D}" sibTransId="{34B9DA8E-4D64-4A8B-B861-59A99D394B0F}"/>
    <dgm:cxn modelId="{5642C13A-3492-49CD-A132-694869BD902A}" type="presOf" srcId="{C7DF1B2C-0E59-404E-95BF-5CE31E66FB99}" destId="{06769030-3598-4520-837F-AF75335A7FB5}" srcOrd="0" destOrd="1" presId="urn:microsoft.com/office/officeart/2005/8/layout/vList2"/>
    <dgm:cxn modelId="{6079F23B-B487-4CBE-B963-F01D4E65AC18}" type="presOf" srcId="{0C9D6D93-76B4-4848-95B6-BF1BE79B1AB2}" destId="{06769030-3598-4520-837F-AF75335A7FB5}" srcOrd="0" destOrd="2" presId="urn:microsoft.com/office/officeart/2005/8/layout/vList2"/>
    <dgm:cxn modelId="{633E713D-33E2-469D-A002-638604A7F3B6}" srcId="{168E5739-17B4-4E88-B88F-A4105B3CE88D}" destId="{0C9D6D93-76B4-4848-95B6-BF1BE79B1AB2}" srcOrd="2" destOrd="0" parTransId="{E3C2F25C-A492-42A9-A09E-4A74C4DF3E25}" sibTransId="{63DDAB49-3FA4-4990-870E-10DCAE148825}"/>
    <dgm:cxn modelId="{1AAD373E-F1FB-4563-9A60-4C7996499A8D}" srcId="{96F64860-322F-4873-88A8-5304D8EF86DF}" destId="{BB63FEAA-96B8-4F7E-9922-744164390975}" srcOrd="0" destOrd="0" parTransId="{F8550003-C6B5-461E-8CEF-FAC8C02A6CE1}" sibTransId="{59AAEAD5-082E-4479-982F-0299D8D3915E}"/>
    <dgm:cxn modelId="{8541065C-AA95-4615-A093-E4776337F5F9}" type="presOf" srcId="{C4D8C7E5-D5DB-43CA-A3D7-317862100B4C}" destId="{06769030-3598-4520-837F-AF75335A7FB5}" srcOrd="0" destOrd="0" presId="urn:microsoft.com/office/officeart/2005/8/layout/vList2"/>
    <dgm:cxn modelId="{05A19E62-CEFE-44CA-B130-655F1C30A607}" type="presOf" srcId="{E283EA57-07E0-4303-9BC7-994F76CDFD83}" destId="{B7991CAA-4032-491E-9843-21C29AA43AC2}" srcOrd="0" destOrd="0" presId="urn:microsoft.com/office/officeart/2005/8/layout/vList2"/>
    <dgm:cxn modelId="{4E5AD162-091B-467C-B46C-AE55334B6BCB}" srcId="{E283EA57-07E0-4303-9BC7-994F76CDFD83}" destId="{0E8A3D19-7BEB-4F80-B597-36D7872D9439}" srcOrd="3" destOrd="0" parTransId="{EA61FD2D-7C19-47F6-9E69-EB168C0CE0C8}" sibTransId="{614AB5CD-BB20-44EE-B1CA-132181EC33B8}"/>
    <dgm:cxn modelId="{A719B46A-53C8-49C9-8320-085D58C36A30}" srcId="{3538F95D-FEAD-4FDB-8F0F-101F2075CD12}" destId="{E283EA57-07E0-4303-9BC7-994F76CDFD83}" srcOrd="1" destOrd="0" parTransId="{7FBFCCC1-87DB-4AB9-A56D-AB04178E9F8A}" sibTransId="{A90ACDF5-8968-46F7-9776-98B77F3F388A}"/>
    <dgm:cxn modelId="{899A154C-A821-4B01-AE96-64E19D30F020}" type="presOf" srcId="{3538F95D-FEAD-4FDB-8F0F-101F2075CD12}" destId="{242CB77E-EE3C-4DB4-85D6-F18EDA8B9184}" srcOrd="0" destOrd="0" presId="urn:microsoft.com/office/officeart/2005/8/layout/vList2"/>
    <dgm:cxn modelId="{9B91556F-AEC3-4ABC-AD16-82C57C476F0E}" type="presOf" srcId="{BB63FEAA-96B8-4F7E-9922-744164390975}" destId="{E95C9E91-4BE1-473C-85E9-D1484B80EF97}" srcOrd="0" destOrd="0" presId="urn:microsoft.com/office/officeart/2005/8/layout/vList2"/>
    <dgm:cxn modelId="{EF5E5071-6895-49CB-B7B7-0FC6F003E1CA}" srcId="{3538F95D-FEAD-4FDB-8F0F-101F2075CD12}" destId="{168E5739-17B4-4E88-B88F-A4105B3CE88D}" srcOrd="0" destOrd="0" parTransId="{9A86A481-3541-4AFE-9AAF-E628B75DD4FB}" sibTransId="{A768ECBC-8344-4D80-8B8C-B651B4C6F950}"/>
    <dgm:cxn modelId="{46556A72-78AF-4722-A157-504B6B697055}" srcId="{E283EA57-07E0-4303-9BC7-994F76CDFD83}" destId="{A62E0CAC-769C-46DA-91DD-A5E223BDD2B3}" srcOrd="0" destOrd="0" parTransId="{0F88E7CD-9439-4FE8-B6AE-81969F7737E5}" sibTransId="{3A245C58-A00B-4F0F-B0CB-A98EFA2B8B3F}"/>
    <dgm:cxn modelId="{AA8FB655-959F-4D1A-9BCE-64A4A0856D55}" type="presOf" srcId="{D9635BD0-BE16-4D55-87CD-DE3475F9840E}" destId="{E95C9E91-4BE1-473C-85E9-D1484B80EF97}" srcOrd="0" destOrd="2" presId="urn:microsoft.com/office/officeart/2005/8/layout/vList2"/>
    <dgm:cxn modelId="{C374E677-3E4B-4DD8-A1CD-19881D0D3C05}" srcId="{E283EA57-07E0-4303-9BC7-994F76CDFD83}" destId="{AE2CFBF8-13EC-49BC-8E38-73B59E14DB11}" srcOrd="2" destOrd="0" parTransId="{2B9730D7-B3E4-49C1-8B35-A44F69EBE8FB}" sibTransId="{523EF92E-1A4D-4888-8A75-947D0AB882BB}"/>
    <dgm:cxn modelId="{FD7C6581-A038-4180-B327-6F8DEB199EAE}" srcId="{168E5739-17B4-4E88-B88F-A4105B3CE88D}" destId="{B53331BA-A101-47D6-A7DC-F218104757DB}" srcOrd="3" destOrd="0" parTransId="{D448A9B0-3F34-4A7C-B038-EECDB120C4E3}" sibTransId="{3CCBD8F7-DF93-45F6-8556-2B3AAE9FE753}"/>
    <dgm:cxn modelId="{EABF2883-11B8-4DCE-896D-F0D703F57F9F}" srcId="{E283EA57-07E0-4303-9BC7-994F76CDFD83}" destId="{471D1282-CBC9-4EB4-8534-EAAD43DB8D8D}" srcOrd="1" destOrd="0" parTransId="{65C135FE-6E88-49CE-949F-E77B7E5417B2}" sibTransId="{1BCB520C-A6D2-4CD2-A02A-D5D7FB32F471}"/>
    <dgm:cxn modelId="{4715A388-A2BE-41F0-940F-B2030DDBB5F5}" srcId="{3538F95D-FEAD-4FDB-8F0F-101F2075CD12}" destId="{96F64860-322F-4873-88A8-5304D8EF86DF}" srcOrd="2" destOrd="0" parTransId="{131FB9A8-63EF-4239-8638-794BDC34C19B}" sibTransId="{25115D2D-8B61-47E1-9250-8D56EABCA1AA}"/>
    <dgm:cxn modelId="{D650A990-53F0-4C8D-8D1C-B0E3E1B7D715}" type="presOf" srcId="{B53331BA-A101-47D6-A7DC-F218104757DB}" destId="{06769030-3598-4520-837F-AF75335A7FB5}" srcOrd="0" destOrd="3" presId="urn:microsoft.com/office/officeart/2005/8/layout/vList2"/>
    <dgm:cxn modelId="{1E93E1A9-BB90-4C5C-B8F7-42608714BD1D}" type="presOf" srcId="{0E8A3D19-7BEB-4F80-B597-36D7872D9439}" destId="{28BA19FA-D79A-43F2-A8C6-10C159EC9619}" srcOrd="0" destOrd="3" presId="urn:microsoft.com/office/officeart/2005/8/layout/vList2"/>
    <dgm:cxn modelId="{2E0EBEB1-887C-4080-99B5-140F33B26717}" srcId="{168E5739-17B4-4E88-B88F-A4105B3CE88D}" destId="{C4D8C7E5-D5DB-43CA-A3D7-317862100B4C}" srcOrd="0" destOrd="0" parTransId="{A3612E1D-B12E-4C3F-A1C2-E419123B03BB}" sibTransId="{B39C59E5-4640-44F6-9A5C-8CB358DDC55C}"/>
    <dgm:cxn modelId="{D5C4A8BB-5C0E-4A19-90A8-318CC2D9E0BF}" srcId="{168E5739-17B4-4E88-B88F-A4105B3CE88D}" destId="{C7DF1B2C-0E59-404E-95BF-5CE31E66FB99}" srcOrd="1" destOrd="0" parTransId="{265765E9-63E8-43E8-8D52-9ECB5E8B9BD3}" sibTransId="{A0BA6F51-CFB9-45A7-B10A-7AAC0628B3E9}"/>
    <dgm:cxn modelId="{1ACAB5BC-F856-4414-9F84-92FDD97C9BFE}" srcId="{E283EA57-07E0-4303-9BC7-994F76CDFD83}" destId="{CDB30503-435D-4028-AFBC-92F3DB8F2882}" srcOrd="4" destOrd="0" parTransId="{0207949E-72E6-463A-8450-8C0997E950E0}" sibTransId="{47A403E2-DEC6-4EF3-914E-3889F33AC355}"/>
    <dgm:cxn modelId="{72D7C3C0-1FB4-478E-898A-2FEC6156CBEE}" type="presOf" srcId="{AE2CFBF8-13EC-49BC-8E38-73B59E14DB11}" destId="{28BA19FA-D79A-43F2-A8C6-10C159EC9619}" srcOrd="0" destOrd="2" presId="urn:microsoft.com/office/officeart/2005/8/layout/vList2"/>
    <dgm:cxn modelId="{F6F880C5-E4FE-4A54-A489-B1C26D17FC3C}" type="presOf" srcId="{CDB30503-435D-4028-AFBC-92F3DB8F2882}" destId="{28BA19FA-D79A-43F2-A8C6-10C159EC9619}" srcOrd="0" destOrd="4" presId="urn:microsoft.com/office/officeart/2005/8/layout/vList2"/>
    <dgm:cxn modelId="{7430EEDC-4822-478A-BD36-299DBBA3EECC}" type="presOf" srcId="{A62E0CAC-769C-46DA-91DD-A5E223BDD2B3}" destId="{28BA19FA-D79A-43F2-A8C6-10C159EC9619}" srcOrd="0" destOrd="0" presId="urn:microsoft.com/office/officeart/2005/8/layout/vList2"/>
    <dgm:cxn modelId="{936445AE-47C5-4FD4-B880-73CD174FCD34}" type="presParOf" srcId="{242CB77E-EE3C-4DB4-85D6-F18EDA8B9184}" destId="{B694F3E9-FD92-406C-8A52-997F7C31BA9E}" srcOrd="0" destOrd="0" presId="urn:microsoft.com/office/officeart/2005/8/layout/vList2"/>
    <dgm:cxn modelId="{69A6E6F3-1275-4B28-9A1D-B1EA5BB696F3}" type="presParOf" srcId="{242CB77E-EE3C-4DB4-85D6-F18EDA8B9184}" destId="{06769030-3598-4520-837F-AF75335A7FB5}" srcOrd="1" destOrd="0" presId="urn:microsoft.com/office/officeart/2005/8/layout/vList2"/>
    <dgm:cxn modelId="{EDB3D3F1-C625-47A1-A0D6-59446A3EC327}" type="presParOf" srcId="{242CB77E-EE3C-4DB4-85D6-F18EDA8B9184}" destId="{B7991CAA-4032-491E-9843-21C29AA43AC2}" srcOrd="2" destOrd="0" presId="urn:microsoft.com/office/officeart/2005/8/layout/vList2"/>
    <dgm:cxn modelId="{FC1B9A69-57CE-42BF-B867-096AEA251EE4}" type="presParOf" srcId="{242CB77E-EE3C-4DB4-85D6-F18EDA8B9184}" destId="{28BA19FA-D79A-43F2-A8C6-10C159EC9619}" srcOrd="3" destOrd="0" presId="urn:microsoft.com/office/officeart/2005/8/layout/vList2"/>
    <dgm:cxn modelId="{80570016-358D-4C62-A3AE-A006A8142118}" type="presParOf" srcId="{242CB77E-EE3C-4DB4-85D6-F18EDA8B9184}" destId="{E99EB5F5-A9B3-42AC-B35F-403EC167018B}" srcOrd="4" destOrd="0" presId="urn:microsoft.com/office/officeart/2005/8/layout/vList2"/>
    <dgm:cxn modelId="{8E8B4959-DAB3-4A49-B81F-D98F3D55FD15}" type="presParOf" srcId="{242CB77E-EE3C-4DB4-85D6-F18EDA8B9184}" destId="{E95C9E91-4BE1-473C-85E9-D1484B80EF9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7E825-0241-4C05-8BDD-53E36FC33D6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0DA2081-F4EE-4E08-850A-AA81808A5E0F}">
      <dgm:prSet/>
      <dgm:spPr/>
      <dgm:t>
        <a:bodyPr/>
        <a:lstStyle/>
        <a:p>
          <a:r>
            <a:rPr lang="cs-CZ" dirty="0"/>
            <a:t>Zákon o ochraně ZPF</a:t>
          </a:r>
        </a:p>
      </dgm:t>
    </dgm:pt>
    <dgm:pt modelId="{72AA0322-09FD-4D06-A8B0-8300EBC94BBE}" type="parTrans" cxnId="{409CFBDF-40D3-46C8-BBEC-1D8DB798B473}">
      <dgm:prSet/>
      <dgm:spPr/>
      <dgm:t>
        <a:bodyPr/>
        <a:lstStyle/>
        <a:p>
          <a:endParaRPr lang="cs-CZ"/>
        </a:p>
      </dgm:t>
    </dgm:pt>
    <dgm:pt modelId="{C82ED5EF-BA8C-4BD2-A220-56C93C82DB3E}" type="sibTrans" cxnId="{409CFBDF-40D3-46C8-BBEC-1D8DB798B473}">
      <dgm:prSet/>
      <dgm:spPr/>
      <dgm:t>
        <a:bodyPr/>
        <a:lstStyle/>
        <a:p>
          <a:endParaRPr lang="cs-CZ"/>
        </a:p>
      </dgm:t>
    </dgm:pt>
    <dgm:pt modelId="{AAD1CB21-247A-4F48-AC49-EE43FBEC8387}">
      <dgm:prSet/>
      <dgm:spPr/>
      <dgm:t>
        <a:bodyPr/>
        <a:lstStyle/>
        <a:p>
          <a:r>
            <a:rPr lang="cs-CZ"/>
            <a:t>Zákon o hnojivech</a:t>
          </a:r>
        </a:p>
      </dgm:t>
    </dgm:pt>
    <dgm:pt modelId="{5E52C574-FAD3-4749-85FF-85DA9E1E72D8}" type="parTrans" cxnId="{F6142F53-250D-42E1-9563-B3522AF612B3}">
      <dgm:prSet/>
      <dgm:spPr/>
      <dgm:t>
        <a:bodyPr/>
        <a:lstStyle/>
        <a:p>
          <a:endParaRPr lang="cs-CZ"/>
        </a:p>
      </dgm:t>
    </dgm:pt>
    <dgm:pt modelId="{BB78A000-7E63-497B-8AC9-AB7DCB4983DE}" type="sibTrans" cxnId="{F6142F53-250D-42E1-9563-B3522AF612B3}">
      <dgm:prSet/>
      <dgm:spPr/>
      <dgm:t>
        <a:bodyPr/>
        <a:lstStyle/>
        <a:p>
          <a:endParaRPr lang="cs-CZ"/>
        </a:p>
      </dgm:t>
    </dgm:pt>
    <dgm:pt modelId="{57011774-634D-4172-B70D-78CF81A7F74E}">
      <dgm:prSet/>
      <dgm:spPr/>
      <dgm:t>
        <a:bodyPr/>
        <a:lstStyle/>
        <a:p>
          <a:r>
            <a:rPr lang="cs-CZ"/>
            <a:t>Zákon o odpadech</a:t>
          </a:r>
        </a:p>
      </dgm:t>
    </dgm:pt>
    <dgm:pt modelId="{54D54EC9-7C59-4220-A2C0-D426322936ED}" type="parTrans" cxnId="{98CE45E4-5E72-4143-AB2C-3419AC9033F8}">
      <dgm:prSet/>
      <dgm:spPr/>
      <dgm:t>
        <a:bodyPr/>
        <a:lstStyle/>
        <a:p>
          <a:endParaRPr lang="cs-CZ"/>
        </a:p>
      </dgm:t>
    </dgm:pt>
    <dgm:pt modelId="{B62056EC-FA2E-4100-9D70-2AC98B0D4B7E}" type="sibTrans" cxnId="{98CE45E4-5E72-4143-AB2C-3419AC9033F8}">
      <dgm:prSet/>
      <dgm:spPr/>
      <dgm:t>
        <a:bodyPr/>
        <a:lstStyle/>
        <a:p>
          <a:endParaRPr lang="cs-CZ"/>
        </a:p>
      </dgm:t>
    </dgm:pt>
    <dgm:pt modelId="{5A53E36D-40D4-4D82-B520-79F2751EBB94}">
      <dgm:prSet/>
      <dgm:spPr/>
      <dgm:t>
        <a:bodyPr/>
        <a:lstStyle/>
        <a:p>
          <a:r>
            <a:rPr lang="cs-CZ"/>
            <a:t>Zákon o vodách</a:t>
          </a:r>
        </a:p>
      </dgm:t>
    </dgm:pt>
    <dgm:pt modelId="{3D6FF920-404C-4C4C-BB68-1115BF540745}" type="parTrans" cxnId="{A330C22D-E8A7-49A0-996C-528538611953}">
      <dgm:prSet/>
      <dgm:spPr/>
      <dgm:t>
        <a:bodyPr/>
        <a:lstStyle/>
        <a:p>
          <a:endParaRPr lang="cs-CZ"/>
        </a:p>
      </dgm:t>
    </dgm:pt>
    <dgm:pt modelId="{4AA69BC6-786A-488E-B0F2-CF74B49BE452}" type="sibTrans" cxnId="{A330C22D-E8A7-49A0-996C-528538611953}">
      <dgm:prSet/>
      <dgm:spPr/>
      <dgm:t>
        <a:bodyPr/>
        <a:lstStyle/>
        <a:p>
          <a:endParaRPr lang="cs-CZ"/>
        </a:p>
      </dgm:t>
    </dgm:pt>
    <dgm:pt modelId="{24CD41E9-0E60-4740-96D7-259613443172}">
      <dgm:prSet/>
      <dgm:spPr/>
      <dgm:t>
        <a:bodyPr/>
        <a:lstStyle/>
        <a:p>
          <a:r>
            <a:rPr lang="cs-CZ"/>
            <a:t>Zákon o rostlinolékařské péči</a:t>
          </a:r>
        </a:p>
      </dgm:t>
    </dgm:pt>
    <dgm:pt modelId="{DE954C53-54AB-4CC5-A6D3-BFFA6E6D42F5}" type="parTrans" cxnId="{1211FCA5-3846-441F-8C4D-EA8719BAA174}">
      <dgm:prSet/>
      <dgm:spPr/>
      <dgm:t>
        <a:bodyPr/>
        <a:lstStyle/>
        <a:p>
          <a:endParaRPr lang="cs-CZ"/>
        </a:p>
      </dgm:t>
    </dgm:pt>
    <dgm:pt modelId="{068C0EDF-A252-4084-A953-01CCB0E4DC1C}" type="sibTrans" cxnId="{1211FCA5-3846-441F-8C4D-EA8719BAA174}">
      <dgm:prSet/>
      <dgm:spPr/>
      <dgm:t>
        <a:bodyPr/>
        <a:lstStyle/>
        <a:p>
          <a:endParaRPr lang="cs-CZ"/>
        </a:p>
      </dgm:t>
    </dgm:pt>
    <dgm:pt modelId="{816614EE-C85F-497B-8350-C90834FCF980}" type="pres">
      <dgm:prSet presAssocID="{D327E825-0241-4C05-8BDD-53E36FC33D62}" presName="compositeShape" presStyleCnt="0">
        <dgm:presLayoutVars>
          <dgm:chMax val="7"/>
          <dgm:dir/>
          <dgm:resizeHandles val="exact"/>
        </dgm:presLayoutVars>
      </dgm:prSet>
      <dgm:spPr/>
    </dgm:pt>
    <dgm:pt modelId="{69A4042C-59A3-4B03-BDA7-F802AA055B7B}" type="pres">
      <dgm:prSet presAssocID="{20DA2081-F4EE-4E08-850A-AA81808A5E0F}" presName="circ1" presStyleLbl="vennNode1" presStyleIdx="0" presStyleCnt="5"/>
      <dgm:spPr/>
    </dgm:pt>
    <dgm:pt modelId="{CC805DAA-2E35-4038-B365-CD37A98911CB}" type="pres">
      <dgm:prSet presAssocID="{20DA2081-F4EE-4E08-850A-AA81808A5E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AAC9EF-D5F7-4807-BF5A-21EE9F52382D}" type="pres">
      <dgm:prSet presAssocID="{AAD1CB21-247A-4F48-AC49-EE43FBEC8387}" presName="circ2" presStyleLbl="vennNode1" presStyleIdx="1" presStyleCnt="5"/>
      <dgm:spPr/>
    </dgm:pt>
    <dgm:pt modelId="{11481C23-F27D-4AAB-BA9E-E84DCC3E30CB}" type="pres">
      <dgm:prSet presAssocID="{AAD1CB21-247A-4F48-AC49-EE43FBEC8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1FD7A8-68A1-4557-81CD-FA743B0DA4EA}" type="pres">
      <dgm:prSet presAssocID="{57011774-634D-4172-B70D-78CF81A7F74E}" presName="circ3" presStyleLbl="vennNode1" presStyleIdx="2" presStyleCnt="5"/>
      <dgm:spPr/>
    </dgm:pt>
    <dgm:pt modelId="{F311FFAE-9E9D-4438-9121-278C5669D7F7}" type="pres">
      <dgm:prSet presAssocID="{57011774-634D-4172-B70D-78CF81A7F7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3B401F-E2F1-4EDE-8228-322C759A05AE}" type="pres">
      <dgm:prSet presAssocID="{5A53E36D-40D4-4D82-B520-79F2751EBB94}" presName="circ4" presStyleLbl="vennNode1" presStyleIdx="3" presStyleCnt="5"/>
      <dgm:spPr/>
    </dgm:pt>
    <dgm:pt modelId="{5672BFFA-CFBE-43D5-8131-03D8630D6F9E}" type="pres">
      <dgm:prSet presAssocID="{5A53E36D-40D4-4D82-B520-79F2751EBB9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830FBF-9BB2-4AC1-872D-F2426FE1B994}" type="pres">
      <dgm:prSet presAssocID="{24CD41E9-0E60-4740-96D7-259613443172}" presName="circ5" presStyleLbl="vennNode1" presStyleIdx="4" presStyleCnt="5"/>
      <dgm:spPr/>
    </dgm:pt>
    <dgm:pt modelId="{1EE08FD2-6EBA-42FB-8494-6369AF5DED3A}" type="pres">
      <dgm:prSet presAssocID="{24CD41E9-0E60-4740-96D7-25961344317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330C22D-E8A7-49A0-996C-528538611953}" srcId="{D327E825-0241-4C05-8BDD-53E36FC33D62}" destId="{5A53E36D-40D4-4D82-B520-79F2751EBB94}" srcOrd="3" destOrd="0" parTransId="{3D6FF920-404C-4C4C-BB68-1115BF540745}" sibTransId="{4AA69BC6-786A-488E-B0F2-CF74B49BE452}"/>
    <dgm:cxn modelId="{8765B64A-0640-4A56-8E3A-C38774126EFD}" type="presOf" srcId="{57011774-634D-4172-B70D-78CF81A7F74E}" destId="{F311FFAE-9E9D-4438-9121-278C5669D7F7}" srcOrd="0" destOrd="0" presId="urn:microsoft.com/office/officeart/2005/8/layout/venn1"/>
    <dgm:cxn modelId="{F6142F53-250D-42E1-9563-B3522AF612B3}" srcId="{D327E825-0241-4C05-8BDD-53E36FC33D62}" destId="{AAD1CB21-247A-4F48-AC49-EE43FBEC8387}" srcOrd="1" destOrd="0" parTransId="{5E52C574-FAD3-4749-85FF-85DA9E1E72D8}" sibTransId="{BB78A000-7E63-497B-8AC9-AB7DCB4983DE}"/>
    <dgm:cxn modelId="{DF2D5196-B8DE-4F2D-864B-35C7FDB9D18F}" type="presOf" srcId="{20DA2081-F4EE-4E08-850A-AA81808A5E0F}" destId="{CC805DAA-2E35-4038-B365-CD37A98911CB}" srcOrd="0" destOrd="0" presId="urn:microsoft.com/office/officeart/2005/8/layout/venn1"/>
    <dgm:cxn modelId="{CB3DA49E-F929-4589-830B-BF140960F6E9}" type="presOf" srcId="{5A53E36D-40D4-4D82-B520-79F2751EBB94}" destId="{5672BFFA-CFBE-43D5-8131-03D8630D6F9E}" srcOrd="0" destOrd="0" presId="urn:microsoft.com/office/officeart/2005/8/layout/venn1"/>
    <dgm:cxn modelId="{1211FCA5-3846-441F-8C4D-EA8719BAA174}" srcId="{D327E825-0241-4C05-8BDD-53E36FC33D62}" destId="{24CD41E9-0E60-4740-96D7-259613443172}" srcOrd="4" destOrd="0" parTransId="{DE954C53-54AB-4CC5-A6D3-BFFA6E6D42F5}" sibTransId="{068C0EDF-A252-4084-A953-01CCB0E4DC1C}"/>
    <dgm:cxn modelId="{EAE9E8CA-EBDB-4D4F-AD29-6769CA31FEE2}" type="presOf" srcId="{24CD41E9-0E60-4740-96D7-259613443172}" destId="{1EE08FD2-6EBA-42FB-8494-6369AF5DED3A}" srcOrd="0" destOrd="0" presId="urn:microsoft.com/office/officeart/2005/8/layout/venn1"/>
    <dgm:cxn modelId="{409CFBDF-40D3-46C8-BBEC-1D8DB798B473}" srcId="{D327E825-0241-4C05-8BDD-53E36FC33D62}" destId="{20DA2081-F4EE-4E08-850A-AA81808A5E0F}" srcOrd="0" destOrd="0" parTransId="{72AA0322-09FD-4D06-A8B0-8300EBC94BBE}" sibTransId="{C82ED5EF-BA8C-4BD2-A220-56C93C82DB3E}"/>
    <dgm:cxn modelId="{98CE45E4-5E72-4143-AB2C-3419AC9033F8}" srcId="{D327E825-0241-4C05-8BDD-53E36FC33D62}" destId="{57011774-634D-4172-B70D-78CF81A7F74E}" srcOrd="2" destOrd="0" parTransId="{54D54EC9-7C59-4220-A2C0-D426322936ED}" sibTransId="{B62056EC-FA2E-4100-9D70-2AC98B0D4B7E}"/>
    <dgm:cxn modelId="{1267BDF0-D9A7-458F-A9C6-81CED907C215}" type="presOf" srcId="{AAD1CB21-247A-4F48-AC49-EE43FBEC8387}" destId="{11481C23-F27D-4AAB-BA9E-E84DCC3E30CB}" srcOrd="0" destOrd="0" presId="urn:microsoft.com/office/officeart/2005/8/layout/venn1"/>
    <dgm:cxn modelId="{B6492CFC-A938-4475-98AA-FB760B17617D}" type="presOf" srcId="{D327E825-0241-4C05-8BDD-53E36FC33D62}" destId="{816614EE-C85F-497B-8350-C90834FCF980}" srcOrd="0" destOrd="0" presId="urn:microsoft.com/office/officeart/2005/8/layout/venn1"/>
    <dgm:cxn modelId="{5F287D7A-B56F-4D6C-8E59-A12AC0677267}" type="presParOf" srcId="{816614EE-C85F-497B-8350-C90834FCF980}" destId="{69A4042C-59A3-4B03-BDA7-F802AA055B7B}" srcOrd="0" destOrd="0" presId="urn:microsoft.com/office/officeart/2005/8/layout/venn1"/>
    <dgm:cxn modelId="{E0358101-E2A5-4090-B2D0-3B17EF1E3593}" type="presParOf" srcId="{816614EE-C85F-497B-8350-C90834FCF980}" destId="{CC805DAA-2E35-4038-B365-CD37A98911CB}" srcOrd="1" destOrd="0" presId="urn:microsoft.com/office/officeart/2005/8/layout/venn1"/>
    <dgm:cxn modelId="{8D55A85D-5CBB-49FC-918E-EA34F3094D17}" type="presParOf" srcId="{816614EE-C85F-497B-8350-C90834FCF980}" destId="{71AAC9EF-D5F7-4807-BF5A-21EE9F52382D}" srcOrd="2" destOrd="0" presId="urn:microsoft.com/office/officeart/2005/8/layout/venn1"/>
    <dgm:cxn modelId="{B422A4C6-E462-4C62-A6DD-245BE87BB266}" type="presParOf" srcId="{816614EE-C85F-497B-8350-C90834FCF980}" destId="{11481C23-F27D-4AAB-BA9E-E84DCC3E30CB}" srcOrd="3" destOrd="0" presId="urn:microsoft.com/office/officeart/2005/8/layout/venn1"/>
    <dgm:cxn modelId="{59207536-DF4C-4467-8C18-CF895CBF0945}" type="presParOf" srcId="{816614EE-C85F-497B-8350-C90834FCF980}" destId="{671FD7A8-68A1-4557-81CD-FA743B0DA4EA}" srcOrd="4" destOrd="0" presId="urn:microsoft.com/office/officeart/2005/8/layout/venn1"/>
    <dgm:cxn modelId="{A83CF9EA-2289-4301-ABB3-51C081BF3E64}" type="presParOf" srcId="{816614EE-C85F-497B-8350-C90834FCF980}" destId="{F311FFAE-9E9D-4438-9121-278C5669D7F7}" srcOrd="5" destOrd="0" presId="urn:microsoft.com/office/officeart/2005/8/layout/venn1"/>
    <dgm:cxn modelId="{6ED49816-00F0-4AC4-9508-48036BA9168F}" type="presParOf" srcId="{816614EE-C85F-497B-8350-C90834FCF980}" destId="{7F3B401F-E2F1-4EDE-8228-322C759A05AE}" srcOrd="6" destOrd="0" presId="urn:microsoft.com/office/officeart/2005/8/layout/venn1"/>
    <dgm:cxn modelId="{4ACEF14D-867D-488C-8D86-21C870A1EE08}" type="presParOf" srcId="{816614EE-C85F-497B-8350-C90834FCF980}" destId="{5672BFFA-CFBE-43D5-8131-03D8630D6F9E}" srcOrd="7" destOrd="0" presId="urn:microsoft.com/office/officeart/2005/8/layout/venn1"/>
    <dgm:cxn modelId="{F179A6AF-9A86-4285-852B-3992D15FAFF7}" type="presParOf" srcId="{816614EE-C85F-497B-8350-C90834FCF980}" destId="{FC830FBF-9BB2-4AC1-872D-F2426FE1B994}" srcOrd="8" destOrd="0" presId="urn:microsoft.com/office/officeart/2005/8/layout/venn1"/>
    <dgm:cxn modelId="{56B1A0EC-F0A3-4100-AA7B-B3A644EC5A52}" type="presParOf" srcId="{816614EE-C85F-497B-8350-C90834FCF980}" destId="{1EE08FD2-6EBA-42FB-8494-6369AF5DED3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4F3E9-FD92-406C-8A52-997F7C31BA9E}">
      <dsp:nvSpPr>
        <dsp:cNvPr id="0" name=""/>
        <dsp:cNvSpPr/>
      </dsp:nvSpPr>
      <dsp:spPr>
        <a:xfrm>
          <a:off x="0" y="102642"/>
          <a:ext cx="7543800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Žádost o souhlas s odnětím zemědělské půdy</a:t>
          </a:r>
          <a:endParaRPr lang="en-US" sz="1600" kern="1200"/>
        </a:p>
      </dsp:txBody>
      <dsp:txXfrm>
        <a:off x="18734" y="121376"/>
        <a:ext cx="7506332" cy="346292"/>
      </dsp:txXfrm>
    </dsp:sp>
    <dsp:sp modelId="{06769030-3598-4520-837F-AF75335A7FB5}">
      <dsp:nvSpPr>
        <dsp:cNvPr id="0" name=""/>
        <dsp:cNvSpPr/>
      </dsp:nvSpPr>
      <dsp:spPr>
        <a:xfrm>
          <a:off x="0" y="486402"/>
          <a:ext cx="75438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/>
            <a:t>účel zamýšleného odnětí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vyhodnocení předpokládaných důsledků navrhovaného řešení na ZPF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zdůvodnění, proč je navrhované řešení z hlediska ochrany zemědělského půdního fondu, životního prostředí a ostatních zákonem chráněných veřejných zájmů nejvýhodnější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přílohy</a:t>
          </a:r>
          <a:endParaRPr lang="en-US" sz="1200" kern="1200" dirty="0"/>
        </a:p>
      </dsp:txBody>
      <dsp:txXfrm>
        <a:off x="0" y="486402"/>
        <a:ext cx="7543800" cy="993600"/>
      </dsp:txXfrm>
    </dsp:sp>
    <dsp:sp modelId="{B7991CAA-4032-491E-9843-21C29AA43AC2}">
      <dsp:nvSpPr>
        <dsp:cNvPr id="0" name=""/>
        <dsp:cNvSpPr/>
      </dsp:nvSpPr>
      <dsp:spPr>
        <a:xfrm>
          <a:off x="0" y="1480002"/>
          <a:ext cx="7543800" cy="383760"/>
        </a:xfrm>
        <a:prstGeom prst="roundRect">
          <a:avLst/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shade val="85000"/>
                <a:satMod val="130000"/>
              </a:schemeClr>
            </a:gs>
            <a:gs pos="34000">
              <a:schemeClr val="accent2">
                <a:hueOff val="1620045"/>
                <a:satOff val="225"/>
                <a:lumOff val="196"/>
                <a:alphaOff val="0"/>
                <a:shade val="87000"/>
                <a:satMod val="125000"/>
              </a:schemeClr>
            </a:gs>
            <a:gs pos="70000">
              <a:schemeClr val="accent2">
                <a:hueOff val="1620045"/>
                <a:satOff val="225"/>
                <a:lumOff val="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Souhlas k odnětí půdy ze ZPF</a:t>
          </a:r>
          <a:endParaRPr lang="en-US" sz="1600" kern="1200"/>
        </a:p>
      </dsp:txBody>
      <dsp:txXfrm>
        <a:off x="18734" y="1498736"/>
        <a:ext cx="7506332" cy="346292"/>
      </dsp:txXfrm>
    </dsp:sp>
    <dsp:sp modelId="{28BA19FA-D79A-43F2-A8C6-10C159EC9619}">
      <dsp:nvSpPr>
        <dsp:cNvPr id="0" name=""/>
        <dsp:cNvSpPr/>
      </dsp:nvSpPr>
      <dsp:spPr>
        <a:xfrm>
          <a:off x="0" y="1863762"/>
          <a:ext cx="75438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dotčené pozemky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podmínky nezbytné k zajištění ochrany ZPF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schválení plánu rekultivace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orientační výše odvodů za odnětí půdy ze ZFP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vymezení etap u záměrů prováděných po etapách</a:t>
          </a:r>
          <a:endParaRPr lang="en-US" sz="1200" kern="1200" dirty="0"/>
        </a:p>
      </dsp:txBody>
      <dsp:txXfrm>
        <a:off x="0" y="1863762"/>
        <a:ext cx="7543800" cy="1043280"/>
      </dsp:txXfrm>
    </dsp:sp>
    <dsp:sp modelId="{E99EB5F5-A9B3-42AC-B35F-403EC167018B}">
      <dsp:nvSpPr>
        <dsp:cNvPr id="0" name=""/>
        <dsp:cNvSpPr/>
      </dsp:nvSpPr>
      <dsp:spPr>
        <a:xfrm>
          <a:off x="0" y="2907042"/>
          <a:ext cx="7543800" cy="383760"/>
        </a:xfrm>
        <a:prstGeom prst="round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Právní povaha souhlasu</a:t>
          </a:r>
          <a:endParaRPr lang="en-US" sz="1600" kern="1200" dirty="0"/>
        </a:p>
      </dsp:txBody>
      <dsp:txXfrm>
        <a:off x="18734" y="2925776"/>
        <a:ext cx="7506332" cy="346292"/>
      </dsp:txXfrm>
    </dsp:sp>
    <dsp:sp modelId="{E95C9E91-4BE1-473C-85E9-D1484B80EF97}">
      <dsp:nvSpPr>
        <dsp:cNvPr id="0" name=""/>
        <dsp:cNvSpPr/>
      </dsp:nvSpPr>
      <dsp:spPr>
        <a:xfrm>
          <a:off x="0" y="3290802"/>
          <a:ext cx="75438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/>
            <a:t>Závazná součást rozhodnutí, která budou ve věci vydána podle zvláštních předpisů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/>
            <a:t>Závazné stanovisko dle § 149 SŘ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 dirty="0"/>
            <a:t>Rozhodnutí vydané ve správním řízení, nevyžaduje-li záměr povolení podle jiného právního předpisu</a:t>
          </a:r>
          <a:endParaRPr lang="en-US" sz="1200" kern="1200" dirty="0"/>
        </a:p>
      </dsp:txBody>
      <dsp:txXfrm>
        <a:off x="0" y="3290802"/>
        <a:ext cx="7543800" cy="62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4042C-59A3-4B03-BDA7-F802AA055B7B}">
      <dsp:nvSpPr>
        <dsp:cNvPr id="0" name=""/>
        <dsp:cNvSpPr/>
      </dsp:nvSpPr>
      <dsp:spPr>
        <a:xfrm>
          <a:off x="3067923" y="1146476"/>
          <a:ext cx="1407953" cy="1407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805DAA-2E35-4038-B365-CD37A98911CB}">
      <dsp:nvSpPr>
        <dsp:cNvPr id="0" name=""/>
        <dsp:cNvSpPr/>
      </dsp:nvSpPr>
      <dsp:spPr>
        <a:xfrm>
          <a:off x="2955286" y="0"/>
          <a:ext cx="1633226" cy="9453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Zákon o ochraně ZPF</a:t>
          </a:r>
        </a:p>
      </dsp:txBody>
      <dsp:txXfrm>
        <a:off x="2955286" y="0"/>
        <a:ext cx="1633226" cy="945340"/>
      </dsp:txXfrm>
    </dsp:sp>
    <dsp:sp modelId="{71AAC9EF-D5F7-4807-BF5A-21EE9F52382D}">
      <dsp:nvSpPr>
        <dsp:cNvPr id="0" name=""/>
        <dsp:cNvSpPr/>
      </dsp:nvSpPr>
      <dsp:spPr>
        <a:xfrm>
          <a:off x="3603508" y="1535474"/>
          <a:ext cx="1407953" cy="1407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481C23-F27D-4AAB-BA9E-E84DCC3E30CB}">
      <dsp:nvSpPr>
        <dsp:cNvPr id="0" name=""/>
        <dsp:cNvSpPr/>
      </dsp:nvSpPr>
      <dsp:spPr>
        <a:xfrm>
          <a:off x="5123535" y="1247044"/>
          <a:ext cx="1464271" cy="1025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Zákon o hnojivech</a:t>
          </a:r>
        </a:p>
      </dsp:txBody>
      <dsp:txXfrm>
        <a:off x="5123535" y="1247044"/>
        <a:ext cx="1464271" cy="1025794"/>
      </dsp:txXfrm>
    </dsp:sp>
    <dsp:sp modelId="{671FD7A8-68A1-4557-81CD-FA743B0DA4EA}">
      <dsp:nvSpPr>
        <dsp:cNvPr id="0" name=""/>
        <dsp:cNvSpPr/>
      </dsp:nvSpPr>
      <dsp:spPr>
        <a:xfrm>
          <a:off x="3399073" y="2165432"/>
          <a:ext cx="1407953" cy="1407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11FFAE-9E9D-4438-9121-278C5669D7F7}">
      <dsp:nvSpPr>
        <dsp:cNvPr id="0" name=""/>
        <dsp:cNvSpPr/>
      </dsp:nvSpPr>
      <dsp:spPr>
        <a:xfrm>
          <a:off x="4898262" y="2996930"/>
          <a:ext cx="1464271" cy="1025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Zákon o odpadech</a:t>
          </a:r>
        </a:p>
      </dsp:txBody>
      <dsp:txXfrm>
        <a:off x="4898262" y="2996930"/>
        <a:ext cx="1464271" cy="1025794"/>
      </dsp:txXfrm>
    </dsp:sp>
    <dsp:sp modelId="{7F3B401F-E2F1-4EDE-8228-322C759A05AE}">
      <dsp:nvSpPr>
        <dsp:cNvPr id="0" name=""/>
        <dsp:cNvSpPr/>
      </dsp:nvSpPr>
      <dsp:spPr>
        <a:xfrm>
          <a:off x="2736772" y="2165432"/>
          <a:ext cx="1407953" cy="1407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2BFFA-CFBE-43D5-8131-03D8630D6F9E}">
      <dsp:nvSpPr>
        <dsp:cNvPr id="0" name=""/>
        <dsp:cNvSpPr/>
      </dsp:nvSpPr>
      <dsp:spPr>
        <a:xfrm>
          <a:off x="1181265" y="2996930"/>
          <a:ext cx="1464271" cy="1025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Zákon o vodách</a:t>
          </a:r>
        </a:p>
      </dsp:txBody>
      <dsp:txXfrm>
        <a:off x="1181265" y="2996930"/>
        <a:ext cx="1464271" cy="1025794"/>
      </dsp:txXfrm>
    </dsp:sp>
    <dsp:sp modelId="{FC830FBF-9BB2-4AC1-872D-F2426FE1B994}">
      <dsp:nvSpPr>
        <dsp:cNvPr id="0" name=""/>
        <dsp:cNvSpPr/>
      </dsp:nvSpPr>
      <dsp:spPr>
        <a:xfrm>
          <a:off x="2532337" y="1535474"/>
          <a:ext cx="1407953" cy="1407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E08FD2-6EBA-42FB-8494-6369AF5DED3A}">
      <dsp:nvSpPr>
        <dsp:cNvPr id="0" name=""/>
        <dsp:cNvSpPr/>
      </dsp:nvSpPr>
      <dsp:spPr>
        <a:xfrm>
          <a:off x="955992" y="1247044"/>
          <a:ext cx="1464271" cy="1025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Zákon o rostlinolékařské péči</a:t>
          </a:r>
        </a:p>
      </dsp:txBody>
      <dsp:txXfrm>
        <a:off x="955992" y="1247044"/>
        <a:ext cx="1464271" cy="102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0A162CE-3B6C-4FE3-9C36-5323406A1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B36ECE-8F19-40DF-B73C-DC26165642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E4E717-38BF-4EC6-844A-AF616DBF4EA1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36563C-1101-41E5-9860-53F78ABAC7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0068A3-6609-4D06-9EE1-DAC77AB1A5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A77C04-8D37-451D-95F7-369457BB400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460A5F0-5B26-4A1B-A115-A8DBAF00DC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015C8A-5CDF-417A-AD74-6D3072CBA1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567994-FEEA-4215-B205-913C65FE3936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4AA317A-927F-4359-BF6E-2A1C848618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35002589-2602-45E1-BC7B-856680AB8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A4C7FD-C873-41AA-A713-6EA708167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3B9628-1BE9-4E5C-A6BB-32198C12F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31DD00F-1484-43AC-9F04-E7F3A281014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dotace/kontroly-podminenosti-cross-compliance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CA67F67A-B305-4E0D-B391-9525B79F1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1F6C6B53-E60D-4CDD-8BDF-59887F00C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71BE8137-DE87-4FF9-8241-58B941ADC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11123B-C3A7-4ADC-A759-0C46CD7E829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11 odst. </a:t>
            </a:r>
          </a:p>
          <a:p>
            <a:r>
              <a:rPr lang="cs-CZ" dirty="0"/>
              <a:t>(1) Odvody za trvale odňatou půdu se nestanoví, jde-li o odnětí zemědělské půdy ze zemědělského půdního fondu pro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a) stavby drah včetně jejich součástí34), je-li stavebníkem a následně vlastníkem stát,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b) stavby dálnic, silnic a místních komunikací 35), včetně jejich součástí a příslušenství,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c) stavby zemědělské prvovýroby uskutečňované evidovaným zemědělským podnikatelem podle zákona o zemědělství,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d) výstavbu účelových komunikací sloužících k obhospodařování zemědělských a lesních pozemků,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e) stavby a zařízení protierozní ochrany,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f) stavby čistíren odpadních vod,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g) změnu druhu pozemku na druh pozemku ostatní plocha se způsobem využití zeleň, bude-li dotčený pozemek veřejným prostranstvím,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h) zalesnění na pozemcích ve IV. a V. třídě ochrany,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i) stavby ve veřejném zájmu, jejichž hlavním účelem je ochrana před povodněmi,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j) cyklistické stezky nebo jejich části, budované v souladu s platnými zásadami územního rozvoje nebo s platným územním plánem, nebo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k) zajištění zájmů ochrany přírody a krajiny převedením pozemku na druh pozemku</a:t>
            </a:r>
          </a:p>
          <a:p>
            <a:r>
              <a:rPr lang="cs-CZ" dirty="0"/>
              <a:t>1. ostatní plocha se způsobem využití neplodná půda nebo zamokřená plocha, nebo</a:t>
            </a:r>
          </a:p>
          <a:p>
            <a:r>
              <a:rPr lang="cs-CZ" dirty="0"/>
              <a:t>2. vodní plocha se způsobem využití zamokřená plocha nebo rybník, nebo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l) registrovaný významný krajinný prvek nebo přechodně chráněnou plochu změnou souhlasu podle § 10 odst. 2,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m) změnu druhu pozemku na druh pozemku lesní pozemek se způsobem využití pozemek určený k plnění funkcí lesa, s výjimkou půdy v I. a II. třídě ochrany,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n) vodní nádrže,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o) stavby k vodohospodářským melioracím, zavlažování a odvodňování pozemků,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p) realizace prvků schválených plánů společných zařízení v souvislosti s opatřeními uvedenými pod písmeny d), e) a i) a opatřeními pro ochranu a tvorbu životního prostředí.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14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1. 1. 2009 je v České republice vyplácení přímých podpor a dalších vybraných dotací "podmíněno" plněním standardů udržování půdy v dobrém zemědělském a environmentálním stavu, dodržováním povinných požadavků na hospodaření řazených do třech oblastí Životní prostředí, změna klimatu, dobrý zemědělský a environmentální stav půdy; Veřejné zdraví, zdraví zvířat a zdraví rostlin a Dobré životní podmínky zvířat.</a:t>
            </a:r>
          </a:p>
          <a:p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případě, že žadatel o dotace tyto podmínky nedodrží, může mu být snížena nebo, v nejkrajnějším případě, neposkytnuta výplata vybraných využívaných dotací. Plnění standardů a požadavků je ověřováno kontrolou plnění tzv. kontrolovaných požadavků. Jejich formu a metodu kontroly si každá země EU stanovuje sama, dle národních specifik.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Převzato z Ministerstvo zemědělství.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Dostupné na </a:t>
            </a:r>
            <a:r>
              <a:rPr lang="cs-CZ" dirty="0">
                <a:hlinkClick r:id="rId3"/>
              </a:rPr>
              <a:t>http://eagri.cz/public/web/mze/dotace/kontroly-podminenosti-cross-compliance/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440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165100" eaLnBrk="1" fontAlgn="auto" hangingPunct="1"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Nelze opomenout možnost uplatnění soukromoprávních prostředků k ochraně dotčených práv a tím částečné zajištění nepřímé ochrany půdy.</a:t>
            </a:r>
          </a:p>
          <a:p>
            <a:pPr marL="0" lvl="0" indent="-165100" eaLnBrk="1" fontAlgn="auto" hangingPunct="1">
              <a:defRPr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-165100" eaLnBrk="1" fontAlgn="auto" hangingPunct="1"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Sousedská práva = ochrana proti imisím (§ 1013 OZ)</a:t>
            </a:r>
          </a:p>
          <a:p>
            <a:pPr marL="0" lvl="0" indent="-165100" eaLnBrk="1" fontAlgn="auto" hangingPunct="1">
              <a:defRPr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-165100" eaLnBrk="1" fontAlgn="auto" hangingPunct="1"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Odpovědnost za škodu způsobenou erozí v režimu občanského zákoníku za porušení zákona (§ 2910)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Rozhodnutí NS  25 </a:t>
            </a:r>
            <a:r>
              <a:rPr lang="cs-CZ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Cdo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3811/2017: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Obě citovaná ustanovení </a:t>
            </a:r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l-PL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 3 odst. 1 zákona č. 334/1992 Sb. a § 27 zákona č. 254/2001 Sb.)</a:t>
            </a:r>
            <a:r>
              <a:rPr lang="pl-P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stanoví vlastníkům a nájemcům pozemků speciální prevenční povinnost (ve vztahu k obecné prevenční povinnosti zakotvené v § 415 </a:t>
            </a:r>
            <a:r>
              <a:rPr lang="cs-CZ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obč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zák.) chránit půdu tak, aby nedocházelo k jejímu odnosu erozní činností a ke zhoršování jejích fyzikálních, biologických a chemických vlastností, např. též narušením půdy erozí (jak lze dovodit i z pozdějšího zpřesňujícího znění § 3 odst. 1 písm. d) zákona č. 334/1992 Sb.; toto ustanovení bylo novelou provedenou zákonem č. 41/2015 Sb. přeformulováno z důvodů precizace povinností v ochraně zemědělského půdního fondu).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Neučinila-li žalovaná dostatečná opatření, která by čelila přírodnímu působení, jakým je i přívalový déšť, ačkoliv taková dostupná možnost byla, porušila tuto speciální prevenční povinnost, a došlo-li v důsledku porušení její povinnosti k masivnímu smyvu ornice při dešti a ke vzniku škody, odpovídá za ni podle § 420 odst. 1 </a:t>
            </a:r>
            <a:r>
              <a:rPr lang="cs-CZ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obč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zák. </a:t>
            </a:r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(§ 2910 OZ)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87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 zákona č. 156/1998 Sb.</a:t>
            </a:r>
          </a:p>
          <a:p>
            <a:r>
              <a:rPr lang="cs-CZ" dirty="0"/>
              <a:t>(1) Zemědělští podnikatelé jsou povinni používat hnojiva, pomocné látky, upravené kaly a sedimenty způsobem stanoveným tímto zákonem, zákonem o odpadech a zákonem o ochraně zemědělského půdního fondu. Hnojivy, pomocnými látkami a upravenými kaly nesmějí být při jejich používání vnášeny do půdy rizikové prvky nebo rizikové látky v množství, které pro hnojiva a pomocné látky stanoví ministerstvo prováděcím právním předpisem a pro upravené kaly stanoví zvláštní právní předpis. Hnojiva, pomocné látky a upravené kaly musí být používány tak, aby nemohlo dojít ke znečištění vod. Sedimenty nesmějí být používány, pokud obsah rizikových prvků a rizikových látek v sedimentu a v půdě, na kterou mají být použity, a další vlastnosti sedimentu překročí limity stanovené prováděcím právním předpisem.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(2) Hnojiva a pomocné látky nesmějí být používány na zemědělské půdě a lesních pozemcích, pokud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a) jejich vlastnosti neumožňují rovnoměrné pokrytí pozemku,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b) způsob jejich použití nevede k rovnoměrnému pokrytí pozemku; to neplatí v případě diferencovaného hnojení na základě údajů o vlastnostech půdy nebo stavu porostu a v případě hnojení ve zranitelných oblastech12),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c) jejich použití může vést k poškození fyzikálních, chemických nebo biologických vlastností zemědělské půdy, lesního pozemku nebo pozemků sousedících s tímto pozemkem, popřípadě i jeho širšího okolí,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d) půda, na kterou mají být použity, je</a:t>
            </a:r>
          </a:p>
          <a:p>
            <a:r>
              <a:rPr lang="cs-CZ" dirty="0"/>
              <a:t>1. zaplavená,</a:t>
            </a:r>
          </a:p>
          <a:p>
            <a:r>
              <a:rPr lang="cs-CZ" dirty="0"/>
              <a:t>2. přesycená vodou,</a:t>
            </a:r>
          </a:p>
          <a:p>
            <a:r>
              <a:rPr lang="cs-CZ" dirty="0"/>
              <a:t>3. pokrytá vrstvou sněhu vyšší než 5 cm, nebo</a:t>
            </a:r>
          </a:p>
          <a:p>
            <a:r>
              <a:rPr lang="cs-CZ" dirty="0"/>
              <a:t>4. promrzlá tak, že povrch půdy do hloubky 5 cm přes den nerozmrzá;</a:t>
            </a:r>
          </a:p>
          <a:p>
            <a:r>
              <a:rPr lang="cs-CZ" dirty="0"/>
              <a:t>toto ustanovení se nevztahuje na hnojení vedlejšími či hlavními produkty vzniklými při pěstování rostlin a na ponechání výkalů a moči hospodářských zvířat na zemědělské půdě.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(3) Ustanovení odstavce 2 platí pro používání upravených kalů a sedimentů na zemědělské půdě obdobně. Zemědělský podnikatel nesmí používat upravené kaly, pokud mu nebyl předán program použití kalů. Tento program musí být uchováván pro potřeby odborného dozoru po dobu 7 let od použití upravených kalů.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(4) Zemědělští podnikatelé, kteří letecky aplikují kapalná hnojiva nebo pomocné látky na zemědělské půdě, jsou povinni zaslat ústavu nejpozději 14 dnů před aplikací hlášení podle prováděcího právního předpisu.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(5) Organická hnojiva vzniklá anaerobní fermentací při výrobě bioplynu smějí být používána na zemědělské půdě a lesních pozemcích pouze pokud jsou registrována podle tohoto zákona; to neplatí, jsou-li vyrobena výhradně ze statkových hnojiv nebo krmiv.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(6) Zemědělští podnikatelé hospodařící na zemědělské půdě ve zranitelných oblastech jsou povinni používat hnojiva a pomocné látky v souladu se zvláštním právním předpisem.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(7) Zemědělští podnikatelé jsou povinni řádně vést evidenci o hnojivech a pomocných látkách použitých na zemědělské půdě a lesních pozemcích; tato povinnost se nevztahuje na evidenci vedlejších produktů při pěstování kulturních rostlin, s výjimkou slámy. Zemědělští podnikatelé jsou povinni řádně vést evidenci též o upravených kalech a sedimentech použitých na zemědělské půdě. Zemědělští podnikatelé, kteří používají upravené kaly na zemědělské půdě, jsou povinni zaslat ústavu nejpozději 14 dnů před jejich použitím hlášení podle prováděcího právního předpisu.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(8) Evidence podle odstavce 7 se vede o množství, druhu a době použití hnojiv, pomocných látek, upravených kalů a sedimentů podle jednotlivých pozemků, plodin a let a uchovává se nejméně 7 let. Na požádání ústavu jsou zemědělští podnikatelé povinni evidenci předložit a umožnit ověření v ní uvedených údajů.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(9) Záznam o použití hnojiva, pomocné látky, upraveného kalu nebo sedimentu musí být v evidenci proveden do 1 měsíce od ukončení jeho použití.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(10) Ministerstvo stanoví vyhláškou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a) způsob používání hnojiv a pomocných látek na zemědělské půdě a lesních pozemcích,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b) způsob vedení evidence o použití hnojiv, pomocných látek a upravených kalů,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c) způsob hlášení o používání upravených kalů a hlášení letecké aplikace hnojiv a pomocných látek.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(11) Ministerstvo a Ministerstvo životního prostředí stanoví vyhláškou podmínky a způsob používání sedimentů na zemědělské půdě, způsob vedení evidence o použití sedimentů, limitní hodnoty rizikových prvků a rizikových látek v sedimentu a v půdě, na kterou má být použit, požadavky na další fyzikálně-chemické a biologické vlastnosti sedimentu a postupy rozboru sedimentů a půdy, včetně metod odběru vzorků.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720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Opatření k nápravě se neuloží, pokud bylo k nápravě ekologické újmy vydáno rozhodnutí o uložení nápravného opatření podle zákona o předcházení ekologické újmě a o její nápravě. Zahájené řízení o uložení opatření k nápravě orgán ochrany zemědělského půdního fondu přeruší, pokud bylo k nápravě ekologické újmy zahájeno řízení o uložení nápravného opatření podle zákona o předcházení ekologické újmě a o její nápravě.</a:t>
            </a:r>
          </a:p>
          <a:p>
            <a:endParaRPr lang="cs-CZ" dirty="0"/>
          </a:p>
          <a:p>
            <a:r>
              <a:rPr lang="cs-CZ" dirty="0"/>
              <a:t>§ 11 zákona č. 167/1998 Sb.</a:t>
            </a:r>
          </a:p>
          <a:p>
            <a:r>
              <a:rPr lang="cs-CZ" dirty="0"/>
              <a:t>(1) Existuje-li důvodné podezření, že v důsledku provozní činnosti uvedené v příloze č. 1 k tomuto zákonu došlo k ekologické újmě na půdě nebo horninách, včetně přírodních léčivých zdrojů peloidu (dále jen „půda“), příslušný orgán zajistí bez zbytečného odkladu zpracování analýzy rizik; v tom případě příslušný orgán přeruší řízení o uložení nápravných opatření do doby předložení analýzy rizik.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(2) K analýze rizik si příslušný orgán vyžádá stanovisko příslušné krajské hygienické stanice13), která posoudí rizika pro lidské zdraví plynoucí z přímého nebo nepřímého zavedení látek, přípravků, organismů nebo mikroorganismů na zemský povrch nebo pod něj.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(3) V případě vzniku ekologické újmy na půdě, která byla prokázána analýzou rizik a stanoviskem příslušné krajské hygienické stanice,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a) příslušný orgán zajistí zpracování návrhu možných nápravných opatření a jejich hodnocení, které zahrnuje porovnání alternativních postupů omezování nebo eliminace rizik a odhad finančních nákladů a časové náročnosti jednotlivých alternativ (dále jen „hodnocení“); příslušný orgán přeruší řízení o uložení nápravných opatření do doby předložení hodnocení,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b) provozovatel odstraní ekologickou újmu na půdě nápravným opatřením uloženým příslušným orgánem a minimalizuje její nepříznivé důsledky, aby nepředstavovala významné riziko pro lidské zdraví.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(4) Vyhodnocení průzkumu stavu znečištěného území a hodnocení mohou zpracovávat pouze odborně způsobilé osoby podle § 3 zákona o geologických pracích14). Rizika ze zavedení organismů nebo mikroorganismů na zemský povrch nebo pod něj posuzuje příslušná krajská hygienická stanice.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(5) Ministerstvo v dohodě s Ministerstvem zdravotnictví stanoví vyhláškou metody a způsob zpracování analýzy rizik, způsob hodnocení vhodnosti a proveditelnosti nápravných opatření, stanovování cílů nápravných opatření a způsobů prokazování jejich dosažení, včetně způsobu </a:t>
            </a:r>
            <a:r>
              <a:rPr lang="cs-CZ" dirty="0" err="1"/>
              <a:t>postsanačního</a:t>
            </a:r>
            <a:r>
              <a:rPr lang="cs-CZ" dirty="0"/>
              <a:t> monitoringu a způsobu srovnání alternativních postupů omezování nebo eliminace rizik, a dále způsob posouzení rizik pro lidské zdraví plynoucích z přímého nebo nepřímého zavedení látek, přípravků, organismů nebo mikroorganismů na zemský povrch nebo pod něj.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7324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Mimořádná rostlinolékařská opatření nařizuje Ústav individuálně určeným fyzickým nebo právnickým osobám, a to po provedení potřebného odborného šetření nebo, hrozí-li nebezpečí z prodlení, neprodleně. </a:t>
            </a:r>
          </a:p>
          <a:p>
            <a:endParaRPr lang="cs-CZ" dirty="0"/>
          </a:p>
          <a:p>
            <a:r>
              <a:rPr lang="cs-CZ" dirty="0"/>
              <a:t>Pokud se tato opatření týkají blíže neurčeného množství fyzických a nebo právnických osob, nařizuje je právním předpisem o mimořádných rostlinolékařských opatřeních, který se označuje názvem nařízení Ústavu. Nařízení Ústavu se vyhlašuje vyvěšením na úředních deskách ministerstva a Ústavu na dobu nejméně 15 dnů a zveřejňuje se neprodleně způsobem umožňujícím dálkový přístup, popřípadě se vyhlašuje v regionálním nebo celostátním tisku a rozhlasovém nebo televizním vysílání. Nařízení Ústavu nabývá platnosti a účinnosti dnem jeho vyhlášení; za den jeho vyhlášení se považuje den jeho vyvěšení na úřední desce ministerstva. Provozovatel rozhlasového nebo televizního vysílání je povinen umožnit bezplatně zástupci Ústavu vyhlášení opatření obsažených v nařízení Ústavu. </a:t>
            </a:r>
          </a:p>
          <a:p>
            <a:endParaRPr lang="cs-CZ" dirty="0"/>
          </a:p>
          <a:p>
            <a:r>
              <a:rPr lang="cs-CZ" dirty="0"/>
              <a:t>Mimořádná rostlinolékařská opatření se nařizují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a) proti zavlékání a rozšiřování škodlivých organismů v souladu s ustanoveními nařízení (EU) 2016/2031 a nařízení (EU) 2017/625,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b) při kalamitním přemnožení škodlivého organismu, pokud v těchto případech Ústav uznal na základě odborného šetření vyhlášení mimořádných rostlinolékařských opatření za potřebné,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c) při zjištění nesprávného nakládání s přípravkem nebo pomocným prostředkem, je-li ohroženo zdraví lidí nebo zvířat nebo životní prostředí,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d) při zjištění, že</a:t>
            </a:r>
          </a:p>
          <a:p>
            <a:r>
              <a:rPr lang="cs-CZ" dirty="0"/>
              <a:t>1. přípravek nebo pomocný prostředek uváděný na trh nebo používaný neodpovídá požadavkům zákona nebo rozhodnutí nebo povolení podle § 53 nebo 54 a je-li ohroženo zdraví lidí, zvířat nebo životní prostředí, nebo profesionální zařízení pro aplikaci přípravků neodpovídá požadavkům podle § 61, 62 nebo 64 nebo provozovatel kontrolního testování porušil ustanovení § 63, 64 nebo 65,</a:t>
            </a:r>
          </a:p>
          <a:p>
            <a:r>
              <a:rPr lang="cs-CZ" dirty="0"/>
              <a:t>2. uvádění na trh a používání přípravku není přípustné na základě rozhodnutí Komise, nebo</a:t>
            </a:r>
          </a:p>
          <a:p>
            <a:r>
              <a:rPr lang="cs-CZ" dirty="0"/>
              <a:t>3. přípravek nebo pomocný prostředek nebo zařízení pro aplikaci přípravků nejsou bezpečné podle zvláštního právního předpisu upravujícího obecnou bezpečnost výrobků25),</a:t>
            </a:r>
          </a:p>
          <a:p>
            <a:r>
              <a:rPr lang="cs-CZ" dirty="0"/>
              <a:t>4. zařízení k ošetřování nebo označování dřevěného obalového materiálu, dřeva nebo jiných předmětů neodpovídá podmínkám stanoveným v § 68 a v nařízení (EU) 2016/2031.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701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Pozemek je sice nezničitelný, ale půda jako hmotný substrát (svrchní vrstva zemské kůry) je neobnovitelný, obnova 1 cm = 80 – 150 let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79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dirty="0"/>
              <a:t>Zemědělský půdní fond je základním přírodním bohatstvím naší země, nenahraditelným výrobním prostředkem umožňujícím zemědělskou výrobu a je jednou z hlavních složek životního prostředí. Ochrana zemědělského půdního fondu, jeho zvelebování a racionální využívání jsou činnosti, kterými je také zajišťována ochrana a zlepšování životního prostředí. (§ 1 zákona č. 334/1992 Sb.)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Účelem tohoto zákona je stanovit předpoklady pro zachování lesa, péči o les a obnovu lesa jako národního bohatství, tvořícího nenahraditelnou složku životního prostředí, pro plnění všech jeho funkcí a pro podporu trvale udržitelného hospodaření v něm. (§ 1 zákona č. 289/1995 Sb.)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13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CFF45C05-74BE-41DF-BC71-C6F32A563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103F008B-49D2-4836-87BC-6D170BB6FA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FD35C344-7451-4D04-93E1-4087A55B5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6BB2F9-7AF9-463C-86D6-0532B452051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/>
              <a:t> Půdu lze chránit i prostřednictvím nástrojů k ochraně jiné složky životního prostředí, např.</a:t>
            </a:r>
          </a:p>
          <a:p>
            <a:pPr marL="0" lvl="0" indent="-256032"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Zákon o ochraně přírody a krajiny (114/1992)</a:t>
            </a:r>
          </a:p>
          <a:p>
            <a:pPr marL="0" lvl="0" indent="-256032"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Zákon o vodách (254/2001)</a:t>
            </a:r>
          </a:p>
          <a:p>
            <a:pPr marL="0" lvl="0" indent="-256032" eaLnBrk="1" fontAlgn="auto" hangingPunct="1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Horní zákon (44/1988)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47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Půdu lze chránit i prostřednictvím nástrojů k ochraně jiné složky životního prostředí, např.</a:t>
            </a:r>
          </a:p>
          <a:p>
            <a:r>
              <a:rPr lang="cs-CZ" dirty="0"/>
              <a:t>Nástroje ochrany přírody dle zákona č. 114/1992 Sb.</a:t>
            </a:r>
          </a:p>
          <a:p>
            <a:r>
              <a:rPr lang="cs-CZ" dirty="0"/>
              <a:t>Nástroje ochrany vodních poměrů dle zákona č. 254/2001 Sb.</a:t>
            </a:r>
          </a:p>
          <a:p>
            <a:r>
              <a:rPr lang="cs-CZ" dirty="0"/>
              <a:t>Nástroj ochrany horninového prostředí dle zákona č. 44/1988 Sb.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661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1FD531CD-4FC4-4A4A-ADB0-D7F558DEDE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213CF915-24C9-4D09-9128-4CCBBDF27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AA01C98B-4E5A-4C70-BE19-7385727CB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AFBE05-4B32-4F30-B46D-3AD8B7FCE25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 odst. 4 zákona o ochraně ZPF</a:t>
            </a:r>
          </a:p>
          <a:p>
            <a:r>
              <a:rPr lang="cs-CZ" dirty="0"/>
              <a:t>Vlastník, nebo jiná osoba, která je oprávněna zemědělskou půdu užívat, jsou povinni ji užívat nebo udržovat v souladu s charakteristikou druhu pozemku, pokud nejde o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a) její užívání v souladu se souhlasem s dočasným odnětím zemědělské půdy ze zemědělského půdního fondu,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b) hospodaření uživatele půdního bloku zařazeného do evidence půdy podle zákona o zemědělství a v souladu s touto evidencí, nebo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c) hospodaření na pozemku, který je po pozemkových úpravách užíván původním způsobem, pokud ještě nedošlo k realizaci společného zařízení podle zákona o pozemkových úpravách a pozemkových úřadech.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986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 odst. 2 zákona o ochraně ZPF:</a:t>
            </a:r>
          </a:p>
          <a:p>
            <a:r>
              <a:rPr lang="cs-CZ" dirty="0"/>
              <a:t>Souhlasu podle odstavce 1 není třeba, má-li být ze zemědělského půdního fondu odňata zemědělská půda</a:t>
            </a:r>
          </a:p>
          <a:p>
            <a:r>
              <a:rPr lang="cs-CZ" dirty="0"/>
              <a:t>a) v zastavěném území pro</a:t>
            </a:r>
          </a:p>
          <a:p>
            <a:r>
              <a:rPr lang="cs-CZ" dirty="0"/>
              <a:t>1. stavbu včetně souvisejících zastavěných ploch o výměře do 25 m2, nebo</a:t>
            </a:r>
          </a:p>
          <a:p>
            <a:r>
              <a:rPr lang="cs-CZ" dirty="0"/>
              <a:t>2. veřejně prospěšnou stavbu umísťovanou v proluce o velikosti do 0,5 ha,</a:t>
            </a:r>
          </a:p>
          <a:p>
            <a:r>
              <a:rPr lang="cs-CZ" dirty="0"/>
              <a:t>b) pro umístění</a:t>
            </a:r>
          </a:p>
          <a:p>
            <a:r>
              <a:rPr lang="cs-CZ" dirty="0"/>
              <a:t>1. signálů, stabilizačních kamenů a jiných značek pro geodetické účely, vstupních šachet podzemního vedení a stožárů nadzemních vedení, mobilních sítí, pokud v jednotlivých případech nejde o plochu větší než 30 m2,</a:t>
            </a:r>
          </a:p>
          <a:p>
            <a:r>
              <a:rPr lang="cs-CZ" dirty="0"/>
              <a:t>2. přečerpávacích stanic, vrtů, studní a stanic nadzemního nebo podzemního vedení a větrných jam, pokud v jednotlivých případech nejde o plochu větší než 55 m2, nebo</a:t>
            </a:r>
          </a:p>
          <a:p>
            <a:r>
              <a:rPr lang="cs-CZ" dirty="0"/>
              <a:t>3. záměrů na nezastavěné části zastavěného stavebního pozemku,</a:t>
            </a:r>
          </a:p>
          <a:p>
            <a:r>
              <a:rPr lang="cs-CZ" dirty="0"/>
              <a:t>c) pro obnovu přirozených a přírodě blízkých koryt vodních toků, nebo</a:t>
            </a:r>
          </a:p>
          <a:p>
            <a:r>
              <a:rPr lang="cs-CZ" dirty="0"/>
              <a:t>d) k nezemědělským účelům po dobu kratší než jeden rok včetně doby potřebné k uvedení zemědělské půdy do původního stavu, je-li termín zahájení nezemědělského využívání zemědělské půdy nejméně 15 dní předem písemně oznámen orgánu ochrany zemědělského půdního fondu uvedenému v § 15,</a:t>
            </a:r>
          </a:p>
          <a:p>
            <a:r>
              <a:rPr lang="cs-CZ" dirty="0"/>
              <a:t>e) uložení tuhých statkových hnojiv na zemědělské půdě před jejich použitím38).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DD00F-1484-43AC-9F04-E7F3A281014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94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42B179C-F175-48EC-AC18-CD89B259027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211F73-3F46-4294-84C3-061E0D55F54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B56E6C5-E6EB-452D-A79F-7A8E2AFA8D79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69FDC4-A7D5-4856-816C-BB5A5549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7D69-1A61-46A4-8037-D55459A5E9BA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D12D0-D278-45D7-AE73-C47C16E3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A21A87-2DEB-4450-8EFA-08152289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8E7B-E2B9-4BC1-AE1B-79209043D1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479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F7C1B-8AC5-44E5-A7E3-7006E083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C817-FE84-4C0B-AF22-25F5F8D6D131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78C59-A000-41A8-932F-B30E5F08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84E5D-B397-445E-BC5F-DC8A805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4B2A4-F32F-40D7-95D1-E08D27732A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91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272D2F6-4207-4376-AF69-326B7A5547F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074CE9-2978-4A5E-BFB6-6F6F076D608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65E8D4-C2D4-4C15-8847-DA9AF7B1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2B02-C569-4339-97CE-32B94F7BF53E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6FB8ED0-DEBA-4201-8CD5-C599986D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435189-4F2B-4244-BF36-89F499B6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C22B8-DDFF-4C5F-97A4-E1510CC0BE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078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33CD-D36C-46D2-B583-D73DADB1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EB67-296E-44DA-A319-EA7B8BBB1B73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75E26-77D6-4D13-A9E0-67B37241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D9F65-F4A5-49D4-82AF-FAA64EBB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1AD6B-AA5B-4AAA-844C-AA5FCAED7E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510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CF181CE-A67B-444C-AD54-BB71A34CAA3B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B5FEAC1-4C2E-4491-B307-A522CC38F574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385455DB-26CF-4B1F-BC0C-9EF8A06DEC1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C19CAE-DB86-41D8-879A-0542AC34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25A0-6802-45E6-8B7D-0C2660804316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7C28E0-08D1-4111-B06E-6EEBCECC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231027-030B-46E0-8AF4-7045ACEB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F289-7681-4F40-8D47-5BD120DE78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44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DA1391-2742-4880-A471-63FF4FF5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93DE-BCCE-4B8E-B9E1-B5CE81228490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B5F48B-1753-43D5-AB5E-6C2C8960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1110A7-62C3-4BAA-BC0F-C715F72C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BCFE-B5CC-4BED-BC68-92DE513913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758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6EDEEE-5BB3-4A32-A6BD-486F65D6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B90B9-FE02-47DA-92EE-2C671DE51C57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52C312-C2D2-470D-87CD-3296B1FB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351050-FDAA-45A8-B723-8389F857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0CB3-E514-4ED4-9955-B130752CB8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24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24BDA1-4E30-41AE-B596-C8429D34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4322-B7CF-486F-A6EB-446D3045D7EA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65E8C9-56C9-498D-87DC-11D4BB7B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E53F9F-7631-4A07-A032-B7592D79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5EAEC-F8A3-41AB-B3E0-76E5FD9E33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1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8FAE96-3C86-448F-AB68-EA54FABADB8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18E911-549F-481D-8C7D-09F6878BB6BB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89EC88C-80EA-47AE-82AD-AA7F9B3F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0450-2D0F-4BC2-8343-85D87F7A6959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E9BA0F4-F71E-4494-B832-DF3ACDE2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3ACE806-5F57-4CBC-BB00-7CEC18C3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7056-55D1-4D58-82DA-CC29CF8182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27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9783D7-E072-4496-8DA8-DF655F7FDF22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4218EB7-38D7-4298-BCA5-A36851426FE0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03BC7D1-3684-419D-9153-C442A181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1F7B64-D50D-4443-B147-AA75E8E7A4EF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4212EB0-3E84-46DC-A0BA-41CCC076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68E108D-0266-415D-AA87-CE0DA068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48E392-26A6-4269-9AF1-B8BC5381E4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1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2ABDFC-A970-4733-B3BA-33DAADA72910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430BED-CCDD-4FCA-8BA6-9CDE1F579FAC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FCD8724-FA8A-4F2C-9C10-9DF5F338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4875-1439-4C3F-AE33-075317F4C691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4FF10EA-BC6E-417A-B4B3-D359ACDD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2AE8647-AB50-459E-A389-1D9C18C6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C4722-2C6D-489F-941C-6D0086001D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536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C2D43-1B08-4DDE-A20A-D04CF50186E5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6FFCD-97CD-44E9-8D1A-C67051904677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D86EE-0B66-4909-9158-FCA8A644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CD9C7C5-FE66-4FA0-8FBF-85EEA9C99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F9171-AA1E-4083-943F-043DC57F7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1F301FC-7A43-4D92-8AEB-707219648FCC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331E-094B-4B12-AE57-5844561FA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6F3C5-72BE-4C56-AF6B-27C17477C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1A515E9C-A38E-4967-B057-EB9A6F95DCA5}" type="slidenum">
              <a:rPr lang="cs-CZ" altLang="cs-CZ"/>
              <a:pPr/>
              <a:t>‹#›</a:t>
            </a:fld>
            <a:endParaRPr lang="cs-CZ" alt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3957A-27EE-4E20-9EE9-5B94FA1C89D2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301" r:id="rId3"/>
    <p:sldLayoutId id="2147484296" r:id="rId4"/>
    <p:sldLayoutId id="2147484297" r:id="rId5"/>
    <p:sldLayoutId id="2147484298" r:id="rId6"/>
    <p:sldLayoutId id="2147484302" r:id="rId7"/>
    <p:sldLayoutId id="2147484303" r:id="rId8"/>
    <p:sldLayoutId id="2147484304" r:id="rId9"/>
    <p:sldLayoutId id="2147484299" r:id="rId10"/>
    <p:sldLayoutId id="214748430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ukzuz/portal/hnojiva-a-puda/" TargetMode="External"/><Relationship Id="rId2" Type="http://schemas.openxmlformats.org/officeDocument/2006/relationships/hyperlink" Target="http://eagri.cz/public/web/mze/zivotni-prostredi/ochrana-pud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venkov/publikace-a-dokumenty/pozemkove-upravy-krok-za-krokem-2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1-48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puda/ochrana-pudy-a-krajiny/degradace-pud/vodni-eroze-pudy/" TargetMode="External"/><Relationship Id="rId5" Type="http://schemas.openxmlformats.org/officeDocument/2006/relationships/hyperlink" Target="http://www.spucr.cz/" TargetMode="Externa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441442/Ochrana_pudy_v_procesu_pozemkovych_uprav__Frantisek_Pavlik_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gri.cz/public/web/mze/dotace/kontroly-podminenosti-cross-compliance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odok.cz/veklep-detail?pid=ALBSBJKFH49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1257458002F0DC7/cz/definice_pudy/$FILE/OOHPP-Definice_pudy-20080820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dotace/kontroly-podminenosti-cross-complianc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farmar/LPIS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Periodika-a-publikace/Statisticke-udaje/Souhrne-prehledy-pudniho-fondu/Rocenka_pudniho_fondu_2019.aspx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Periodika-a-publikace/Statisticke-udaje/Souhrne-prehledy-pudniho-fondu/Rocenka_pudniho_fondu_2019.aspx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Periodika-a-publikace/Statisticke-udaje/Souhrne-prehledy-pudniho-fondu/Rocenka_pudniho_fondu_2019.aspx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puda/ochrana-pudy-a-krajiny/degradace-pu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dina, Rýhy, Půdy, Osiva, Příprava, Připraven">
            <a:extLst>
              <a:ext uri="{FF2B5EF4-FFF2-40B4-BE49-F238E27FC236}">
                <a16:creationId xmlns:a16="http://schemas.microsoft.com/office/drawing/2014/main" id="{C723A4E8-CE98-4F49-82BE-426D8112B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Nadpis 1">
            <a:extLst>
              <a:ext uri="{FF2B5EF4-FFF2-40B4-BE49-F238E27FC236}">
                <a16:creationId xmlns:a16="http://schemas.microsoft.com/office/drawing/2014/main" id="{5422DD94-1B3A-4E1E-B43F-9EBB6AD01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FFFF"/>
                </a:solidFill>
              </a:rPr>
              <a:t>Ochrana půdy, </a:t>
            </a:r>
            <a:r>
              <a:rPr lang="cs-CZ" sz="4000" dirty="0">
                <a:solidFill>
                  <a:srgbClr val="FFFFFF"/>
                </a:solidFill>
              </a:rPr>
              <a:t>zejména</a:t>
            </a:r>
            <a:r>
              <a:rPr lang="cs-CZ" dirty="0">
                <a:solidFill>
                  <a:srgbClr val="FFFFFF"/>
                </a:solidFill>
              </a:rPr>
              <a:t> zemědělské.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9905CD-361B-44C0-BC0E-EEC37BEC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rgbClr val="FFFFFF"/>
                </a:solidFill>
              </a:rPr>
              <a:t>JUDr. Jana Tkáčiková, Ph.D.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88DEF4-C9B8-4CDC-B73C-B65CAEF1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Právní rámec ochrany zemědělské půdy</a:t>
            </a:r>
          </a:p>
        </p:txBody>
      </p:sp>
      <p:pic>
        <p:nvPicPr>
          <p:cNvPr id="23556" name="Picture 4" descr="Výsledek obrázku pro právní předpis">
            <a:extLst>
              <a:ext uri="{FF2B5EF4-FFF2-40B4-BE49-F238E27FC236}">
                <a16:creationId xmlns:a16="http://schemas.microsoft.com/office/drawing/2014/main" id="{A1E89148-2707-4D12-BA54-23C27A5B9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5" r="23895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64E301-776A-4787-92DF-D525F8F5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cs-CZ" sz="1400" dirty="0"/>
              <a:t>Průřezové právní předpisy</a:t>
            </a:r>
          </a:p>
          <a:p>
            <a:pPr marL="384048" lvl="1" indent="-182880" eaLnBrk="1" fontAlgn="auto" hangingPunct="1">
              <a:defRPr/>
            </a:pPr>
            <a:r>
              <a:rPr lang="cs-CZ" sz="1100" dirty="0"/>
              <a:t>Stavební zákon (183/2006)</a:t>
            </a:r>
          </a:p>
          <a:p>
            <a:pPr marL="384048" lvl="1" indent="-182880" eaLnBrk="1" fontAlgn="auto" hangingPunct="1">
              <a:defRPr/>
            </a:pPr>
            <a:r>
              <a:rPr lang="cs-CZ" sz="1100" dirty="0"/>
              <a:t>Zákon o posuzování vlivů na životní prostředí (100/2001)</a:t>
            </a:r>
          </a:p>
          <a:p>
            <a:pPr marL="384048" lvl="1" indent="-182880" eaLnBrk="1" fontAlgn="auto" hangingPunct="1">
              <a:defRPr/>
            </a:pPr>
            <a:r>
              <a:rPr lang="cs-CZ" sz="1100" dirty="0"/>
              <a:t>Zákon o pozemkových úpravách (139/2002)</a:t>
            </a:r>
          </a:p>
          <a:p>
            <a:pPr marL="384048" lvl="1" indent="-182880" eaLnBrk="1" fontAlgn="auto" hangingPunct="1">
              <a:defRPr/>
            </a:pPr>
            <a:r>
              <a:rPr lang="cs-CZ" sz="1100" dirty="0"/>
              <a:t>Zákon o předcházení ekologické újmě (167/2008)</a:t>
            </a:r>
          </a:p>
          <a:p>
            <a:pPr marL="384048" lvl="1" indent="-182880" eaLnBrk="1" fontAlgn="auto" hangingPunct="1">
              <a:defRPr/>
            </a:pPr>
            <a:r>
              <a:rPr lang="cs-CZ" sz="1100" dirty="0"/>
              <a:t>Zákon o integrované prevenci a omezování znečištění (76/2002)</a:t>
            </a:r>
          </a:p>
          <a:p>
            <a:pPr marL="91440" indent="-91440" eaLnBrk="1" fontAlgn="auto" hangingPunct="1">
              <a:defRPr/>
            </a:pPr>
            <a:r>
              <a:rPr lang="cs-CZ" sz="1800" dirty="0"/>
              <a:t>Základní sektorové právní předpisy</a:t>
            </a:r>
          </a:p>
          <a:p>
            <a:pPr marL="384048" lvl="1" indent="-182880" eaLnBrk="1" fontAlgn="auto" hangingPunct="1">
              <a:defRPr/>
            </a:pPr>
            <a:r>
              <a:rPr lang="cs-CZ" sz="2400" b="1" dirty="0"/>
              <a:t>Zákon o ochraně zemědělského půdního fondu (334/1992)</a:t>
            </a:r>
          </a:p>
          <a:p>
            <a:pPr marL="384048" lvl="1" indent="-182880" eaLnBrk="1" fontAlgn="auto" hangingPunct="1">
              <a:defRPr/>
            </a:pPr>
            <a:r>
              <a:rPr lang="cs-CZ" sz="1400" dirty="0"/>
              <a:t>Zákon o hnojivech (156/1998)</a:t>
            </a:r>
          </a:p>
          <a:p>
            <a:pPr marL="384048" lvl="1" indent="-182880" eaLnBrk="1" fontAlgn="auto" hangingPunct="1">
              <a:defRPr/>
            </a:pPr>
            <a:r>
              <a:rPr lang="cs-CZ" sz="1400" dirty="0"/>
              <a:t>Zákon o rostlinolékařské péči (326/2004)</a:t>
            </a:r>
            <a:endParaRPr lang="cs-CZ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ectangle 138">
            <a:extLst>
              <a:ext uri="{FF2B5EF4-FFF2-40B4-BE49-F238E27FC236}">
                <a16:creationId xmlns:a16="http://schemas.microsoft.com/office/drawing/2014/main" id="{9D606E63-ECE8-4EB6-949D-79E6308F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7" name="Rectangle 140">
            <a:extLst>
              <a:ext uri="{FF2B5EF4-FFF2-40B4-BE49-F238E27FC236}">
                <a16:creationId xmlns:a16="http://schemas.microsoft.com/office/drawing/2014/main" id="{8E61D8E0-DA04-4142-AB9B-AE7A93D3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1F7620-8CE8-415F-B2E0-BFAA8DAD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800" dirty="0">
                <a:solidFill>
                  <a:srgbClr val="FFFFFF"/>
                </a:solidFill>
              </a:rPr>
              <a:t>Půda jako předmět české právní úpravy</a:t>
            </a:r>
            <a:endParaRPr lang="en-GB" sz="3800" dirty="0">
              <a:solidFill>
                <a:srgbClr val="FFFFFF"/>
              </a:solidFill>
            </a:endParaRPr>
          </a:p>
        </p:txBody>
      </p:sp>
      <p:sp>
        <p:nvSpPr>
          <p:cNvPr id="22534" name="Zástupný symbol pro obsah 2">
            <a:extLst>
              <a:ext uri="{FF2B5EF4-FFF2-40B4-BE49-F238E27FC236}">
                <a16:creationId xmlns:a16="http://schemas.microsoft.com/office/drawing/2014/main" id="{2782CBBD-8B3D-47BF-91DB-D9C17FCA0C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sz="1600" dirty="0">
              <a:solidFill>
                <a:srgbClr val="FFFFFF"/>
              </a:solidFill>
            </a:endParaRPr>
          </a:p>
          <a:p>
            <a:pPr marL="0" indent="0" algn="ctr" eaLnBrk="1" hangingPunct="1">
              <a:buNone/>
            </a:pPr>
            <a:r>
              <a:rPr lang="cs-CZ" altLang="cs-CZ" dirty="0">
                <a:solidFill>
                  <a:srgbClr val="FFFFFF"/>
                </a:solidFill>
              </a:rPr>
              <a:t>Zemědělský půdní fond</a:t>
            </a:r>
          </a:p>
          <a:p>
            <a:pPr marL="0" indent="0" algn="ctr" eaLnBrk="1" hangingPunct="1">
              <a:buNone/>
            </a:pPr>
            <a:r>
              <a:rPr lang="cs-CZ" altLang="cs-CZ" dirty="0">
                <a:solidFill>
                  <a:srgbClr val="FFFFFF"/>
                </a:solidFill>
              </a:rPr>
              <a:t>Pozemky určené k plnění funkcí lesa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FFFFFF"/>
              </a:solidFill>
            </a:endParaRPr>
          </a:p>
          <a:p>
            <a:pPr marL="0" indent="0" eaLnBrk="1" hangingPunct="1">
              <a:buNone/>
            </a:pPr>
            <a:endParaRPr lang="cs-CZ" altLang="cs-CZ" sz="1600" dirty="0">
              <a:solidFill>
                <a:srgbClr val="FFFFFF"/>
              </a:solidFill>
            </a:endParaRPr>
          </a:p>
          <a:p>
            <a:pPr marL="0" indent="0" algn="ctr" eaLnBrk="1" hangingPunct="1">
              <a:buNone/>
            </a:pPr>
            <a:r>
              <a:rPr lang="cs-CZ" altLang="cs-CZ" sz="1800" dirty="0">
                <a:solidFill>
                  <a:srgbClr val="FFFFFF"/>
                </a:solidFill>
              </a:rPr>
              <a:t>Ochrana kvality půdy       Ochrana kvantity půdy</a:t>
            </a:r>
          </a:p>
          <a:p>
            <a:pPr marL="0" indent="0" algn="ctr" eaLnBrk="1" hangingPunct="1">
              <a:buNone/>
            </a:pPr>
            <a:endParaRPr lang="cs-CZ" altLang="cs-CZ" sz="1800" dirty="0">
              <a:solidFill>
                <a:srgbClr val="FFFFFF"/>
              </a:solidFill>
            </a:endParaRPr>
          </a:p>
          <a:p>
            <a:pPr marL="0" indent="0" algn="ctr" eaLnBrk="1" hangingPunct="1">
              <a:buNone/>
            </a:pPr>
            <a:r>
              <a:rPr lang="cs-CZ" altLang="cs-CZ" sz="1800" dirty="0">
                <a:solidFill>
                  <a:srgbClr val="FFFFFF"/>
                </a:solidFill>
              </a:rPr>
              <a:t>Ochrana půdy před erozí</a:t>
            </a:r>
          </a:p>
        </p:txBody>
      </p:sp>
      <p:pic>
        <p:nvPicPr>
          <p:cNvPr id="22531" name="Picture 4" descr="Výsledek obrázku pro lesní půda">
            <a:extLst>
              <a:ext uri="{FF2B5EF4-FFF2-40B4-BE49-F238E27FC236}">
                <a16:creationId xmlns:a16="http://schemas.microsoft.com/office/drawing/2014/main" id="{2A6E4635-A0EC-433F-BC30-5BFB2BA6C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15044"/>
          <a:stretch/>
        </p:blipFill>
        <p:spPr bwMode="auto">
          <a:xfrm>
            <a:off x="5710082" y="10"/>
            <a:ext cx="3433918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42">
            <a:extLst>
              <a:ext uri="{FF2B5EF4-FFF2-40B4-BE49-F238E27FC236}">
                <a16:creationId xmlns:a16="http://schemas.microsoft.com/office/drawing/2014/main" id="{19105ED9-0B8B-42EF-8B30-96F916A95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30" name="Picture 2" descr="Výsledek obrázku pro zemědělská půda">
            <a:extLst>
              <a:ext uri="{FF2B5EF4-FFF2-40B4-BE49-F238E27FC236}">
                <a16:creationId xmlns:a16="http://schemas.microsoft.com/office/drawing/2014/main" id="{FED8FF54-3A3E-4ACB-AB28-3DAD66A48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/>
          <a:stretch/>
        </p:blipFill>
        <p:spPr bwMode="auto">
          <a:xfrm>
            <a:off x="5708927" y="4572000"/>
            <a:ext cx="343507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Výsledek obrázku pro rašeliniště">
            <a:extLst>
              <a:ext uri="{FF2B5EF4-FFF2-40B4-BE49-F238E27FC236}">
                <a16:creationId xmlns:a16="http://schemas.microsoft.com/office/drawing/2014/main" id="{D9D5B7BF-F4A3-4BE0-82B0-349D53E72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r="4" b="4"/>
          <a:stretch/>
        </p:blipFill>
        <p:spPr bwMode="auto">
          <a:xfrm>
            <a:off x="5708926" y="2318167"/>
            <a:ext cx="343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44">
            <a:extLst>
              <a:ext uri="{FF2B5EF4-FFF2-40B4-BE49-F238E27FC236}">
                <a16:creationId xmlns:a16="http://schemas.microsoft.com/office/drawing/2014/main" id="{B4810D55-E650-46EB-9B73-AD63B95B1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2267112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9F51718-0C6B-401D-B1A2-FC5E47E0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4545792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57ADDE62-211F-44A6-92E2-2C2DC8AAF09D}"/>
              </a:ext>
            </a:extLst>
          </p:cNvPr>
          <p:cNvSpPr/>
          <p:nvPr/>
        </p:nvSpPr>
        <p:spPr>
          <a:xfrm>
            <a:off x="2704013" y="3429000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: dolů 27">
            <a:extLst>
              <a:ext uri="{FF2B5EF4-FFF2-40B4-BE49-F238E27FC236}">
                <a16:creationId xmlns:a16="http://schemas.microsoft.com/office/drawing/2014/main" id="{55D18D51-0097-4A65-8ACD-265278A2D2F1}"/>
              </a:ext>
            </a:extLst>
          </p:cNvPr>
          <p:cNvSpPr/>
          <p:nvPr/>
        </p:nvSpPr>
        <p:spPr>
          <a:xfrm>
            <a:off x="1514426" y="3592056"/>
            <a:ext cx="576064" cy="827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0813DB6E-AF54-4270-84C1-EACDF097355F}"/>
              </a:ext>
            </a:extLst>
          </p:cNvPr>
          <p:cNvSpPr/>
          <p:nvPr/>
        </p:nvSpPr>
        <p:spPr>
          <a:xfrm>
            <a:off x="3777716" y="3625788"/>
            <a:ext cx="576064" cy="793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8" name="Nadpis 1">
            <a:extLst>
              <a:ext uri="{FF2B5EF4-FFF2-40B4-BE49-F238E27FC236}">
                <a16:creationId xmlns:a16="http://schemas.microsoft.com/office/drawing/2014/main" id="{377B14F2-E971-4D8F-BAD9-D35BE137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900">
                <a:solidFill>
                  <a:srgbClr val="FFFFFF"/>
                </a:solidFill>
              </a:rPr>
              <a:t>Ochrana zemědělského půdního fondu (ZPF)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582610DE-B8BA-4ACB-9527-4A9BD8A82B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dirty="0"/>
              <a:t>Základní přírodní bohatství naší země</a:t>
            </a:r>
          </a:p>
          <a:p>
            <a:pPr eaLnBrk="1" hangingPunct="1"/>
            <a:r>
              <a:rPr lang="cs-CZ" altLang="cs-CZ" dirty="0"/>
              <a:t>Nenahraditelný výrobní prostředek umožňující zemědělskou výrobu</a:t>
            </a:r>
          </a:p>
          <a:p>
            <a:pPr eaLnBrk="1" hangingPunct="1"/>
            <a:r>
              <a:rPr lang="cs-CZ" altLang="cs-CZ" dirty="0"/>
              <a:t>Jedna z hlavních složek životního prostředí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Půda zemědělská</a:t>
            </a:r>
          </a:p>
          <a:p>
            <a:pPr lvl="1" eaLnBrk="1" hangingPunct="1"/>
            <a:r>
              <a:rPr lang="cs-CZ" altLang="cs-CZ" dirty="0"/>
              <a:t>Půda dočasně neobdělávaná</a:t>
            </a:r>
          </a:p>
          <a:p>
            <a:pPr lvl="1" eaLnBrk="1" hangingPunct="1"/>
            <a:r>
              <a:rPr lang="cs-CZ" altLang="cs-CZ" dirty="0"/>
              <a:t>Rybníky s chovem ryb nebo vodní drůbeže</a:t>
            </a:r>
          </a:p>
          <a:p>
            <a:pPr lvl="1" eaLnBrk="1" hangingPunct="1"/>
            <a:r>
              <a:rPr lang="cs-CZ" altLang="cs-CZ" dirty="0"/>
              <a:t>Nezemědělská půda potřebná k zajišťování zemědělské výroby</a:t>
            </a:r>
          </a:p>
          <a:p>
            <a:pPr lvl="1"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pochybnostech rozhoduje orgán ochrany ZPF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5A662-DE49-4297-8586-883D028B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Organizační zabezpečení ochrany ZPF </a:t>
            </a:r>
            <a:r>
              <a:rPr lang="cs-CZ" sz="4000" dirty="0"/>
              <a:t>(orgány ochrany ZPF)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5E59B-8926-4D1C-AC4B-CFA76D126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Ministerstvo životního prostředí</a:t>
            </a:r>
          </a:p>
          <a:p>
            <a:pPr lvl="1"/>
            <a:r>
              <a:rPr lang="cs-CZ" dirty="0"/>
              <a:t>Ústřední orgán ochrany ZPF</a:t>
            </a:r>
          </a:p>
          <a:p>
            <a:r>
              <a:rPr lang="cs-CZ" dirty="0"/>
              <a:t>Obecní úřady obcí s rozšířenou působností</a:t>
            </a:r>
          </a:p>
          <a:p>
            <a:pPr lvl="1"/>
            <a:r>
              <a:rPr lang="cs-CZ" dirty="0"/>
              <a:t>Ochrana kvantity půdy a ochrana půdy před erozí</a:t>
            </a:r>
          </a:p>
          <a:p>
            <a:r>
              <a:rPr lang="cs-CZ" dirty="0"/>
              <a:t>Krajské úřady</a:t>
            </a:r>
          </a:p>
          <a:p>
            <a:r>
              <a:rPr lang="cs-CZ" dirty="0"/>
              <a:t>Správy národních parků</a:t>
            </a:r>
          </a:p>
          <a:p>
            <a:pPr lvl="1"/>
            <a:r>
              <a:rPr lang="cs-CZ" dirty="0"/>
              <a:t>Působnost orgánu ochrany ZPF na území národních parků</a:t>
            </a:r>
          </a:p>
          <a:p>
            <a:r>
              <a:rPr lang="cs-CZ" dirty="0"/>
              <a:t>Újezdní úřady</a:t>
            </a:r>
          </a:p>
          <a:p>
            <a:pPr lvl="1"/>
            <a:r>
              <a:rPr lang="cs-CZ" dirty="0"/>
              <a:t>Působnost orgánu ochrany ZPF na území vojenských újezdů</a:t>
            </a:r>
          </a:p>
          <a:p>
            <a:r>
              <a:rPr lang="cs-CZ" dirty="0"/>
              <a:t>Česká inspekce životního prostředí</a:t>
            </a:r>
          </a:p>
          <a:p>
            <a:pPr lvl="1"/>
            <a:r>
              <a:rPr lang="cs-CZ" dirty="0"/>
              <a:t>Ochrana kvality půdy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0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76CB9-E3B5-495C-994B-43EE021B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Organizační zabezpečení ochrany ZPF </a:t>
            </a:r>
            <a:r>
              <a:rPr lang="cs-CZ" sz="3600" dirty="0"/>
              <a:t>jako výrobního prostředku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A249F-B1EC-4729-BDFF-2B55A8CD2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Ministerstvo zemědělství</a:t>
            </a:r>
          </a:p>
          <a:p>
            <a:pPr lvl="1"/>
            <a:r>
              <a:rPr lang="cs-CZ" dirty="0"/>
              <a:t>Ústřední orgán státní správy mj. pro zemědělství, ve věcech rostlinolékařské péče</a:t>
            </a:r>
          </a:p>
          <a:p>
            <a:r>
              <a:rPr lang="cs-CZ" dirty="0"/>
              <a:t>Ústřední kontrolní a zkušební ústav zemědělský </a:t>
            </a:r>
          </a:p>
          <a:p>
            <a:pPr lvl="1"/>
            <a:r>
              <a:rPr lang="cs-CZ" dirty="0"/>
              <a:t>Výkon státní správy mj. na úseku hnojiv a rostlinolékařské péče</a:t>
            </a:r>
          </a:p>
          <a:p>
            <a:pPr lvl="1"/>
            <a:endParaRPr lang="cs-CZ" dirty="0"/>
          </a:p>
          <a:p>
            <a:r>
              <a:rPr lang="cs-CZ" dirty="0"/>
              <a:t>Blíže viz </a:t>
            </a:r>
          </a:p>
          <a:p>
            <a:pPr lvl="1"/>
            <a:r>
              <a:rPr lang="cs-CZ" dirty="0">
                <a:hlinkClick r:id="rId2"/>
              </a:rPr>
              <a:t>http://eagri.cz/public/web/mze/zivotni-prostredi/ochrana-pudy/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http://eagri.cz/public/web/ukzuz/portal/hnojiva-a-puda/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08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7DD00-3CC3-4187-B8B6-701A6F6F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ZPF </a:t>
            </a:r>
            <a:br>
              <a:rPr lang="cs-CZ" dirty="0"/>
            </a:br>
            <a:r>
              <a:rPr lang="cs-CZ" dirty="0"/>
              <a:t>- obecné povinnosti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DFB42-F259-4802-B2FE-E14EF080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Povinnost vlastníků i uživatelů zemědělské půdy užívat nebo udržovat zemědělskou půdu v souladu s charakteristikou druhu pozemku. 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Vazba na účelovou kategorizaci půdy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zakázáno poškozovat fyzikální, chemické nebo biologické vlastnosti zemědělské půdy jejím zhutňováním, zamokřováním, vysoušením, překrýváním nebo narušováním erozí.</a:t>
            </a:r>
          </a:p>
          <a:p>
            <a:pPr marL="91440" indent="-91440" eaLnBrk="1" fontAlgn="auto" hangingPunct="1">
              <a:defRPr/>
            </a:pPr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1C6D999E-5D6F-451A-A402-7E992414824B}"/>
              </a:ext>
            </a:extLst>
          </p:cNvPr>
          <p:cNvSpPr/>
          <p:nvPr/>
        </p:nvSpPr>
        <p:spPr>
          <a:xfrm>
            <a:off x="3779912" y="3933055"/>
            <a:ext cx="1584176" cy="1935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67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35404-4198-4697-9B6B-D5BDE3FD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ZPF</a:t>
            </a:r>
            <a:br>
              <a:rPr lang="cs-CZ" dirty="0"/>
            </a:br>
            <a:r>
              <a:rPr lang="cs-CZ" dirty="0"/>
              <a:t>- opatření k nápravě a sankce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385F9-861F-47C9-80A8-CAB0BDE5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Rozhodnutí orgánu ochrany ZPF o uložení opatření k nápravě k odstranění závad vzniklých porušením povinností</a:t>
            </a:r>
          </a:p>
          <a:p>
            <a:r>
              <a:rPr lang="cs-CZ" dirty="0"/>
              <a:t>Rozhodnutí orgánu ochrany ZPF o uložení pokuty za přestupek </a:t>
            </a:r>
          </a:p>
          <a:p>
            <a:pPr lvl="1"/>
            <a:r>
              <a:rPr lang="cs-CZ" dirty="0"/>
              <a:t>Pachatel</a:t>
            </a:r>
          </a:p>
          <a:p>
            <a:pPr lvl="2"/>
            <a:r>
              <a:rPr lang="cs-CZ" dirty="0"/>
              <a:t>Fyzická osoba obecně</a:t>
            </a:r>
          </a:p>
          <a:p>
            <a:pPr lvl="2"/>
            <a:r>
              <a:rPr lang="cs-CZ" dirty="0"/>
              <a:t>Fyzická osoba v postavení vlastníka nebo oprávněného uživatele zemědělské půdy</a:t>
            </a:r>
          </a:p>
          <a:p>
            <a:pPr lvl="2"/>
            <a:r>
              <a:rPr lang="cs-CZ" dirty="0"/>
              <a:t>Právnická osoba nebo podnikající fyzická osoba</a:t>
            </a:r>
          </a:p>
          <a:p>
            <a:pPr lvl="2"/>
            <a:r>
              <a:rPr lang="cs-CZ" dirty="0"/>
              <a:t>Právnická osoba nebo podnikající fyzická osoba v postavení vlastníka nebo oprávněného uživatele zemědělské půdy</a:t>
            </a:r>
          </a:p>
          <a:p>
            <a:pPr lvl="1"/>
            <a:r>
              <a:rPr lang="cs-CZ" dirty="0"/>
              <a:t>Pokuta </a:t>
            </a:r>
          </a:p>
          <a:p>
            <a:pPr lvl="2"/>
            <a:r>
              <a:rPr lang="cs-CZ" dirty="0"/>
              <a:t>S hranicí horní sazby až 50.000 Kč, resp. 500.000 Kč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FDCF04EF-A4B1-4E72-AC73-F4DAF830ABAD}"/>
              </a:ext>
            </a:extLst>
          </p:cNvPr>
          <p:cNvSpPr/>
          <p:nvPr/>
        </p:nvSpPr>
        <p:spPr>
          <a:xfrm>
            <a:off x="3802137" y="19360"/>
            <a:ext cx="1584176" cy="745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88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A19A7-14AB-4CBC-BB5D-9AD6DFC8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kvantity ZPF (plošná ochrana) – přehled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3E9E2-257B-4528-99C7-3D6BAFE98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Koncepční nástroje</a:t>
            </a:r>
          </a:p>
          <a:p>
            <a:pPr lvl="1"/>
            <a:r>
              <a:rPr lang="cs-CZ" dirty="0"/>
              <a:t>Nástroje územního plánování </a:t>
            </a:r>
          </a:p>
          <a:p>
            <a:pPr lvl="1"/>
            <a:r>
              <a:rPr lang="cs-CZ" dirty="0"/>
              <a:t>Pozemkové úpravy </a:t>
            </a:r>
          </a:p>
          <a:p>
            <a:r>
              <a:rPr lang="cs-CZ" dirty="0"/>
              <a:t>Administrativní nástroje</a:t>
            </a:r>
          </a:p>
          <a:p>
            <a:pPr lvl="1"/>
            <a:r>
              <a:rPr lang="cs-CZ" dirty="0"/>
              <a:t>Zásady plošné ochrany ZPF (§ 4)</a:t>
            </a:r>
          </a:p>
          <a:p>
            <a:pPr lvl="1"/>
            <a:r>
              <a:rPr lang="cs-CZ" dirty="0"/>
              <a:t>Třídy ochrany ZPF</a:t>
            </a:r>
          </a:p>
          <a:p>
            <a:pPr lvl="1"/>
            <a:r>
              <a:rPr lang="cs-CZ" dirty="0"/>
              <a:t>Povinnosti dotčených subjektů</a:t>
            </a:r>
          </a:p>
          <a:p>
            <a:pPr lvl="1"/>
            <a:r>
              <a:rPr lang="cs-CZ" dirty="0"/>
              <a:t>Stanovisko orgánu ochrany ZPF v rámci územně plánovací činnosti</a:t>
            </a:r>
          </a:p>
          <a:p>
            <a:pPr lvl="1"/>
            <a:r>
              <a:rPr lang="cs-CZ" dirty="0"/>
              <a:t>Souhlas orgánu ochrany ZPF s odnětím půdy (§ 9)</a:t>
            </a:r>
          </a:p>
          <a:p>
            <a:pPr lvl="1"/>
            <a:r>
              <a:rPr lang="cs-CZ" dirty="0"/>
              <a:t>Výkon kontroly a dozoru</a:t>
            </a:r>
          </a:p>
          <a:p>
            <a:pPr lvl="2"/>
            <a:r>
              <a:rPr lang="cs-CZ" dirty="0"/>
              <a:t>Ukládání opatření k nápravě</a:t>
            </a:r>
          </a:p>
          <a:p>
            <a:pPr lvl="2"/>
            <a:r>
              <a:rPr lang="cs-CZ" dirty="0"/>
              <a:t>Uplatňování odpovědnosti za přestupky</a:t>
            </a:r>
          </a:p>
          <a:p>
            <a:r>
              <a:rPr lang="cs-CZ" dirty="0"/>
              <a:t>Sankční nástroje</a:t>
            </a:r>
          </a:p>
          <a:p>
            <a:pPr lvl="1"/>
            <a:r>
              <a:rPr lang="cs-CZ" dirty="0"/>
              <a:t>Rozhodnutí o uložení pokuty za přestupek</a:t>
            </a:r>
          </a:p>
          <a:p>
            <a:r>
              <a:rPr lang="cs-CZ" dirty="0"/>
              <a:t>Informační </a:t>
            </a:r>
          </a:p>
          <a:p>
            <a:pPr lvl="1"/>
            <a:r>
              <a:rPr lang="cs-CZ" dirty="0"/>
              <a:t>Evidence odnětí zemědělské půdy </a:t>
            </a:r>
          </a:p>
          <a:p>
            <a:r>
              <a:rPr lang="cs-CZ" dirty="0"/>
              <a:t>Ekonomické nástroje</a:t>
            </a:r>
          </a:p>
          <a:p>
            <a:pPr lvl="1"/>
            <a:r>
              <a:rPr lang="cs-CZ" dirty="0"/>
              <a:t>Odvod za odnětí půdy ze ZPF (§ 11)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91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0" name="Rectangle 70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4CC5E2E-D31F-455C-95E5-1D15AE3C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Zásady plošné ochrany ZPF</a:t>
            </a:r>
          </a:p>
        </p:txBody>
      </p:sp>
      <p:pic>
        <p:nvPicPr>
          <p:cNvPr id="34818" name="Picture 4" descr="Výsledek obrázku pro kreslené vtipy ochrana půdy">
            <a:extLst>
              <a:ext uri="{FF2B5EF4-FFF2-40B4-BE49-F238E27FC236}">
                <a16:creationId xmlns:a16="http://schemas.microsoft.com/office/drawing/2014/main" id="{32427F5F-3DD6-4D93-BF93-764BFF961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r="14543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1" name="Straight Connector 72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2DD470A-668A-484F-A59E-5F39DE00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cs-CZ" sz="1400"/>
              <a:t>Pro nezemědělské účely je nutno použít především nezemědělskou půdu, nezastavěné a nedostatečně využité pozemky v zastavěném území nebo na nezastavěných plochách stavebních pozemků staveb mimo tato území, stavební proluky a plochy získané zbořením přežilých budov a zařízení. </a:t>
            </a:r>
          </a:p>
          <a:p>
            <a:pPr marL="91440" indent="-91440" eaLnBrk="1" fontAlgn="auto" hangingPunct="1">
              <a:defRPr/>
            </a:pPr>
            <a:r>
              <a:rPr lang="cs-CZ" sz="1400"/>
              <a:t>Odnětí půdy ze zemědělské půdy </a:t>
            </a:r>
          </a:p>
          <a:p>
            <a:pPr marL="384048" lvl="1" indent="-182880" eaLnBrk="1" fontAlgn="auto" hangingPunct="1">
              <a:defRPr/>
            </a:pPr>
            <a:r>
              <a:rPr lang="cs-CZ" sz="1400"/>
              <a:t>v nezbytném případě NEZBYTNOST</a:t>
            </a:r>
          </a:p>
          <a:p>
            <a:pPr marL="384048" lvl="1" indent="-182880" eaLnBrk="1" fontAlgn="auto" hangingPunct="1">
              <a:defRPr/>
            </a:pPr>
            <a:r>
              <a:rPr lang="cs-CZ" sz="1400"/>
              <a:t>přednostně zemědělskou půdu na zastavitelných plochách </a:t>
            </a:r>
          </a:p>
          <a:p>
            <a:pPr marL="384048" lvl="1" indent="-182880" eaLnBrk="1" fontAlgn="auto" hangingPunct="1">
              <a:defRPr/>
            </a:pPr>
            <a:r>
              <a:rPr lang="cs-CZ" sz="1400"/>
              <a:t>přednostně zemědělskou půdu méně kvalitní dle třídy ochrany ŠETRNOST</a:t>
            </a:r>
          </a:p>
          <a:p>
            <a:pPr marL="384048" lvl="1" indent="-182880" eaLnBrk="1" fontAlgn="auto" hangingPunct="1">
              <a:defRPr/>
            </a:pPr>
            <a:r>
              <a:rPr lang="cs-CZ" sz="1400"/>
              <a:t>minimalizace odnímané plochy MINIMALIZACE</a:t>
            </a:r>
          </a:p>
          <a:p>
            <a:pPr marL="384048" lvl="1" indent="-182880" eaLnBrk="1" fontAlgn="auto" hangingPunct="1">
              <a:defRPr/>
            </a:pPr>
            <a:r>
              <a:rPr lang="cs-CZ" sz="1400"/>
              <a:t>opětovné zemědělské využití pozemků/rekultivace DOČASNOST</a:t>
            </a:r>
          </a:p>
        </p:txBody>
      </p:sp>
      <p:sp>
        <p:nvSpPr>
          <p:cNvPr id="34822" name="Rectangle 74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CB8AD9-9299-4F78-8EAE-A6845EF3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Ochrana kvantity ZPF</a:t>
            </a:r>
            <a:br>
              <a:rPr lang="cs-CZ" sz="4400" dirty="0"/>
            </a:br>
            <a:r>
              <a:rPr lang="cs-CZ" sz="4400" dirty="0"/>
              <a:t>- koncepční nástroje -</a:t>
            </a:r>
          </a:p>
        </p:txBody>
      </p:sp>
      <p:pic>
        <p:nvPicPr>
          <p:cNvPr id="5" name="Picture 2" descr="http://www.geos.cz/resort/images/upravy01.png">
            <a:extLst>
              <a:ext uri="{FF2B5EF4-FFF2-40B4-BE49-F238E27FC236}">
                <a16:creationId xmlns:a16="http://schemas.microsoft.com/office/drawing/2014/main" id="{E8DE3BDC-A0AE-4FAD-8706-9B432410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r="32836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67CEEF-FA74-4C6A-9807-A401491D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 fontScale="92500" lnSpcReduction="10000"/>
          </a:bodyPr>
          <a:lstStyle/>
          <a:p>
            <a:r>
              <a:rPr lang="cs-CZ" sz="1500" dirty="0"/>
              <a:t>Územní plánování</a:t>
            </a:r>
          </a:p>
          <a:p>
            <a:pPr lvl="1"/>
            <a:r>
              <a:rPr lang="cs-CZ" sz="1500" dirty="0"/>
              <a:t>Funkční využití území, včetně vymezování zastavěného území a zastavitelných ploch</a:t>
            </a:r>
          </a:p>
          <a:p>
            <a:pPr lvl="1"/>
            <a:r>
              <a:rPr lang="cs-CZ" sz="1500" dirty="0"/>
              <a:t>Povinnost projektantů a pořizovatelů</a:t>
            </a:r>
          </a:p>
          <a:p>
            <a:pPr lvl="2"/>
            <a:r>
              <a:rPr lang="cs-CZ" sz="1500" dirty="0"/>
              <a:t>Řídit se zásadami plošné ochrany ZPF</a:t>
            </a:r>
          </a:p>
          <a:p>
            <a:pPr lvl="2"/>
            <a:r>
              <a:rPr lang="cs-CZ" sz="1500" dirty="0"/>
              <a:t>Navrhovat nejvýhodnější řešení z hlediska ochrany ZPF</a:t>
            </a:r>
          </a:p>
          <a:p>
            <a:pPr lvl="1"/>
            <a:r>
              <a:rPr lang="cs-CZ" sz="1500" dirty="0"/>
              <a:t>Orgány ochrany zemědělského půdního fondu uplatňují </a:t>
            </a:r>
            <a:r>
              <a:rPr lang="cs-CZ" sz="1500" u="sng" dirty="0"/>
              <a:t>stanoviska k územně plánovací dokumentaci a k návrhu vymezení zastavěného území </a:t>
            </a:r>
            <a:r>
              <a:rPr lang="cs-CZ" sz="1500" dirty="0"/>
              <a:t>z hlediska ochrany zemědělského půdního fondu.</a:t>
            </a:r>
          </a:p>
          <a:p>
            <a:r>
              <a:rPr lang="cs-CZ" sz="1500" dirty="0"/>
              <a:t>Pozemkové úpravy</a:t>
            </a:r>
          </a:p>
          <a:p>
            <a:pPr lvl="1"/>
            <a:r>
              <a:rPr lang="cs-CZ" altLang="cs-CZ" sz="1500" dirty="0"/>
              <a:t>Vytvoření podmínek pro racionální hospodaření vlastníků půdy prostorovým a funkčním uspořádáním pozemků</a:t>
            </a:r>
          </a:p>
          <a:p>
            <a:pPr lvl="1"/>
            <a:r>
              <a:rPr lang="cs-CZ" sz="1500" dirty="0"/>
              <a:t>Blíže viz </a:t>
            </a:r>
            <a:r>
              <a:rPr lang="cs-CZ" sz="1600" dirty="0">
                <a:hlinkClick r:id="rId3"/>
              </a:rPr>
              <a:t>http://eagri.cz/public/web/mze/venkov/publikace-a-dokumenty/pozemkove-upravy-krok-za-krokem-2.html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48146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75">
            <a:extLst>
              <a:ext uri="{FF2B5EF4-FFF2-40B4-BE49-F238E27FC236}">
                <a16:creationId xmlns:a16="http://schemas.microsoft.com/office/drawing/2014/main" id="{545575FF-2886-425B-8696-52F65E4AC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8" name="Rectangle 77">
            <a:extLst>
              <a:ext uri="{FF2B5EF4-FFF2-40B4-BE49-F238E27FC236}">
                <a16:creationId xmlns:a16="http://schemas.microsoft.com/office/drawing/2014/main" id="{CA19D827-5064-4AED-A82C-87E1F1CD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0D8A5-9793-46CB-9D4C-C2BE3CFF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>
                <a:solidFill>
                  <a:srgbClr val="FFFFFF"/>
                </a:solidFill>
              </a:rPr>
              <a:t>Půda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6CDD839D-8D89-4574-9EA2-9A0697E876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600" dirty="0">
                <a:solidFill>
                  <a:srgbClr val="FFFFFF"/>
                </a:solidFill>
              </a:rPr>
              <a:t>Přírodní útvar vzniklý z povrchových zvětralin zemské kůry a z organických zbytků za působení půdotvorných faktorů (matečná hornina, klima, činnost organismů a člověka)</a:t>
            </a:r>
          </a:p>
          <a:p>
            <a:pPr eaLnBrk="1" hangingPunct="1"/>
            <a:r>
              <a:rPr lang="cs-CZ" altLang="cs-CZ" sz="1600" dirty="0">
                <a:solidFill>
                  <a:srgbClr val="FFFFFF"/>
                </a:solidFill>
              </a:rPr>
              <a:t>Vlastnosti</a:t>
            </a:r>
          </a:p>
          <a:p>
            <a:pPr lvl="1" eaLnBrk="1" hangingPunct="1"/>
            <a:r>
              <a:rPr lang="cs-CZ" altLang="cs-CZ" sz="1600" dirty="0">
                <a:solidFill>
                  <a:srgbClr val="FFFFFF"/>
                </a:solidFill>
              </a:rPr>
              <a:t>Fyzikální, biologické, chemické</a:t>
            </a:r>
          </a:p>
          <a:p>
            <a:pPr eaLnBrk="1" hangingPunct="1"/>
            <a:r>
              <a:rPr lang="cs-CZ" altLang="cs-CZ" sz="1600" dirty="0">
                <a:solidFill>
                  <a:srgbClr val="FFFFFF"/>
                </a:solidFill>
              </a:rPr>
              <a:t>Charakteristika</a:t>
            </a:r>
          </a:p>
          <a:p>
            <a:pPr lvl="1" eaLnBrk="1" hangingPunct="1"/>
            <a:r>
              <a:rPr lang="cs-CZ" altLang="cs-CZ" sz="1600" dirty="0">
                <a:solidFill>
                  <a:srgbClr val="FFFFFF"/>
                </a:solidFill>
              </a:rPr>
              <a:t>Multifunkčnost</a:t>
            </a:r>
          </a:p>
          <a:p>
            <a:pPr lvl="1" eaLnBrk="1" hangingPunct="1"/>
            <a:r>
              <a:rPr lang="cs-CZ" altLang="cs-CZ" sz="1600" dirty="0">
                <a:solidFill>
                  <a:srgbClr val="FFFFFF"/>
                </a:solidFill>
              </a:rPr>
              <a:t>„Neobnovitelnost“ </a:t>
            </a:r>
          </a:p>
          <a:p>
            <a:pPr lvl="1" eaLnBrk="1" hangingPunct="1"/>
            <a:r>
              <a:rPr lang="cs-CZ" altLang="cs-CZ" sz="1600" dirty="0">
                <a:solidFill>
                  <a:srgbClr val="FFFFFF"/>
                </a:solidFill>
              </a:rPr>
              <a:t>Přírodní bohatství státu vs. pozemkové vlastnictví</a:t>
            </a:r>
          </a:p>
        </p:txBody>
      </p:sp>
      <p:sp>
        <p:nvSpPr>
          <p:cNvPr id="12299" name="Rectangle 79">
            <a:extLst>
              <a:ext uri="{FF2B5EF4-FFF2-40B4-BE49-F238E27FC236}">
                <a16:creationId xmlns:a16="http://schemas.microsoft.com/office/drawing/2014/main" id="{DD4EC777-E2FE-4797-A0AD-33941123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3" name="Picture 5" descr="Image result for lesní půda">
            <a:extLst>
              <a:ext uri="{FF2B5EF4-FFF2-40B4-BE49-F238E27FC236}">
                <a16:creationId xmlns:a16="http://schemas.microsoft.com/office/drawing/2014/main" id="{0D14409A-D25D-425C-9735-A2095B256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4241" b="2"/>
          <a:stretch/>
        </p:blipFill>
        <p:spPr bwMode="auto">
          <a:xfrm>
            <a:off x="5708926" y="10"/>
            <a:ext cx="3433918" cy="3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Rectangle 81">
            <a:extLst>
              <a:ext uri="{FF2B5EF4-FFF2-40B4-BE49-F238E27FC236}">
                <a16:creationId xmlns:a16="http://schemas.microsoft.com/office/drawing/2014/main" id="{DB388CFB-034C-496E-B8F5-26E73E772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5" name="Picture 7" descr="Image result for zemědělská půda pixaba">
            <a:extLst>
              <a:ext uri="{FF2B5EF4-FFF2-40B4-BE49-F238E27FC236}">
                <a16:creationId xmlns:a16="http://schemas.microsoft.com/office/drawing/2014/main" id="{4ADE9AAC-8D28-446A-A39C-29E82A14E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15357" b="-3"/>
          <a:stretch/>
        </p:blipFill>
        <p:spPr bwMode="auto">
          <a:xfrm>
            <a:off x="5708926" y="3461004"/>
            <a:ext cx="3435073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1D563F-814A-4BD9-BAEB-C8DEB159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cs-CZ" sz="3400" dirty="0"/>
              <a:t>Ochrana kvantity ZPF</a:t>
            </a:r>
            <a:br>
              <a:rPr lang="cs-CZ" sz="3400" dirty="0"/>
            </a:br>
            <a:r>
              <a:rPr lang="cs-CZ" sz="3400" dirty="0"/>
              <a:t>- třídy ochrany -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0C58E817-F7E1-43D8-A793-BA134D01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94" y="699332"/>
            <a:ext cx="4088720" cy="51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88E55-BCCA-435B-9353-3D740139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pPr marL="91948" indent="-182880" eaLnBrk="1" fontAlgn="auto" hangingPunct="1">
              <a:defRPr/>
            </a:pPr>
            <a:r>
              <a:rPr lang="cs-CZ" sz="1500"/>
              <a:t>Stanovené dle </a:t>
            </a:r>
            <a:r>
              <a:rPr lang="cs-CZ" sz="1500">
                <a:hlinkClick r:id="rId3"/>
              </a:rPr>
              <a:t>vyhlášky č. 48/2011 Sb.</a:t>
            </a:r>
            <a:endParaRPr lang="cs-CZ" sz="1500"/>
          </a:p>
          <a:p>
            <a:pPr marL="384048" lvl="1" indent="-182880" eaLnBrk="1" fontAlgn="auto" hangingPunct="1">
              <a:defRPr/>
            </a:pPr>
            <a:r>
              <a:rPr lang="cs-CZ" sz="1500"/>
              <a:t>Limity využití půdy v ÚPP</a:t>
            </a:r>
          </a:p>
          <a:p>
            <a:r>
              <a:rPr lang="cs-CZ" sz="1500"/>
              <a:t>Zemědělskou půdu I. a II. třídy ochrany lze odejmout pouze v případech, kdy jiný veřejný zájem výrazně převažuje nad veřejným zájmem ochrany zemědělského půdního fondu.</a:t>
            </a:r>
          </a:p>
          <a:p>
            <a:pPr lvl="1"/>
            <a:r>
              <a:rPr lang="cs-CZ" sz="1500"/>
              <a:t>nepoužije se při posuzování těch ploch, které jsou obsaženy v platné územně plánovací dokumentaci, pokud při nové územně plánovací činnosti nemá dojít ke změně jejich využití.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39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BA25B-B15B-4AAD-98F3-4C87E415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kvantity ZPF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odnětí půdy ze ZPF -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3E7E7-EF4F-4198-B91B-6B6D5044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Je zakázáno užívat zemědělskou půdu k nezemědělským účelům bez souhlasu s odnětím ze zemědělského půdního fondu s výjimkou případů, kdy souhlasu není třeba. </a:t>
            </a:r>
          </a:p>
          <a:p>
            <a:r>
              <a:rPr lang="cs-CZ" altLang="cs-CZ" i="1" dirty="0"/>
              <a:t>Záměr, který vyžaduje odnětí zemědělské půdy ze zemědělského půdního fondu, nelze povolit podle zvláštních právních předpisů bez tohoto souhlasu.</a:t>
            </a:r>
            <a:endParaRPr lang="cs-CZ" i="1" dirty="0"/>
          </a:p>
          <a:p>
            <a:pPr lvl="1"/>
            <a:r>
              <a:rPr lang="cs-CZ" dirty="0"/>
              <a:t>Výjimky (§ 9 odst. 2)</a:t>
            </a:r>
          </a:p>
          <a:p>
            <a:r>
              <a:rPr lang="cs-CZ" dirty="0"/>
              <a:t>Druhy odnětí</a:t>
            </a:r>
          </a:p>
          <a:p>
            <a:pPr lvl="1"/>
            <a:r>
              <a:rPr lang="cs-CZ" dirty="0"/>
              <a:t>Trvalé </a:t>
            </a:r>
          </a:p>
          <a:p>
            <a:pPr lvl="1"/>
            <a:r>
              <a:rPr lang="cs-CZ" dirty="0"/>
              <a:t>Dočasné </a:t>
            </a:r>
          </a:p>
          <a:p>
            <a:pPr lvl="2" eaLnBrk="1" hangingPunct="1">
              <a:defRPr/>
            </a:pPr>
            <a:r>
              <a:rPr lang="cs-CZ" altLang="cs-CZ" dirty="0"/>
              <a:t>Ve vazbě na účel využití a možnost rekultivace a vrácení plochy do ZPF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43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3ECC5F7-13A3-4981-8459-EADA5198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kvantity ZPF</a:t>
            </a: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odnětí půdy ze ZPF - </a:t>
            </a:r>
            <a:endParaRPr lang="cs-CZ" sz="4000" dirty="0">
              <a:solidFill>
                <a:schemeClr val="tx1"/>
              </a:solidFill>
            </a:endParaRPr>
          </a:p>
        </p:txBody>
      </p:sp>
      <p:graphicFrame>
        <p:nvGraphicFramePr>
          <p:cNvPr id="17" name="Zástupný obsah 5">
            <a:extLst>
              <a:ext uri="{FF2B5EF4-FFF2-40B4-BE49-F238E27FC236}">
                <a16:creationId xmlns:a16="http://schemas.microsoft.com/office/drawing/2014/main" id="{6B0214C1-9219-4158-9917-FC759EAB4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05290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7F238-5AEF-4077-85D2-D8AC7F6F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kvantity ZPF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odvody za odnětí půdy ze ZPF -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80467088-7E0C-44B2-8028-5967CF6B00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sz="2400" dirty="0"/>
              <a:t>Specifická forma úhrady, jejímž účelem je regulovat rozsah (plochu) půdy odnímané ze zemědělského půdního fondu</a:t>
            </a:r>
          </a:p>
          <a:p>
            <a:pPr lvl="1" eaLnBrk="1" hangingPunct="1">
              <a:defRPr/>
            </a:pPr>
            <a:r>
              <a:rPr lang="cs-CZ" altLang="cs-CZ" dirty="0"/>
              <a:t>Motivační, příp. kompenzační funkce</a:t>
            </a:r>
          </a:p>
          <a:p>
            <a:pPr lvl="1" eaLnBrk="1" hangingPunct="1">
              <a:defRPr/>
            </a:pPr>
            <a:r>
              <a:rPr lang="cs-CZ" altLang="cs-CZ" dirty="0"/>
              <a:t>Fiskální funkce</a:t>
            </a:r>
          </a:p>
          <a:p>
            <a:pPr lvl="2" eaLnBrk="1" hangingPunct="1">
              <a:defRPr/>
            </a:pPr>
            <a:r>
              <a:rPr lang="cs-CZ" altLang="cs-CZ" sz="1600" dirty="0"/>
              <a:t>55 % státní rozpočet, 15 % SFŽP, 30 % obce (účelová vázanost)</a:t>
            </a:r>
          </a:p>
          <a:p>
            <a:pPr marL="0" indent="0" eaLnBrk="1" fontAlgn="auto" hangingPunct="1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 odvodů</a:t>
            </a:r>
          </a:p>
          <a:p>
            <a:pPr marL="577850" lvl="1" indent="-28575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Jednorázové při trvalém odnětí</a:t>
            </a:r>
          </a:p>
          <a:p>
            <a:pPr marL="577850" lvl="1" indent="-28575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Opakované při dočasném odnětí do doby ukončení rekultivace</a:t>
            </a:r>
          </a:p>
          <a:p>
            <a:pPr marL="0" indent="0" eaLnBrk="1" fontAlgn="auto" hangingPunct="1"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Osvobození od platby odvodů (viz § 11a odst. 1)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8978E-F856-40C7-9054-9939BD3A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kvantity ZPF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odvody za odnětí půdy ze ZPF -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62161-59AC-484D-BDE6-0357A6C5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Osoba, které svědčí oprávnění k záměru, pro který byl vydán souhlas s odnětím zemědělské půdy ze zemědělského půdního fondu, je povinna za odňatou zemědělskou půdu zaplatit odvod ve výši stanovené podle přílohy k tomuto zákonu.</a:t>
            </a:r>
          </a:p>
          <a:p>
            <a:r>
              <a:rPr lang="cs-CZ" i="1" dirty="0"/>
              <a:t>O výši odvodů za odnětí půdy ze zemědělského půdního fondu rozhodne orgán ochrany zemědělského půdního fondu podle přílohy k tomuto zákonu po zahájení realizace záměru.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Samostatné rozhodnutí orgánu ochrany ZPF</a:t>
            </a:r>
          </a:p>
          <a:p>
            <a:pPr lvl="2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návaznosti na předložení rozhodnutí např. dle stavebního zákona, rozhodnutí o odnětí nebo na oznámení o realizaci záměru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27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E70FC-0F77-40F4-8C68-E720641C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kvantity ZPF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povinnosti po odnětí půdy - </a:t>
            </a:r>
          </a:p>
        </p:txBody>
      </p:sp>
      <p:sp>
        <p:nvSpPr>
          <p:cNvPr id="39939" name="Zástupný obsah 2">
            <a:extLst>
              <a:ext uri="{FF2B5EF4-FFF2-40B4-BE49-F238E27FC236}">
                <a16:creationId xmlns:a16="http://schemas.microsoft.com/office/drawing/2014/main" id="{E8FB5338-0895-4525-9A4C-0527112DA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Povinnosti fyzických a právnických osob při stavební, těžební a průmyslové činnosti a terénních úpravách</a:t>
            </a:r>
          </a:p>
          <a:p>
            <a:pPr lvl="1" eaLnBrk="1" hangingPunct="1"/>
            <a:r>
              <a:rPr lang="cs-CZ" altLang="cs-CZ" dirty="0"/>
              <a:t>provádět tyto činnosti tak, aby bylo zabráněno škodám na ZPF, popřípadě, aby tyto škody byly omezeny na míru co nejmenší, mj.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skrývat odděleně svrchní kulturní vrstvu půdy, popřípadě i hlouběji uložené zúrodnění schopné zeminy a zajistit </a:t>
            </a:r>
          </a:p>
          <a:p>
            <a:pPr lvl="2" eaLnBrk="1" hangingPunct="1"/>
            <a:r>
              <a:rPr lang="cs-CZ" altLang="cs-CZ" dirty="0"/>
              <a:t>jejich hospodárného využití</a:t>
            </a:r>
          </a:p>
          <a:p>
            <a:pPr lvl="2" eaLnBrk="1" hangingPunct="1"/>
            <a:r>
              <a:rPr lang="cs-CZ" altLang="cs-CZ" dirty="0"/>
              <a:t>řádné uskladnění pro účely rekultivace </a:t>
            </a:r>
          </a:p>
          <a:p>
            <a:pPr lvl="2" eaLnBrk="1" hangingPunct="1"/>
            <a:r>
              <a:rPr lang="cs-CZ" altLang="cs-CZ" dirty="0"/>
              <a:t>jejich odvoz a rozprostření na plochy určené orgánem ochrany zemědělského půdního fondu, </a:t>
            </a:r>
          </a:p>
          <a:p>
            <a:pPr lvl="4" eaLnBrk="1" hangingPunct="1"/>
            <a:r>
              <a:rPr lang="cs-CZ" altLang="cs-CZ" dirty="0"/>
              <a:t>pokud v odůvodněných případech tento orgán neudělí výjimku z povinnosti provést skrývku uvedených zemin</a:t>
            </a:r>
          </a:p>
          <a:p>
            <a:pPr lvl="1" eaLnBrk="1" hangingPunct="1"/>
            <a:r>
              <a:rPr lang="cs-CZ" altLang="cs-CZ" dirty="0"/>
              <a:t>provádět vhodné povrchové úpravy jako přípravu pro rekultivace</a:t>
            </a:r>
          </a:p>
          <a:p>
            <a:pPr lvl="1" eaLnBrk="1" hangingPunct="1"/>
            <a:r>
              <a:rPr lang="cs-CZ" altLang="cs-CZ" dirty="0"/>
              <a:t>provádět rekultivaci podle schválených plánů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F3786D47-0016-4C16-813F-72FB0BF30AC7}"/>
              </a:ext>
            </a:extLst>
          </p:cNvPr>
          <p:cNvSpPr/>
          <p:nvPr/>
        </p:nvSpPr>
        <p:spPr>
          <a:xfrm>
            <a:off x="3635896" y="2996952"/>
            <a:ext cx="18722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07584B8-0B74-4FB3-81E8-D36C58AF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5CDD6B-2890-406D-A801-7831281A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 dirty="0"/>
              <a:t>Ochrana kvantity ZPF</a:t>
            </a:r>
            <a:br>
              <a:rPr lang="cs-CZ" sz="3400" dirty="0"/>
            </a:br>
            <a:r>
              <a:rPr lang="cs-CZ" sz="3400" dirty="0"/>
              <a:t>- povinnosti po odnětí půdy </a:t>
            </a:r>
          </a:p>
        </p:txBody>
      </p:sp>
      <p:pic>
        <p:nvPicPr>
          <p:cNvPr id="40962" name="Picture 4" descr="http://stavebni-technika.cz/obr/clanky2/2007_06_tezebni_2.jpg">
            <a:extLst>
              <a:ext uri="{FF2B5EF4-FFF2-40B4-BE49-F238E27FC236}">
                <a16:creationId xmlns:a16="http://schemas.microsoft.com/office/drawing/2014/main" id="{24BBE079-AF50-41DC-962E-AD1A15D81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r="39085" b="2"/>
          <a:stretch/>
        </p:blipFill>
        <p:spPr bwMode="auto">
          <a:xfrm>
            <a:off x="475500" y="581098"/>
            <a:ext cx="1447285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http://energie-as.cz/cs/images/content/sanace-dolu-odvalu-katerina.jpg">
            <a:extLst>
              <a:ext uri="{FF2B5EF4-FFF2-40B4-BE49-F238E27FC236}">
                <a16:creationId xmlns:a16="http://schemas.microsoft.com/office/drawing/2014/main" id="{DC04DC2C-3F40-403F-B2C5-7399D74D8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5" r="36542" b="1"/>
          <a:stretch/>
        </p:blipFill>
        <p:spPr bwMode="auto">
          <a:xfrm>
            <a:off x="2043435" y="581099"/>
            <a:ext cx="144728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DDE8EB-F9E0-4361-9594-CA7CC9E07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3" name="Picture 2" descr="http://img.aktualne.centrum.cz/455/59/4555943-rekultivace-okd.jpg">
            <a:extLst>
              <a:ext uri="{FF2B5EF4-FFF2-40B4-BE49-F238E27FC236}">
                <a16:creationId xmlns:a16="http://schemas.microsoft.com/office/drawing/2014/main" id="{EDC12E5D-567F-47D8-A658-E3B37B110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8" b="1"/>
          <a:stretch/>
        </p:blipFill>
        <p:spPr bwMode="auto">
          <a:xfrm>
            <a:off x="475499" y="3218101"/>
            <a:ext cx="3015222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Zástupný symbol pro obsah 2">
            <a:extLst>
              <a:ext uri="{FF2B5EF4-FFF2-40B4-BE49-F238E27FC236}">
                <a16:creationId xmlns:a16="http://schemas.microsoft.com/office/drawing/2014/main" id="{4F802892-B0B4-4AE6-82C2-99E2898734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Plán rekultivace</a:t>
            </a:r>
          </a:p>
          <a:p>
            <a:pPr lvl="1" eaLnBrk="1" hangingPunct="1"/>
            <a:r>
              <a:rPr lang="cs-CZ" altLang="cs-CZ" dirty="0"/>
              <a:t>Součást souhlasu s dočasným odnětím</a:t>
            </a:r>
          </a:p>
          <a:p>
            <a:pPr eaLnBrk="1" hangingPunct="1"/>
            <a:r>
              <a:rPr lang="cs-CZ" altLang="cs-CZ" dirty="0"/>
              <a:t>Druh rekultivace dle způsobu následného využití území</a:t>
            </a:r>
          </a:p>
          <a:p>
            <a:pPr lvl="1" eaLnBrk="1" hangingPunct="1"/>
            <a:r>
              <a:rPr lang="cs-CZ" altLang="cs-CZ" dirty="0"/>
              <a:t>Zemědělská </a:t>
            </a:r>
          </a:p>
          <a:p>
            <a:pPr lvl="1" eaLnBrk="1" hangingPunct="1"/>
            <a:r>
              <a:rPr lang="cs-CZ" altLang="cs-CZ" dirty="0"/>
              <a:t>Lesnická</a:t>
            </a:r>
          </a:p>
          <a:p>
            <a:pPr lvl="1" eaLnBrk="1" hangingPunct="1"/>
            <a:r>
              <a:rPr lang="cs-CZ" altLang="cs-CZ" dirty="0"/>
              <a:t>Vodohospodářská</a:t>
            </a:r>
          </a:p>
          <a:p>
            <a:pPr lvl="1" eaLnBrk="1" hangingPunct="1"/>
            <a:r>
              <a:rPr lang="cs-CZ" altLang="cs-CZ" dirty="0"/>
              <a:t>Rekreační</a:t>
            </a:r>
          </a:p>
          <a:p>
            <a:pPr lvl="1" eaLnBrk="1" hangingPunct="1"/>
            <a:r>
              <a:rPr lang="cs-CZ" altLang="cs-CZ" dirty="0"/>
              <a:t>Přírodě blízká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3D9294-C3FE-4D13-B349-C4EF620A2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5239FC-9FCA-4632-886C-191E654DF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9D606E63-ECE8-4EB6-949D-79E6308F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E61D8E0-DA04-4142-AB9B-AE7A93D3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B8B837-2E4B-4D91-B1BE-8B54C817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FFFFFF"/>
                </a:solidFill>
              </a:rPr>
              <a:t>Ochrana půdy před erozí  </a:t>
            </a:r>
            <a:br>
              <a:rPr lang="cs-CZ" sz="3800" dirty="0">
                <a:solidFill>
                  <a:srgbClr val="FFFFFF"/>
                </a:solidFill>
              </a:rPr>
            </a:br>
            <a:r>
              <a:rPr lang="cs-CZ" sz="3800" dirty="0">
                <a:solidFill>
                  <a:srgbClr val="FFFFFF"/>
                </a:solidFill>
              </a:rPr>
              <a:t>FAKTA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8ED54548-D971-403F-89C7-87ACA1D03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dirty="0">
                <a:solidFill>
                  <a:srgbClr val="FFFFFF"/>
                </a:solidFill>
              </a:rPr>
              <a:t>Více než 50 % erozně ohrožené půdy</a:t>
            </a:r>
          </a:p>
          <a:p>
            <a:pPr algn="ctr" eaLnBrk="1" hangingPunct="1"/>
            <a:endParaRPr lang="cs-CZ" altLang="cs-CZ" dirty="0">
              <a:solidFill>
                <a:srgbClr val="FFFFFF"/>
              </a:solidFill>
            </a:endParaRPr>
          </a:p>
          <a:p>
            <a:pPr algn="ctr" eaLnBrk="1" hangingPunct="1"/>
            <a:r>
              <a:rPr lang="cs-CZ" altLang="cs-CZ" dirty="0">
                <a:solidFill>
                  <a:srgbClr val="FFFFFF"/>
                </a:solidFill>
              </a:rPr>
              <a:t>Roční ztráta půdy 21 mil. tun/rok</a:t>
            </a:r>
          </a:p>
          <a:p>
            <a:pPr algn="ctr" eaLnBrk="1" hangingPunct="1"/>
            <a:endParaRPr lang="cs-CZ" altLang="cs-CZ" sz="16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cs-CZ" altLang="cs-CZ" dirty="0">
                <a:solidFill>
                  <a:srgbClr val="FFFFFF"/>
                </a:solidFill>
              </a:rPr>
              <a:t>Finanční ztráta min. 4.3 mld. Kč/rok</a:t>
            </a:r>
          </a:p>
        </p:txBody>
      </p:sp>
      <p:pic>
        <p:nvPicPr>
          <p:cNvPr id="1026" name="Picture 2" descr="Image result for erozní událost škody">
            <a:extLst>
              <a:ext uri="{FF2B5EF4-FFF2-40B4-BE49-F238E27FC236}">
                <a16:creationId xmlns:a16="http://schemas.microsoft.com/office/drawing/2014/main" id="{102E5701-B498-4623-BCDA-1364D8577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4"/>
          <a:stretch/>
        </p:blipFill>
        <p:spPr bwMode="auto">
          <a:xfrm>
            <a:off x="5710082" y="10"/>
            <a:ext cx="3433918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Rectangle 257">
            <a:extLst>
              <a:ext uri="{FF2B5EF4-FFF2-40B4-BE49-F238E27FC236}">
                <a16:creationId xmlns:a16="http://schemas.microsoft.com/office/drawing/2014/main" id="{19105ED9-0B8B-42EF-8B30-96F916A95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" name="Picture 6" descr="Image result for erozní událost škody">
            <a:extLst>
              <a:ext uri="{FF2B5EF4-FFF2-40B4-BE49-F238E27FC236}">
                <a16:creationId xmlns:a16="http://schemas.microsoft.com/office/drawing/2014/main" id="{5B618E22-C6AA-43A1-9F5A-DA160D338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 r="4" b="1385"/>
          <a:stretch/>
        </p:blipFill>
        <p:spPr bwMode="auto">
          <a:xfrm>
            <a:off x="5708927" y="4572000"/>
            <a:ext cx="343507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rozní událost škody">
            <a:extLst>
              <a:ext uri="{FF2B5EF4-FFF2-40B4-BE49-F238E27FC236}">
                <a16:creationId xmlns:a16="http://schemas.microsoft.com/office/drawing/2014/main" id="{9AFC0A4A-95C8-4601-87D0-268686E83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272"/>
          <a:stretch/>
        </p:blipFill>
        <p:spPr bwMode="auto">
          <a:xfrm>
            <a:off x="5708926" y="2318167"/>
            <a:ext cx="343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B4810D55-E650-46EB-9B73-AD63B95B1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2267112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09F51718-0C6B-401D-B1A2-FC5E47E0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4545792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3687A797-84ED-415B-85C6-3F7ADD5885EB}"/>
              </a:ext>
            </a:extLst>
          </p:cNvPr>
          <p:cNvSpPr/>
          <p:nvPr/>
        </p:nvSpPr>
        <p:spPr>
          <a:xfrm>
            <a:off x="2668641" y="2564904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dolů 26">
            <a:extLst>
              <a:ext uri="{FF2B5EF4-FFF2-40B4-BE49-F238E27FC236}">
                <a16:creationId xmlns:a16="http://schemas.microsoft.com/office/drawing/2014/main" id="{10294D62-9D6C-4ADD-8D38-D79C75379AE3}"/>
              </a:ext>
            </a:extLst>
          </p:cNvPr>
          <p:cNvSpPr/>
          <p:nvPr/>
        </p:nvSpPr>
        <p:spPr>
          <a:xfrm>
            <a:off x="2668641" y="3550197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9577D4-5D8C-4BA0-97F5-FB18536FE707}"/>
              </a:ext>
            </a:extLst>
          </p:cNvPr>
          <p:cNvSpPr txBox="1"/>
          <p:nvPr/>
        </p:nvSpPr>
        <p:spPr>
          <a:xfrm>
            <a:off x="251520" y="6597352"/>
            <a:ext cx="5256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Zdroj: </a:t>
            </a:r>
            <a:r>
              <a:rPr lang="cs-CZ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www.spucr.cz</a:t>
            </a:r>
            <a:r>
              <a:rPr lang="cs-CZ" sz="800" dirty="0"/>
              <a:t>, </a:t>
            </a:r>
            <a:r>
              <a:rPr lang="cs-CZ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http://eagri.cz/public/web/mze/puda/ochrana-pudy-a-krajiny/degradace-pud/vodni-eroze-pudy/</a:t>
            </a:r>
            <a:endParaRPr lang="cs-CZ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108B6-C3D8-4C2A-84D3-2A2380DF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erozí – přehled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BF96B3-5108-465A-8BB5-2DA0A75BF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Koncepční nástroje</a:t>
            </a:r>
          </a:p>
          <a:p>
            <a:pPr lvl="1"/>
            <a:r>
              <a:rPr lang="cs-CZ" dirty="0"/>
              <a:t>Pozemkové úpravy </a:t>
            </a:r>
          </a:p>
          <a:p>
            <a:pPr lvl="2"/>
            <a:r>
              <a:rPr lang="cs-CZ" dirty="0"/>
              <a:t>Blíže viz např. </a:t>
            </a:r>
            <a:r>
              <a:rPr lang="cs-CZ" dirty="0">
                <a:hlinkClick r:id="rId3"/>
              </a:rPr>
              <a:t>http://eagri.cz/public/web/file/441442/Ochrana_pudy_v_procesu_pozemkovych_uprav__Frantisek_Pavlik_.pdf</a:t>
            </a:r>
            <a:endParaRPr lang="cs-CZ" dirty="0"/>
          </a:p>
          <a:p>
            <a:r>
              <a:rPr lang="cs-CZ" dirty="0"/>
              <a:t>Administrativní nástroje</a:t>
            </a:r>
          </a:p>
          <a:p>
            <a:pPr lvl="1"/>
            <a:r>
              <a:rPr lang="cs-CZ" dirty="0"/>
              <a:t>Povinnosti dotčených subjektů</a:t>
            </a:r>
          </a:p>
          <a:p>
            <a:pPr lvl="1"/>
            <a:r>
              <a:rPr lang="cs-CZ" dirty="0"/>
              <a:t>Souhlas orgánu ochrany ZPF se změnou využití půdy</a:t>
            </a:r>
          </a:p>
          <a:p>
            <a:pPr lvl="1"/>
            <a:r>
              <a:rPr lang="cs-CZ" dirty="0"/>
              <a:t>Opatření k nápravě</a:t>
            </a:r>
          </a:p>
          <a:p>
            <a:pPr lvl="1"/>
            <a:r>
              <a:rPr lang="cs-CZ" dirty="0"/>
              <a:t>Výkon kontroly a dozoru</a:t>
            </a:r>
          </a:p>
          <a:p>
            <a:pPr lvl="2"/>
            <a:r>
              <a:rPr lang="cs-CZ" dirty="0"/>
              <a:t>uplatňování odpovědnosti za přestupky</a:t>
            </a:r>
          </a:p>
          <a:p>
            <a:pPr lvl="2"/>
            <a:r>
              <a:rPr lang="cs-CZ" dirty="0"/>
              <a:t>ukládání opatření k nápravě</a:t>
            </a:r>
          </a:p>
          <a:p>
            <a:r>
              <a:rPr lang="cs-CZ" dirty="0"/>
              <a:t>Sankční nástroje</a:t>
            </a:r>
          </a:p>
          <a:p>
            <a:pPr lvl="1"/>
            <a:r>
              <a:rPr lang="cs-CZ" dirty="0"/>
              <a:t>Rozhodnutí o uložení pokuty za přestupky</a:t>
            </a:r>
          </a:p>
          <a:p>
            <a:r>
              <a:rPr lang="cs-CZ" dirty="0"/>
              <a:t>Ekonomické nástroje</a:t>
            </a:r>
          </a:p>
          <a:p>
            <a:pPr lvl="1"/>
            <a:r>
              <a:rPr lang="cs-CZ" dirty="0"/>
              <a:t>Snížení nebo nevyplacení dotace na zemědělské hospodaření při porušení pravidel podmíněnosti</a:t>
            </a:r>
          </a:p>
          <a:p>
            <a:pPr lvl="2"/>
            <a:r>
              <a:rPr lang="cs-CZ" dirty="0"/>
              <a:t>Povinnost dodržovat tzv. pravidla podmíněnosti = povinnosti zemědělských podnikatelů při zemědělském hospodařením zohledňující požadavky na ochranu životního prostředí, zdraví zvířat a rostlin</a:t>
            </a:r>
          </a:p>
          <a:p>
            <a:pPr lvl="3"/>
            <a:r>
              <a:rPr lang="cs-CZ" dirty="0"/>
              <a:t>Zákon č. 252/1997 Sb., o zemědělství a právní předpisy společné zemědělské politiky EU</a:t>
            </a:r>
          </a:p>
          <a:p>
            <a:pPr lvl="3"/>
            <a:r>
              <a:rPr lang="cs-CZ" dirty="0"/>
              <a:t>Blíže viz </a:t>
            </a:r>
            <a:r>
              <a:rPr lang="cs-CZ" dirty="0">
                <a:hlinkClick r:id="rId4"/>
              </a:rPr>
              <a:t>http://eagri.cz/public/web/mze/dotace/kontroly-podminenosti-cross-compliance/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42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932BC0A-BFB5-4959-B34C-67E442E4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půdy před erozí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administrativní nástroje -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DA3996-B809-458C-B7C8-00C43BCC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cs-CZ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zakázáno způsobovat ohrožení zemědělské půdy erozí </a:t>
            </a:r>
          </a:p>
          <a:p>
            <a:pPr marL="384048"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překračováním přípustné míry jejího erozního ohrožení stanovené prováděcím právním předpisem; </a:t>
            </a:r>
          </a:p>
          <a:p>
            <a:pPr marL="566928" lvl="2" indent="-182880" eaLnBrk="1" fontAlgn="auto" hangingPunct="1">
              <a:defRPr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přípustná míra erozního ohrožení se stanoví na základě průměrné dlouhodobé ztráty půdy vyjádřené v tunách na 1 ha za 1 rok v závislosti na hloubce půdy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Způsob nápravy při erozním ohrožení volí původce závadného stavu podle prováděcího právního předpisu.</a:t>
            </a:r>
            <a:endParaRPr lang="cs-CZ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cs-CZ" sz="2100" dirty="0">
                <a:solidFill>
                  <a:srgbClr val="FF0000"/>
                </a:solidFill>
              </a:rPr>
              <a:t>NEEXISTENCE platného a účinného prováděcího právního předpisu k 1. 1. 2020 = NELZE v praxi výše uvedené nástroje uplatnit</a:t>
            </a:r>
          </a:p>
          <a:p>
            <a:pPr marL="383540" lvl="1" indent="-91440" eaLnBrk="1" fontAlgn="auto" hangingPunct="1">
              <a:defRPr/>
            </a:pPr>
            <a:r>
              <a:rPr lang="cs-CZ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Návrh vyhlášky o ochraně zemědělské půdy před erozí, dostupný na </a:t>
            </a:r>
            <a:r>
              <a:rPr lang="cs-CZ" sz="2000" dirty="0">
                <a:hlinkClick r:id="rId2"/>
              </a:rPr>
              <a:t>https://apps.odok.cz/veklep-detail?pid=ALBSBJKFH49F</a:t>
            </a:r>
            <a:endParaRPr lang="cs-CZ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E4BBB6-988F-48AF-8A38-CF6EFA26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FFFF"/>
                </a:solidFill>
              </a:rPr>
              <a:t>Funkce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půdy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DC9C89-2359-4444-AFF2-C7F89FE5B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278" y="2653800"/>
            <a:ext cx="2313633" cy="3335519"/>
          </a:xfrm>
        </p:spPr>
        <p:txBody>
          <a:bodyPr vert="horz" lIns="0" tIns="45720" rIns="0" bIns="45720" rtlCol="0">
            <a:normAutofit/>
          </a:bodyPr>
          <a:lstStyle/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sz="1600" dirty="0" err="1">
                <a:solidFill>
                  <a:srgbClr val="FFFFFF"/>
                </a:solidFill>
              </a:rPr>
              <a:t>Produkční</a:t>
            </a:r>
            <a:endParaRPr lang="en-US" sz="16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Výrobní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prostředek</a:t>
            </a:r>
            <a:endParaRPr lang="en-US" sz="11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Hospodářské</a:t>
            </a:r>
            <a:r>
              <a:rPr lang="en-US" sz="1100" dirty="0">
                <a:solidFill>
                  <a:srgbClr val="FFFFFF"/>
                </a:solidFill>
              </a:rPr>
              <a:t> a </a:t>
            </a:r>
            <a:r>
              <a:rPr lang="en-US" sz="1100" dirty="0" err="1">
                <a:solidFill>
                  <a:srgbClr val="FFFFFF"/>
                </a:solidFill>
              </a:rPr>
              <a:t>stavební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využití</a:t>
            </a:r>
            <a:endParaRPr lang="en-US" sz="11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Zdroj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neobnovitelných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surovin</a:t>
            </a:r>
            <a:endParaRPr lang="en-US" sz="1100" dirty="0">
              <a:solidFill>
                <a:srgbClr val="FFFFFF"/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sz="1600" dirty="0" err="1">
                <a:solidFill>
                  <a:srgbClr val="FFFFFF"/>
                </a:solidFill>
              </a:rPr>
              <a:t>Mimoprodukční</a:t>
            </a:r>
            <a:endParaRPr lang="en-US" sz="16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Životní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prostor</a:t>
            </a:r>
            <a:r>
              <a:rPr lang="en-US" sz="1100" dirty="0">
                <a:solidFill>
                  <a:srgbClr val="FFFFFF"/>
                </a:solidFill>
              </a:rPr>
              <a:t> pro </a:t>
            </a:r>
            <a:r>
              <a:rPr lang="en-US" sz="1100" dirty="0" err="1">
                <a:solidFill>
                  <a:srgbClr val="FFFFFF"/>
                </a:solidFill>
              </a:rPr>
              <a:t>rostliny</a:t>
            </a:r>
            <a:r>
              <a:rPr lang="en-US" sz="1100" dirty="0">
                <a:solidFill>
                  <a:srgbClr val="FFFFFF"/>
                </a:solidFill>
              </a:rPr>
              <a:t> a </a:t>
            </a:r>
            <a:r>
              <a:rPr lang="en-US" sz="1100" dirty="0" err="1">
                <a:solidFill>
                  <a:srgbClr val="FFFFFF"/>
                </a:solidFill>
              </a:rPr>
              <a:t>živočichy</a:t>
            </a:r>
            <a:endParaRPr lang="en-US" sz="11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Produkce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biomasy</a:t>
            </a:r>
            <a:endParaRPr lang="en-US" sz="11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Součást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látkového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koloběhu</a:t>
            </a:r>
            <a:endParaRPr lang="en-US" sz="11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Prostředí</a:t>
            </a:r>
            <a:r>
              <a:rPr lang="en-US" sz="1100" dirty="0">
                <a:solidFill>
                  <a:srgbClr val="FFFFFF"/>
                </a:solidFill>
              </a:rPr>
              <a:t> pro </a:t>
            </a:r>
            <a:r>
              <a:rPr lang="en-US" sz="1100" dirty="0" err="1">
                <a:solidFill>
                  <a:srgbClr val="FFFFFF"/>
                </a:solidFill>
              </a:rPr>
              <a:t>infiltraci</a:t>
            </a:r>
            <a:r>
              <a:rPr lang="en-US" sz="1100" dirty="0">
                <a:solidFill>
                  <a:srgbClr val="FFFFFF"/>
                </a:solidFill>
              </a:rPr>
              <a:t>, </a:t>
            </a:r>
            <a:r>
              <a:rPr lang="en-US" sz="1100" dirty="0" err="1">
                <a:solidFill>
                  <a:srgbClr val="FFFFFF"/>
                </a:solidFill>
              </a:rPr>
              <a:t>akumulaci</a:t>
            </a:r>
            <a:r>
              <a:rPr lang="en-US" sz="1100" dirty="0">
                <a:solidFill>
                  <a:srgbClr val="FFFFFF"/>
                </a:solidFill>
              </a:rPr>
              <a:t> a </a:t>
            </a:r>
            <a:r>
              <a:rPr lang="en-US" sz="1100" dirty="0" err="1">
                <a:solidFill>
                  <a:srgbClr val="FFFFFF"/>
                </a:solidFill>
              </a:rPr>
              <a:t>retenci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vody</a:t>
            </a:r>
            <a:r>
              <a:rPr lang="en-US" sz="1100" dirty="0">
                <a:solidFill>
                  <a:srgbClr val="FFFFFF"/>
                </a:solidFill>
              </a:rPr>
              <a:t>, pro </a:t>
            </a:r>
            <a:r>
              <a:rPr lang="en-US" sz="1100" dirty="0" err="1">
                <a:solidFill>
                  <a:srgbClr val="FFFFFF"/>
                </a:solidFill>
              </a:rPr>
              <a:t>transportní</a:t>
            </a:r>
            <a:r>
              <a:rPr lang="en-US" sz="1100" dirty="0">
                <a:solidFill>
                  <a:srgbClr val="FFFFFF"/>
                </a:solidFill>
              </a:rPr>
              <a:t>, </a:t>
            </a:r>
            <a:r>
              <a:rPr lang="en-US" sz="1100" dirty="0" err="1">
                <a:solidFill>
                  <a:srgbClr val="FFFFFF"/>
                </a:solidFill>
              </a:rPr>
              <a:t>transformační</a:t>
            </a:r>
            <a:r>
              <a:rPr lang="en-US" sz="1100" dirty="0">
                <a:solidFill>
                  <a:srgbClr val="FFFFFF"/>
                </a:solidFill>
              </a:rPr>
              <a:t>, </a:t>
            </a:r>
            <a:r>
              <a:rPr lang="en-US" sz="1100" dirty="0" err="1">
                <a:solidFill>
                  <a:srgbClr val="FFFFFF"/>
                </a:solidFill>
              </a:rPr>
              <a:t>pufrační</a:t>
            </a:r>
            <a:r>
              <a:rPr lang="en-US" sz="1100" dirty="0">
                <a:solidFill>
                  <a:srgbClr val="FFFFFF"/>
                </a:solidFill>
              </a:rPr>
              <a:t> a </a:t>
            </a:r>
            <a:r>
              <a:rPr lang="en-US" sz="1100" dirty="0" err="1">
                <a:solidFill>
                  <a:srgbClr val="FFFFFF"/>
                </a:solidFill>
              </a:rPr>
              <a:t>neutralizační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procesy</a:t>
            </a:r>
            <a:endParaRPr lang="en-US" sz="1100" dirty="0">
              <a:solidFill>
                <a:srgbClr val="FFFFFF"/>
              </a:solidFill>
            </a:endParaRPr>
          </a:p>
          <a:p>
            <a:pPr marL="384048" lvl="1" indent="-182880" eaLnBrk="1" fontAlgn="auto" hangingPunct="1">
              <a:buFont typeface="Calibri" panose="020F0502020204030204" pitchFamily="34" charset="0"/>
              <a:buChar char="•"/>
              <a:defRPr/>
            </a:pPr>
            <a:r>
              <a:rPr lang="en-US" sz="1100" dirty="0" err="1">
                <a:solidFill>
                  <a:srgbClr val="FFFFFF"/>
                </a:solidFill>
              </a:rPr>
              <a:t>Archiv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dějin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přírody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i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lidstva</a:t>
            </a:r>
            <a:endParaRPr lang="en-US" sz="1100" dirty="0">
              <a:solidFill>
                <a:srgbClr val="FFFFFF"/>
              </a:solidFill>
            </a:endParaRPr>
          </a:p>
          <a:p>
            <a:pPr marL="91440" indent="-91440" eaLnBrk="1" fontAlgn="auto" hangingPunct="1">
              <a:buFont typeface="Calibri" panose="020F0502020204030204" pitchFamily="34" charset="0"/>
              <a:buChar char="•"/>
              <a:defRPr/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EED7AC89-5345-4AA1-A0D5-8B887953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512" y="2077881"/>
            <a:ext cx="5098562" cy="27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72DB6F4-FF0B-4D29-AF21-9B91FF846257}"/>
              </a:ext>
            </a:extLst>
          </p:cNvPr>
          <p:cNvSpPr txBox="1"/>
          <p:nvPr/>
        </p:nvSpPr>
        <p:spPr>
          <a:xfrm>
            <a:off x="3564077" y="6611778"/>
            <a:ext cx="5719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https://www.mzp.cz/C1257458002F0DC7/cz/definice_pudy/$FILE/OOHPP-Definice_pudy-20080820.pdf</a:t>
            </a:r>
            <a:endParaRPr lang="cs-CZ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A9B07-95E6-450B-8354-C2BC1DD2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půdy před erozí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9C088-DABB-4067-A3CE-5FD76F23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cs-CZ" altLang="cs-CZ" sz="1800" dirty="0"/>
              <a:t>Je zakázáno poškozovat fyzikální, chemické nebo biologické vlastnosti zemědělské půdy jejím zhutňováním, zamokřováním, vysoušením, překrýváním nebo </a:t>
            </a:r>
            <a:r>
              <a:rPr lang="cs-CZ" altLang="cs-CZ" sz="1800" u="sng" dirty="0">
                <a:solidFill>
                  <a:srgbClr val="FF0000"/>
                </a:solidFill>
              </a:rPr>
              <a:t>narušováním erozí</a:t>
            </a:r>
            <a:r>
              <a:rPr lang="cs-CZ" altLang="cs-CZ" sz="1800" dirty="0"/>
              <a:t>.</a:t>
            </a:r>
          </a:p>
          <a:p>
            <a:pPr marL="383540" lvl="1" indent="-91440" eaLnBrk="1" fontAlgn="auto" hangingPunct="1">
              <a:defRPr/>
            </a:pPr>
            <a:r>
              <a:rPr lang="cs-CZ" altLang="cs-CZ" sz="1600" dirty="0"/>
              <a:t>Odpovědnost za přestupek = poškozování fyzikálních vlastností zemědělské půdy</a:t>
            </a:r>
          </a:p>
          <a:p>
            <a:pPr marL="567690" lvl="2" indent="-91440" eaLnBrk="1" fontAlgn="auto" hangingPunct="1">
              <a:defRPr/>
            </a:pPr>
            <a:r>
              <a:rPr lang="cs-CZ" altLang="cs-CZ" sz="1200" dirty="0"/>
              <a:t>Pokuta 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Souhlas orgánu ochrany ZPF ke změně využití půdy z trvalého travního porostu na ornou půdu</a:t>
            </a:r>
          </a:p>
          <a:p>
            <a:pPr marL="566928" lvl="2" indent="-182880" eaLnBrk="1" fontAlgn="auto" hangingPunct="1">
              <a:defRPr/>
            </a:pPr>
            <a:r>
              <a:rPr lang="cs-CZ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základě posouzení fyzikálních nebo biologických vlastností zemědělské půdy, rizik ohrožení zemědělské půdy erozí, včetně polohy údolnic a provedených opatření ke snížení těchto rizik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5AB69-8B1C-4160-9D59-B1B435CB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kvality půdy</a:t>
            </a:r>
            <a:br>
              <a:rPr lang="cs-CZ" dirty="0"/>
            </a:br>
            <a:r>
              <a:rPr lang="cs-CZ" dirty="0"/>
              <a:t>- přehled nástrojů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558B4-EF23-49CC-AFD3-50D37827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Administrativní</a:t>
            </a:r>
          </a:p>
          <a:p>
            <a:pPr lvl="1"/>
            <a:r>
              <a:rPr lang="cs-CZ" dirty="0"/>
              <a:t>Povinnosti každého dle zákona o ochraně ZPF</a:t>
            </a:r>
          </a:p>
          <a:p>
            <a:pPr lvl="1"/>
            <a:r>
              <a:rPr lang="cs-CZ" dirty="0"/>
              <a:t>Povinnosti zemědělských podnikatelů dle zákona o hnojivech </a:t>
            </a:r>
          </a:p>
          <a:p>
            <a:pPr lvl="1"/>
            <a:r>
              <a:rPr lang="cs-CZ" dirty="0"/>
              <a:t>Povinnosti fyzických a právnických osob dle zákona o rostlinolékařské péči</a:t>
            </a:r>
          </a:p>
          <a:p>
            <a:pPr lvl="1"/>
            <a:r>
              <a:rPr lang="cs-CZ" dirty="0"/>
              <a:t>Limity přípustného znečišťování/znečištění půdy</a:t>
            </a:r>
          </a:p>
          <a:p>
            <a:pPr lvl="1"/>
            <a:r>
              <a:rPr lang="cs-CZ" dirty="0"/>
              <a:t>Výkon kontroly a dozoru</a:t>
            </a:r>
          </a:p>
          <a:p>
            <a:pPr lvl="2"/>
            <a:r>
              <a:rPr lang="cs-CZ" dirty="0"/>
              <a:t>Rozhodnutí o uložení opatření k nápravě/zvláštních opatření/úředních opatření</a:t>
            </a:r>
          </a:p>
          <a:p>
            <a:pPr lvl="2"/>
            <a:r>
              <a:rPr lang="cs-CZ" dirty="0"/>
              <a:t>Uplatňování odpovědnosti za přestupky</a:t>
            </a:r>
          </a:p>
          <a:p>
            <a:r>
              <a:rPr lang="cs-CZ" dirty="0"/>
              <a:t>Sankční</a:t>
            </a:r>
          </a:p>
          <a:p>
            <a:pPr lvl="1"/>
            <a:r>
              <a:rPr lang="cs-CZ" dirty="0"/>
              <a:t>Rozhodnutí příslušného orgánu veřejné správy o uložení pokuty za přestupek</a:t>
            </a:r>
          </a:p>
          <a:p>
            <a:pPr lvl="1"/>
            <a:r>
              <a:rPr lang="cs-CZ" dirty="0"/>
              <a:t>Rozhodnutí ÚKZÚZ o zákazu činnosti za přestupek dle zákona č. 326/2004 Sb.</a:t>
            </a:r>
          </a:p>
          <a:p>
            <a:r>
              <a:rPr lang="cs-CZ" dirty="0"/>
              <a:t>Informační </a:t>
            </a:r>
          </a:p>
          <a:p>
            <a:pPr lvl="1"/>
            <a:r>
              <a:rPr lang="cs-CZ" dirty="0"/>
              <a:t>Agrochemické zkoušení půd</a:t>
            </a:r>
          </a:p>
          <a:p>
            <a:pPr lvl="1"/>
            <a:r>
              <a:rPr lang="cs-CZ" dirty="0"/>
              <a:t>Evidence informací o kvalitě půdy</a:t>
            </a:r>
          </a:p>
          <a:p>
            <a:r>
              <a:rPr lang="cs-CZ" dirty="0"/>
              <a:t>Ekonomické </a:t>
            </a:r>
          </a:p>
          <a:p>
            <a:pPr lvl="1"/>
            <a:r>
              <a:rPr lang="cs-CZ" dirty="0"/>
              <a:t>Snížení nebo nevyplacení dotace na zemědělské hospodaření při porušení pravidel podmíněnosti</a:t>
            </a:r>
          </a:p>
          <a:p>
            <a:pPr lvl="2"/>
            <a:r>
              <a:rPr lang="cs-CZ" dirty="0"/>
              <a:t>Povinnost dodržovat tzv. pravidla podmíněnosti = povinnosti zemědělských podnikatelů při zemědělském hospodařením zohledňující požadavky na ochranu životního prostředí, zdraví zvířat a rostlin</a:t>
            </a:r>
          </a:p>
          <a:p>
            <a:pPr lvl="3"/>
            <a:r>
              <a:rPr lang="cs-CZ" dirty="0"/>
              <a:t>Zákon č. 252/1997 Sb., o zemědělství a právní předpisy společné zemědělské politiky EU</a:t>
            </a:r>
          </a:p>
          <a:p>
            <a:pPr lvl="3"/>
            <a:r>
              <a:rPr lang="cs-CZ" dirty="0"/>
              <a:t>Blíže viz </a:t>
            </a:r>
            <a:r>
              <a:rPr lang="cs-CZ" dirty="0">
                <a:hlinkClick r:id="rId2"/>
              </a:rPr>
              <a:t>http://eagri.cz/public/web/mze/dotace/kontroly-podminenosti-cross-compliance/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486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C6E2C-2AB2-4FA5-9738-23CCBDE7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kvality půdy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435AF11-EBC8-4EAE-9949-BECE37980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43237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43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E5511-2DA5-462F-9BBF-FE58A08E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kvality půdy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zákazy a omezení -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11933C-840A-4C71-93AC-73A09C09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zakázáno 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způsobovat znečištění zemědělské půdy překračováním indikačních hodnot</a:t>
            </a:r>
          </a:p>
          <a:p>
            <a:pPr marL="567690" lvl="2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znečišťování zemědělské půdy se nepovažuje používání látek a přípravků na zemědělské půdě v souladu se zvláštním právním předpisem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zemědělské půdy nebo na ni jiné látky nebo přípravky, než umožňují zvláštní právní předpisy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Vazba na zákon č. 156/1998 Sb., o hnojivech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Povinnosti při používání hnojiv, pomocných látek, sedimentů a upravených kalů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Vazba na zákon č. 326/2004 Sb., o rostlinolékařské péči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Povinnost používat k ošetřování rostlin, rostlinných produktů a jiných předmětů proti škodlivým organismům pouze přípravky, pomocné prostředky a zařízení pro aplikaci přípravků povolené k používání podle tohoto zákona a nařízení (ES) č. 1107/2009, a to způsobem, který nepoškozuje okolní porost, zdraví lidí a zvířat nebo životní prostředí.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881E6-7DCB-42BB-8442-719FE123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kvality půdy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limity znečišťování a znečištění půdy -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D4D8-B4D0-44A8-AB00-E5E7976BF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Limity dle zákona o ochrana ZPF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Indikační hodnoty </a:t>
            </a:r>
          </a:p>
          <a:p>
            <a:pPr marL="567690" lvl="2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obsahy rizikových látek nebo rizikových prvků v zemědělské půdě, při jejichž překročení dochází k ohrožení zdravotní nezávadnosti potravin nebo krmiv, přímému ohrožení zdraví lidí nebo zvířat při kontaktu s půdou a negativnímu vlivu na produkční funkci zemědělské půdy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Preventivní hodnoty </a:t>
            </a:r>
          </a:p>
          <a:p>
            <a:pPr marL="567690" lvl="2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horní hranice obsahů rizikových látek a rizikových prvků stanovené prováděcím právním předpisem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Podmínky používání hnojiv a dalších látek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zemědělské půdě, kde bylo zjištěno překročení preventivní hodnoty, je zakázáno používání upravených kalů a sedimentů.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Hnojivy, pomocnými látkami a upravenými kaly nesmějí být při jejich používání vnášeny do půdy rizikové prvky nebo rizikové látky v množství, stanoví zvláštní právní předpis.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Podmínky používání přípravků na ochranu rostlin</a:t>
            </a:r>
          </a:p>
          <a:p>
            <a:pPr marL="383540" lvl="1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Přípravky mohou být používány pouze v souladu s jejich etiketou. </a:t>
            </a:r>
          </a:p>
        </p:txBody>
      </p:sp>
    </p:spTree>
    <p:extLst>
      <p:ext uri="{BB962C8B-B14F-4D97-AF65-F5344CB8AC3E}">
        <p14:creationId xmlns:p14="http://schemas.microsoft.com/office/powerpoint/2010/main" val="3781395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BB381-F94B-412E-A3BA-D90B4FAE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kvality půdy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preventivní povinnosti -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7C1BB-C6B7-4E93-AC62-67DEED6A4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Povinnost provádět preventivní opatření</a:t>
            </a:r>
          </a:p>
          <a:p>
            <a:pPr marL="384048"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zabránění úniku pevných, kapalných a plynných látek poškozujících zemědělský půdní fond a jeho vegetační kryt při stavební, těžební a průmyslové činnosti a terénních úpravách (zákon o ochraně ZPF)</a:t>
            </a:r>
          </a:p>
          <a:p>
            <a:pPr marL="384048"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režimu jiných právních předpisů, např. </a:t>
            </a:r>
          </a:p>
          <a:p>
            <a:pPr marL="568198" lvl="2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stavební činnosti (stavební zákon)</a:t>
            </a:r>
          </a:p>
          <a:p>
            <a:pPr marL="568198" lvl="2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nakládání se závadnými látkami (zákon o vodách)</a:t>
            </a:r>
          </a:p>
          <a:p>
            <a:pPr marL="568198" lvl="2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provozu zařízení (zákon o integrované prevenci a omezování znečištění)</a:t>
            </a:r>
          </a:p>
        </p:txBody>
      </p:sp>
    </p:spTree>
    <p:extLst>
      <p:ext uri="{BB962C8B-B14F-4D97-AF65-F5344CB8AC3E}">
        <p14:creationId xmlns:p14="http://schemas.microsoft.com/office/powerpoint/2010/main" val="3758941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D3548-F2F0-42B0-BBD5-65001392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kvality půdy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opatření k nápravě dle zákona o ochraně ZPF -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F2082-2099-4F61-AF9F-E6FB020B5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Povinný: původce závadného stavu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Rozhodnutí ČIŽP o uložení opatření k nápravě k odstranění závad vzniklých porušením povinnosti</a:t>
            </a:r>
          </a:p>
          <a:p>
            <a:pPr marL="91440" indent="-9144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Opatření k nápravě (§ 3c odst. 2 zákona č. 334/1992 Sb.)</a:t>
            </a:r>
          </a:p>
          <a:p>
            <a:pPr marL="384048"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speciální osevní postupy</a:t>
            </a:r>
          </a:p>
          <a:p>
            <a:pPr marL="384048"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agrotechnická a meliorační opatření sledující zlepšení půdních vlastností </a:t>
            </a:r>
          </a:p>
          <a:p>
            <a:pPr marL="384048"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snížení přístupnosti nebo odčerpání rizikových prvků a rizikových látek</a:t>
            </a:r>
          </a:p>
          <a:p>
            <a:pPr marL="384048" lvl="1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změna druhu pozemku</a:t>
            </a:r>
          </a:p>
          <a:p>
            <a:pPr marL="91948" indent="-182880" eaLnBrk="1" fontAlgn="auto" hangingPunct="1"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Vazba na zákon č. 167/2008 Sb., o předcházení ekologické újmě a její nápravě</a:t>
            </a:r>
          </a:p>
        </p:txBody>
      </p:sp>
    </p:spTree>
    <p:extLst>
      <p:ext uri="{BB962C8B-B14F-4D97-AF65-F5344CB8AC3E}">
        <p14:creationId xmlns:p14="http://schemas.microsoft.com/office/powerpoint/2010/main" val="1424731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322E8-76B1-433B-B72F-A9FC6E8A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kvality půdy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opatření k nápravě -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DC2E5-8A4E-462D-9BA9-8CE57F3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zákona o hnojivech</a:t>
            </a:r>
          </a:p>
          <a:p>
            <a:pPr lvl="1"/>
            <a:r>
              <a:rPr lang="cs-CZ" dirty="0"/>
              <a:t>Rozhodnutí ÚKZÚZ o uložení zvláštního opatření </a:t>
            </a:r>
          </a:p>
          <a:p>
            <a:pPr lvl="2"/>
            <a:r>
              <a:rPr lang="cs-CZ" dirty="0"/>
              <a:t>zákaz použití hnojiva, upraveného kalu nebo sedimentu, pokud nevyhovuje podmínkám</a:t>
            </a:r>
          </a:p>
          <a:p>
            <a:r>
              <a:rPr lang="cs-CZ" dirty="0"/>
              <a:t>Dle zákona o rostlinolékařské péči</a:t>
            </a:r>
          </a:p>
          <a:p>
            <a:pPr lvl="1"/>
            <a:r>
              <a:rPr lang="cs-CZ" dirty="0"/>
              <a:t>Uložení úředního opatření k nápravě zjištěných skutečností na místě na základě výsledků rostlinolékařského dozoru nebo rostlinolékařské kontroly</a:t>
            </a:r>
          </a:p>
          <a:p>
            <a:pPr lvl="1"/>
            <a:r>
              <a:rPr lang="cs-CZ" dirty="0"/>
              <a:t>Rozhodnutí nebo nařízení o mimořádném rostlinolékařském opatření </a:t>
            </a:r>
          </a:p>
          <a:p>
            <a:pPr lvl="2"/>
            <a:r>
              <a:rPr lang="cs-CZ" dirty="0"/>
              <a:t>Např. zákaz používání profesionálních zařízení pro aplikaci přípravků, nařízení zničení nebo provedení zničení nebo zajištění přípravku, omezení nebo pozastavení nebo zákaz používání přípravku nebo stanovení zvláštních podmínek</a:t>
            </a:r>
          </a:p>
        </p:txBody>
      </p:sp>
    </p:spTree>
    <p:extLst>
      <p:ext uri="{BB962C8B-B14F-4D97-AF65-F5344CB8AC3E}">
        <p14:creationId xmlns:p14="http://schemas.microsoft.com/office/powerpoint/2010/main" val="3008838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9329C-CF14-4CB7-B6D9-2EF7211A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kvality půdy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informační nástroje -</a:t>
            </a:r>
          </a:p>
        </p:txBody>
      </p:sp>
      <p:sp>
        <p:nvSpPr>
          <p:cNvPr id="46083" name="Zástupný obsah 2">
            <a:extLst>
              <a:ext uri="{FF2B5EF4-FFF2-40B4-BE49-F238E27FC236}">
                <a16:creationId xmlns:a16="http://schemas.microsoft.com/office/drawing/2014/main" id="{D71E86E8-7793-4174-8FEA-4167B3919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Evidence informací o kvalitě půdy</a:t>
            </a:r>
          </a:p>
          <a:p>
            <a:pPr lvl="1" eaLnBrk="1" hangingPunct="1"/>
            <a:r>
              <a:rPr lang="cs-CZ" altLang="cs-CZ" dirty="0"/>
              <a:t>Součást </a:t>
            </a:r>
            <a:r>
              <a:rPr lang="cs-CZ" altLang="cs-CZ" dirty="0">
                <a:hlinkClick r:id="rId2"/>
              </a:rPr>
              <a:t>evidence půdy (tzv. LPIS)</a:t>
            </a:r>
            <a:r>
              <a:rPr lang="cs-CZ" altLang="cs-CZ" dirty="0"/>
              <a:t> vedené podle zákona č. 252/1997 Sb., o zemědělství </a:t>
            </a:r>
          </a:p>
          <a:p>
            <a:pPr eaLnBrk="1" hangingPunct="1"/>
            <a:r>
              <a:rPr lang="cs-CZ" altLang="cs-CZ" dirty="0"/>
              <a:t>Obsah = informace o </a:t>
            </a:r>
          </a:p>
          <a:p>
            <a:pPr lvl="1" eaLnBrk="1" hangingPunct="1"/>
            <a:r>
              <a:rPr lang="cs-CZ" altLang="cs-CZ" dirty="0"/>
              <a:t>obsahu rizikových prvků a rizikových látek v zemědělské půdě</a:t>
            </a:r>
          </a:p>
          <a:p>
            <a:pPr lvl="1" eaLnBrk="1" hangingPunct="1"/>
            <a:r>
              <a:rPr lang="cs-CZ" altLang="cs-CZ" dirty="0"/>
              <a:t>fyzikálních, chemických a biologických vlastnostech zemědělské půdy</a:t>
            </a:r>
          </a:p>
          <a:p>
            <a:pPr lvl="1" eaLnBrk="1" hangingPunct="1"/>
            <a:r>
              <a:rPr lang="cs-CZ" altLang="cs-CZ" dirty="0"/>
              <a:t>míře erozního ohrožení zemědělské půdy</a:t>
            </a:r>
          </a:p>
          <a:p>
            <a:pPr eaLnBrk="1" hangingPunct="1"/>
            <a:r>
              <a:rPr lang="cs-CZ" altLang="cs-CZ" dirty="0"/>
              <a:t>Dotčené orgány = pořizovatelé informací</a:t>
            </a:r>
          </a:p>
          <a:p>
            <a:pPr lvl="1" eaLnBrk="1" hangingPunct="1"/>
            <a:r>
              <a:rPr lang="cs-CZ" altLang="cs-CZ" dirty="0"/>
              <a:t>Obecní úřad obce s rozšířenou působností (erozní ohrožení)</a:t>
            </a:r>
          </a:p>
          <a:p>
            <a:pPr lvl="1" eaLnBrk="1" hangingPunct="1"/>
            <a:r>
              <a:rPr lang="cs-CZ" altLang="cs-CZ" dirty="0"/>
              <a:t>ČIŽP</a:t>
            </a:r>
          </a:p>
          <a:p>
            <a:pPr lvl="1" eaLnBrk="1" hangingPunct="1"/>
            <a:r>
              <a:rPr lang="cs-CZ" altLang="cs-CZ" dirty="0"/>
              <a:t>ÚKZÚZ v souvislosti činností podle zákona o hnojivech</a:t>
            </a:r>
          </a:p>
          <a:p>
            <a:pPr lvl="2" eaLnBrk="1" hangingPunct="1"/>
            <a:r>
              <a:rPr lang="cs-CZ" altLang="cs-CZ" dirty="0"/>
              <a:t>Mj. monitoring a agrochemické zkoušení půd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AA261-E9C7-4685-AB21-A88EEF5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kvality půdy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informační nástroje -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D889CB-CF1A-4DD9-B6BC-8B1408B8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Monitoring zemědělských půd </a:t>
            </a:r>
          </a:p>
          <a:p>
            <a:pPr lvl="1"/>
            <a:r>
              <a:rPr lang="cs-CZ" dirty="0"/>
              <a:t>pravidelné zjišťování vybraných chemických, fyzikálních, případně mikrobiálních parametrů půdy, zejména obsahu rizikových prvků a rizikových látek na stálých, definovaných a reprezentativních plochách stabilním souborem měřicích postupů a monitoring vstupů do zemědělských půd</a:t>
            </a:r>
          </a:p>
          <a:p>
            <a:r>
              <a:rPr lang="cs-CZ" dirty="0"/>
              <a:t>Agrochemické zkoušení zemědělských půd</a:t>
            </a:r>
          </a:p>
          <a:p>
            <a:pPr lvl="1"/>
            <a:r>
              <a:rPr lang="cs-CZ" dirty="0"/>
              <a:t>pravidelné zjišťování vybraných parametrů půdní úrodnosti v důsledku používání hnojiv, pomocných látek, upravených kalů a sedimentů</a:t>
            </a:r>
          </a:p>
          <a:p>
            <a:r>
              <a:rPr lang="cs-CZ" dirty="0"/>
              <a:t>Provádí ÚKZÚZ v souladu se zákonem o hnojivech</a:t>
            </a:r>
          </a:p>
          <a:p>
            <a:pPr lvl="1"/>
            <a:r>
              <a:rPr lang="cs-CZ" dirty="0"/>
              <a:t>Výsledky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Ministerstvo zemědělství a Ministerstvo životního prostředí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Povinnost informovat neprodleně ČIŽP o případech znečištění nebo poškození zemědělské půdy</a:t>
            </a:r>
            <a:endParaRPr lang="cs-CZ" dirty="0"/>
          </a:p>
          <a:p>
            <a:r>
              <a:rPr lang="cs-CZ" dirty="0"/>
              <a:t>Povinnost vlastníka a zemědělského podnikatele strpět úkony</a:t>
            </a:r>
          </a:p>
        </p:txBody>
      </p:sp>
    </p:spTree>
    <p:extLst>
      <p:ext uri="{BB962C8B-B14F-4D97-AF65-F5344CB8AC3E}">
        <p14:creationId xmlns:p14="http://schemas.microsoft.com/office/powerpoint/2010/main" val="268595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4E8592-640D-4AE0-8D6B-440167AE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Ústavní východiska ochrany půdy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CC835-8756-4D1B-9A73-63B3F071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cs-CZ" i="1" dirty="0"/>
              <a:t>Každý má právo vlastnit majetek. Vlastnické právo všech vlastníků má stejný zákonný obsah a ochranu. </a:t>
            </a:r>
          </a:p>
          <a:p>
            <a:r>
              <a:rPr lang="cs-CZ" i="1" dirty="0"/>
              <a:t>Vlastnictví zavazuje. Nesmí být zneužito na újmu práv druhých anebo v rozporu se zákonem chráněnými obecnými zájmy. Jeho výkon nesmí poškozovat lidské zdraví, přírodu a životní prostředí nad míru stanovenou zákonem.</a:t>
            </a:r>
            <a:r>
              <a:rPr lang="cs-CZ" dirty="0"/>
              <a:t> (čl. 11 Listiny)</a:t>
            </a:r>
          </a:p>
          <a:p>
            <a:r>
              <a:rPr lang="cs-CZ" i="1" dirty="0"/>
              <a:t>Stát dbá o šetrné využívání přírodních zdrojů a ochranu přírodního bohatství. </a:t>
            </a:r>
            <a:r>
              <a:rPr lang="cs-CZ" dirty="0"/>
              <a:t>(čl. 7  Ústavy)</a:t>
            </a:r>
          </a:p>
          <a:p>
            <a:pPr lvl="1"/>
            <a:r>
              <a:rPr lang="cs-CZ" dirty="0"/>
              <a:t>Zemědělský půdní fond i lesy jsou národním přírodním bohatstvím.</a:t>
            </a:r>
          </a:p>
          <a:p>
            <a:pPr lvl="2"/>
            <a:r>
              <a:rPr lang="cs-CZ" dirty="0"/>
              <a:t>Zákon č. 334/1992 Sb. a zákon č. 289/1995 Sb.</a:t>
            </a:r>
          </a:p>
        </p:txBody>
      </p:sp>
    </p:spTree>
    <p:extLst>
      <p:ext uri="{BB962C8B-B14F-4D97-AF65-F5344CB8AC3E}">
        <p14:creationId xmlns:p14="http://schemas.microsoft.com/office/powerpoint/2010/main" val="203859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BB9730C-14BA-4087-9AF5-401956772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4C8AB72-CC2C-4452-A54B-A3EB92AD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53D724F-9488-4BAD-B59C-11F33E20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rgbClr val="FFFFFF"/>
                </a:solidFill>
              </a:rPr>
              <a:t>Graf </a:t>
            </a:r>
            <a:r>
              <a:rPr lang="en-US" sz="2600" dirty="0" err="1">
                <a:solidFill>
                  <a:srgbClr val="FFFFFF"/>
                </a:solidFill>
              </a:rPr>
              <a:t>vývoje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zemědělských</a:t>
            </a:r>
            <a:r>
              <a:rPr lang="en-US" sz="2600" dirty="0">
                <a:solidFill>
                  <a:srgbClr val="FFFFFF"/>
                </a:solidFill>
              </a:rPr>
              <a:t> a </a:t>
            </a:r>
            <a:r>
              <a:rPr lang="en-US" sz="2600" dirty="0" err="1">
                <a:solidFill>
                  <a:srgbClr val="FFFFFF"/>
                </a:solidFill>
              </a:rPr>
              <a:t>lesních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pozemků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(v </a:t>
            </a:r>
            <a:r>
              <a:rPr lang="en-US" sz="2400" dirty="0" err="1">
                <a:solidFill>
                  <a:srgbClr val="FFFFFF"/>
                </a:solidFill>
              </a:rPr>
              <a:t>hektarech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14340" name="Obrázek 5">
            <a:extLst>
              <a:ext uri="{FF2B5EF4-FFF2-40B4-BE49-F238E27FC236}">
                <a16:creationId xmlns:a16="http://schemas.microsoft.com/office/drawing/2014/main" id="{327A9D7B-EB2E-4B11-8B8B-3ED7645DBA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257" y="643538"/>
            <a:ext cx="7200309" cy="36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48F3622B-3E4C-4435-A51C-9D6FD1C2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246B2C-AC6F-4F2E-BB27-D189EF6360AE}"/>
              </a:ext>
            </a:extLst>
          </p:cNvPr>
          <p:cNvSpPr txBox="1"/>
          <p:nvPr/>
        </p:nvSpPr>
        <p:spPr>
          <a:xfrm>
            <a:off x="2012827" y="6525257"/>
            <a:ext cx="7128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https://www.cuzk.cz/Periodika-a-publikace/Statisticke-udaje/Souhrne-prehledy-pudniho-fondu/Rocenka_pudniho_fondu_2019.aspx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Obrázek 2">
            <a:extLst>
              <a:ext uri="{FF2B5EF4-FFF2-40B4-BE49-F238E27FC236}">
                <a16:creationId xmlns:a16="http://schemas.microsoft.com/office/drawing/2014/main" id="{46050BA0-A48E-4029-A903-EB547103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319" y="905933"/>
            <a:ext cx="7411364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0DA5319-E430-45D8-A2A8-E24FC4F2122E}"/>
              </a:ext>
            </a:extLst>
          </p:cNvPr>
          <p:cNvSpPr txBox="1"/>
          <p:nvPr/>
        </p:nvSpPr>
        <p:spPr>
          <a:xfrm>
            <a:off x="1740900" y="6035482"/>
            <a:ext cx="7128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https://www.cuzk.cz/Periodika-a-publikace/Statisticke-udaje/Souhrne-prehledy-pudniho-fondu/Rocenka_pudniho_fondu_2019.aspx</a:t>
            </a:r>
            <a:endParaRPr lang="cs-CZ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Obrázek 2">
            <a:extLst>
              <a:ext uri="{FF2B5EF4-FFF2-40B4-BE49-F238E27FC236}">
                <a16:creationId xmlns:a16="http://schemas.microsoft.com/office/drawing/2014/main" id="{3D8F50B5-6980-4B1C-9854-76067131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628" y="905933"/>
            <a:ext cx="7448747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B3DEC54-CA55-4619-81F7-768B748ECCB4}"/>
              </a:ext>
            </a:extLst>
          </p:cNvPr>
          <p:cNvSpPr txBox="1"/>
          <p:nvPr/>
        </p:nvSpPr>
        <p:spPr>
          <a:xfrm>
            <a:off x="1745464" y="6051150"/>
            <a:ext cx="7128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https://www.cuzk.cz/Periodika-a-publikace/Statisticke-udaje/Souhrne-prehledy-pudniho-fondu/Rocenka_pudniho_fondu_2019.aspx</a:t>
            </a:r>
            <a:endParaRPr lang="cs-CZ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BE3C24-054B-4824-8085-C04B3BBF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100" dirty="0">
                <a:solidFill>
                  <a:schemeClr val="bg1"/>
                </a:solidFill>
              </a:rPr>
              <a:t>Degradační faktory</a:t>
            </a:r>
            <a:br>
              <a:rPr lang="cs-CZ" sz="3100" dirty="0">
                <a:solidFill>
                  <a:schemeClr val="bg1"/>
                </a:solidFill>
              </a:rPr>
            </a:br>
            <a:r>
              <a:rPr lang="cs-CZ" sz="1400" b="1" dirty="0"/>
              <a:t>Degradace půdy</a:t>
            </a:r>
            <a:r>
              <a:rPr lang="cs-CZ" sz="1400" dirty="0"/>
              <a:t> = proces, při kterém dochází ke snížení nebo ztrátě úrodnosti, využitelnosti půdy a jejích ekologických funkcí.</a:t>
            </a:r>
            <a:endParaRPr lang="cs-CZ" sz="3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D3528B-BA22-492B-B20E-D790D9980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596371"/>
            <a:ext cx="4810247" cy="5646208"/>
          </a:xfrm>
        </p:spPr>
        <p:txBody>
          <a:bodyPr rtlCol="0" anchor="ctr"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cs-CZ" sz="1500" b="1" dirty="0"/>
              <a:t>Eroze (vodní a větrná)</a:t>
            </a:r>
          </a:p>
          <a:p>
            <a:pPr marL="384048" lvl="1" indent="-182880" eaLnBrk="1" fontAlgn="auto" hangingPunct="1">
              <a:defRPr/>
            </a:pPr>
            <a:r>
              <a:rPr lang="cs-CZ" sz="1500" dirty="0"/>
              <a:t>přírodní proces, při kterém dochází k rozrušování půdního povrchu působením vody/k odnosu půdních částic z povrchu půdy mechanickou silou větru, transportu půdních částic na jiné místo </a:t>
            </a:r>
          </a:p>
          <a:p>
            <a:pPr marL="91440" indent="-91440" eaLnBrk="1" fontAlgn="auto" hangingPunct="1">
              <a:defRPr/>
            </a:pPr>
            <a:r>
              <a:rPr lang="cs-CZ" sz="1500" b="1" dirty="0"/>
              <a:t>Zastavování půdy (zábory)</a:t>
            </a:r>
          </a:p>
          <a:p>
            <a:pPr marL="384048" lvl="1" indent="-182880" eaLnBrk="1" fontAlgn="auto" hangingPunct="1">
              <a:defRPr/>
            </a:pPr>
            <a:r>
              <a:rPr lang="cs-CZ" sz="1500" dirty="0"/>
              <a:t>zakrytí půdy nepropustnými materiály, ztráta přirozených vlastnosti a nemožnost plnit přírodní funkce</a:t>
            </a:r>
          </a:p>
          <a:p>
            <a:pPr marL="91440" indent="-91440" eaLnBrk="1" fontAlgn="auto" hangingPunct="1">
              <a:defRPr/>
            </a:pPr>
            <a:r>
              <a:rPr lang="cs-CZ" sz="1500" b="1" dirty="0"/>
              <a:t>Kontaminace (znečištění)</a:t>
            </a:r>
          </a:p>
          <a:p>
            <a:pPr marL="384048" lvl="1" indent="-182880" eaLnBrk="1" fontAlgn="auto" hangingPunct="1">
              <a:defRPr/>
            </a:pPr>
            <a:r>
              <a:rPr lang="cs-CZ" sz="1500" dirty="0"/>
              <a:t>zvýšení obsahu potenciálně rizikových látek v půdním prostředí, zpravidla antropogenního původu</a:t>
            </a:r>
          </a:p>
          <a:p>
            <a:pPr marL="91440" indent="-91440" eaLnBrk="1" fontAlgn="auto" hangingPunct="1">
              <a:defRPr/>
            </a:pPr>
            <a:r>
              <a:rPr lang="cs-CZ" sz="1500" b="1" dirty="0"/>
              <a:t>Utužení půdy (</a:t>
            </a:r>
            <a:r>
              <a:rPr lang="cs-CZ" sz="1500" b="1" dirty="0" err="1"/>
              <a:t>kompakce</a:t>
            </a:r>
            <a:r>
              <a:rPr lang="cs-CZ" sz="1500" b="1" dirty="0"/>
              <a:t>)</a:t>
            </a:r>
          </a:p>
          <a:p>
            <a:pPr marL="384048" lvl="1" indent="-182880" eaLnBrk="1" fontAlgn="auto" hangingPunct="1">
              <a:defRPr/>
            </a:pPr>
            <a:r>
              <a:rPr lang="cs-CZ" sz="1500" dirty="0"/>
              <a:t>degradace (rozpad) půdní struktury, změny pórovitosti, objemové hmotnosti, schopnosti infiltrace a propustnosti, snížení retenční kapacity</a:t>
            </a:r>
          </a:p>
          <a:p>
            <a:pPr marL="91440" indent="-91440" eaLnBrk="1" fontAlgn="auto" hangingPunct="1">
              <a:defRPr/>
            </a:pPr>
            <a:r>
              <a:rPr lang="cs-CZ" sz="1500" b="1" dirty="0"/>
              <a:t>Acidifikace (okyselování)</a:t>
            </a:r>
          </a:p>
          <a:p>
            <a:pPr marL="384048" lvl="1" indent="-182880" eaLnBrk="1" fontAlgn="auto" hangingPunct="1">
              <a:defRPr/>
            </a:pPr>
            <a:r>
              <a:rPr lang="cs-CZ" sz="1500" dirty="0"/>
              <a:t>snížení </a:t>
            </a:r>
            <a:r>
              <a:rPr lang="cs-CZ" sz="1500" dirty="0" err="1"/>
              <a:t>pufrační</a:t>
            </a:r>
            <a:r>
              <a:rPr lang="cs-CZ" sz="1500" dirty="0"/>
              <a:t> schopnosti půdy</a:t>
            </a:r>
          </a:p>
          <a:p>
            <a:pPr marL="91440" indent="-91440" eaLnBrk="1" fontAlgn="auto" hangingPunct="1">
              <a:defRPr/>
            </a:pPr>
            <a:r>
              <a:rPr lang="cs-CZ" sz="1500" b="1" dirty="0"/>
              <a:t>Úbytek organické hmoty (</a:t>
            </a:r>
            <a:r>
              <a:rPr lang="cs-CZ" sz="1500" b="1" dirty="0" err="1"/>
              <a:t>dehumifikace</a:t>
            </a:r>
            <a:r>
              <a:rPr lang="cs-CZ" sz="1500" b="1" dirty="0"/>
              <a:t>)</a:t>
            </a:r>
          </a:p>
          <a:p>
            <a:pPr marL="384048" lvl="1" indent="-182880" eaLnBrk="1" fontAlgn="auto" hangingPunct="1">
              <a:defRPr/>
            </a:pPr>
            <a:r>
              <a:rPr lang="cs-CZ" sz="1500" dirty="0"/>
              <a:t>snížení obsahu humusu</a:t>
            </a:r>
          </a:p>
          <a:p>
            <a:pPr marL="91440" indent="-91440" eaLnBrk="1" fontAlgn="auto" hangingPunct="1">
              <a:defRPr/>
            </a:pPr>
            <a:r>
              <a:rPr lang="cs-CZ" sz="1500" b="1" dirty="0"/>
              <a:t>Podmáčení půdy (zamokření)</a:t>
            </a:r>
          </a:p>
          <a:p>
            <a:pPr marL="91440" indent="-91440" eaLnBrk="1" fontAlgn="auto" hangingPunct="1">
              <a:defRPr/>
            </a:pPr>
            <a:r>
              <a:rPr lang="cs-CZ" sz="1500" b="1" dirty="0"/>
              <a:t>Zasolování půdy (salinizace)</a:t>
            </a:r>
            <a:endParaRPr lang="cs-CZ" sz="13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7FC390-91DE-4E77-B69D-DA55B1462261}"/>
              </a:ext>
            </a:extLst>
          </p:cNvPr>
          <p:cNvSpPr txBox="1"/>
          <p:nvPr/>
        </p:nvSpPr>
        <p:spPr>
          <a:xfrm>
            <a:off x="3951135" y="6436321"/>
            <a:ext cx="5208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2"/>
              </a:rPr>
              <a:t>http://eagri.cz/public/web/mze/puda/ochrana-pudy-a-krajiny/degradace-pud/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Výsledek obrázku pro zásady ochrany půdy">
            <a:extLst>
              <a:ext uri="{FF2B5EF4-FFF2-40B4-BE49-F238E27FC236}">
                <a16:creationId xmlns:a16="http://schemas.microsoft.com/office/drawing/2014/main" id="{12367EA2-6B12-4E7E-AEF6-14EF15C47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r="11125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5C014F1-8E33-495F-A49E-7911F19D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Nadpis 1">
            <a:extLst>
              <a:ext uri="{FF2B5EF4-FFF2-40B4-BE49-F238E27FC236}">
                <a16:creationId xmlns:a16="http://schemas.microsoft.com/office/drawing/2014/main" id="{D6D53E3A-6596-4BBA-B742-D04FC515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Principy ochrany zemědělské půdy</a:t>
            </a:r>
          </a:p>
        </p:txBody>
      </p:sp>
      <p:sp>
        <p:nvSpPr>
          <p:cNvPr id="20484" name="Zástupný symbol pro obsah 2">
            <a:extLst>
              <a:ext uri="{FF2B5EF4-FFF2-40B4-BE49-F238E27FC236}">
                <a16:creationId xmlns:a16="http://schemas.microsoft.com/office/drawing/2014/main" id="{81137325-4B73-4D32-9358-08C383E3CF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Ochrana ekologických funkcí půdy</a:t>
            </a:r>
          </a:p>
          <a:p>
            <a:pPr lvl="1" eaLnBrk="1" hangingPunct="1"/>
            <a:r>
              <a:rPr lang="cs-CZ" altLang="cs-CZ" b="1" dirty="0">
                <a:solidFill>
                  <a:schemeClr val="tx1"/>
                </a:solidFill>
              </a:rPr>
              <a:t>Zvýšená ochrana některých částí půdy (třídy ochrany ZPF)</a:t>
            </a:r>
          </a:p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Prevence</a:t>
            </a:r>
          </a:p>
          <a:p>
            <a:pPr lvl="1" eaLnBrk="1" hangingPunct="1"/>
            <a:r>
              <a:rPr lang="cs-CZ" altLang="cs-CZ" b="1" dirty="0">
                <a:solidFill>
                  <a:schemeClr val="tx1"/>
                </a:solidFill>
              </a:rPr>
              <a:t>Přecházení degradačním procesům</a:t>
            </a:r>
          </a:p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Racionalizace a udržitelnost využívání půdy</a:t>
            </a:r>
          </a:p>
          <a:p>
            <a:pPr lvl="1" eaLnBrk="1" hangingPunct="1"/>
            <a:r>
              <a:rPr lang="cs-CZ" altLang="cs-CZ" b="1" dirty="0">
                <a:solidFill>
                  <a:schemeClr val="tx1"/>
                </a:solidFill>
              </a:rPr>
              <a:t>Plánovitost</a:t>
            </a:r>
          </a:p>
          <a:p>
            <a:pPr lvl="1" eaLnBrk="1" hangingPunct="1"/>
            <a:r>
              <a:rPr lang="cs-CZ" altLang="cs-CZ" b="1" dirty="0">
                <a:solidFill>
                  <a:schemeClr val="tx1"/>
                </a:solidFill>
              </a:rPr>
              <a:t>Udržitelné hospodaření</a:t>
            </a:r>
          </a:p>
          <a:p>
            <a:pPr lvl="1" eaLnBrk="1" hangingPunct="1"/>
            <a:r>
              <a:rPr lang="cs-CZ" altLang="cs-CZ" b="1" dirty="0">
                <a:solidFill>
                  <a:schemeClr val="tx1"/>
                </a:solidFill>
              </a:rPr>
              <a:t>Rekultivace </a:t>
            </a:r>
          </a:p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Integrace ochrany půdy</a:t>
            </a:r>
          </a:p>
          <a:p>
            <a:pPr lvl="1" eaLnBrk="1" hangingPunct="1"/>
            <a:r>
              <a:rPr lang="cs-CZ" altLang="cs-CZ" b="1" dirty="0">
                <a:solidFill>
                  <a:schemeClr val="tx1"/>
                </a:solidFill>
              </a:rPr>
              <a:t>Ekonomická stimulace (internalizace externalit, podpora alternativních způsobů hospodaření)</a:t>
            </a:r>
          </a:p>
          <a:p>
            <a:pPr lvl="1" eaLnBrk="1" hangingPunct="1"/>
            <a:r>
              <a:rPr lang="cs-CZ" altLang="cs-CZ" b="1" dirty="0">
                <a:solidFill>
                  <a:schemeClr val="tx1"/>
                </a:solidFill>
              </a:rPr>
              <a:t>Součást ostatních politik (zemědělské, místního rozvoje)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D2B04A-1137-44B5-B028-ACB68B02C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9AA227F-6DA2-4C84-A893-F326972F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5915</Words>
  <Application>Microsoft Office PowerPoint</Application>
  <PresentationFormat>Předvádění na obrazovce (4:3)</PresentationFormat>
  <Paragraphs>528</Paragraphs>
  <Slides>39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Retrospektiva</vt:lpstr>
      <vt:lpstr>Ochrana půdy, zejména zemědělské. </vt:lpstr>
      <vt:lpstr>Půda</vt:lpstr>
      <vt:lpstr>Funkce půdy</vt:lpstr>
      <vt:lpstr>Ústavní východiska ochrany půdy</vt:lpstr>
      <vt:lpstr>Graf vývoje zemědělských a lesních pozemků (v hektarech)</vt:lpstr>
      <vt:lpstr>Prezentace aplikace PowerPoint</vt:lpstr>
      <vt:lpstr>Prezentace aplikace PowerPoint</vt:lpstr>
      <vt:lpstr>Degradační faktory Degradace půdy = proces, při kterém dochází ke snížení nebo ztrátě úrodnosti, využitelnosti půdy a jejích ekologických funkcí.</vt:lpstr>
      <vt:lpstr>Principy ochrany zemědělské půdy</vt:lpstr>
      <vt:lpstr>Právní rámec ochrany zemědělské půdy</vt:lpstr>
      <vt:lpstr>Půda jako předmět české právní úpravy</vt:lpstr>
      <vt:lpstr>Ochrana zemědělského půdního fondu (ZPF)</vt:lpstr>
      <vt:lpstr>Organizační zabezpečení ochrany ZPF (orgány ochrany ZPF)</vt:lpstr>
      <vt:lpstr>Organizační zabezpečení ochrany ZPF jako výrobního prostředku</vt:lpstr>
      <vt:lpstr>Ochrana ZPF  - obecné povinnosti -</vt:lpstr>
      <vt:lpstr>Ochrana ZPF - opatření k nápravě a sankce -</vt:lpstr>
      <vt:lpstr>Ochrana kvantity ZPF (plošná ochrana) – přehled nástrojů</vt:lpstr>
      <vt:lpstr>Zásady plošné ochrany ZPF</vt:lpstr>
      <vt:lpstr>Ochrana kvantity ZPF - koncepční nástroje -</vt:lpstr>
      <vt:lpstr>Ochrana kvantity ZPF - třídy ochrany -</vt:lpstr>
      <vt:lpstr>Ochrana kvantity ZPF - odnětí půdy ze ZPF - </vt:lpstr>
      <vt:lpstr>Ochrana kvantity ZPF - odnětí půdy ze ZPF - </vt:lpstr>
      <vt:lpstr>Ochrana kvantity ZPF  - odvody za odnětí půdy ze ZPF -</vt:lpstr>
      <vt:lpstr>Ochrana kvantity ZPF  - odvody za odnětí půdy ze ZPF -</vt:lpstr>
      <vt:lpstr>Ochrana kvantity ZPF - povinnosti po odnětí půdy - </vt:lpstr>
      <vt:lpstr>Ochrana kvantity ZPF - povinnosti po odnětí půdy </vt:lpstr>
      <vt:lpstr>Ochrana půdy před erozí   FAKTA</vt:lpstr>
      <vt:lpstr>Ochrana půdy před erozí – přehled nástrojů</vt:lpstr>
      <vt:lpstr>Ochrana půdy před erozí - administrativní nástroje -</vt:lpstr>
      <vt:lpstr>Ochrana půdy před erozí</vt:lpstr>
      <vt:lpstr>Ochrana kvality půdy - přehled nástrojů -</vt:lpstr>
      <vt:lpstr>Ochrana kvality půdy</vt:lpstr>
      <vt:lpstr>Ochrana kvality půdy - zákazy a omezení -</vt:lpstr>
      <vt:lpstr>Ochrana kvality půdy - limity znečišťování a znečištění půdy -</vt:lpstr>
      <vt:lpstr>Ochrana kvality půdy - preventivní povinnosti -</vt:lpstr>
      <vt:lpstr>Ochrana kvality půdy - opatření k nápravě dle zákona o ochraně ZPF -</vt:lpstr>
      <vt:lpstr>Ochrana kvality půdy - opatření k nápravě -</vt:lpstr>
      <vt:lpstr>Ochrana kvality půdy - informační nástroje -</vt:lpstr>
      <vt:lpstr>Ochrana kvality půdy - informační nástroje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zemědělské a lesní půdy</dc:title>
  <dc:creator>Jana</dc:creator>
  <cp:lastModifiedBy>Jana</cp:lastModifiedBy>
  <cp:revision>15</cp:revision>
  <dcterms:created xsi:type="dcterms:W3CDTF">2020-03-28T05:54:09Z</dcterms:created>
  <dcterms:modified xsi:type="dcterms:W3CDTF">2020-03-29T17:20:09Z</dcterms:modified>
</cp:coreProperties>
</file>