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841" r:id="rId2"/>
    <p:sldId id="859" r:id="rId3"/>
    <p:sldId id="853" r:id="rId4"/>
    <p:sldId id="852" r:id="rId5"/>
    <p:sldId id="860" r:id="rId6"/>
    <p:sldId id="821" r:id="rId7"/>
    <p:sldId id="822" r:id="rId8"/>
    <p:sldId id="848" r:id="rId9"/>
    <p:sldId id="823" r:id="rId10"/>
    <p:sldId id="824" r:id="rId11"/>
    <p:sldId id="825" r:id="rId12"/>
    <p:sldId id="863" r:id="rId13"/>
    <p:sldId id="826" r:id="rId14"/>
    <p:sldId id="827" r:id="rId15"/>
    <p:sldId id="693" r:id="rId16"/>
    <p:sldId id="861" r:id="rId17"/>
    <p:sldId id="862" r:id="rId18"/>
    <p:sldId id="694" r:id="rId19"/>
    <p:sldId id="695" r:id="rId20"/>
    <p:sldId id="696" r:id="rId21"/>
    <p:sldId id="697" r:id="rId22"/>
    <p:sldId id="698" r:id="rId23"/>
    <p:sldId id="699" r:id="rId24"/>
    <p:sldId id="700" r:id="rId25"/>
    <p:sldId id="702" r:id="rId26"/>
    <p:sldId id="705" r:id="rId27"/>
    <p:sldId id="706" r:id="rId28"/>
    <p:sldId id="707" r:id="rId29"/>
    <p:sldId id="708" r:id="rId30"/>
    <p:sldId id="709" r:id="rId31"/>
    <p:sldId id="711" r:id="rId32"/>
    <p:sldId id="715" r:id="rId33"/>
    <p:sldId id="717" r:id="rId34"/>
    <p:sldId id="719" r:id="rId35"/>
    <p:sldId id="721" r:id="rId36"/>
    <p:sldId id="722" r:id="rId37"/>
    <p:sldId id="724" r:id="rId38"/>
    <p:sldId id="732" r:id="rId39"/>
    <p:sldId id="733" r:id="rId40"/>
    <p:sldId id="734" r:id="rId41"/>
    <p:sldId id="736" r:id="rId42"/>
    <p:sldId id="738" r:id="rId43"/>
    <p:sldId id="739" r:id="rId44"/>
    <p:sldId id="745" r:id="rId45"/>
    <p:sldId id="747" r:id="rId46"/>
    <p:sldId id="864" r:id="rId47"/>
    <p:sldId id="831" r:id="rId48"/>
    <p:sldId id="621" r:id="rId49"/>
    <p:sldId id="834" r:id="rId50"/>
    <p:sldId id="857" r:id="rId51"/>
    <p:sldId id="651" r:id="rId52"/>
    <p:sldId id="610" r:id="rId53"/>
    <p:sldId id="609" r:id="rId54"/>
    <p:sldId id="620" r:id="rId55"/>
    <p:sldId id="650" r:id="rId56"/>
    <p:sldId id="833" r:id="rId57"/>
    <p:sldId id="856" r:id="rId58"/>
    <p:sldId id="858" r:id="rId59"/>
    <p:sldId id="835" r:id="rId60"/>
    <p:sldId id="655" r:id="rId61"/>
    <p:sldId id="512" r:id="rId62"/>
    <p:sldId id="611" r:id="rId63"/>
    <p:sldId id="614" r:id="rId64"/>
    <p:sldId id="637" r:id="rId65"/>
    <p:sldId id="661" r:id="rId66"/>
    <p:sldId id="615" r:id="rId67"/>
    <p:sldId id="619" r:id="rId68"/>
    <p:sldId id="617" r:id="rId69"/>
    <p:sldId id="639" r:id="rId70"/>
    <p:sldId id="665" r:id="rId71"/>
    <p:sldId id="670" r:id="rId72"/>
    <p:sldId id="559" r:id="rId73"/>
    <p:sldId id="517" r:id="rId74"/>
    <p:sldId id="678" r:id="rId75"/>
    <p:sldId id="677" r:id="rId76"/>
    <p:sldId id="685" r:id="rId77"/>
    <p:sldId id="680" r:id="rId78"/>
    <p:sldId id="683" r:id="rId79"/>
    <p:sldId id="684" r:id="rId80"/>
    <p:sldId id="865" r:id="rId81"/>
    <p:sldId id="760" r:id="rId82"/>
    <p:sldId id="764" r:id="rId83"/>
    <p:sldId id="763" r:id="rId84"/>
    <p:sldId id="762" r:id="rId85"/>
    <p:sldId id="761" r:id="rId86"/>
    <p:sldId id="772" r:id="rId87"/>
    <p:sldId id="768" r:id="rId88"/>
    <p:sldId id="770" r:id="rId89"/>
    <p:sldId id="771" r:id="rId90"/>
    <p:sldId id="773" r:id="rId91"/>
    <p:sldId id="775" r:id="rId92"/>
    <p:sldId id="777" r:id="rId93"/>
    <p:sldId id="779" r:id="rId94"/>
    <p:sldId id="783" r:id="rId95"/>
    <p:sldId id="784" r:id="rId96"/>
    <p:sldId id="787" r:id="rId97"/>
    <p:sldId id="820" r:id="rId98"/>
    <p:sldId id="256" r:id="rId9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ojtěch Vomáčka" initials="VV" lastIdx="1" clrIdx="0">
    <p:extLst>
      <p:ext uri="{19B8F6BF-5375-455C-9EA6-DF929625EA0E}">
        <p15:presenceInfo xmlns:p15="http://schemas.microsoft.com/office/powerpoint/2012/main" userId="Vojtěch Vomáč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494" autoAdjust="0"/>
  </p:normalViewPr>
  <p:slideViewPr>
    <p:cSldViewPr>
      <p:cViewPr varScale="1">
        <p:scale>
          <a:sx n="83" d="100"/>
          <a:sy n="83" d="100"/>
        </p:scale>
        <p:origin x="60"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4. 4. 2020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261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079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573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71401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4197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4854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714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5718000"/>
            <a:ext cx="9144000" cy="330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10" name="Shape 10"/>
          <p:cNvSpPr/>
          <p:nvPr/>
        </p:nvSpPr>
        <p:spPr>
          <a:xfrm>
            <a:off x="0" y="1"/>
            <a:ext cx="91440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11" name="Shape 11"/>
          <p:cNvSpPr/>
          <p:nvPr/>
        </p:nvSpPr>
        <p:spPr>
          <a:xfrm>
            <a:off x="0" y="667500"/>
            <a:ext cx="9144000" cy="50988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12" name="Shape 12"/>
          <p:cNvSpPr/>
          <p:nvPr/>
        </p:nvSpPr>
        <p:spPr>
          <a:xfrm>
            <a:off x="0" y="5991472"/>
            <a:ext cx="9144000" cy="1576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13" name="Shape 13"/>
          <p:cNvSpPr/>
          <p:nvPr/>
        </p:nvSpPr>
        <p:spPr>
          <a:xfrm>
            <a:off x="0" y="6112101"/>
            <a:ext cx="9144000" cy="74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sp>
        <p:nvSpPr>
          <p:cNvPr id="14" name="Shape 14"/>
          <p:cNvSpPr txBox="1">
            <a:spLocks noGrp="1"/>
          </p:cNvSpPr>
          <p:nvPr>
            <p:ph type="ctrTitle"/>
          </p:nvPr>
        </p:nvSpPr>
        <p:spPr>
          <a:xfrm>
            <a:off x="685800" y="3468567"/>
            <a:ext cx="5810400" cy="15463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4816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1"/>
            <a:ext cx="247200" cy="7075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sz="1800">
              <a:solidFill>
                <a:srgbClr val="114454"/>
              </a:solidFill>
            </a:endParaRPr>
          </a:p>
        </p:txBody>
      </p:sp>
      <p:sp>
        <p:nvSpPr>
          <p:cNvPr id="42" name="Shape 42"/>
          <p:cNvSpPr/>
          <p:nvPr/>
        </p:nvSpPr>
        <p:spPr>
          <a:xfrm>
            <a:off x="0" y="667501"/>
            <a:ext cx="4572000" cy="14115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sz="1800"/>
          </a:p>
        </p:txBody>
      </p:sp>
      <p:sp>
        <p:nvSpPr>
          <p:cNvPr id="43" name="Shape 43"/>
          <p:cNvSpPr/>
          <p:nvPr/>
        </p:nvSpPr>
        <p:spPr>
          <a:xfrm>
            <a:off x="0" y="2071207"/>
            <a:ext cx="247200" cy="20436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sz="1800"/>
          </a:p>
        </p:txBody>
      </p:sp>
      <p:sp>
        <p:nvSpPr>
          <p:cNvPr id="44" name="Shape 44"/>
          <p:cNvSpPr/>
          <p:nvPr/>
        </p:nvSpPr>
        <p:spPr>
          <a:xfrm>
            <a:off x="0" y="4114800"/>
            <a:ext cx="247200" cy="807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sz="1800"/>
          </a:p>
        </p:txBody>
      </p:sp>
      <p:sp>
        <p:nvSpPr>
          <p:cNvPr id="45" name="Shape 45"/>
          <p:cNvSpPr/>
          <p:nvPr/>
        </p:nvSpPr>
        <p:spPr>
          <a:xfrm>
            <a:off x="0" y="4922001"/>
            <a:ext cx="247200" cy="1935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sz="1800"/>
          </a:p>
        </p:txBody>
      </p:sp>
      <p:cxnSp>
        <p:nvCxnSpPr>
          <p:cNvPr id="46" name="Shape 46"/>
          <p:cNvCxnSpPr/>
          <p:nvPr/>
        </p:nvCxnSpPr>
        <p:spPr>
          <a:xfrm>
            <a:off x="1037450" y="1079633"/>
            <a:ext cx="0" cy="6276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6" y="707633"/>
            <a:ext cx="3208799" cy="13716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2356367"/>
            <a:ext cx="3660300" cy="42115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196055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4. 4. 2020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4. 4. 2020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nssoud.cz/"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portal.cenia.cz/eiasea/view/SEA100_koncepc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ceskatelevize.cz/ct24/regiony/302143-vitkovicke-strojirny-prijmou-desitky-lidi-z-uzavrene-ocelarny/"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hyperlink" Target="https://www.mzp.cz/ippc/ippc4.nsf/appliances.xsp"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hyperlink" Target="https://www.mzp.cz/ippc" TargetMode="External"/><Relationship Id="rId4" Type="http://schemas.openxmlformats.org/officeDocument/2006/relationships/hyperlink" Target="http://eippcb.jrc.ec.europa.eu/reference/"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hyperlink" Target="http://www.irz.cz/"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92370" y="3489719"/>
            <a:ext cx="7218488" cy="1159799"/>
          </a:xfrm>
          <a:prstGeom prst="rect">
            <a:avLst/>
          </a:prstGeom>
        </p:spPr>
        <p:txBody>
          <a:bodyPr vert="horz" lIns="91425" tIns="91425" rIns="91425" bIns="91425" rtlCol="0" anchor="b" anchorCtr="0">
            <a:noAutofit/>
          </a:bodyPr>
          <a:lstStyle/>
          <a:p>
            <a:pPr lvl="0" algn="l"/>
            <a:r>
              <a:rPr lang="cs-CZ" sz="3200" b="1" dirty="0">
                <a:solidFill>
                  <a:schemeClr val="bg1"/>
                </a:solidFill>
                <a:latin typeface="Cambria" panose="02040503050406030204" pitchFamily="18" charset="0"/>
              </a:rPr>
              <a:t>Základy práva životního prostředí - </a:t>
            </a:r>
            <a:r>
              <a:rPr lang="cs-CZ" sz="3200" b="1" dirty="0" smtClean="0">
                <a:solidFill>
                  <a:schemeClr val="bg1"/>
                </a:solidFill>
                <a:latin typeface="Cambria" panose="02040503050406030204" pitchFamily="18" charset="0"/>
              </a:rPr>
              <a:t>BZ406Zk</a:t>
            </a:r>
            <a:br>
              <a:rPr lang="cs-CZ" sz="3200" b="1" dirty="0" smtClean="0">
                <a:solidFill>
                  <a:schemeClr val="bg1"/>
                </a:solidFill>
                <a:latin typeface="Cambria" panose="02040503050406030204" pitchFamily="18" charset="0"/>
              </a:rPr>
            </a:br>
            <a:r>
              <a:rPr lang="cs-CZ" sz="3200" i="1" dirty="0">
                <a:solidFill>
                  <a:schemeClr val="bg1"/>
                </a:solidFill>
              </a:rPr>
              <a:t>Ochrana životního prostředí v procesech podle stavebního zákona. </a:t>
            </a:r>
            <a:br>
              <a:rPr lang="cs-CZ" sz="3200" i="1" dirty="0">
                <a:solidFill>
                  <a:schemeClr val="bg1"/>
                </a:solidFill>
              </a:rPr>
            </a:br>
            <a:r>
              <a:rPr lang="cs-CZ" sz="3200" i="1" dirty="0">
                <a:solidFill>
                  <a:schemeClr val="bg1"/>
                </a:solidFill>
              </a:rPr>
              <a:t>Posuzování vlivů na životní prostředí.</a:t>
            </a:r>
            <a:br>
              <a:rPr lang="cs-CZ" sz="3200" i="1" dirty="0">
                <a:solidFill>
                  <a:schemeClr val="bg1"/>
                </a:solidFill>
              </a:rPr>
            </a:br>
            <a:r>
              <a:rPr lang="cs-CZ" sz="3200" i="1" dirty="0">
                <a:solidFill>
                  <a:schemeClr val="bg1"/>
                </a:solidFill>
              </a:rPr>
              <a:t>Integrované povolování.</a:t>
            </a:r>
            <a:endParaRPr lang="en-US" sz="3200" i="1" dirty="0">
              <a:solidFill>
                <a:schemeClr val="bg1"/>
              </a:solidFill>
              <a:latin typeface="Cambria" panose="02040503050406030204" pitchFamily="18" charset="0"/>
            </a:endParaRPr>
          </a:p>
        </p:txBody>
      </p:sp>
      <p:sp>
        <p:nvSpPr>
          <p:cNvPr id="3" name="Obdélník 2"/>
          <p:cNvSpPr/>
          <p:nvPr/>
        </p:nvSpPr>
        <p:spPr>
          <a:xfrm>
            <a:off x="-23996" y="5904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859995"/>
            <a:ext cx="4322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extLst>
              <p:ext uri="{D42A27DB-BD31-4B8C-83A1-F6EECF244321}">
                <p14:modId xmlns:p14="http://schemas.microsoft.com/office/powerpoint/2010/main" val="301477611"/>
              </p:ext>
            </p:extLst>
          </p:nvPr>
        </p:nvGraphicFramePr>
        <p:xfrm>
          <a:off x="433208" y="5994955"/>
          <a:ext cx="518324" cy="518324"/>
        </p:xfrm>
        <a:graphic>
          <a:graphicData uri="http://schemas.openxmlformats.org/presentationml/2006/ole">
            <mc:AlternateContent xmlns:mc="http://schemas.openxmlformats.org/markup-compatibility/2006">
              <mc:Choice xmlns:v="urn:schemas-microsoft-com:vml" Requires="v">
                <p:oleObj spid="_x0000_s1043" r:id="rId4" imgW="3456432" imgH="3450336" progId="">
                  <p:embed/>
                </p:oleObj>
              </mc:Choice>
              <mc:Fallback>
                <p:oleObj r:id="rId4" imgW="3456432" imgH="3450336" progId="">
                  <p:embed/>
                  <p:pic>
                    <p:nvPicPr>
                      <p:cNvPr id="5"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08" y="5994955"/>
                        <a:ext cx="518324" cy="518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7" name="Picture 3"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0290" y="6017574"/>
            <a:ext cx="486705" cy="51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5752" y="5904717"/>
            <a:ext cx="1446402" cy="637140"/>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747883" y="5379402"/>
            <a:ext cx="4186990" cy="615553"/>
          </a:xfrm>
          <a:prstGeom prst="rect">
            <a:avLst/>
          </a:prstGeom>
          <a:noFill/>
        </p:spPr>
        <p:txBody>
          <a:bodyPr wrap="square" rtlCol="0">
            <a:spAutoFit/>
          </a:bodyPr>
          <a:lstStyle/>
          <a:p>
            <a:r>
              <a:rPr lang="cs-CZ" sz="1600" dirty="0" smtClean="0">
                <a:solidFill>
                  <a:schemeClr val="bg1"/>
                </a:solidFill>
                <a:latin typeface="Cambria" panose="02040503050406030204" pitchFamily="18" charset="0"/>
                <a:ea typeface="Roboto Slab" panose="020B0604020202020204" charset="0"/>
              </a:rPr>
              <a:t>JUDr</a:t>
            </a:r>
            <a:r>
              <a:rPr lang="cs-CZ" sz="1600" dirty="0">
                <a:solidFill>
                  <a:schemeClr val="bg1"/>
                </a:solidFill>
                <a:latin typeface="Cambria" panose="02040503050406030204" pitchFamily="18" charset="0"/>
                <a:ea typeface="Roboto Slab" panose="020B0604020202020204" charset="0"/>
              </a:rPr>
              <a:t>. Vojtěch Vomáčka, Ph.D., LL.M.</a:t>
            </a:r>
          </a:p>
          <a:p>
            <a:endParaRPr lang="cs-CZ" dirty="0">
              <a:solidFill>
                <a:schemeClr val="bg1"/>
              </a:solidFill>
              <a:latin typeface="Cambria" panose="02040503050406030204" pitchFamily="18" charset="0"/>
              <a:ea typeface="Roboto Slab" panose="020B0604020202020204" charset="0"/>
            </a:endParaRPr>
          </a:p>
        </p:txBody>
      </p:sp>
      <p:sp>
        <p:nvSpPr>
          <p:cNvPr id="9" name="TextovéPole 8"/>
          <p:cNvSpPr txBox="1"/>
          <p:nvPr/>
        </p:nvSpPr>
        <p:spPr>
          <a:xfrm>
            <a:off x="4747883" y="5994955"/>
            <a:ext cx="4364318" cy="1261884"/>
          </a:xfrm>
          <a:prstGeom prst="rect">
            <a:avLst/>
          </a:prstGeom>
          <a:noFill/>
        </p:spPr>
        <p:txBody>
          <a:bodyPr wrap="square" rtlCol="0">
            <a:spAutoFit/>
          </a:bodyPr>
          <a:lstStyle/>
          <a:p>
            <a:r>
              <a:rPr lang="cs-CZ" sz="1400" b="1" dirty="0" smtClean="0">
                <a:latin typeface="Cambria" pitchFamily="18" charset="0"/>
                <a:ea typeface="Roboto Slab" panose="020B0604020202020204" charset="0"/>
              </a:rPr>
              <a:t>3. </a:t>
            </a:r>
            <a:r>
              <a:rPr lang="cs-CZ" sz="1400" b="1" dirty="0" smtClean="0">
                <a:latin typeface="Cambria" pitchFamily="18" charset="0"/>
                <a:ea typeface="Roboto Slab" panose="020B0604020202020204" charset="0"/>
              </a:rPr>
              <a:t>4. </a:t>
            </a:r>
            <a:r>
              <a:rPr lang="cs-CZ" sz="1400" b="1" dirty="0" smtClean="0">
                <a:latin typeface="Cambria" pitchFamily="18" charset="0"/>
                <a:ea typeface="Roboto Slab" panose="020B0604020202020204" charset="0"/>
              </a:rPr>
              <a:t>2020 </a:t>
            </a:r>
            <a:r>
              <a:rPr lang="cs-CZ" sz="1400" b="1" dirty="0">
                <a:latin typeface="Cambria" pitchFamily="18" charset="0"/>
                <a:ea typeface="Roboto Slab" panose="020B0604020202020204" charset="0"/>
              </a:rPr>
              <a:t>– Základy práva životního prostředí</a:t>
            </a:r>
          </a:p>
          <a:p>
            <a:r>
              <a:rPr lang="cs-CZ" sz="1400" b="1" dirty="0">
                <a:latin typeface="Cambria" pitchFamily="18" charset="0"/>
                <a:ea typeface="Roboto Slab" panose="020B0604020202020204" charset="0"/>
              </a:rPr>
              <a:t>Jaro 2020</a:t>
            </a:r>
            <a:endParaRPr lang="cs-CZ" sz="1400" b="1" dirty="0">
              <a:solidFill>
                <a:schemeClr val="accent3"/>
              </a:solidFill>
              <a:latin typeface="Cambria" pitchFamily="18" charset="0"/>
              <a:ea typeface="Roboto Slab" panose="020B0604020202020204" charset="0"/>
            </a:endParaRPr>
          </a:p>
          <a:p>
            <a:endParaRPr lang="cs-CZ" b="1" dirty="0">
              <a:solidFill>
                <a:schemeClr val="accent3"/>
              </a:solidFill>
              <a:latin typeface="Cambria" pitchFamily="18" charset="0"/>
              <a:ea typeface="Roboto Slab" panose="020B0604020202020204" charset="0"/>
            </a:endParaRPr>
          </a:p>
          <a:p>
            <a:endParaRPr lang="cs-CZ" sz="1200" b="1" dirty="0">
              <a:latin typeface="Cambria" pitchFamily="18" charset="0"/>
              <a:ea typeface="Roboto Slab" panose="020B0604020202020204" charset="0"/>
            </a:endParaRPr>
          </a:p>
          <a:p>
            <a:endParaRPr lang="cs-CZ" dirty="0">
              <a:solidFill>
                <a:schemeClr val="bg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284657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10</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smtClean="0">
                <a:latin typeface="Verdana" pitchFamily="34" charset="0"/>
              </a:rPr>
              <a:t>Zkušební provoz </a:t>
            </a:r>
            <a:endParaRPr lang="cs-CZ" sz="1200" dirty="0">
              <a:latin typeface="Verdana" pitchFamily="34" charset="0"/>
            </a:endParaRPr>
          </a:p>
          <a:p>
            <a:pPr eaLnBrk="0" hangingPunct="0">
              <a:spcBef>
                <a:spcPct val="50000"/>
              </a:spcBef>
              <a:buFontTx/>
              <a:buNone/>
            </a:pPr>
            <a:r>
              <a:rPr lang="cs-CZ" sz="1200" dirty="0" smtClean="0">
                <a:latin typeface="Verdana" pitchFamily="34" charset="0"/>
              </a:rPr>
              <a:t>Změna </a:t>
            </a:r>
            <a:r>
              <a:rPr lang="cs-CZ" sz="1200" dirty="0">
                <a:latin typeface="Verdana" pitchFamily="34" charset="0"/>
              </a:rPr>
              <a:t>stavby před jejím dokončením</a:t>
            </a:r>
          </a:p>
          <a:p>
            <a:pPr eaLnBrk="0" hangingPunct="0">
              <a:spcBef>
                <a:spcPct val="50000"/>
              </a:spcBef>
              <a:buFontTx/>
              <a:buNone/>
            </a:pPr>
            <a:r>
              <a:rPr lang="cs-CZ" sz="1200" dirty="0">
                <a:latin typeface="Verdana" pitchFamily="34" charset="0"/>
              </a:rPr>
              <a:t>Kolaudační </a:t>
            </a:r>
            <a:r>
              <a:rPr lang="cs-CZ" sz="1200" dirty="0" smtClean="0">
                <a:latin typeface="Verdana" pitchFamily="34" charset="0"/>
              </a:rPr>
              <a:t>souhlas</a:t>
            </a:r>
          </a:p>
          <a:p>
            <a:pPr eaLnBrk="0" hangingPunct="0">
              <a:spcBef>
                <a:spcPct val="50000"/>
              </a:spcBef>
              <a:buFontTx/>
              <a:buNone/>
            </a:pPr>
            <a:r>
              <a:rPr lang="cs-CZ" sz="1200" dirty="0" smtClean="0">
                <a:latin typeface="Verdana" pitchFamily="34" charset="0"/>
              </a:rPr>
              <a:t>Kolaudační řízení </a:t>
            </a:r>
            <a:endParaRPr lang="cs-CZ" sz="1200"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smtClean="0"/>
              <a:t>R</a:t>
            </a:r>
            <a:endParaRPr lang="cs-CZ" b="1" dirty="0"/>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smtClean="0"/>
              <a:t>R</a:t>
            </a:r>
            <a:endParaRPr lang="cs-CZ" b="1" dirty="0"/>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smtClean="0"/>
              <a:t>R</a:t>
            </a:r>
            <a:endParaRPr lang="cs-CZ" b="1" dirty="0"/>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smtClean="0"/>
              <a:t>R</a:t>
            </a:r>
            <a:endParaRPr lang="cs-CZ" b="1" dirty="0"/>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smtClean="0"/>
              <a:t>R</a:t>
            </a:r>
            <a:endParaRPr lang="cs-CZ" b="1" dirty="0"/>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smtClean="0"/>
              <a:t>R</a:t>
            </a:r>
            <a:endParaRPr lang="cs-CZ" b="1" dirty="0"/>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smtClean="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ovéPole 51"/>
          <p:cNvSpPr txBox="1"/>
          <p:nvPr/>
        </p:nvSpPr>
        <p:spPr>
          <a:xfrm>
            <a:off x="3868734" y="2648121"/>
            <a:ext cx="2448272" cy="369332"/>
          </a:xfrm>
          <a:prstGeom prst="rect">
            <a:avLst/>
          </a:prstGeom>
          <a:noFill/>
        </p:spPr>
        <p:txBody>
          <a:bodyPr wrap="square" rtlCol="0">
            <a:spAutoFit/>
          </a:bodyPr>
          <a:lstStyle/>
          <a:p>
            <a:r>
              <a:rPr lang="cs-CZ" b="1" dirty="0" smtClean="0"/>
              <a:t>ZS</a:t>
            </a:r>
            <a:endParaRPr lang="cs-CZ" b="1" dirty="0"/>
          </a:p>
        </p:txBody>
      </p:sp>
      <p:sp>
        <p:nvSpPr>
          <p:cNvPr id="36" name="TextovéPole 35"/>
          <p:cNvSpPr txBox="1"/>
          <p:nvPr/>
        </p:nvSpPr>
        <p:spPr>
          <a:xfrm>
            <a:off x="3059832" y="476672"/>
            <a:ext cx="5256584" cy="830997"/>
          </a:xfrm>
          <a:prstGeom prst="rect">
            <a:avLst/>
          </a:prstGeom>
          <a:noFill/>
        </p:spPr>
        <p:txBody>
          <a:bodyPr wrap="square" rtlCol="0">
            <a:spAutoFit/>
          </a:bodyPr>
          <a:lstStyle/>
          <a:p>
            <a:r>
              <a:rPr lang="cs-CZ" sz="2400" b="1" i="1" dirty="0" smtClean="0">
                <a:solidFill>
                  <a:schemeClr val="accent2"/>
                </a:solidFill>
              </a:rPr>
              <a:t>Fáze: umísťování a povolování stavby</a:t>
            </a:r>
          </a:p>
          <a:p>
            <a:r>
              <a:rPr lang="cs-CZ" sz="2400" b="1" i="1" dirty="0" smtClean="0">
                <a:solidFill>
                  <a:schemeClr val="accent2"/>
                </a:solidFill>
              </a:rPr>
              <a:t>+ posuzování vlivů (EIA)</a:t>
            </a:r>
            <a:endParaRPr lang="cs-CZ" sz="2400" b="1" i="1" dirty="0">
              <a:solidFill>
                <a:schemeClr val="accent2"/>
              </a:solidFill>
            </a:endParaRPr>
          </a:p>
        </p:txBody>
      </p:sp>
      <p:sp>
        <p:nvSpPr>
          <p:cNvPr id="37" name="Obdélníkový bublinový popisek 36"/>
          <p:cNvSpPr/>
          <p:nvPr/>
        </p:nvSpPr>
        <p:spPr>
          <a:xfrm>
            <a:off x="5340561" y="1757756"/>
            <a:ext cx="3376193" cy="43560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smtClean="0"/>
              <a:t>Následně musí konkrétní záměr získat povolení podle stavebního zákona a případně také další povolení podle jiných zákonů. Zpravidla půjde alespoň o rozhodnutí o umístění stavby a stavební povolení, často vydávaná jedním rozhodnutím. I zde se uplatní závazná stanoviska a stanoviska dotčených orgánů, námitky účastníků řízení apod.</a:t>
            </a:r>
          </a:p>
          <a:p>
            <a:endParaRPr lang="cs-CZ" sz="1400" dirty="0"/>
          </a:p>
          <a:p>
            <a:r>
              <a:rPr lang="cs-CZ" sz="1400" dirty="0" smtClean="0"/>
              <a:t>Jedním ze závazných stanovisek, které se vydává výhradně pro záměry, které mohou mít významný vliv na životní prostředí, je závazné stanovisko o vlivech na životní prostředí (EIA). U některých záměrů je nutné teprve posoudit, zda je EIA potřeba – to se dělá v tzv. zjišťovacím řízení. Pokud EIA potřeba není, vydá se negativní závěr zajišťovacího řízení ve formě samostatného rozhodnutí. </a:t>
            </a:r>
            <a:endParaRPr lang="cs-CZ" sz="600" dirty="0"/>
          </a:p>
        </p:txBody>
      </p: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11</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smtClean="0">
                <a:latin typeface="Verdana" pitchFamily="34" charset="0"/>
              </a:rPr>
              <a:t>Zkušební provoz </a:t>
            </a:r>
            <a:endParaRPr lang="cs-CZ" sz="1200" dirty="0">
              <a:latin typeface="Verdana" pitchFamily="34" charset="0"/>
            </a:endParaRPr>
          </a:p>
          <a:p>
            <a:pPr eaLnBrk="0" hangingPunct="0">
              <a:spcBef>
                <a:spcPct val="50000"/>
              </a:spcBef>
              <a:buFontTx/>
              <a:buNone/>
            </a:pPr>
            <a:r>
              <a:rPr lang="cs-CZ" sz="1200" dirty="0" smtClean="0">
                <a:latin typeface="Verdana" pitchFamily="34" charset="0"/>
              </a:rPr>
              <a:t>Změna </a:t>
            </a:r>
            <a:r>
              <a:rPr lang="cs-CZ" sz="1200" dirty="0">
                <a:latin typeface="Verdana" pitchFamily="34" charset="0"/>
              </a:rPr>
              <a:t>stavby před jejím dokončením</a:t>
            </a:r>
          </a:p>
          <a:p>
            <a:pPr eaLnBrk="0" hangingPunct="0">
              <a:spcBef>
                <a:spcPct val="50000"/>
              </a:spcBef>
              <a:buFontTx/>
              <a:buNone/>
            </a:pPr>
            <a:r>
              <a:rPr lang="cs-CZ" sz="1200" dirty="0">
                <a:latin typeface="Verdana" pitchFamily="34" charset="0"/>
              </a:rPr>
              <a:t>Kolaudační </a:t>
            </a:r>
            <a:r>
              <a:rPr lang="cs-CZ" sz="1200" dirty="0" smtClean="0">
                <a:latin typeface="Verdana" pitchFamily="34" charset="0"/>
              </a:rPr>
              <a:t>souhlas</a:t>
            </a:r>
          </a:p>
          <a:p>
            <a:pPr eaLnBrk="0" hangingPunct="0">
              <a:spcBef>
                <a:spcPct val="50000"/>
              </a:spcBef>
              <a:buFontTx/>
              <a:buNone/>
            </a:pPr>
            <a:r>
              <a:rPr lang="cs-CZ" sz="1200" dirty="0" smtClean="0">
                <a:latin typeface="Verdana" pitchFamily="34" charset="0"/>
              </a:rPr>
              <a:t>Kolaudační řízení </a:t>
            </a:r>
            <a:endParaRPr lang="cs-CZ" sz="1200"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smtClean="0"/>
              <a:t>R</a:t>
            </a:r>
            <a:endParaRPr lang="cs-CZ" b="1" dirty="0"/>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smtClean="0"/>
              <a:t>R</a:t>
            </a:r>
            <a:endParaRPr lang="cs-CZ" b="1" dirty="0"/>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smtClean="0"/>
              <a:t>R</a:t>
            </a:r>
            <a:endParaRPr lang="cs-CZ" b="1" dirty="0"/>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smtClean="0"/>
              <a:t>R</a:t>
            </a:r>
            <a:endParaRPr lang="cs-CZ" b="1" dirty="0"/>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smtClean="0"/>
              <a:t>R</a:t>
            </a:r>
            <a:endParaRPr lang="cs-CZ" b="1" dirty="0"/>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smtClean="0"/>
              <a:t>R</a:t>
            </a:r>
            <a:endParaRPr lang="cs-CZ" b="1" dirty="0"/>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smtClean="0"/>
              <a:t>R/ZS/S</a:t>
            </a:r>
            <a:endParaRPr lang="cs-CZ" b="1" dirty="0"/>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smtClean="0"/>
              <a:t>ZS</a:t>
            </a:r>
            <a:endParaRPr lang="cs-CZ" b="1" dirty="0"/>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smtClean="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bdélníkový bublinový popisek 39"/>
          <p:cNvSpPr/>
          <p:nvPr/>
        </p:nvSpPr>
        <p:spPr>
          <a:xfrm>
            <a:off x="4272153" y="178738"/>
            <a:ext cx="4562094" cy="1719148"/>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Tady vidíte různá stanoviska, závazná stanoviska a rozhodnutí, která jsou třeba podle složkových předpisů na úseku ochrany životního prostředí – např. výjimka z ochrany ohrožených druhů, souhlas se zásahem do krajinného rázu, souhlas k umístění stavby v ochranném pásmu lesa atd. Vždy záleží na povaze konkrétního záměru – a podle formy aktu se povede samostatné řízení, nebo se vydá stanovisko/závazné stanovisko k některému z řízení podle stavebního zákona.</a:t>
            </a:r>
            <a:endParaRPr lang="cs-CZ" sz="600" dirty="0"/>
          </a:p>
        </p:txBody>
      </p:sp>
      <p:cxnSp>
        <p:nvCxnSpPr>
          <p:cNvPr id="3" name="Přímá spojnice se šipkou 2"/>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12</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smtClean="0">
                <a:latin typeface="Verdana" pitchFamily="34" charset="0"/>
              </a:rPr>
              <a:t>Zkušební provoz </a:t>
            </a:r>
            <a:endParaRPr lang="cs-CZ" sz="1200" dirty="0">
              <a:latin typeface="Verdana" pitchFamily="34" charset="0"/>
            </a:endParaRPr>
          </a:p>
          <a:p>
            <a:pPr eaLnBrk="0" hangingPunct="0">
              <a:spcBef>
                <a:spcPct val="50000"/>
              </a:spcBef>
              <a:buFontTx/>
              <a:buNone/>
            </a:pPr>
            <a:r>
              <a:rPr lang="cs-CZ" sz="1200" dirty="0" smtClean="0">
                <a:latin typeface="Verdana" pitchFamily="34" charset="0"/>
              </a:rPr>
              <a:t>Změna </a:t>
            </a:r>
            <a:r>
              <a:rPr lang="cs-CZ" sz="1200" dirty="0">
                <a:latin typeface="Verdana" pitchFamily="34" charset="0"/>
              </a:rPr>
              <a:t>stavby před jejím dokončením</a:t>
            </a:r>
          </a:p>
          <a:p>
            <a:pPr eaLnBrk="0" hangingPunct="0">
              <a:spcBef>
                <a:spcPct val="50000"/>
              </a:spcBef>
              <a:buFontTx/>
              <a:buNone/>
            </a:pPr>
            <a:r>
              <a:rPr lang="cs-CZ" sz="1200" dirty="0">
                <a:latin typeface="Verdana" pitchFamily="34" charset="0"/>
              </a:rPr>
              <a:t>Kolaudační </a:t>
            </a:r>
            <a:r>
              <a:rPr lang="cs-CZ" sz="1200" dirty="0" smtClean="0">
                <a:latin typeface="Verdana" pitchFamily="34" charset="0"/>
              </a:rPr>
              <a:t>souhlas</a:t>
            </a:r>
          </a:p>
          <a:p>
            <a:pPr eaLnBrk="0" hangingPunct="0">
              <a:spcBef>
                <a:spcPct val="50000"/>
              </a:spcBef>
              <a:buFontTx/>
              <a:buNone/>
            </a:pPr>
            <a:r>
              <a:rPr lang="cs-CZ" sz="1200" dirty="0" smtClean="0">
                <a:latin typeface="Verdana" pitchFamily="34" charset="0"/>
              </a:rPr>
              <a:t>Kolaudační řízení </a:t>
            </a:r>
            <a:endParaRPr lang="cs-CZ" sz="1200"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smtClean="0"/>
              <a:t>R</a:t>
            </a:r>
            <a:endParaRPr lang="cs-CZ" b="1" dirty="0"/>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smtClean="0"/>
              <a:t>R</a:t>
            </a:r>
            <a:endParaRPr lang="cs-CZ" b="1" dirty="0"/>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smtClean="0"/>
              <a:t>R</a:t>
            </a:r>
            <a:endParaRPr lang="cs-CZ" b="1" dirty="0"/>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smtClean="0"/>
              <a:t>R</a:t>
            </a:r>
            <a:endParaRPr lang="cs-CZ" b="1" dirty="0"/>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smtClean="0"/>
              <a:t>R</a:t>
            </a:r>
            <a:endParaRPr lang="cs-CZ" b="1" dirty="0"/>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smtClean="0"/>
              <a:t>R</a:t>
            </a:r>
            <a:endParaRPr lang="cs-CZ" b="1" dirty="0"/>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smtClean="0"/>
              <a:t>R/ZS/S</a:t>
            </a:r>
            <a:endParaRPr lang="cs-CZ" b="1" dirty="0"/>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smtClean="0"/>
              <a:t>ZS</a:t>
            </a:r>
            <a:endParaRPr lang="cs-CZ" b="1" dirty="0"/>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smtClean="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bdélníkový bublinový popisek 39"/>
          <p:cNvSpPr/>
          <p:nvPr/>
        </p:nvSpPr>
        <p:spPr>
          <a:xfrm>
            <a:off x="4641594" y="558292"/>
            <a:ext cx="4406263" cy="1225734"/>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a:t>K některým z </a:t>
            </a:r>
            <a:r>
              <a:rPr lang="cs-CZ" sz="1400" dirty="0" smtClean="0"/>
              <a:t>těchto řízení </a:t>
            </a:r>
            <a:r>
              <a:rPr lang="cs-CZ" sz="1400" dirty="0"/>
              <a:t>se </a:t>
            </a:r>
            <a:r>
              <a:rPr lang="cs-CZ" sz="1400" dirty="0" smtClean="0"/>
              <a:t>také </a:t>
            </a:r>
            <a:r>
              <a:rPr lang="cs-CZ" sz="1400" dirty="0"/>
              <a:t>uplatňuje EIA jako závazné stanovisko. Pokud tedy stavíte tzv. na zelené louce, provádí se zpravidla jediná EIA, který se použije jako závazné stanovisko v celé řadě navazujících řízeních jak podle stavebního zákona, tak i podle složkových předpisů</a:t>
            </a:r>
            <a:endParaRPr lang="cs-CZ" sz="1400" dirty="0"/>
          </a:p>
        </p:txBody>
      </p:sp>
      <p:cxnSp>
        <p:nvCxnSpPr>
          <p:cNvPr id="3" name="Přímá spojnice se šipkou 2"/>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2" name="Zahnutá šipka doleva 41"/>
          <p:cNvSpPr/>
          <p:nvPr/>
        </p:nvSpPr>
        <p:spPr>
          <a:xfrm>
            <a:off x="7715970" y="2624902"/>
            <a:ext cx="504056" cy="230425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330368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13</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smtClean="0">
                <a:latin typeface="Verdana" pitchFamily="34" charset="0"/>
              </a:rPr>
              <a:t>Zkušební provoz </a:t>
            </a:r>
            <a:endParaRPr lang="cs-CZ" sz="1200" dirty="0">
              <a:latin typeface="Verdana" pitchFamily="34" charset="0"/>
            </a:endParaRPr>
          </a:p>
          <a:p>
            <a:pPr eaLnBrk="0" hangingPunct="0">
              <a:spcBef>
                <a:spcPct val="50000"/>
              </a:spcBef>
              <a:buFontTx/>
              <a:buNone/>
            </a:pPr>
            <a:r>
              <a:rPr lang="cs-CZ" sz="1200" dirty="0" smtClean="0">
                <a:latin typeface="Verdana" pitchFamily="34" charset="0"/>
              </a:rPr>
              <a:t>Změna </a:t>
            </a:r>
            <a:r>
              <a:rPr lang="cs-CZ" sz="1200" dirty="0">
                <a:latin typeface="Verdana" pitchFamily="34" charset="0"/>
              </a:rPr>
              <a:t>stavby před jejím dokončením</a:t>
            </a:r>
          </a:p>
          <a:p>
            <a:pPr eaLnBrk="0" hangingPunct="0">
              <a:spcBef>
                <a:spcPct val="50000"/>
              </a:spcBef>
              <a:buFontTx/>
              <a:buNone/>
            </a:pPr>
            <a:r>
              <a:rPr lang="cs-CZ" sz="1200" dirty="0">
                <a:latin typeface="Verdana" pitchFamily="34" charset="0"/>
              </a:rPr>
              <a:t>Kolaudační </a:t>
            </a:r>
            <a:r>
              <a:rPr lang="cs-CZ" sz="1200" dirty="0" smtClean="0">
                <a:latin typeface="Verdana" pitchFamily="34" charset="0"/>
              </a:rPr>
              <a:t>souhlas</a:t>
            </a:r>
          </a:p>
          <a:p>
            <a:pPr eaLnBrk="0" hangingPunct="0">
              <a:spcBef>
                <a:spcPct val="50000"/>
              </a:spcBef>
              <a:buFontTx/>
              <a:buNone/>
            </a:pPr>
            <a:r>
              <a:rPr lang="cs-CZ" sz="1200" dirty="0" smtClean="0">
                <a:latin typeface="Verdana" pitchFamily="34" charset="0"/>
              </a:rPr>
              <a:t>Kolaudační řízení </a:t>
            </a:r>
            <a:endParaRPr lang="cs-CZ" sz="1200" dirty="0">
              <a:latin typeface="Verdana" pitchFamily="34" charset="0"/>
            </a:endParaRPr>
          </a:p>
        </p:txBody>
      </p:sp>
      <p:sp>
        <p:nvSpPr>
          <p:cNvPr id="17" name="Text Box 5"/>
          <p:cNvSpPr txBox="1">
            <a:spLocks noChangeArrowheads="1"/>
          </p:cNvSpPr>
          <p:nvPr/>
        </p:nvSpPr>
        <p:spPr bwMode="auto">
          <a:xfrm>
            <a:off x="6389014" y="4808361"/>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smtClean="0"/>
              <a:t>R</a:t>
            </a:r>
            <a:endParaRPr lang="cs-CZ" b="1" dirty="0"/>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smtClean="0"/>
              <a:t>R</a:t>
            </a:r>
            <a:endParaRPr lang="cs-CZ" b="1" dirty="0"/>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smtClean="0"/>
              <a:t>R</a:t>
            </a:r>
            <a:endParaRPr lang="cs-CZ" b="1" dirty="0"/>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smtClean="0"/>
              <a:t>R</a:t>
            </a:r>
            <a:endParaRPr lang="cs-CZ" b="1" dirty="0"/>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smtClean="0"/>
              <a:t>R</a:t>
            </a:r>
            <a:endParaRPr lang="cs-CZ" b="1" dirty="0"/>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smtClean="0"/>
              <a:t>R</a:t>
            </a:r>
            <a:endParaRPr lang="cs-CZ" b="1" dirty="0"/>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smtClean="0"/>
              <a:t>R/ZS/S</a:t>
            </a:r>
            <a:endParaRPr lang="cs-CZ" b="1" dirty="0"/>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0" name="Přímá spojnice se šipkou 81"/>
          <p:cNvCxnSpPr/>
          <p:nvPr/>
        </p:nvCxnSpPr>
        <p:spPr>
          <a:xfrm>
            <a:off x="72531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smtClean="0"/>
              <a:t>ZS</a:t>
            </a:r>
            <a:endParaRPr lang="cs-CZ" b="1" dirty="0"/>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smtClean="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7740352" y="5301208"/>
            <a:ext cx="2448272" cy="369332"/>
          </a:xfrm>
          <a:prstGeom prst="rect">
            <a:avLst/>
          </a:prstGeom>
          <a:noFill/>
        </p:spPr>
        <p:txBody>
          <a:bodyPr wrap="square" rtlCol="0">
            <a:spAutoFit/>
          </a:bodyPr>
          <a:lstStyle/>
          <a:p>
            <a:r>
              <a:rPr lang="cs-CZ" b="1" dirty="0" smtClean="0"/>
              <a:t>R</a:t>
            </a:r>
            <a:endParaRPr lang="cs-CZ" b="1" dirty="0"/>
          </a:p>
        </p:txBody>
      </p:sp>
      <p:sp>
        <p:nvSpPr>
          <p:cNvPr id="45" name="Obdélníkový bublinový popisek 44"/>
          <p:cNvSpPr/>
          <p:nvPr/>
        </p:nvSpPr>
        <p:spPr>
          <a:xfrm>
            <a:off x="4272153" y="672152"/>
            <a:ext cx="4562094" cy="1225734"/>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U velkých průmyslových provozů se některé akty, především provozní povolení z oblasti ochrany vod, ovzduší a nakládání s odpady, nahrazují tzv. integrovaným povolením (IPPC). Blíže k tomu viz další část prezentace. </a:t>
            </a:r>
            <a:endParaRPr lang="cs-CZ" sz="600" dirty="0"/>
          </a:p>
        </p:txBody>
      </p:sp>
      <p:cxnSp>
        <p:nvCxnSpPr>
          <p:cNvPr id="51" name="Přímá spojnice se šipkou 50"/>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14</a:t>
            </a:fld>
            <a:endParaRPr lang="en-GB"/>
          </a:p>
        </p:txBody>
      </p: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smtClean="0">
                <a:latin typeface="Verdana" pitchFamily="34" charset="0"/>
              </a:rPr>
              <a:t>Zkušební provoz </a:t>
            </a:r>
            <a:endParaRPr lang="cs-CZ" sz="1200" dirty="0">
              <a:latin typeface="Verdana" pitchFamily="34" charset="0"/>
            </a:endParaRPr>
          </a:p>
          <a:p>
            <a:pPr eaLnBrk="0" hangingPunct="0">
              <a:spcBef>
                <a:spcPct val="50000"/>
              </a:spcBef>
              <a:buFontTx/>
              <a:buNone/>
            </a:pPr>
            <a:r>
              <a:rPr lang="cs-CZ" sz="1200" dirty="0" smtClean="0">
                <a:latin typeface="Verdana" pitchFamily="34" charset="0"/>
              </a:rPr>
              <a:t>Změna </a:t>
            </a:r>
            <a:r>
              <a:rPr lang="cs-CZ" sz="1200" dirty="0">
                <a:latin typeface="Verdana" pitchFamily="34" charset="0"/>
              </a:rPr>
              <a:t>stavby před jejím dokončením</a:t>
            </a:r>
          </a:p>
          <a:p>
            <a:pPr eaLnBrk="0" hangingPunct="0">
              <a:spcBef>
                <a:spcPct val="50000"/>
              </a:spcBef>
              <a:buFontTx/>
              <a:buNone/>
            </a:pPr>
            <a:r>
              <a:rPr lang="cs-CZ" sz="1200" dirty="0">
                <a:latin typeface="Verdana" pitchFamily="34" charset="0"/>
              </a:rPr>
              <a:t>Kolaudační </a:t>
            </a:r>
            <a:r>
              <a:rPr lang="cs-CZ" sz="1200" dirty="0" smtClean="0">
                <a:latin typeface="Verdana" pitchFamily="34" charset="0"/>
              </a:rPr>
              <a:t>souhlas</a:t>
            </a:r>
          </a:p>
          <a:p>
            <a:pPr eaLnBrk="0" hangingPunct="0">
              <a:spcBef>
                <a:spcPct val="50000"/>
              </a:spcBef>
              <a:buFontTx/>
              <a:buNone/>
            </a:pPr>
            <a:r>
              <a:rPr lang="cs-CZ" sz="1200" dirty="0" smtClean="0">
                <a:latin typeface="Verdana" pitchFamily="34" charset="0"/>
              </a:rPr>
              <a:t>Kolaudační řízení </a:t>
            </a:r>
            <a:endParaRPr lang="cs-CZ" sz="1200" dirty="0">
              <a:latin typeface="Verdana" pitchFamily="34" charset="0"/>
            </a:endParaRPr>
          </a:p>
        </p:txBody>
      </p:sp>
      <p:sp>
        <p:nvSpPr>
          <p:cNvPr id="17" name="Text Box 5"/>
          <p:cNvSpPr txBox="1">
            <a:spLocks noChangeArrowheads="1"/>
          </p:cNvSpPr>
          <p:nvPr/>
        </p:nvSpPr>
        <p:spPr bwMode="auto">
          <a:xfrm>
            <a:off x="6389014" y="4808361"/>
            <a:ext cx="1186019" cy="545465"/>
          </a:xfrm>
          <a:prstGeom prst="rect">
            <a:avLst/>
          </a:prstGeom>
          <a:solidFill>
            <a:schemeClr val="accent3">
              <a:lumMod val="40000"/>
              <a:lumOff val="60000"/>
            </a:schemeClr>
          </a:solidFill>
          <a:ln w="22225">
            <a:solidFill>
              <a:schemeClr val="tx1"/>
            </a:solidFill>
            <a:prstDash val="dash"/>
            <a:miter lim="800000"/>
            <a:headEnd/>
            <a:tailEnd/>
          </a:ln>
          <a:effectLst/>
          <a:extLst/>
        </p:spPr>
        <p:txBody>
          <a:bodyPr anchor="ctr"/>
          <a:lstStyle/>
          <a:p>
            <a:pPr eaLnBrk="0" hangingPunct="0">
              <a:spcBef>
                <a:spcPct val="50000"/>
              </a:spcBef>
              <a:buFontTx/>
              <a:buNone/>
            </a:pPr>
            <a:r>
              <a:rPr lang="cs-CZ" dirty="0" smtClean="0">
                <a:latin typeface="Verdana" pitchFamily="34" charset="0"/>
              </a:rPr>
              <a:t>IPPC</a:t>
            </a:r>
            <a:endParaRPr lang="en-US" dirty="0">
              <a:latin typeface="Verdana" pitchFamily="34" charset="0"/>
            </a:endParaRPr>
          </a:p>
        </p:txBody>
      </p:sp>
      <p:sp>
        <p:nvSpPr>
          <p:cNvPr id="18" name="Text Box 5"/>
          <p:cNvSpPr txBox="1">
            <a:spLocks noChangeArrowheads="1"/>
          </p:cNvSpPr>
          <p:nvPr/>
        </p:nvSpPr>
        <p:spPr bwMode="auto">
          <a:xfrm>
            <a:off x="1362525" y="2522973"/>
            <a:ext cx="1842595" cy="545465"/>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dirty="0" smtClean="0">
                <a:latin typeface="Verdana" pitchFamily="34" charset="0"/>
              </a:rPr>
              <a:t>EIA</a:t>
            </a:r>
            <a:endParaRPr lang="en-US"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smtClean="0"/>
              <a:t>R</a:t>
            </a:r>
            <a:endParaRPr lang="cs-CZ" b="1" dirty="0"/>
          </a:p>
        </p:txBody>
      </p:sp>
      <p:cxnSp>
        <p:nvCxnSpPr>
          <p:cNvPr id="22" name="AutoShape 18"/>
          <p:cNvCxnSpPr>
            <a:cxnSpLocks noChangeShapeType="1"/>
          </p:cNvCxnSpPr>
          <p:nvPr/>
        </p:nvCxnSpPr>
        <p:spPr bwMode="auto">
          <a:xfrm>
            <a:off x="2268554" y="310482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smtClean="0"/>
              <a:t>R</a:t>
            </a:r>
            <a:endParaRPr lang="cs-CZ" b="1" dirty="0"/>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smtClean="0"/>
              <a:t>R</a:t>
            </a:r>
            <a:endParaRPr lang="cs-CZ" b="1" dirty="0"/>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smtClean="0"/>
              <a:t>R</a:t>
            </a:r>
            <a:endParaRPr lang="cs-CZ" b="1" dirty="0"/>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smtClean="0"/>
              <a:t>R</a:t>
            </a:r>
            <a:endParaRPr lang="cs-CZ" b="1" dirty="0"/>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smtClean="0"/>
              <a:t>R</a:t>
            </a:r>
            <a:endParaRPr lang="cs-CZ" b="1" dirty="0"/>
          </a:p>
        </p:txBody>
      </p:sp>
      <p:cxnSp>
        <p:nvCxnSpPr>
          <p:cNvPr id="36" name="Přímá spojnice se šipkou 17"/>
          <p:cNvCxnSpPr/>
          <p:nvPr/>
        </p:nvCxnSpPr>
        <p:spPr>
          <a:xfrm>
            <a:off x="6317006" y="3872257"/>
            <a:ext cx="587792" cy="0"/>
          </a:xfrm>
          <a:prstGeom prst="straightConnector1">
            <a:avLst/>
          </a:prstGeom>
          <a:ln w="28575">
            <a:prstDash val="lgDashDot"/>
            <a:tailEnd type="triangle"/>
          </a:ln>
        </p:spPr>
        <p:style>
          <a:lnRef idx="1">
            <a:schemeClr val="accent1"/>
          </a:lnRef>
          <a:fillRef idx="0">
            <a:schemeClr val="accent1"/>
          </a:fillRef>
          <a:effectRef idx="0">
            <a:schemeClr val="accent1"/>
          </a:effectRef>
          <a:fontRef idx="minor">
            <a:schemeClr val="tx1"/>
          </a:fontRef>
        </p:style>
      </p:cxnSp>
      <p:sp>
        <p:nvSpPr>
          <p:cNvPr id="37" name="TextovéPole 36"/>
          <p:cNvSpPr txBox="1"/>
          <p:nvPr/>
        </p:nvSpPr>
        <p:spPr>
          <a:xfrm>
            <a:off x="6965078" y="3656233"/>
            <a:ext cx="2448272" cy="369332"/>
          </a:xfrm>
          <a:prstGeom prst="rect">
            <a:avLst/>
          </a:prstGeom>
          <a:noFill/>
        </p:spPr>
        <p:txBody>
          <a:bodyPr wrap="square" rtlCol="0">
            <a:spAutoFit/>
          </a:bodyPr>
          <a:lstStyle/>
          <a:p>
            <a:r>
              <a:rPr lang="cs-CZ" b="1" dirty="0" smtClean="0"/>
              <a:t>R/ZS/S</a:t>
            </a:r>
            <a:endParaRPr lang="cs-CZ" b="1" dirty="0"/>
          </a:p>
        </p:txBody>
      </p:sp>
      <p:sp>
        <p:nvSpPr>
          <p:cNvPr id="38" name="Text Box 7"/>
          <p:cNvSpPr txBox="1">
            <a:spLocks noChangeArrowheads="1"/>
          </p:cNvSpPr>
          <p:nvPr/>
        </p:nvSpPr>
        <p:spPr bwMode="auto">
          <a:xfrm>
            <a:off x="5020862" y="3656233"/>
            <a:ext cx="1343295" cy="2230639"/>
          </a:xfrm>
          <a:prstGeom prst="rect">
            <a:avLst/>
          </a:prstGeom>
          <a:noFill/>
          <a:ln w="22225">
            <a:solidFill>
              <a:schemeClr val="tx1"/>
            </a:solidFill>
            <a:prstDash val="lgDashDotDot"/>
            <a:miter lim="800000"/>
            <a:headEnd/>
            <a:tailEnd/>
          </a:ln>
          <a:effectLst/>
          <a:extLst/>
        </p:spPr>
        <p:txBody>
          <a:bodyPr anchor="ctr"/>
          <a:lstStyle/>
          <a:p>
            <a:pPr eaLnBrk="0" hangingPunct="0">
              <a:spcBef>
                <a:spcPct val="50000"/>
              </a:spcBef>
              <a:buFontTx/>
              <a:buNone/>
            </a:pPr>
            <a:endParaRPr lang="cs-CZ" sz="1200" dirty="0" smtClean="0">
              <a:latin typeface="Verdana" pitchFamily="34" charset="0"/>
            </a:endParaRPr>
          </a:p>
          <a:p>
            <a:pPr eaLnBrk="0" hangingPunct="0">
              <a:spcBef>
                <a:spcPct val="50000"/>
              </a:spcBef>
              <a:buFontTx/>
              <a:buNone/>
            </a:pPr>
            <a:r>
              <a:rPr lang="cs-CZ" sz="1200" dirty="0" smtClean="0">
                <a:latin typeface="Verdana" pitchFamily="34" charset="0"/>
              </a:rPr>
              <a:t>Povolení, závazná stanoviska a stanoviska podle zvláštních předpisů (ZOPK, </a:t>
            </a:r>
            <a:r>
              <a:rPr lang="cs-CZ" sz="1200" dirty="0" err="1" smtClean="0">
                <a:latin typeface="Verdana" pitchFamily="34" charset="0"/>
              </a:rPr>
              <a:t>OvzdZ</a:t>
            </a:r>
            <a:r>
              <a:rPr lang="cs-CZ" sz="1200" dirty="0" smtClean="0">
                <a:latin typeface="Verdana" pitchFamily="34" charset="0"/>
              </a:rPr>
              <a:t>, </a:t>
            </a:r>
            <a:r>
              <a:rPr lang="cs-CZ" sz="1200" dirty="0" err="1" smtClean="0">
                <a:latin typeface="Verdana" pitchFamily="34" charset="0"/>
              </a:rPr>
              <a:t>OdpZ</a:t>
            </a:r>
            <a:r>
              <a:rPr lang="cs-CZ" sz="1200" dirty="0" smtClean="0">
                <a:latin typeface="Verdana" pitchFamily="34" charset="0"/>
              </a:rPr>
              <a:t>, </a:t>
            </a:r>
            <a:r>
              <a:rPr lang="cs-CZ" sz="1200" dirty="0" err="1" smtClean="0">
                <a:latin typeface="Verdana" pitchFamily="34" charset="0"/>
              </a:rPr>
              <a:t>Vodz</a:t>
            </a:r>
            <a:r>
              <a:rPr lang="cs-CZ" sz="1200" dirty="0" smtClean="0">
                <a:latin typeface="Verdana" pitchFamily="34" charset="0"/>
              </a:rPr>
              <a:t>, ZPF, </a:t>
            </a:r>
            <a:r>
              <a:rPr lang="cs-CZ" sz="1200" dirty="0" err="1" smtClean="0">
                <a:latin typeface="Verdana" pitchFamily="34" charset="0"/>
              </a:rPr>
              <a:t>LesZ</a:t>
            </a:r>
            <a:r>
              <a:rPr lang="cs-CZ" sz="1200" dirty="0" smtClean="0">
                <a:latin typeface="Verdana" pitchFamily="34" charset="0"/>
              </a:rPr>
              <a:t>)</a:t>
            </a:r>
            <a:endParaRPr lang="en-US" sz="1200" dirty="0">
              <a:latin typeface="Verdana" pitchFamily="34" charset="0"/>
            </a:endParaRPr>
          </a:p>
        </p:txBody>
      </p:sp>
      <p:sp>
        <p:nvSpPr>
          <p:cNvPr id="39" name="Zahnutá šipka doprava 38"/>
          <p:cNvSpPr/>
          <p:nvPr/>
        </p:nvSpPr>
        <p:spPr>
          <a:xfrm>
            <a:off x="772390" y="2720129"/>
            <a:ext cx="432048" cy="864096"/>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0" name="Přímá spojnice se šipkou 81"/>
          <p:cNvCxnSpPr/>
          <p:nvPr/>
        </p:nvCxnSpPr>
        <p:spPr>
          <a:xfrm>
            <a:off x="72531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Zahnutá šipka doprava 40"/>
          <p:cNvSpPr/>
          <p:nvPr/>
        </p:nvSpPr>
        <p:spPr>
          <a:xfrm>
            <a:off x="268334" y="2792137"/>
            <a:ext cx="432048" cy="1656184"/>
          </a:xfrm>
          <a:prstGeom prst="curv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3" name="Přímá spojnice se šipkou 81"/>
          <p:cNvCxnSpPr/>
          <p:nvPr/>
        </p:nvCxnSpPr>
        <p:spPr>
          <a:xfrm>
            <a:off x="3364678" y="279213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a:off x="3868734" y="2648121"/>
            <a:ext cx="2448272" cy="369332"/>
          </a:xfrm>
          <a:prstGeom prst="rect">
            <a:avLst/>
          </a:prstGeom>
          <a:noFill/>
        </p:spPr>
        <p:txBody>
          <a:bodyPr wrap="square" rtlCol="0">
            <a:spAutoFit/>
          </a:bodyPr>
          <a:lstStyle/>
          <a:p>
            <a:r>
              <a:rPr lang="cs-CZ" b="1" dirty="0" smtClean="0"/>
              <a:t>ZS</a:t>
            </a:r>
            <a:endParaRPr lang="cs-CZ" b="1" dirty="0"/>
          </a:p>
        </p:txBody>
      </p:sp>
      <p:sp>
        <p:nvSpPr>
          <p:cNvPr id="45" name="Zahnutá šipka doleva 44"/>
          <p:cNvSpPr/>
          <p:nvPr/>
        </p:nvSpPr>
        <p:spPr>
          <a:xfrm>
            <a:off x="7685158" y="2792137"/>
            <a:ext cx="504056" cy="230425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cs-CZ">
              <a:solidFill>
                <a:schemeClr val="tx1"/>
              </a:solidFill>
            </a:endParaRPr>
          </a:p>
        </p:txBody>
      </p:sp>
      <p:cxnSp>
        <p:nvCxnSpPr>
          <p:cNvPr id="46" name="Přímá spojnice se šipkou 33"/>
          <p:cNvCxnSpPr/>
          <p:nvPr/>
        </p:nvCxnSpPr>
        <p:spPr>
          <a:xfrm>
            <a:off x="3252423" y="213831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3707904" y="1988840"/>
            <a:ext cx="3136822" cy="338554"/>
          </a:xfrm>
          <a:prstGeom prst="rect">
            <a:avLst/>
          </a:prstGeom>
          <a:noFill/>
        </p:spPr>
        <p:txBody>
          <a:bodyPr wrap="square" rtlCol="0">
            <a:spAutoFit/>
          </a:bodyPr>
          <a:lstStyle/>
          <a:p>
            <a:r>
              <a:rPr lang="cs-CZ" sz="1600" b="1" dirty="0" smtClean="0"/>
              <a:t>(R - neposuzuje se)</a:t>
            </a:r>
            <a:endParaRPr lang="cs-CZ" sz="1600" b="1" dirty="0"/>
          </a:p>
        </p:txBody>
      </p:sp>
      <p:sp>
        <p:nvSpPr>
          <p:cNvPr id="48" name="Text Box 5"/>
          <p:cNvSpPr txBox="1">
            <a:spLocks noChangeArrowheads="1"/>
          </p:cNvSpPr>
          <p:nvPr/>
        </p:nvSpPr>
        <p:spPr bwMode="auto">
          <a:xfrm>
            <a:off x="1431882" y="1991318"/>
            <a:ext cx="1773238" cy="293992"/>
          </a:xfrm>
          <a:prstGeom prst="rect">
            <a:avLst/>
          </a:prstGeom>
          <a:ln>
            <a:prstDash val="dashDot"/>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Zjišťovací řízení?</a:t>
            </a:r>
            <a:endParaRPr lang="en-US" sz="1400" dirty="0">
              <a:latin typeface="Verdana" pitchFamily="34" charset="0"/>
            </a:endParaRPr>
          </a:p>
        </p:txBody>
      </p:sp>
      <p:sp>
        <p:nvSpPr>
          <p:cNvPr id="49" name="TextovéPole 48"/>
          <p:cNvSpPr txBox="1"/>
          <p:nvPr/>
        </p:nvSpPr>
        <p:spPr>
          <a:xfrm>
            <a:off x="2147266" y="2249390"/>
            <a:ext cx="2787180" cy="307777"/>
          </a:xfrm>
          <a:prstGeom prst="rect">
            <a:avLst/>
          </a:prstGeom>
          <a:noFill/>
        </p:spPr>
        <p:txBody>
          <a:bodyPr wrap="square" rtlCol="0">
            <a:spAutoFit/>
          </a:bodyPr>
          <a:lstStyle/>
          <a:p>
            <a:r>
              <a:rPr lang="cs-CZ" sz="1400" b="1" dirty="0" smtClean="0"/>
              <a:t>(JÚ)</a:t>
            </a:r>
            <a:endParaRPr lang="cs-CZ" sz="1100" b="1" dirty="0"/>
          </a:p>
        </p:txBody>
      </p:sp>
      <p:cxnSp>
        <p:nvCxnSpPr>
          <p:cNvPr id="50" name="AutoShape 18"/>
          <p:cNvCxnSpPr>
            <a:cxnSpLocks noChangeShapeType="1"/>
          </p:cNvCxnSpPr>
          <p:nvPr/>
        </p:nvCxnSpPr>
        <p:spPr bwMode="auto">
          <a:xfrm flipH="1">
            <a:off x="2134054" y="2288064"/>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ovéPole 41"/>
          <p:cNvSpPr txBox="1"/>
          <p:nvPr/>
        </p:nvSpPr>
        <p:spPr>
          <a:xfrm>
            <a:off x="7740352" y="5301208"/>
            <a:ext cx="2448272" cy="369332"/>
          </a:xfrm>
          <a:prstGeom prst="rect">
            <a:avLst/>
          </a:prstGeom>
          <a:noFill/>
        </p:spPr>
        <p:txBody>
          <a:bodyPr wrap="square" rtlCol="0">
            <a:spAutoFit/>
          </a:bodyPr>
          <a:lstStyle/>
          <a:p>
            <a:r>
              <a:rPr lang="cs-CZ" b="1" dirty="0" smtClean="0"/>
              <a:t>R</a:t>
            </a:r>
            <a:endParaRPr lang="cs-CZ" b="1" dirty="0"/>
          </a:p>
        </p:txBody>
      </p:sp>
      <p:sp>
        <p:nvSpPr>
          <p:cNvPr id="51" name="Obdélníkový bublinový popisek 50"/>
          <p:cNvSpPr/>
          <p:nvPr/>
        </p:nvSpPr>
        <p:spPr>
          <a:xfrm>
            <a:off x="4272153" y="1162796"/>
            <a:ext cx="4562094" cy="735090"/>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Pokud se IPPC vydává, rovněž se jedná o navazující řízení, ve kterém se využije závazné stanovisko EIA. </a:t>
            </a:r>
            <a:endParaRPr lang="cs-CZ" sz="600" dirty="0"/>
          </a:p>
        </p:txBody>
      </p:sp>
      <p:cxnSp>
        <p:nvCxnSpPr>
          <p:cNvPr id="52" name="Přímá spojnice se šipkou 51"/>
          <p:cNvCxnSpPr/>
          <p:nvPr/>
        </p:nvCxnSpPr>
        <p:spPr>
          <a:xfrm>
            <a:off x="5940152" y="1988840"/>
            <a:ext cx="1080120" cy="159538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75414"/>
            <a:ext cx="8229600" cy="1143000"/>
          </a:xfrm>
        </p:spPr>
        <p:txBody>
          <a:bodyPr/>
          <a:lstStyle/>
          <a:p>
            <a:r>
              <a:rPr lang="cs-CZ" sz="2400" b="1" dirty="0" smtClean="0">
                <a:latin typeface="Cambria" pitchFamily="18" charset="0"/>
              </a:rPr>
              <a:t>Procesy podle stavebního zákona – základní přehled</a:t>
            </a:r>
            <a:endParaRPr lang="cs-CZ" sz="2400" b="1" dirty="0">
              <a:latin typeface="Cambria" pitchFamily="18" charset="0"/>
            </a:endParaRPr>
          </a:p>
        </p:txBody>
      </p:sp>
      <p:sp>
        <p:nvSpPr>
          <p:cNvPr id="4" name="Zástupný symbol pro zápatí 3"/>
          <p:cNvSpPr>
            <a:spLocks noGrp="1"/>
          </p:cNvSpPr>
          <p:nvPr>
            <p:ph type="ftr" sz="quarter" idx="11"/>
          </p:nvPr>
        </p:nvSpPr>
        <p:spPr>
          <a:xfrm>
            <a:off x="3340224" y="6212334"/>
            <a:ext cx="2895600" cy="365125"/>
          </a:xfrm>
        </p:spPr>
        <p:txBody>
          <a:bodyPr/>
          <a:lstStyle/>
          <a:p>
            <a:pPr>
              <a:defRPr/>
            </a:pPr>
            <a:r>
              <a:rPr lang="cs-CZ" smtClean="0"/>
              <a:t>Ivana Průchová</a:t>
            </a:r>
            <a:endParaRPr lang="cs-CZ"/>
          </a:p>
        </p:txBody>
      </p:sp>
      <p:sp>
        <p:nvSpPr>
          <p:cNvPr id="14" name="Zástupný symbol pro číslo snímku 13"/>
          <p:cNvSpPr>
            <a:spLocks noGrp="1"/>
          </p:cNvSpPr>
          <p:nvPr>
            <p:ph type="sldNum" sz="quarter" idx="12"/>
          </p:nvPr>
        </p:nvSpPr>
        <p:spPr>
          <a:xfrm>
            <a:off x="6769224" y="6212334"/>
            <a:ext cx="2133600" cy="365125"/>
          </a:xfrm>
        </p:spPr>
        <p:txBody>
          <a:bodyPr/>
          <a:lstStyle/>
          <a:p>
            <a:pPr>
              <a:defRPr/>
            </a:pPr>
            <a:fld id="{F4A5D0B7-995C-477E-9437-11F0023A0ACF}" type="slidenum">
              <a:rPr lang="cs-CZ" smtClean="0"/>
              <a:pPr>
                <a:defRPr/>
              </a:pPr>
              <a:t>15</a:t>
            </a:fld>
            <a:endParaRPr lang="cs-CZ"/>
          </a:p>
        </p:txBody>
      </p:sp>
      <p:sp>
        <p:nvSpPr>
          <p:cNvPr id="5" name="Obdélník 4"/>
          <p:cNvSpPr/>
          <p:nvPr/>
        </p:nvSpPr>
        <p:spPr>
          <a:xfrm>
            <a:off x="755576" y="1484784"/>
            <a:ext cx="813690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0000FF"/>
                </a:solidFill>
              </a:rPr>
              <a:t>Územní plánování</a:t>
            </a:r>
            <a:endParaRPr lang="cs-CZ" b="1" dirty="0">
              <a:solidFill>
                <a:srgbClr val="0000FF"/>
              </a:solidFill>
            </a:endParaRPr>
          </a:p>
        </p:txBody>
      </p:sp>
      <p:sp>
        <p:nvSpPr>
          <p:cNvPr id="7" name="Obdélník 6"/>
          <p:cNvSpPr/>
          <p:nvPr/>
        </p:nvSpPr>
        <p:spPr>
          <a:xfrm>
            <a:off x="716101" y="2081679"/>
            <a:ext cx="820769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0000FF"/>
                </a:solidFill>
              </a:rPr>
              <a:t>Územní rozhodování</a:t>
            </a:r>
          </a:p>
        </p:txBody>
      </p:sp>
      <p:sp>
        <p:nvSpPr>
          <p:cNvPr id="8" name="Obdélník 7"/>
          <p:cNvSpPr/>
          <p:nvPr/>
        </p:nvSpPr>
        <p:spPr>
          <a:xfrm>
            <a:off x="688941" y="2896121"/>
            <a:ext cx="8136904" cy="69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0000FF"/>
                </a:solidFill>
              </a:rPr>
              <a:t>Povolování/ohlašování staveb </a:t>
            </a:r>
          </a:p>
        </p:txBody>
      </p:sp>
      <p:sp>
        <p:nvSpPr>
          <p:cNvPr id="9" name="Obdélník 8"/>
          <p:cNvSpPr/>
          <p:nvPr/>
        </p:nvSpPr>
        <p:spPr>
          <a:xfrm>
            <a:off x="728680" y="3673096"/>
            <a:ext cx="8136904" cy="30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Zkušební provoz </a:t>
            </a:r>
            <a:r>
              <a:rPr lang="cs-CZ" dirty="0" smtClean="0"/>
              <a:t>(dle konkrétní situace)</a:t>
            </a:r>
            <a:endParaRPr lang="cs-CZ" dirty="0"/>
          </a:p>
        </p:txBody>
      </p:sp>
      <p:sp>
        <p:nvSpPr>
          <p:cNvPr id="10" name="Obdélník 9"/>
          <p:cNvSpPr/>
          <p:nvPr/>
        </p:nvSpPr>
        <p:spPr>
          <a:xfrm>
            <a:off x="755576" y="5301208"/>
            <a:ext cx="816380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0000FF"/>
                </a:solidFill>
              </a:rPr>
              <a:t>Užívání dokončené stavby</a:t>
            </a:r>
          </a:p>
        </p:txBody>
      </p:sp>
      <p:sp>
        <p:nvSpPr>
          <p:cNvPr id="11" name="Obdélník 10"/>
          <p:cNvSpPr/>
          <p:nvPr/>
        </p:nvSpPr>
        <p:spPr>
          <a:xfrm>
            <a:off x="716101" y="4129871"/>
            <a:ext cx="81369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Změna stavby před dokončením </a:t>
            </a:r>
            <a:r>
              <a:rPr lang="cs-CZ" dirty="0" smtClean="0">
                <a:solidFill>
                  <a:schemeClr val="bg1"/>
                </a:solidFill>
              </a:rPr>
              <a:t>(dle konkrétní situace)</a:t>
            </a:r>
            <a:endParaRPr lang="cs-CZ" dirty="0">
              <a:solidFill>
                <a:schemeClr val="bg1"/>
              </a:solidFill>
            </a:endParaRPr>
          </a:p>
        </p:txBody>
      </p:sp>
      <p:sp>
        <p:nvSpPr>
          <p:cNvPr id="12" name="Obdélník 11"/>
          <p:cNvSpPr/>
          <p:nvPr/>
        </p:nvSpPr>
        <p:spPr>
          <a:xfrm>
            <a:off x="728680" y="6021288"/>
            <a:ext cx="8163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Odstraňování staveb</a:t>
            </a:r>
            <a:endParaRPr lang="cs-CZ" b="1" dirty="0">
              <a:solidFill>
                <a:schemeClr val="tx1"/>
              </a:solidFill>
            </a:endParaRPr>
          </a:p>
        </p:txBody>
      </p:sp>
      <p:sp>
        <p:nvSpPr>
          <p:cNvPr id="13" name="Šipka dolů 12"/>
          <p:cNvSpPr/>
          <p:nvPr/>
        </p:nvSpPr>
        <p:spPr>
          <a:xfrm>
            <a:off x="244654" y="1484784"/>
            <a:ext cx="484632" cy="49937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729286" y="4797152"/>
            <a:ext cx="8096559" cy="361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Předčasné užívání stavby  </a:t>
            </a:r>
            <a:r>
              <a:rPr lang="cs-CZ" dirty="0" smtClean="0"/>
              <a:t>(dle konkrétní situace)</a:t>
            </a:r>
            <a:endParaRPr lang="cs-CZ" dirty="0"/>
          </a:p>
        </p:txBody>
      </p:sp>
    </p:spTree>
    <p:extLst>
      <p:ext uri="{BB962C8B-B14F-4D97-AF65-F5344CB8AC3E}">
        <p14:creationId xmlns:p14="http://schemas.microsoft.com/office/powerpoint/2010/main" val="230161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469543" y="1829775"/>
            <a:ext cx="8229600" cy="4525963"/>
          </a:xfrm>
        </p:spPr>
        <p:txBody>
          <a:bodyPr>
            <a:normAutofit fontScale="85000" lnSpcReduction="20000"/>
          </a:bodyPr>
          <a:lstStyle/>
          <a:p>
            <a:pPr marL="0" indent="0" algn="just">
              <a:buNone/>
            </a:pPr>
            <a:r>
              <a:rPr lang="cs-CZ" b="1" dirty="0" smtClean="0"/>
              <a:t>ÚSES</a:t>
            </a:r>
          </a:p>
          <a:p>
            <a:pPr marL="0" indent="0" algn="just">
              <a:buNone/>
            </a:pPr>
            <a:r>
              <a:rPr lang="cs-CZ" dirty="0"/>
              <a:t>Územní systém ekologické stability </a:t>
            </a:r>
            <a:r>
              <a:rPr lang="cs-CZ" dirty="0" smtClean="0"/>
              <a:t>-</a:t>
            </a:r>
            <a:r>
              <a:rPr lang="cs-CZ" dirty="0"/>
              <a:t> vzájemně propojený soubor přirozených i pozměněných, avšak přírodě blízkých ekosystémů, které udržují přírodní rovnováhu</a:t>
            </a:r>
            <a:r>
              <a:rPr lang="cs-CZ" dirty="0" smtClean="0"/>
              <a:t>.</a:t>
            </a:r>
          </a:p>
          <a:p>
            <a:pPr marL="0" indent="0" algn="just">
              <a:buNone/>
            </a:pPr>
            <a:r>
              <a:rPr lang="cs-CZ" dirty="0" smtClean="0"/>
              <a:t>Nadregionální – Regionální - Místní</a:t>
            </a:r>
          </a:p>
          <a:p>
            <a:pPr marL="0" indent="0" algn="just">
              <a:buNone/>
            </a:pPr>
            <a:r>
              <a:rPr lang="cs-CZ" b="1" dirty="0"/>
              <a:t>Skladebné části ÚSES</a:t>
            </a:r>
          </a:p>
          <a:p>
            <a:pPr marL="0" indent="0" algn="just">
              <a:buNone/>
            </a:pPr>
            <a:r>
              <a:rPr lang="cs-CZ" dirty="0" smtClean="0"/>
              <a:t>Biocentrum – Biokoridor – Interakční prvek</a:t>
            </a:r>
          </a:p>
          <a:p>
            <a:pPr marL="0" indent="0" algn="just">
              <a:buNone/>
            </a:pPr>
            <a:r>
              <a:rPr lang="cs-CZ" b="1" dirty="0"/>
              <a:t>Plán ÚSES</a:t>
            </a:r>
            <a:r>
              <a:rPr lang="cs-CZ" dirty="0"/>
              <a:t> je podkladem pro projekty systémů ekologické stability, provádění pozemkových úprav, zpracování </a:t>
            </a:r>
            <a:r>
              <a:rPr lang="cs-CZ" u="sng" dirty="0"/>
              <a:t>územně plánovací dokumentace</a:t>
            </a:r>
            <a:r>
              <a:rPr lang="cs-CZ" dirty="0"/>
              <a:t>, lesní hospodářské plány, vodohospodářské a jiné dokumenty ochrany a obnovy krajiny.</a:t>
            </a:r>
            <a:endParaRPr lang="cs-CZ" dirty="0" smtClean="0"/>
          </a:p>
          <a:p>
            <a:pPr marL="0" indent="0" algn="just">
              <a:buNone/>
            </a:pPr>
            <a:endParaRPr lang="cs-CZ" b="1" dirty="0"/>
          </a:p>
        </p:txBody>
      </p:sp>
      <p:pic>
        <p:nvPicPr>
          <p:cNvPr id="11"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1475656" y="476880"/>
            <a:ext cx="7128792" cy="707886"/>
          </a:xfrm>
          <a:prstGeom prst="rect">
            <a:avLst/>
          </a:prstGeom>
          <a:noFill/>
        </p:spPr>
        <p:txBody>
          <a:bodyPr wrap="square" rtlCol="0">
            <a:spAutoFit/>
          </a:bodyPr>
          <a:lstStyle/>
          <a:p>
            <a:r>
              <a:rPr lang="cs-CZ" sz="2000" b="1" dirty="0" smtClean="0"/>
              <a:t>Začlenění ochrany životního prostředí do procesů podle stavebního zákona</a:t>
            </a:r>
            <a:endParaRPr lang="cs-CZ" sz="2000" b="1" dirty="0"/>
          </a:p>
        </p:txBody>
      </p:sp>
      <p:sp>
        <p:nvSpPr>
          <p:cNvPr id="9" name="Obdélníkový bublinový popisek 8"/>
          <p:cNvSpPr/>
          <p:nvPr/>
        </p:nvSpPr>
        <p:spPr>
          <a:xfrm>
            <a:off x="4283967" y="1052736"/>
            <a:ext cx="4550279" cy="1080120"/>
          </a:xfrm>
          <a:prstGeom prst="wedgeRectCallout">
            <a:avLst>
              <a:gd name="adj1" fmla="val -23414"/>
              <a:gd name="adj2" fmla="val 57362"/>
            </a:avLst>
          </a:prstGeom>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V procesu územního pánování může docházet i k vymezení určitého režimu zvláštní ochrany. Například ÚSES (územní systém ekologické stability), který propojuje různé cenné části přírody, je vymezen právě v územním plánu nebo v zásadách územního rozvoje.</a:t>
            </a:r>
            <a:endParaRPr lang="cs-CZ" sz="600" dirty="0"/>
          </a:p>
        </p:txBody>
      </p:sp>
    </p:spTree>
    <p:extLst>
      <p:ext uri="{BB962C8B-B14F-4D97-AF65-F5344CB8AC3E}">
        <p14:creationId xmlns:p14="http://schemas.microsoft.com/office/powerpoint/2010/main" val="1152535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5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tyl, metanol, alkohol, etyl, vodka, otrava, pančovatvýrobce, placatka, kolek, drak, palírna, dr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8275"/>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9"/>
          <p:cNvSpPr>
            <a:spLocks noGrp="1"/>
          </p:cNvSpPr>
          <p:nvPr>
            <p:ph idx="1"/>
          </p:nvPr>
        </p:nvSpPr>
        <p:spPr/>
        <p:txBody>
          <a:bodyPr/>
          <a:lstStyle/>
          <a:p>
            <a:endParaRPr lang="cs-CZ"/>
          </a:p>
        </p:txBody>
      </p:sp>
      <p:pic>
        <p:nvPicPr>
          <p:cNvPr id="5122" name="Picture 2"/>
          <p:cNvPicPr>
            <a:picLocks noChangeAspect="1" noChangeArrowheads="1"/>
          </p:cNvPicPr>
          <p:nvPr/>
        </p:nvPicPr>
        <p:blipFill>
          <a:blip r:embed="rId4" cstate="print"/>
          <a:srcRect/>
          <a:stretch>
            <a:fillRect/>
          </a:stretch>
        </p:blipFill>
        <p:spPr bwMode="auto">
          <a:xfrm>
            <a:off x="611560" y="260648"/>
            <a:ext cx="7980773" cy="5904656"/>
          </a:xfrm>
          <a:prstGeom prst="rect">
            <a:avLst/>
          </a:prstGeom>
          <a:noFill/>
          <a:ln w="9525">
            <a:noFill/>
            <a:miter lim="800000"/>
            <a:headEnd/>
            <a:tailEnd/>
          </a:ln>
        </p:spPr>
      </p:pic>
    </p:spTree>
    <p:extLst>
      <p:ext uri="{BB962C8B-B14F-4D97-AF65-F5344CB8AC3E}">
        <p14:creationId xmlns:p14="http://schemas.microsoft.com/office/powerpoint/2010/main" val="189634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a:xfrm>
            <a:off x="250825" y="228600"/>
            <a:ext cx="8585200" cy="752475"/>
          </a:xfrm>
        </p:spPr>
        <p:txBody>
          <a:bodyPr>
            <a:normAutofit/>
          </a:bodyPr>
          <a:lstStyle/>
          <a:p>
            <a:pPr eaLnBrk="1" hangingPunct="1"/>
            <a:r>
              <a:rPr lang="cs-CZ" altLang="cs-CZ" sz="2400" b="1" dirty="0" smtClean="0">
                <a:latin typeface="Cambria" pitchFamily="18" charset="0"/>
              </a:rPr>
              <a:t>PROCESY PODLE STAVEBNÍHO ZÁKONA – blíže ke grafu výše</a:t>
            </a:r>
          </a:p>
        </p:txBody>
      </p:sp>
      <p:sp>
        <p:nvSpPr>
          <p:cNvPr id="20484" name="Zástupný symbol pro obsah 2"/>
          <p:cNvSpPr>
            <a:spLocks noGrp="1"/>
          </p:cNvSpPr>
          <p:nvPr>
            <p:ph idx="1"/>
          </p:nvPr>
        </p:nvSpPr>
        <p:spPr>
          <a:xfrm>
            <a:off x="323528" y="980728"/>
            <a:ext cx="8405813" cy="5473700"/>
          </a:xfrm>
        </p:spPr>
        <p:txBody>
          <a:bodyPr>
            <a:normAutofit lnSpcReduction="10000"/>
          </a:bodyPr>
          <a:lstStyle/>
          <a:p>
            <a:pPr marL="0" indent="0" eaLnBrk="1" hangingPunct="1">
              <a:buNone/>
            </a:pPr>
            <a:r>
              <a:rPr lang="cs-CZ" altLang="cs-CZ" sz="1400" b="1" dirty="0">
                <a:solidFill>
                  <a:schemeClr val="accent2"/>
                </a:solidFill>
                <a:latin typeface="Cambria" panose="02040503050406030204" pitchFamily="18" charset="0"/>
                <a:ea typeface="Cambria" panose="02040503050406030204" pitchFamily="18" charset="0"/>
              </a:rPr>
              <a:t>Ú</a:t>
            </a:r>
            <a:r>
              <a:rPr lang="cs-CZ" altLang="cs-CZ" sz="1400" b="1" dirty="0" smtClean="0">
                <a:solidFill>
                  <a:schemeClr val="accent2"/>
                </a:solidFill>
                <a:latin typeface="Cambria" panose="02040503050406030204" pitchFamily="18" charset="0"/>
                <a:ea typeface="Cambria" panose="02040503050406030204" pitchFamily="18" charset="0"/>
              </a:rPr>
              <a:t>zemní plánování</a:t>
            </a:r>
          </a:p>
          <a:p>
            <a:pPr lvl="2" eaLnBrk="1" hangingPunct="1">
              <a:lnSpc>
                <a:spcPct val="80000"/>
              </a:lnSpc>
            </a:pPr>
            <a:r>
              <a:rPr lang="cs-CZ" altLang="cs-CZ" sz="1200" b="1" dirty="0" smtClean="0">
                <a:latin typeface="Cambria" panose="02040503050406030204" pitchFamily="18" charset="0"/>
                <a:ea typeface="Cambria" panose="02040503050406030204" pitchFamily="18" charset="0"/>
              </a:rPr>
              <a:t>územně plánovací podklady – ÚAP, ÚS</a:t>
            </a:r>
          </a:p>
          <a:p>
            <a:pPr lvl="2" eaLnBrk="1" hangingPunct="1">
              <a:lnSpc>
                <a:spcPct val="80000"/>
              </a:lnSpc>
            </a:pPr>
            <a:r>
              <a:rPr lang="cs-CZ" altLang="cs-CZ" sz="1200" b="1" dirty="0" smtClean="0">
                <a:latin typeface="Cambria" panose="02040503050406030204" pitchFamily="18" charset="0"/>
                <a:ea typeface="Cambria" panose="02040503050406030204" pitchFamily="18" charset="0"/>
              </a:rPr>
              <a:t>politika územního rozvoje   (schvalovaná  usnesením vlády, není OOP ani v materiálním smyslu)</a:t>
            </a:r>
          </a:p>
          <a:p>
            <a:pPr lvl="2" eaLnBrk="1" hangingPunct="1">
              <a:lnSpc>
                <a:spcPct val="80000"/>
              </a:lnSpc>
            </a:pPr>
            <a:r>
              <a:rPr lang="cs-CZ" altLang="cs-CZ" sz="1200" b="1" dirty="0" smtClean="0">
                <a:latin typeface="Cambria" panose="02040503050406030204" pitchFamily="18" charset="0"/>
                <a:ea typeface="Cambria" panose="02040503050406030204" pitchFamily="18" charset="0"/>
              </a:rPr>
              <a:t>územně plánovací dokumentace (OOP</a:t>
            </a:r>
            <a:r>
              <a:rPr lang="cs-CZ" altLang="cs-CZ" sz="1200" dirty="0" smtClean="0">
                <a:latin typeface="Cambria" panose="02040503050406030204" pitchFamily="18" charset="0"/>
                <a:ea typeface="Cambria" panose="02040503050406030204" pitchFamily="18" charset="0"/>
              </a:rPr>
              <a:t>)</a:t>
            </a:r>
          </a:p>
          <a:p>
            <a:pPr lvl="3" eaLnBrk="1" hangingPunct="1">
              <a:lnSpc>
                <a:spcPct val="80000"/>
              </a:lnSpc>
            </a:pPr>
            <a:r>
              <a:rPr lang="cs-CZ" altLang="cs-CZ" sz="1200" dirty="0" smtClean="0">
                <a:latin typeface="Cambria" panose="02040503050406030204" pitchFamily="18" charset="0"/>
                <a:ea typeface="Cambria" panose="02040503050406030204" pitchFamily="18" charset="0"/>
              </a:rPr>
              <a:t>zásady územního rozvoje	</a:t>
            </a:r>
          </a:p>
          <a:p>
            <a:pPr lvl="3" eaLnBrk="1" hangingPunct="1">
              <a:lnSpc>
                <a:spcPct val="80000"/>
              </a:lnSpc>
            </a:pPr>
            <a:r>
              <a:rPr lang="cs-CZ" altLang="cs-CZ" sz="1200" dirty="0" smtClean="0">
                <a:latin typeface="Cambria" panose="02040503050406030204" pitchFamily="18" charset="0"/>
                <a:ea typeface="Cambria" panose="02040503050406030204" pitchFamily="18" charset="0"/>
              </a:rPr>
              <a:t>územní plán</a:t>
            </a:r>
          </a:p>
          <a:p>
            <a:pPr lvl="3" eaLnBrk="1" hangingPunct="1">
              <a:lnSpc>
                <a:spcPct val="80000"/>
              </a:lnSpc>
            </a:pPr>
            <a:r>
              <a:rPr lang="cs-CZ" altLang="cs-CZ" sz="1200" dirty="0" smtClean="0">
                <a:latin typeface="Cambria" panose="02040503050406030204" pitchFamily="18" charset="0"/>
                <a:ea typeface="Cambria" panose="02040503050406030204" pitchFamily="18" charset="0"/>
              </a:rPr>
              <a:t>regulační plán</a:t>
            </a:r>
          </a:p>
          <a:p>
            <a:pPr lvl="2" eaLnBrk="1" hangingPunct="1">
              <a:lnSpc>
                <a:spcPct val="80000"/>
              </a:lnSpc>
            </a:pPr>
            <a:r>
              <a:rPr lang="cs-CZ" altLang="cs-CZ" sz="1200" b="1" dirty="0" smtClean="0">
                <a:latin typeface="Cambria" panose="02040503050406030204" pitchFamily="18" charset="0"/>
                <a:ea typeface="Cambria" panose="02040503050406030204" pitchFamily="18" charset="0"/>
              </a:rPr>
              <a:t>samostatné vymezení zastavěného území (OOP)</a:t>
            </a:r>
          </a:p>
          <a:p>
            <a:pPr lvl="2" eaLnBrk="1" hangingPunct="1">
              <a:lnSpc>
                <a:spcPct val="80000"/>
              </a:lnSpc>
            </a:pPr>
            <a:r>
              <a:rPr lang="cs-CZ" altLang="cs-CZ" sz="1200" b="1" dirty="0" smtClean="0">
                <a:latin typeface="Cambria" panose="02040503050406030204" pitchFamily="18" charset="0"/>
                <a:ea typeface="Cambria" panose="02040503050406030204" pitchFamily="18" charset="0"/>
              </a:rPr>
              <a:t>územní opatření (OOP)</a:t>
            </a:r>
          </a:p>
          <a:p>
            <a:pPr lvl="3" eaLnBrk="1" hangingPunct="1">
              <a:lnSpc>
                <a:spcPct val="80000"/>
              </a:lnSpc>
            </a:pPr>
            <a:r>
              <a:rPr lang="cs-CZ" altLang="cs-CZ" sz="1200" dirty="0" smtClean="0">
                <a:latin typeface="Cambria" panose="02040503050406030204" pitchFamily="18" charset="0"/>
                <a:ea typeface="Cambria" panose="02040503050406030204" pitchFamily="18" charset="0"/>
              </a:rPr>
              <a:t>územní opatření o stavební uzávěře</a:t>
            </a:r>
          </a:p>
          <a:p>
            <a:pPr lvl="3" eaLnBrk="1" hangingPunct="1">
              <a:lnSpc>
                <a:spcPct val="80000"/>
              </a:lnSpc>
            </a:pPr>
            <a:r>
              <a:rPr lang="cs-CZ" altLang="cs-CZ" sz="1200" dirty="0" smtClean="0">
                <a:latin typeface="Cambria" panose="02040503050406030204" pitchFamily="18" charset="0"/>
                <a:ea typeface="Cambria" panose="02040503050406030204" pitchFamily="18" charset="0"/>
              </a:rPr>
              <a:t>územní opatření o asanaci území</a:t>
            </a:r>
          </a:p>
          <a:p>
            <a:pPr marL="1371600" lvl="3" indent="0">
              <a:lnSpc>
                <a:spcPct val="80000"/>
              </a:lnSpc>
              <a:buNone/>
            </a:pPr>
            <a:endParaRPr lang="cs-CZ" altLang="cs-CZ" sz="1200" b="1" dirty="0">
              <a:latin typeface="Cambria" panose="02040503050406030204" pitchFamily="18" charset="0"/>
              <a:ea typeface="Cambria" panose="02040503050406030204" pitchFamily="18" charset="0"/>
            </a:endParaRPr>
          </a:p>
          <a:p>
            <a:pPr marL="0" indent="0">
              <a:buNone/>
            </a:pPr>
            <a:r>
              <a:rPr lang="cs-CZ" altLang="cs-CZ" sz="1400" b="1" dirty="0">
                <a:solidFill>
                  <a:schemeClr val="accent2"/>
                </a:solidFill>
                <a:latin typeface="Cambria" panose="02040503050406030204" pitchFamily="18" charset="0"/>
                <a:ea typeface="Cambria" panose="02040503050406030204" pitchFamily="18" charset="0"/>
              </a:rPr>
              <a:t>Povolování výstavby</a:t>
            </a:r>
          </a:p>
          <a:p>
            <a:r>
              <a:rPr lang="cs-CZ" altLang="cs-CZ" sz="1200" b="1" dirty="0" smtClean="0">
                <a:latin typeface="Cambria" panose="02040503050406030204" pitchFamily="18" charset="0"/>
                <a:ea typeface="Cambria" panose="02040503050406030204" pitchFamily="18" charset="0"/>
              </a:rPr>
              <a:t>územní </a:t>
            </a:r>
            <a:r>
              <a:rPr lang="cs-CZ" altLang="cs-CZ" sz="1200" b="1" dirty="0">
                <a:latin typeface="Cambria" panose="02040503050406030204" pitchFamily="18" charset="0"/>
                <a:ea typeface="Cambria" panose="02040503050406030204" pitchFamily="18" charset="0"/>
              </a:rPr>
              <a:t>rozhodování  (ISA)</a:t>
            </a:r>
          </a:p>
          <a:p>
            <a:pPr eaLnBrk="1" hangingPunct="1"/>
            <a:r>
              <a:rPr lang="cs-CZ" altLang="cs-CZ" sz="1200" b="1" dirty="0" smtClean="0">
                <a:latin typeface="Cambria" panose="02040503050406030204" pitchFamily="18" charset="0"/>
                <a:ea typeface="Cambria" panose="02040503050406030204" pitchFamily="18" charset="0"/>
              </a:rPr>
              <a:t>ohlášení  a stavební povolení  (ISA)</a:t>
            </a:r>
          </a:p>
          <a:p>
            <a:pPr eaLnBrk="1" hangingPunct="1"/>
            <a:r>
              <a:rPr lang="cs-CZ" altLang="cs-CZ" sz="1200" b="1" dirty="0" smtClean="0">
                <a:latin typeface="Cambria" panose="02040503050406030204" pitchFamily="18" charset="0"/>
                <a:ea typeface="Cambria" panose="02040503050406030204" pitchFamily="18" charset="0"/>
              </a:rPr>
              <a:t>změna stavby před jejím dokončením  (ISA)</a:t>
            </a:r>
          </a:p>
          <a:p>
            <a:pPr eaLnBrk="1" hangingPunct="1"/>
            <a:r>
              <a:rPr lang="cs-CZ" altLang="cs-CZ" sz="1200" b="1" dirty="0" smtClean="0">
                <a:latin typeface="Cambria" panose="02040503050406030204" pitchFamily="18" charset="0"/>
                <a:ea typeface="Cambria" panose="02040503050406030204" pitchFamily="18" charset="0"/>
              </a:rPr>
              <a:t>předčasné užívání stavby (ISA)</a:t>
            </a:r>
          </a:p>
          <a:p>
            <a:pPr eaLnBrk="1" hangingPunct="1"/>
            <a:r>
              <a:rPr lang="cs-CZ" altLang="cs-CZ" sz="1200" b="1" dirty="0" smtClean="0">
                <a:latin typeface="Cambria" panose="02040503050406030204" pitchFamily="18" charset="0"/>
                <a:ea typeface="Cambria" panose="02040503050406030204" pitchFamily="18" charset="0"/>
              </a:rPr>
              <a:t>užívání dokončené stavby (ISA)</a:t>
            </a:r>
          </a:p>
          <a:p>
            <a:pPr lvl="1" eaLnBrk="1" hangingPunct="1"/>
            <a:r>
              <a:rPr lang="cs-CZ" altLang="cs-CZ" sz="1200" b="1" dirty="0" smtClean="0">
                <a:latin typeface="Cambria" panose="02040503050406030204" pitchFamily="18" charset="0"/>
                <a:ea typeface="Cambria" panose="02040503050406030204" pitchFamily="18" charset="0"/>
              </a:rPr>
              <a:t>kolaudační souhlas</a:t>
            </a:r>
          </a:p>
          <a:p>
            <a:pPr lvl="1" eaLnBrk="1" hangingPunct="1"/>
            <a:r>
              <a:rPr lang="cs-CZ" altLang="cs-CZ" sz="1200" b="1" dirty="0" smtClean="0">
                <a:latin typeface="Cambria" panose="02040503050406030204" pitchFamily="18" charset="0"/>
                <a:ea typeface="Cambria" panose="02040503050406030204" pitchFamily="18" charset="0"/>
              </a:rPr>
              <a:t>kolaudační rozhodnutí </a:t>
            </a:r>
          </a:p>
          <a:p>
            <a:pPr eaLnBrk="1" hangingPunct="1"/>
            <a:r>
              <a:rPr lang="cs-CZ" altLang="cs-CZ" sz="1200" b="1" dirty="0" smtClean="0">
                <a:latin typeface="Cambria" panose="02040503050406030204" pitchFamily="18" charset="0"/>
                <a:ea typeface="Cambria" panose="02040503050406030204" pitchFamily="18" charset="0"/>
              </a:rPr>
              <a:t>odstraňování staveb, terénních úprav a zařízení (ISA)</a:t>
            </a:r>
          </a:p>
          <a:p>
            <a:pPr eaLnBrk="1" hangingPunct="1"/>
            <a:endParaRPr lang="cs-CZ" altLang="cs-CZ" sz="1200" dirty="0" smtClean="0">
              <a:latin typeface="Cambria" panose="02040503050406030204" pitchFamily="18" charset="0"/>
              <a:ea typeface="Cambria" panose="02040503050406030204" pitchFamily="18" charset="0"/>
            </a:endParaRPr>
          </a:p>
          <a:p>
            <a:pPr eaLnBrk="1" hangingPunct="1"/>
            <a:r>
              <a:rPr lang="cs-CZ" altLang="cs-CZ" sz="1600" b="1" dirty="0" smtClean="0">
                <a:solidFill>
                  <a:srgbClr val="00B050"/>
                </a:solidFill>
                <a:latin typeface="Cambria" panose="02040503050406030204" pitchFamily="18" charset="0"/>
                <a:ea typeface="Cambria" panose="02040503050406030204" pitchFamily="18" charset="0"/>
              </a:rPr>
              <a:t>Ve VŠECH procesech OCHRANA ŽIVOTNÍHO PROSTŘEDÍ –  </a:t>
            </a:r>
            <a:r>
              <a:rPr lang="cs-CZ" altLang="cs-CZ" sz="1600" b="1" dirty="0" smtClean="0">
                <a:solidFill>
                  <a:srgbClr val="0000FF"/>
                </a:solidFill>
                <a:latin typeface="Cambria" panose="02040503050406030204" pitchFamily="18" charset="0"/>
                <a:ea typeface="Cambria" panose="02040503050406030204" pitchFamily="18" charset="0"/>
              </a:rPr>
              <a:t>ROZDÍLNOSTI:</a:t>
            </a:r>
          </a:p>
          <a:p>
            <a:pPr lvl="1"/>
            <a:r>
              <a:rPr lang="cs-CZ" altLang="cs-CZ" sz="1200" b="1" dirty="0" smtClean="0">
                <a:solidFill>
                  <a:srgbClr val="C00000"/>
                </a:solidFill>
                <a:latin typeface="Cambria" panose="02040503050406030204" pitchFamily="18" charset="0"/>
                <a:ea typeface="Cambria" panose="02040503050406030204" pitchFamily="18" charset="0"/>
              </a:rPr>
              <a:t>SUBJEKTY </a:t>
            </a:r>
            <a:r>
              <a:rPr lang="cs-CZ" altLang="cs-CZ" sz="1200" b="1" dirty="0" smtClean="0">
                <a:solidFill>
                  <a:srgbClr val="00B050"/>
                </a:solidFill>
                <a:latin typeface="Cambria" panose="02040503050406030204" pitchFamily="18" charset="0"/>
                <a:ea typeface="Cambria" panose="02040503050406030204" pitchFamily="18" charset="0"/>
              </a:rPr>
              <a:t> </a:t>
            </a:r>
          </a:p>
          <a:p>
            <a:pPr lvl="1"/>
            <a:r>
              <a:rPr lang="cs-CZ" altLang="cs-CZ" sz="1200" b="1" dirty="0" smtClean="0">
                <a:solidFill>
                  <a:srgbClr val="C00000"/>
                </a:solidFill>
                <a:latin typeface="Cambria" panose="02040503050406030204" pitchFamily="18" charset="0"/>
                <a:ea typeface="Cambria" panose="02040503050406030204" pitchFamily="18" charset="0"/>
              </a:rPr>
              <a:t>NÁSTROJE</a:t>
            </a:r>
          </a:p>
          <a:p>
            <a:r>
              <a:rPr lang="cs-CZ" altLang="cs-CZ" sz="1600" b="1" dirty="0" smtClean="0">
                <a:solidFill>
                  <a:srgbClr val="0000FF"/>
                </a:solidFill>
                <a:latin typeface="Cambria" panose="02040503050406030204" pitchFamily="18" charset="0"/>
                <a:ea typeface="Cambria" panose="02040503050406030204" pitchFamily="18" charset="0"/>
              </a:rPr>
              <a:t>DLE  POVAHY A STADIA PROCESU</a:t>
            </a:r>
          </a:p>
          <a:p>
            <a:pPr lvl="1" eaLnBrk="1" hangingPunct="1"/>
            <a:endParaRPr lang="cs-CZ" altLang="cs-CZ" sz="900" dirty="0" smtClean="0">
              <a:solidFill>
                <a:srgbClr val="C00000"/>
              </a:solidFill>
              <a:latin typeface="Cambria" panose="02040503050406030204" pitchFamily="18" charset="0"/>
              <a:ea typeface="Cambria" panose="02040503050406030204" pitchFamily="18" charset="0"/>
            </a:endParaRPr>
          </a:p>
          <a:p>
            <a:pPr eaLnBrk="1" hangingPunct="1"/>
            <a:endParaRPr lang="cs-CZ" altLang="cs-CZ" sz="1400" dirty="0" smtClean="0">
              <a:latin typeface="Cambria" panose="02040503050406030204" pitchFamily="18" charset="0"/>
              <a:ea typeface="Cambria" panose="02040503050406030204"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pPr eaLnBrk="1" hangingPunct="1"/>
            <a:r>
              <a:rPr lang="cs-CZ" altLang="cs-CZ" sz="2000" b="1" dirty="0" smtClean="0">
                <a:latin typeface="Cambria" pitchFamily="18" charset="0"/>
              </a:rPr>
              <a:t>SUBJEKTY V PROCESECH  PODLE  STAVEBNÍHO  ZÁKONA  A  JEJICH  ROLE  PŘI  OCHRANĚ   ŽIVOTNÍHO  PROSTŘEDÍ </a:t>
            </a:r>
          </a:p>
        </p:txBody>
      </p:sp>
      <p:sp>
        <p:nvSpPr>
          <p:cNvPr id="21508" name="Zástupný symbol pro obsah 2"/>
          <p:cNvSpPr>
            <a:spLocks noGrp="1"/>
          </p:cNvSpPr>
          <p:nvPr>
            <p:ph idx="1"/>
          </p:nvPr>
        </p:nvSpPr>
        <p:spPr/>
        <p:txBody>
          <a:bodyPr>
            <a:normAutofit fontScale="85000" lnSpcReduction="20000"/>
          </a:bodyPr>
          <a:lstStyle/>
          <a:p>
            <a:pPr eaLnBrk="1" hangingPunct="1">
              <a:buNone/>
            </a:pPr>
            <a:r>
              <a:rPr lang="cs-CZ" altLang="cs-CZ" b="1" dirty="0" smtClean="0">
                <a:solidFill>
                  <a:schemeClr val="accent3"/>
                </a:solidFill>
                <a:latin typeface="Cambria" pitchFamily="18" charset="0"/>
              </a:rPr>
              <a:t>Subjekty:</a:t>
            </a:r>
            <a:endParaRPr lang="en-US" altLang="cs-CZ" b="1" dirty="0" smtClean="0">
              <a:solidFill>
                <a:schemeClr val="accent3"/>
              </a:solidFill>
              <a:latin typeface="Cambria" pitchFamily="18" charset="0"/>
            </a:endParaRPr>
          </a:p>
          <a:p>
            <a:pPr lvl="1" eaLnBrk="1" hangingPunct="1"/>
            <a:r>
              <a:rPr lang="en-US" altLang="cs-CZ" dirty="0" smtClean="0">
                <a:latin typeface="Cambria" pitchFamily="18" charset="0"/>
              </a:rPr>
              <a:t>o</a:t>
            </a:r>
            <a:r>
              <a:rPr lang="cs-CZ" altLang="cs-CZ" dirty="0" err="1" smtClean="0">
                <a:latin typeface="Cambria" pitchFamily="18" charset="0"/>
              </a:rPr>
              <a:t>rgány</a:t>
            </a:r>
            <a:r>
              <a:rPr lang="cs-CZ" altLang="cs-CZ" dirty="0" smtClean="0">
                <a:latin typeface="Cambria" pitchFamily="18" charset="0"/>
              </a:rPr>
              <a:t> územního plánování</a:t>
            </a:r>
          </a:p>
          <a:p>
            <a:pPr lvl="1" eaLnBrk="1" hangingPunct="1"/>
            <a:r>
              <a:rPr lang="en-US" altLang="cs-CZ" dirty="0" smtClean="0">
                <a:latin typeface="Cambria" pitchFamily="18" charset="0"/>
              </a:rPr>
              <a:t>s</a:t>
            </a:r>
            <a:r>
              <a:rPr lang="cs-CZ" altLang="cs-CZ" dirty="0" smtClean="0">
                <a:latin typeface="Cambria" pitchFamily="18" charset="0"/>
              </a:rPr>
              <a:t>tavební úřady </a:t>
            </a:r>
          </a:p>
          <a:p>
            <a:pPr lvl="1" eaLnBrk="1" hangingPunct="1"/>
            <a:r>
              <a:rPr lang="cs-CZ" altLang="cs-CZ" dirty="0" smtClean="0">
                <a:latin typeface="Cambria" pitchFamily="18" charset="0"/>
              </a:rPr>
              <a:t>autorizovaný inspektor</a:t>
            </a:r>
          </a:p>
          <a:p>
            <a:pPr lvl="1" eaLnBrk="1" hangingPunct="1"/>
            <a:r>
              <a:rPr lang="en-US" altLang="cs-CZ" dirty="0" smtClean="0">
                <a:latin typeface="Cambria" pitchFamily="18" charset="0"/>
              </a:rPr>
              <a:t>o</a:t>
            </a:r>
            <a:r>
              <a:rPr lang="cs-CZ" altLang="cs-CZ" dirty="0" err="1" smtClean="0">
                <a:latin typeface="Cambria" pitchFamily="18" charset="0"/>
              </a:rPr>
              <a:t>bce</a:t>
            </a:r>
            <a:r>
              <a:rPr lang="cs-CZ" altLang="cs-CZ" dirty="0" smtClean="0">
                <a:latin typeface="Cambria" pitchFamily="18" charset="0"/>
              </a:rPr>
              <a:t> </a:t>
            </a:r>
          </a:p>
          <a:p>
            <a:pPr lvl="1" eaLnBrk="1" hangingPunct="1"/>
            <a:r>
              <a:rPr lang="en-US" altLang="cs-CZ" dirty="0" smtClean="0">
                <a:latin typeface="Cambria" pitchFamily="18" charset="0"/>
              </a:rPr>
              <a:t>d</a:t>
            </a:r>
            <a:r>
              <a:rPr lang="cs-CZ" altLang="cs-CZ" dirty="0" err="1" smtClean="0">
                <a:latin typeface="Cambria" pitchFamily="18" charset="0"/>
              </a:rPr>
              <a:t>otčené</a:t>
            </a:r>
            <a:r>
              <a:rPr lang="cs-CZ" altLang="cs-CZ" dirty="0" smtClean="0">
                <a:latin typeface="Cambria" pitchFamily="18" charset="0"/>
              </a:rPr>
              <a:t> orgány</a:t>
            </a:r>
          </a:p>
          <a:p>
            <a:pPr lvl="1" eaLnBrk="1" hangingPunct="1"/>
            <a:r>
              <a:rPr lang="en-US" altLang="cs-CZ" dirty="0" smtClean="0">
                <a:latin typeface="Cambria" pitchFamily="18" charset="0"/>
              </a:rPr>
              <a:t>v</a:t>
            </a:r>
            <a:r>
              <a:rPr lang="cs-CZ" altLang="cs-CZ" dirty="0" err="1" smtClean="0">
                <a:latin typeface="Cambria" pitchFamily="18" charset="0"/>
              </a:rPr>
              <a:t>eřejnost</a:t>
            </a:r>
            <a:r>
              <a:rPr lang="cs-CZ" altLang="cs-CZ" dirty="0" smtClean="0">
                <a:latin typeface="Cambria" pitchFamily="18" charset="0"/>
              </a:rPr>
              <a:t>/dotčená veřejnost</a:t>
            </a:r>
          </a:p>
          <a:p>
            <a:pPr lvl="1" eaLnBrk="1" hangingPunct="1"/>
            <a:r>
              <a:rPr lang="en-US" altLang="cs-CZ" dirty="0" smtClean="0">
                <a:latin typeface="Cambria" pitchFamily="18" charset="0"/>
              </a:rPr>
              <a:t>u</a:t>
            </a:r>
            <a:r>
              <a:rPr lang="cs-CZ" altLang="cs-CZ" dirty="0" err="1" smtClean="0">
                <a:latin typeface="Cambria" pitchFamily="18" charset="0"/>
              </a:rPr>
              <a:t>častníci</a:t>
            </a:r>
            <a:r>
              <a:rPr lang="cs-CZ" altLang="cs-CZ" dirty="0" smtClean="0">
                <a:latin typeface="Cambria" pitchFamily="18" charset="0"/>
              </a:rPr>
              <a:t> procesů/řízení</a:t>
            </a:r>
          </a:p>
          <a:p>
            <a:pPr lvl="1" eaLnBrk="1" hangingPunct="1"/>
            <a:r>
              <a:rPr lang="cs-CZ" altLang="cs-CZ" dirty="0" smtClean="0">
                <a:latin typeface="Cambria" pitchFamily="18" charset="0"/>
              </a:rPr>
              <a:t>další subjekty (autorizované  osoby – projektanti)</a:t>
            </a:r>
            <a:endParaRPr lang="en-US" altLang="cs-CZ" dirty="0" smtClean="0">
              <a:latin typeface="Cambria" pitchFamily="18" charset="0"/>
            </a:endParaRPr>
          </a:p>
          <a:p>
            <a:endParaRPr lang="cs-CZ" altLang="cs-CZ" sz="2800" dirty="0" smtClean="0">
              <a:latin typeface="Cambria" pitchFamily="18" charset="0"/>
            </a:endParaRPr>
          </a:p>
          <a:p>
            <a:pPr lvl="1"/>
            <a:r>
              <a:rPr lang="en-US" altLang="cs-CZ" sz="2400" dirty="0" smtClean="0">
                <a:latin typeface="Cambria" pitchFamily="18" charset="0"/>
              </a:rPr>
              <a:t>Po</a:t>
            </a:r>
            <a:r>
              <a:rPr lang="cs-CZ" altLang="cs-CZ" sz="2400" dirty="0" smtClean="0">
                <a:latin typeface="Cambria" pitchFamily="18" charset="0"/>
              </a:rPr>
              <a:t>z</a:t>
            </a:r>
            <a:r>
              <a:rPr lang="en-US" altLang="cs-CZ" sz="2400" dirty="0" smtClean="0">
                <a:latin typeface="Cambria" pitchFamily="18" charset="0"/>
              </a:rPr>
              <a:t>ice a n</a:t>
            </a:r>
            <a:r>
              <a:rPr lang="cs-CZ" altLang="cs-CZ" sz="2400" dirty="0" smtClean="0">
                <a:latin typeface="Cambria" pitchFamily="18" charset="0"/>
              </a:rPr>
              <a:t>á</a:t>
            </a:r>
            <a:r>
              <a:rPr lang="en-US" altLang="cs-CZ" sz="2400" dirty="0" err="1" smtClean="0">
                <a:latin typeface="Cambria" pitchFamily="18" charset="0"/>
              </a:rPr>
              <a:t>stroje</a:t>
            </a:r>
            <a:r>
              <a:rPr lang="cs-CZ" altLang="cs-CZ" sz="2400" dirty="0" smtClean="0">
                <a:latin typeface="Cambria" pitchFamily="18" charset="0"/>
              </a:rPr>
              <a:t>, jimiž disponují </a:t>
            </a:r>
            <a:r>
              <a:rPr lang="en-US" altLang="cs-CZ" sz="2400" dirty="0" smtClean="0">
                <a:latin typeface="Cambria" pitchFamily="18" charset="0"/>
              </a:rPr>
              <a:t> </a:t>
            </a:r>
            <a:r>
              <a:rPr lang="cs-CZ" altLang="cs-CZ" sz="2400" dirty="0" smtClean="0">
                <a:latin typeface="Cambria" pitchFamily="18" charset="0"/>
              </a:rPr>
              <a:t>jednotlivé subjekty, jsou diferencovány </a:t>
            </a:r>
            <a:r>
              <a:rPr lang="en-US" altLang="cs-CZ" sz="2400" dirty="0" err="1" smtClean="0">
                <a:latin typeface="Cambria" pitchFamily="18" charset="0"/>
              </a:rPr>
              <a:t>dle</a:t>
            </a:r>
            <a:r>
              <a:rPr lang="en-US" altLang="cs-CZ" sz="2400" dirty="0" smtClean="0">
                <a:latin typeface="Cambria" pitchFamily="18" charset="0"/>
              </a:rPr>
              <a:t> </a:t>
            </a:r>
            <a:r>
              <a:rPr lang="en-US" altLang="cs-CZ" sz="2400" dirty="0" err="1" smtClean="0">
                <a:latin typeface="Cambria" pitchFamily="18" charset="0"/>
              </a:rPr>
              <a:t>st</a:t>
            </a:r>
            <a:r>
              <a:rPr lang="cs-CZ" altLang="cs-CZ" sz="2400" dirty="0" smtClean="0">
                <a:latin typeface="Cambria" pitchFamily="18" charset="0"/>
              </a:rPr>
              <a:t>á</a:t>
            </a:r>
            <a:r>
              <a:rPr lang="en-US" altLang="cs-CZ" sz="2400" dirty="0" err="1" smtClean="0">
                <a:latin typeface="Cambria" pitchFamily="18" charset="0"/>
              </a:rPr>
              <a:t>dia</a:t>
            </a:r>
            <a:r>
              <a:rPr lang="en-US" altLang="cs-CZ" sz="2400" dirty="0" smtClean="0">
                <a:latin typeface="Cambria" pitchFamily="18" charset="0"/>
              </a:rPr>
              <a:t> a </a:t>
            </a:r>
            <a:r>
              <a:rPr lang="en-US" altLang="cs-CZ" sz="2400" dirty="0" err="1" smtClean="0">
                <a:latin typeface="Cambria" pitchFamily="18" charset="0"/>
              </a:rPr>
              <a:t>povah</a:t>
            </a:r>
            <a:r>
              <a:rPr lang="cs-CZ" altLang="cs-CZ" sz="2400" dirty="0" smtClean="0">
                <a:latin typeface="Cambria" pitchFamily="18" charset="0"/>
              </a:rPr>
              <a:t>y</a:t>
            </a:r>
            <a:r>
              <a:rPr lang="en-US" altLang="cs-CZ" sz="2400" dirty="0" smtClean="0">
                <a:latin typeface="Cambria" pitchFamily="18" charset="0"/>
              </a:rPr>
              <a:t> </a:t>
            </a:r>
            <a:r>
              <a:rPr lang="en-US" altLang="cs-CZ" sz="2400" dirty="0" err="1" smtClean="0">
                <a:latin typeface="Cambria" pitchFamily="18" charset="0"/>
              </a:rPr>
              <a:t>procesu</a:t>
            </a:r>
            <a:endParaRPr lang="cs-CZ" altLang="cs-CZ" sz="2400" dirty="0" smtClean="0">
              <a:latin typeface="Cambria" pitchFamily="18" charset="0"/>
            </a:endParaRPr>
          </a:p>
          <a:p>
            <a:pPr lvl="1" eaLnBrk="1" hangingPunct="1"/>
            <a:endParaRPr lang="cs-CZ" altLang="cs-CZ" dirty="0" smtClean="0">
              <a:latin typeface="Cambria" pitchFamily="18" charset="0"/>
            </a:endParaRPr>
          </a:p>
          <a:p>
            <a:pPr lvl="1" eaLnBrk="1" hangingPunct="1"/>
            <a:endParaRPr lang="cs-CZ" altLang="cs-CZ" dirty="0" smtClean="0">
              <a:latin typeface="Cambria" pitchFamily="18" charset="0"/>
            </a:endParaRPr>
          </a:p>
        </p:txBody>
      </p:sp>
      <p:sp>
        <p:nvSpPr>
          <p:cNvPr id="3" name="Šipka doprava 2"/>
          <p:cNvSpPr/>
          <p:nvPr/>
        </p:nvSpPr>
        <p:spPr>
          <a:xfrm>
            <a:off x="457200" y="5301208"/>
            <a:ext cx="7727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755576" y="908720"/>
            <a:ext cx="3208799" cy="1028700"/>
          </a:xfrm>
          <a:prstGeom prst="rect">
            <a:avLst/>
          </a:prstGeom>
        </p:spPr>
        <p:txBody>
          <a:bodyPr vert="horz" lIns="91425" tIns="91425" rIns="91425" bIns="91425" rtlCol="0" anchor="ctr" anchorCtr="0">
            <a:noAutofit/>
          </a:bodyPr>
          <a:lstStyle/>
          <a:p>
            <a:pPr lvl="0"/>
            <a:r>
              <a:rPr lang="cs-CZ" sz="2000" b="1" i="1" dirty="0" smtClean="0">
                <a:solidFill>
                  <a:schemeClr val="bg1"/>
                </a:solidFill>
                <a:latin typeface="Cambria" panose="02040503050406030204" pitchFamily="18" charset="0"/>
                <a:ea typeface="Roboto Slab" panose="020B0604020202020204" charset="0"/>
              </a:rPr>
              <a:t>Osnova</a:t>
            </a:r>
            <a:endParaRPr lang="en" sz="2000" b="1" i="1" dirty="0">
              <a:solidFill>
                <a:schemeClr val="bg1"/>
              </a:solidFill>
              <a:latin typeface="Cambria" panose="02040503050406030204" pitchFamily="18" charset="0"/>
              <a:ea typeface="Roboto Slab" panose="020B0604020202020204" charset="0"/>
            </a:endParaRPr>
          </a:p>
        </p:txBody>
      </p:sp>
      <p:sp>
        <p:nvSpPr>
          <p:cNvPr id="119" name="Shape 119"/>
          <p:cNvSpPr txBox="1"/>
          <p:nvPr/>
        </p:nvSpPr>
        <p:spPr>
          <a:xfrm>
            <a:off x="784186" y="2699709"/>
            <a:ext cx="7949850" cy="3186774"/>
          </a:xfrm>
          <a:prstGeom prst="rect">
            <a:avLst/>
          </a:prstGeom>
          <a:noFill/>
          <a:ln>
            <a:noFill/>
          </a:ln>
        </p:spPr>
        <p:txBody>
          <a:bodyPr lIns="91425" tIns="91425" rIns="91425" bIns="91425" anchor="t" anchorCtr="0">
            <a:noAutofit/>
          </a:bodyPr>
          <a:lstStyle/>
          <a:p>
            <a:pPr marL="285750" lvl="3" indent="-285750">
              <a:spcBef>
                <a:spcPts val="600"/>
              </a:spcBef>
              <a:buFont typeface="Arial" panose="020B0604020202020204" pitchFamily="34" charset="0"/>
              <a:buChar char="•"/>
            </a:pPr>
            <a:r>
              <a:rPr lang="cs-CZ" b="1" dirty="0">
                <a:latin typeface="Cambria" pitchFamily="18" charset="0"/>
                <a:ea typeface="Roboto Slab" panose="020B0604020202020204" charset="0"/>
                <a:cs typeface="Nixie One"/>
                <a:sym typeface="Nixie One"/>
              </a:rPr>
              <a:t>Ochrana životního prostředí v procesech podle stavebního </a:t>
            </a:r>
            <a:r>
              <a:rPr lang="cs-CZ" b="1" dirty="0" smtClean="0">
                <a:latin typeface="Cambria" pitchFamily="18" charset="0"/>
                <a:ea typeface="Roboto Slab" panose="020B0604020202020204" charset="0"/>
                <a:cs typeface="Nixie One"/>
                <a:sym typeface="Nixie One"/>
              </a:rPr>
              <a:t>zákona</a:t>
            </a:r>
          </a:p>
          <a:p>
            <a:pPr marL="285750" lvl="3" indent="-285750">
              <a:spcBef>
                <a:spcPts val="600"/>
              </a:spcBef>
              <a:buFont typeface="Arial" panose="020B0604020202020204" pitchFamily="34" charset="0"/>
              <a:buChar char="•"/>
            </a:pPr>
            <a:r>
              <a:rPr lang="cs-CZ" b="1" dirty="0" smtClean="0">
                <a:latin typeface="Cambria" pitchFamily="18" charset="0"/>
                <a:ea typeface="Roboto Slab" panose="020B0604020202020204" charset="0"/>
                <a:cs typeface="Nixie One"/>
                <a:sym typeface="Nixie One"/>
              </a:rPr>
              <a:t>Posuzování </a:t>
            </a:r>
            <a:r>
              <a:rPr lang="cs-CZ" b="1" dirty="0">
                <a:latin typeface="Cambria" pitchFamily="18" charset="0"/>
                <a:ea typeface="Roboto Slab" panose="020B0604020202020204" charset="0"/>
                <a:cs typeface="Nixie One"/>
                <a:sym typeface="Nixie One"/>
              </a:rPr>
              <a:t>vlivů na životní </a:t>
            </a:r>
            <a:r>
              <a:rPr lang="cs-CZ" b="1" dirty="0" smtClean="0">
                <a:latin typeface="Cambria" pitchFamily="18" charset="0"/>
                <a:ea typeface="Roboto Slab" panose="020B0604020202020204" charset="0"/>
                <a:cs typeface="Nixie One"/>
                <a:sym typeface="Nixie One"/>
              </a:rPr>
              <a:t>prostředí</a:t>
            </a:r>
          </a:p>
          <a:p>
            <a:pPr marL="285750" lvl="3" indent="-285750">
              <a:spcBef>
                <a:spcPts val="600"/>
              </a:spcBef>
              <a:buFont typeface="Arial" panose="020B0604020202020204" pitchFamily="34" charset="0"/>
              <a:buChar char="•"/>
            </a:pPr>
            <a:r>
              <a:rPr lang="cs-CZ" b="1" dirty="0" smtClean="0">
                <a:latin typeface="Cambria" pitchFamily="18" charset="0"/>
                <a:ea typeface="Roboto Slab" panose="020B0604020202020204" charset="0"/>
                <a:cs typeface="Nixie One"/>
                <a:sym typeface="Nixie One"/>
              </a:rPr>
              <a:t>Integrované povolování</a:t>
            </a:r>
            <a:endParaRPr lang="cs-CZ" b="1" dirty="0">
              <a:latin typeface="Cambria" pitchFamily="18" charset="0"/>
              <a:ea typeface="Roboto Slab" panose="020B0604020202020204" charset="0"/>
              <a:cs typeface="Nixie One"/>
              <a:sym typeface="Nixie One"/>
            </a:endParaRPr>
          </a:p>
        </p:txBody>
      </p:sp>
      <p:sp>
        <p:nvSpPr>
          <p:cNvPr id="4" name="Obdélníkový bublinový popisek 3"/>
          <p:cNvSpPr/>
          <p:nvPr/>
        </p:nvSpPr>
        <p:spPr>
          <a:xfrm>
            <a:off x="4355976" y="4293096"/>
            <a:ext cx="3992001" cy="555526"/>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smtClean="0"/>
              <a:t>Podobně jako u ostatních prezentací platí, že uvedené informace slouží spíše jen k dokreslení látky, kterou najdete v učebnici.</a:t>
            </a:r>
            <a:endParaRPr lang="cs-CZ" sz="1000" b="1" dirty="0"/>
          </a:p>
        </p:txBody>
      </p:sp>
    </p:spTree>
    <p:extLst>
      <p:ext uri="{BB962C8B-B14F-4D97-AF65-F5344CB8AC3E}">
        <p14:creationId xmlns:p14="http://schemas.microsoft.com/office/powerpoint/2010/main" val="193495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eaLnBrk="1" fontAlgn="auto" hangingPunct="1">
              <a:spcAft>
                <a:spcPts val="0"/>
              </a:spcAft>
              <a:defRPr/>
            </a:pPr>
            <a:r>
              <a:rPr lang="cs-CZ" sz="2800" b="1" dirty="0">
                <a:latin typeface="Cambria" pitchFamily="18" charset="0"/>
              </a:rPr>
              <a:t>Orgány územního plánování a stavební úřady</a:t>
            </a:r>
            <a:r>
              <a:rPr lang="cs-CZ" sz="2800" b="1" i="1" dirty="0">
                <a:latin typeface="Cambria" pitchFamily="18" charset="0"/>
              </a:rPr>
              <a:t> </a:t>
            </a:r>
            <a:endParaRPr lang="cs-CZ" sz="3600" b="1" dirty="0">
              <a:latin typeface="Cambria" pitchFamily="18" charset="0"/>
            </a:endParaRPr>
          </a:p>
        </p:txBody>
      </p:sp>
      <p:sp>
        <p:nvSpPr>
          <p:cNvPr id="21507" name="Zástupný symbol pro obsah 2"/>
          <p:cNvSpPr>
            <a:spLocks noGrp="1"/>
          </p:cNvSpPr>
          <p:nvPr>
            <p:ph idx="1"/>
          </p:nvPr>
        </p:nvSpPr>
        <p:spPr>
          <a:xfrm>
            <a:off x="250825" y="1484313"/>
            <a:ext cx="8432800" cy="4897437"/>
          </a:xfrm>
        </p:spPr>
        <p:txBody>
          <a:bodyPr>
            <a:normAutofit lnSpcReduction="10000"/>
          </a:bodyPr>
          <a:lstStyle/>
          <a:p>
            <a:pPr marL="274320" indent="-274320" eaLnBrk="1" fontAlgn="auto" hangingPunct="1">
              <a:lnSpc>
                <a:spcPct val="80000"/>
              </a:lnSpc>
              <a:spcAft>
                <a:spcPts val="0"/>
              </a:spcAft>
              <a:buFont typeface="Wingdings 2" pitchFamily="18" charset="2"/>
              <a:buNone/>
              <a:defRPr/>
            </a:pPr>
            <a:r>
              <a:rPr lang="cs-CZ" altLang="cs-CZ" sz="2000" b="1" u="sng" dirty="0" smtClean="0">
                <a:solidFill>
                  <a:srgbClr val="FF9933"/>
                </a:solidFill>
                <a:latin typeface="Cambria" pitchFamily="18" charset="0"/>
                <a:cs typeface="Times New Roman" pitchFamily="18" charset="0"/>
              </a:rPr>
              <a:t>orgány územního plánování</a:t>
            </a:r>
            <a:r>
              <a:rPr lang="cs-CZ" altLang="cs-CZ" sz="2000" b="1"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a:t>
            </a:r>
            <a:r>
              <a:rPr lang="cs-CZ" altLang="cs-CZ" sz="2000" dirty="0" smtClean="0">
                <a:latin typeface="Cambria" pitchFamily="18" charset="0"/>
                <a:cs typeface="Times New Roman" pitchFamily="18" charset="0"/>
              </a:rPr>
              <a:t>- </a:t>
            </a:r>
            <a:r>
              <a:rPr lang="cs-CZ" altLang="cs-CZ" sz="2000" b="1" dirty="0" smtClean="0">
                <a:latin typeface="Cambria" pitchFamily="18" charset="0"/>
                <a:cs typeface="Times New Roman" pitchFamily="18" charset="0"/>
              </a:rPr>
              <a:t>orgány obcí (zastupitelstvo, rada, obecní  úřad),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úřad územního plánování</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orgány krajů (zastupitelstvo, rada, krajský  úřad)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Ministerstvo pro místní rozvoj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Ministerstvo obrany.</a:t>
            </a:r>
          </a:p>
          <a:p>
            <a:pPr marL="274320" indent="-274320" eaLnBrk="1" fontAlgn="auto" hangingPunct="1">
              <a:lnSpc>
                <a:spcPct val="80000"/>
              </a:lnSpc>
              <a:spcAft>
                <a:spcPts val="0"/>
              </a:spcAft>
              <a:buFont typeface="Wingdings 2" pitchFamily="18" charset="2"/>
              <a:buNone/>
              <a:defRPr/>
            </a:pPr>
            <a:r>
              <a:rPr lang="cs-CZ" altLang="cs-CZ" sz="2000"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u="sng" dirty="0" smtClean="0">
                <a:solidFill>
                  <a:srgbClr val="FF9933"/>
                </a:solidFill>
                <a:latin typeface="Cambria" pitchFamily="18" charset="0"/>
                <a:cs typeface="Times New Roman" pitchFamily="18" charset="0"/>
              </a:rPr>
              <a:t>stavební úřady</a:t>
            </a:r>
            <a:r>
              <a:rPr lang="cs-CZ" altLang="cs-CZ" sz="2000" b="1"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stavební úřady, označované jako  </a:t>
            </a:r>
            <a:r>
              <a:rPr lang="cs-CZ" altLang="cs-CZ" sz="2000" b="1" dirty="0" smtClean="0">
                <a:solidFill>
                  <a:schemeClr val="accent6"/>
                </a:solidFill>
                <a:latin typeface="Cambria" pitchFamily="18" charset="0"/>
                <a:cs typeface="Times New Roman" pitchFamily="18" charset="0"/>
              </a:rPr>
              <a:t>„obecné</a:t>
            </a:r>
            <a:r>
              <a:rPr lang="cs-CZ" altLang="cs-CZ" sz="2000" b="1" dirty="0" smtClean="0">
                <a:solidFill>
                  <a:srgbClr val="FF9933"/>
                </a:solidFill>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stavební úřady </a:t>
            </a:r>
            <a:r>
              <a:rPr lang="cs-CZ" altLang="cs-CZ" sz="2000" b="1" dirty="0" smtClean="0">
                <a:solidFill>
                  <a:srgbClr val="FF0000"/>
                </a:solidFill>
                <a:latin typeface="Cambria" pitchFamily="18" charset="0"/>
                <a:cs typeface="Times New Roman" pitchFamily="18" charset="0"/>
              </a:rPr>
              <a:t>u řízení navazujících na EIA </a:t>
            </a:r>
            <a:endParaRPr lang="cs-CZ" altLang="cs-CZ" sz="2000" b="1" dirty="0">
              <a:solidFill>
                <a:srgbClr val="FF0000"/>
              </a:solidFill>
              <a:latin typeface="Cambria" pitchFamily="18" charset="0"/>
              <a:cs typeface="Times New Roman" pitchFamily="18" charset="0"/>
            </a:endParaRPr>
          </a:p>
          <a:p>
            <a:pPr marL="274320" indent="-274320" eaLnBrk="1" fontAlgn="auto" hangingPunct="1">
              <a:lnSpc>
                <a:spcPct val="80000"/>
              </a:lnSpc>
              <a:spcAft>
                <a:spcPts val="0"/>
              </a:spcAft>
              <a:buFont typeface="Wingdings 2" pitchFamily="18" charset="2"/>
              <a:buNone/>
              <a:defRPr/>
            </a:pPr>
            <a:r>
              <a:rPr lang="cs-CZ" altLang="cs-CZ" sz="2000" b="1" dirty="0" smtClean="0">
                <a:solidFill>
                  <a:srgbClr val="FF0000"/>
                </a:solidFill>
                <a:latin typeface="Cambria" pitchFamily="18" charset="0"/>
                <a:cs typeface="Times New Roman" pitchFamily="18" charset="0"/>
              </a:rPr>
              <a:t>			</a:t>
            </a:r>
            <a:r>
              <a:rPr lang="cs-CZ" altLang="cs-CZ" sz="2000" b="1" dirty="0" smtClean="0">
                <a:solidFill>
                  <a:srgbClr val="00B050"/>
                </a:solidFill>
                <a:latin typeface="Cambria" pitchFamily="18" charset="0"/>
                <a:cs typeface="Times New Roman" pitchFamily="18" charset="0"/>
              </a:rPr>
              <a:t>obecní úřad obce s rozšířenou působností (</a:t>
            </a:r>
            <a:r>
              <a:rPr lang="cs-CZ" altLang="cs-CZ" sz="2000" b="1" dirty="0" smtClean="0">
                <a:solidFill>
                  <a:srgbClr val="33CC33"/>
                </a:solidFill>
                <a:latin typeface="Cambria" pitchFamily="18" charset="0"/>
                <a:cs typeface="Times New Roman" pitchFamily="18" charset="0"/>
              </a:rPr>
              <a:t>OÚORP) </a:t>
            </a:r>
            <a:r>
              <a:rPr lang="cs-CZ" altLang="cs-CZ" sz="2000" b="1"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a:t>
            </a:r>
            <a:r>
              <a:rPr lang="cs-CZ" altLang="cs-CZ" sz="2000" b="1" dirty="0" smtClean="0">
                <a:solidFill>
                  <a:srgbClr val="FF9933"/>
                </a:solidFill>
                <a:latin typeface="Cambria" pitchFamily="18" charset="0"/>
                <a:cs typeface="Times New Roman" pitchFamily="18" charset="0"/>
              </a:rPr>
              <a:t>speciální</a:t>
            </a:r>
            <a:r>
              <a:rPr lang="cs-CZ" altLang="cs-CZ" sz="2000" b="1" dirty="0" smtClean="0">
                <a:latin typeface="Cambria" pitchFamily="18" charset="0"/>
                <a:cs typeface="Times New Roman" pitchFamily="18" charset="0"/>
              </a:rPr>
              <a:t> stavební úřady,</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a:t>
            </a:r>
          </a:p>
          <a:p>
            <a:pPr marL="274320" indent="-274320" eaLnBrk="1" fontAlgn="auto" hangingPunct="1">
              <a:lnSpc>
                <a:spcPct val="80000"/>
              </a:lnSpc>
              <a:spcAft>
                <a:spcPts val="0"/>
              </a:spcAft>
              <a:buFont typeface="Wingdings 2" pitchFamily="18" charset="2"/>
              <a:buNone/>
              <a:defRPr/>
            </a:pPr>
            <a:r>
              <a:rPr lang="cs-CZ" altLang="cs-CZ" sz="2000" b="1" dirty="0" smtClean="0">
                <a:latin typeface="Cambria" pitchFamily="18" charset="0"/>
                <a:cs typeface="Times New Roman" pitchFamily="18" charset="0"/>
              </a:rPr>
              <a:t>               - </a:t>
            </a:r>
            <a:r>
              <a:rPr lang="cs-CZ" altLang="cs-CZ" sz="2000" b="1" dirty="0" smtClean="0">
                <a:solidFill>
                  <a:srgbClr val="FF9933"/>
                </a:solidFill>
                <a:latin typeface="Cambria" pitchFamily="18" charset="0"/>
                <a:cs typeface="Times New Roman" pitchFamily="18" charset="0"/>
              </a:rPr>
              <a:t>vojenské  a jiné</a:t>
            </a:r>
            <a:r>
              <a:rPr lang="cs-CZ" altLang="cs-CZ" sz="2000" b="1" dirty="0" smtClean="0">
                <a:latin typeface="Cambria" pitchFamily="18" charset="0"/>
                <a:cs typeface="Times New Roman" pitchFamily="18" charset="0"/>
              </a:rPr>
              <a:t> stavební úřady</a:t>
            </a:r>
          </a:p>
          <a:p>
            <a:pPr marL="274320" indent="-274320" eaLnBrk="1" fontAlgn="auto" hangingPunct="1">
              <a:spcAft>
                <a:spcPts val="0"/>
              </a:spcAft>
              <a:buFont typeface="Wingdings 2"/>
              <a:buChar char=""/>
              <a:defRPr/>
            </a:pPr>
            <a:endParaRPr lang="cs-CZ" altLang="cs-CZ" sz="2000" b="1" dirty="0" smtClean="0">
              <a:latin typeface="Cambria" pitchFamily="18" charset="0"/>
              <a:cs typeface="Times New Roman"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cs-CZ" altLang="cs-CZ" sz="4000" b="1" dirty="0" smtClean="0">
                <a:latin typeface="Cambria" pitchFamily="18" charset="0"/>
              </a:rPr>
              <a:t>Dotčené orgány</a:t>
            </a:r>
          </a:p>
        </p:txBody>
      </p:sp>
      <p:sp>
        <p:nvSpPr>
          <p:cNvPr id="24580" name="Rectangle 3"/>
          <p:cNvSpPr>
            <a:spLocks noGrp="1" noChangeArrowheads="1"/>
          </p:cNvSpPr>
          <p:nvPr>
            <p:ph idx="1"/>
          </p:nvPr>
        </p:nvSpPr>
        <p:spPr>
          <a:xfrm>
            <a:off x="457200" y="1417638"/>
            <a:ext cx="8229600" cy="5303837"/>
          </a:xfrm>
        </p:spPr>
        <p:txBody>
          <a:bodyPr>
            <a:noAutofit/>
          </a:bodyPr>
          <a:lstStyle/>
          <a:p>
            <a:pPr eaLnBrk="1" hangingPunct="1">
              <a:lnSpc>
                <a:spcPct val="90000"/>
              </a:lnSpc>
            </a:pPr>
            <a:r>
              <a:rPr lang="cs-CZ" altLang="cs-CZ" sz="2400" b="1" u="sng" dirty="0" smtClean="0">
                <a:solidFill>
                  <a:srgbClr val="C00000"/>
                </a:solidFill>
                <a:latin typeface="Cambria" pitchFamily="18" charset="0"/>
              </a:rPr>
              <a:t>ochrana veřejných zájmů podle zvláštních předpisů – tj. </a:t>
            </a:r>
            <a:r>
              <a:rPr lang="cs-CZ" altLang="cs-CZ" sz="2400" b="1" u="sng" dirty="0" smtClean="0">
                <a:solidFill>
                  <a:srgbClr val="00B050"/>
                </a:solidFill>
                <a:latin typeface="Cambria" pitchFamily="18" charset="0"/>
              </a:rPr>
              <a:t>vč. veřejného zájmu na ochraně životního prostředí </a:t>
            </a:r>
          </a:p>
          <a:p>
            <a:pPr eaLnBrk="1" hangingPunct="1">
              <a:lnSpc>
                <a:spcPct val="90000"/>
              </a:lnSpc>
            </a:pPr>
            <a:endParaRPr lang="cs-CZ" altLang="cs-CZ" sz="1800" b="1" u="sng" dirty="0" smtClean="0">
              <a:solidFill>
                <a:srgbClr val="00B050"/>
              </a:solidFill>
              <a:latin typeface="Cambria" pitchFamily="18" charset="0"/>
            </a:endParaRPr>
          </a:p>
          <a:p>
            <a:pPr eaLnBrk="1" hangingPunct="1">
              <a:lnSpc>
                <a:spcPct val="90000"/>
              </a:lnSpc>
            </a:pPr>
            <a:r>
              <a:rPr lang="cs-CZ" altLang="cs-CZ" sz="1800" b="1" dirty="0" smtClean="0">
                <a:solidFill>
                  <a:srgbClr val="C00000"/>
                </a:solidFill>
                <a:latin typeface="Cambria" pitchFamily="18" charset="0"/>
              </a:rPr>
              <a:t>princip součinnosti </a:t>
            </a:r>
            <a:r>
              <a:rPr lang="cs-CZ" altLang="cs-CZ" sz="1800" b="1" dirty="0" smtClean="0">
                <a:latin typeface="Cambria" pitchFamily="18" charset="0"/>
              </a:rPr>
              <a:t>s orgány územního plánování a stavebními úřady</a:t>
            </a:r>
          </a:p>
          <a:p>
            <a:pPr lvl="1" eaLnBrk="1" hangingPunct="1">
              <a:lnSpc>
                <a:spcPct val="90000"/>
              </a:lnSpc>
            </a:pPr>
            <a:endParaRPr lang="cs-CZ" altLang="cs-CZ" sz="1800" b="1" dirty="0" smtClean="0">
              <a:latin typeface="Cambria" pitchFamily="18" charset="0"/>
            </a:endParaRPr>
          </a:p>
          <a:p>
            <a:pPr eaLnBrk="1" hangingPunct="1">
              <a:lnSpc>
                <a:spcPct val="90000"/>
              </a:lnSpc>
            </a:pPr>
            <a:r>
              <a:rPr lang="cs-CZ" altLang="cs-CZ" sz="1800" b="1" u="sng" dirty="0" smtClean="0">
                <a:latin typeface="Cambria" pitchFamily="18" charset="0"/>
              </a:rPr>
              <a:t>vzájemné </a:t>
            </a:r>
            <a:r>
              <a:rPr lang="cs-CZ" altLang="cs-CZ" sz="1800" b="1" u="sng" dirty="0" smtClean="0">
                <a:solidFill>
                  <a:srgbClr val="C00000"/>
                </a:solidFill>
                <a:latin typeface="Cambria" pitchFamily="18" charset="0"/>
              </a:rPr>
              <a:t>věcné a časové vazby mezi stanovisky a závaznými stanovisky </a:t>
            </a:r>
            <a:r>
              <a:rPr lang="cs-CZ" altLang="cs-CZ" sz="1800" b="1" u="sng" dirty="0" smtClean="0">
                <a:latin typeface="Cambria" pitchFamily="18" charset="0"/>
              </a:rPr>
              <a:t>vydanými v procesech, které na sebe věcně a časově navazují</a:t>
            </a:r>
            <a:r>
              <a:rPr lang="cs-CZ" altLang="cs-CZ" sz="1800" b="1" dirty="0" smtClean="0">
                <a:latin typeface="Cambria" pitchFamily="18" charset="0"/>
              </a:rPr>
              <a:t> </a:t>
            </a:r>
          </a:p>
          <a:p>
            <a:pPr lvl="1" eaLnBrk="1" hangingPunct="1">
              <a:lnSpc>
                <a:spcPct val="90000"/>
              </a:lnSpc>
            </a:pPr>
            <a:r>
              <a:rPr lang="cs-CZ" altLang="cs-CZ" sz="1800" b="1" dirty="0" smtClean="0">
                <a:latin typeface="Cambria" pitchFamily="18" charset="0"/>
              </a:rPr>
              <a:t>vázanost dotčeného orgánu svým předchozím stanoviskem, </a:t>
            </a:r>
          </a:p>
          <a:p>
            <a:pPr lvl="1" eaLnBrk="1" hangingPunct="1">
              <a:lnSpc>
                <a:spcPct val="90000"/>
              </a:lnSpc>
            </a:pPr>
            <a:r>
              <a:rPr lang="cs-CZ" altLang="cs-CZ" sz="1800" b="1" dirty="0" smtClean="0">
                <a:latin typeface="Cambria" pitchFamily="18" charset="0"/>
              </a:rPr>
              <a:t>možnost změny při podstatné změně podmínek pro jeho vydání</a:t>
            </a:r>
          </a:p>
          <a:p>
            <a:pPr eaLnBrk="1" hangingPunct="1">
              <a:lnSpc>
                <a:spcPct val="90000"/>
              </a:lnSpc>
            </a:pPr>
            <a:endParaRPr lang="cs-CZ" altLang="cs-CZ" sz="1800" b="1" dirty="0" smtClean="0">
              <a:latin typeface="Cambria" pitchFamily="18" charset="0"/>
            </a:endParaRPr>
          </a:p>
          <a:p>
            <a:pPr eaLnBrk="1" hangingPunct="1">
              <a:lnSpc>
                <a:spcPct val="90000"/>
              </a:lnSpc>
            </a:pPr>
            <a:r>
              <a:rPr lang="cs-CZ" altLang="cs-CZ" sz="1800" b="1" u="sng" dirty="0" smtClean="0">
                <a:solidFill>
                  <a:srgbClr val="C00000"/>
                </a:solidFill>
                <a:latin typeface="Cambria" pitchFamily="18" charset="0"/>
              </a:rPr>
              <a:t>kontrola dodržování podmínek stanovených ve stanoviscích a závazných stanoviscích </a:t>
            </a:r>
          </a:p>
          <a:p>
            <a:pPr lvl="1" eaLnBrk="1" hangingPunct="1">
              <a:lnSpc>
                <a:spcPct val="90000"/>
              </a:lnSpc>
            </a:pPr>
            <a:r>
              <a:rPr lang="cs-CZ" altLang="cs-CZ" sz="1800" b="1" dirty="0" smtClean="0">
                <a:latin typeface="Cambria" pitchFamily="18" charset="0"/>
              </a:rPr>
              <a:t>stanoví-li dotčené orgány ve svém stanovisku nebo závazném stanovisku podmínky, a stanou-li se tyto podmínky součástí výrokové části rozhodnutí, nebo součástí opatření obecné povahy nebo jiného úkonu orgánu územního plánování nebo stavebního úřadu podle tohoto zákona, mohou dotčené orgány kontrolovat jejich dodržování. </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0"/>
            <a:ext cx="8229600" cy="1143000"/>
          </a:xfrm>
        </p:spPr>
        <p:txBody>
          <a:bodyPr>
            <a:normAutofit/>
          </a:bodyPr>
          <a:lstStyle/>
          <a:p>
            <a:pPr eaLnBrk="1" hangingPunct="1"/>
            <a:r>
              <a:rPr lang="cs-CZ" altLang="cs-CZ" sz="4000" b="1" dirty="0" smtClean="0">
                <a:latin typeface="Cambria" pitchFamily="18" charset="0"/>
              </a:rPr>
              <a:t>Dotčené orgány</a:t>
            </a:r>
          </a:p>
        </p:txBody>
      </p:sp>
      <p:sp>
        <p:nvSpPr>
          <p:cNvPr id="144387" name="Rectangle 3"/>
          <p:cNvSpPr>
            <a:spLocks noGrp="1" noChangeArrowheads="1"/>
          </p:cNvSpPr>
          <p:nvPr>
            <p:ph idx="1"/>
          </p:nvPr>
        </p:nvSpPr>
        <p:spPr>
          <a:xfrm>
            <a:off x="323850" y="1052736"/>
            <a:ext cx="8482013" cy="5303613"/>
          </a:xfrm>
        </p:spPr>
        <p:txBody>
          <a:bodyPr>
            <a:normAutofit fontScale="62500" lnSpcReduction="20000"/>
          </a:bodyPr>
          <a:lstStyle/>
          <a:p>
            <a:pPr marL="548640" lvl="1" indent="-274320" eaLnBrk="1" fontAlgn="auto" hangingPunct="1">
              <a:lnSpc>
                <a:spcPct val="80000"/>
              </a:lnSpc>
              <a:spcAft>
                <a:spcPts val="0"/>
              </a:spcAft>
              <a:buFont typeface="Wingdings"/>
              <a:buChar char=""/>
              <a:defRPr/>
            </a:pPr>
            <a:endParaRPr lang="cs-CZ" sz="1800" dirty="0">
              <a:latin typeface="Cambria" pitchFamily="18" charset="0"/>
            </a:endParaRPr>
          </a:p>
          <a:p>
            <a:pPr marL="274320" indent="-274320" eaLnBrk="1" fontAlgn="auto" hangingPunct="1">
              <a:lnSpc>
                <a:spcPct val="80000"/>
              </a:lnSpc>
              <a:spcAft>
                <a:spcPts val="0"/>
              </a:spcAft>
              <a:buNone/>
              <a:defRPr/>
            </a:pPr>
            <a:r>
              <a:rPr lang="cs-CZ" sz="3800" dirty="0" smtClean="0">
                <a:latin typeface="Cambria" pitchFamily="18" charset="0"/>
              </a:rPr>
              <a:t>Vydávají</a:t>
            </a:r>
          </a:p>
          <a:p>
            <a:pPr marL="548640" lvl="1" indent="-274320" eaLnBrk="1" fontAlgn="auto" hangingPunct="1">
              <a:lnSpc>
                <a:spcPct val="80000"/>
              </a:lnSpc>
              <a:spcAft>
                <a:spcPts val="0"/>
              </a:spcAft>
              <a:buFont typeface="Wingdings"/>
              <a:buChar char=""/>
              <a:defRPr/>
            </a:pPr>
            <a:r>
              <a:rPr lang="cs-CZ" b="1" dirty="0" smtClean="0">
                <a:solidFill>
                  <a:srgbClr val="002060"/>
                </a:solidFill>
                <a:latin typeface="Cambria" pitchFamily="18" charset="0"/>
              </a:rPr>
              <a:t>stanoviska/koordinovaná stanoviska</a:t>
            </a:r>
          </a:p>
          <a:p>
            <a:pPr marL="823277" lvl="2" indent="-274320" eaLnBrk="1" fontAlgn="auto" hangingPunct="1">
              <a:lnSpc>
                <a:spcPct val="80000"/>
              </a:lnSpc>
              <a:spcAft>
                <a:spcPts val="0"/>
              </a:spcAft>
              <a:buClr>
                <a:schemeClr val="accent3"/>
              </a:buClr>
              <a:buFont typeface="Wingdings"/>
              <a:buChar char=""/>
              <a:defRPr/>
            </a:pPr>
            <a:r>
              <a:rPr lang="cs-CZ" dirty="0" smtClean="0">
                <a:latin typeface="Cambria" pitchFamily="18" charset="0"/>
              </a:rPr>
              <a:t>nejsou </a:t>
            </a:r>
            <a:r>
              <a:rPr lang="cs-CZ" dirty="0">
                <a:latin typeface="Cambria" pitchFamily="18" charset="0"/>
              </a:rPr>
              <a:t>samostatným rozhodnutím ve správním řízení </a:t>
            </a:r>
            <a:endParaRPr lang="cs-CZ" dirty="0" smtClean="0">
              <a:latin typeface="Cambria" pitchFamily="18" charset="0"/>
            </a:endParaRPr>
          </a:p>
          <a:p>
            <a:pPr marL="823277" lvl="2" indent="-274320" eaLnBrk="1" fontAlgn="auto" hangingPunct="1">
              <a:lnSpc>
                <a:spcPct val="80000"/>
              </a:lnSpc>
              <a:spcAft>
                <a:spcPts val="0"/>
              </a:spcAft>
              <a:buClr>
                <a:schemeClr val="accent3"/>
              </a:buClr>
              <a:buFont typeface="Wingdings"/>
              <a:buChar char=""/>
              <a:defRPr/>
            </a:pPr>
            <a:r>
              <a:rPr lang="cs-CZ" dirty="0" smtClean="0">
                <a:latin typeface="Cambria" pitchFamily="18" charset="0"/>
              </a:rPr>
              <a:t>jejich </a:t>
            </a:r>
            <a:r>
              <a:rPr lang="cs-CZ" b="1" dirty="0">
                <a:solidFill>
                  <a:srgbClr val="C00000"/>
                </a:solidFill>
                <a:latin typeface="Cambria" pitchFamily="18" charset="0"/>
              </a:rPr>
              <a:t>obsah je závazný </a:t>
            </a:r>
            <a:r>
              <a:rPr lang="cs-CZ" dirty="0">
                <a:latin typeface="Cambria" pitchFamily="18" charset="0"/>
              </a:rPr>
              <a:t>pro </a:t>
            </a:r>
            <a:r>
              <a:rPr lang="cs-CZ" b="1" dirty="0">
                <a:solidFill>
                  <a:srgbClr val="33CC33"/>
                </a:solidFill>
                <a:latin typeface="Cambria" pitchFamily="18" charset="0"/>
              </a:rPr>
              <a:t> </a:t>
            </a:r>
            <a:endParaRPr lang="cs-CZ" b="1" dirty="0" smtClean="0">
              <a:solidFill>
                <a:srgbClr val="33CC33"/>
              </a:solidFill>
              <a:latin typeface="Cambria" pitchFamily="18" charset="0"/>
            </a:endParaRPr>
          </a:p>
          <a:p>
            <a:pPr marL="1097915" lvl="3" indent="-274320" eaLnBrk="1" fontAlgn="auto" hangingPunct="1">
              <a:lnSpc>
                <a:spcPct val="80000"/>
              </a:lnSpc>
              <a:spcAft>
                <a:spcPts val="0"/>
              </a:spcAft>
              <a:buClr>
                <a:schemeClr val="accent4"/>
              </a:buClr>
              <a:buFont typeface="Wingdings"/>
              <a:buChar char=""/>
              <a:defRPr/>
            </a:pPr>
            <a:r>
              <a:rPr lang="cs-CZ" b="1" dirty="0" smtClean="0">
                <a:solidFill>
                  <a:srgbClr val="33CC33"/>
                </a:solidFill>
                <a:latin typeface="Cambria" pitchFamily="18" charset="0"/>
              </a:rPr>
              <a:t>politiku </a:t>
            </a:r>
            <a:r>
              <a:rPr lang="cs-CZ" b="1" dirty="0">
                <a:solidFill>
                  <a:srgbClr val="33CC33"/>
                </a:solidFill>
                <a:latin typeface="Cambria" pitchFamily="18" charset="0"/>
              </a:rPr>
              <a:t>územního rozvoje </a:t>
            </a:r>
            <a:endParaRPr lang="cs-CZ" b="1" dirty="0" smtClean="0">
              <a:solidFill>
                <a:srgbClr val="33CC33"/>
              </a:solidFill>
              <a:latin typeface="Cambria" pitchFamily="18" charset="0"/>
            </a:endParaRPr>
          </a:p>
          <a:p>
            <a:pPr marL="1097915" lvl="3" indent="-274320" eaLnBrk="1" fontAlgn="auto" hangingPunct="1">
              <a:lnSpc>
                <a:spcPct val="80000"/>
              </a:lnSpc>
              <a:spcAft>
                <a:spcPts val="0"/>
              </a:spcAft>
              <a:buClr>
                <a:schemeClr val="accent4"/>
              </a:buClr>
              <a:buFont typeface="Wingdings"/>
              <a:buChar char=""/>
              <a:defRPr/>
            </a:pPr>
            <a:r>
              <a:rPr lang="cs-CZ" b="1" dirty="0" smtClean="0">
                <a:solidFill>
                  <a:srgbClr val="33CC33"/>
                </a:solidFill>
                <a:latin typeface="Cambria" pitchFamily="18" charset="0"/>
              </a:rPr>
              <a:t>pro </a:t>
            </a:r>
            <a:r>
              <a:rPr lang="cs-CZ" b="1" dirty="0">
                <a:solidFill>
                  <a:srgbClr val="33CC33"/>
                </a:solidFill>
                <a:latin typeface="Cambria" pitchFamily="18" charset="0"/>
              </a:rPr>
              <a:t>opatření obecné povahy vydávaná podle </a:t>
            </a:r>
            <a:r>
              <a:rPr lang="cs-CZ" b="1" dirty="0" err="1" smtClean="0">
                <a:solidFill>
                  <a:srgbClr val="33CC33"/>
                </a:solidFill>
                <a:latin typeface="Cambria" pitchFamily="18" charset="0"/>
              </a:rPr>
              <a:t>StZ</a:t>
            </a:r>
            <a:endParaRPr lang="cs-CZ" b="1" dirty="0">
              <a:solidFill>
                <a:srgbClr val="33CC33"/>
              </a:solidFill>
              <a:latin typeface="Cambria" pitchFamily="18" charset="0"/>
            </a:endParaRPr>
          </a:p>
          <a:p>
            <a:pPr marL="274320" indent="-274320" eaLnBrk="1" fontAlgn="auto" hangingPunct="1">
              <a:lnSpc>
                <a:spcPct val="80000"/>
              </a:lnSpc>
              <a:spcAft>
                <a:spcPts val="0"/>
              </a:spcAft>
              <a:buNone/>
              <a:defRPr/>
            </a:pPr>
            <a:r>
              <a:rPr lang="cs-CZ" sz="2200" dirty="0" smtClean="0">
                <a:latin typeface="Cambria" pitchFamily="18" charset="0"/>
              </a:rPr>
              <a:t>	</a:t>
            </a:r>
          </a:p>
          <a:p>
            <a:pPr marL="274320" indent="-274320" eaLnBrk="1" fontAlgn="auto" hangingPunct="1">
              <a:lnSpc>
                <a:spcPct val="80000"/>
              </a:lnSpc>
              <a:spcAft>
                <a:spcPts val="0"/>
              </a:spcAft>
              <a:buFont typeface="Wingdings 2"/>
              <a:buChar char=""/>
              <a:defRPr/>
            </a:pPr>
            <a:r>
              <a:rPr lang="cs-CZ" sz="2200" dirty="0" smtClean="0">
                <a:latin typeface="Cambria" pitchFamily="18" charset="0"/>
              </a:rPr>
              <a:t>Obsah – na obsah stanoviska se použije § 149/2 </a:t>
            </a:r>
            <a:r>
              <a:rPr lang="cs-CZ" sz="2200" dirty="0" err="1" smtClean="0">
                <a:latin typeface="Cambria" pitchFamily="18" charset="0"/>
              </a:rPr>
              <a:t>SpŘ</a:t>
            </a:r>
            <a:r>
              <a:rPr lang="cs-CZ" sz="2200" dirty="0" smtClean="0">
                <a:latin typeface="Cambria" pitchFamily="18" charset="0"/>
              </a:rPr>
              <a:t> (po novele </a:t>
            </a:r>
            <a:r>
              <a:rPr lang="cs-CZ" sz="2200" dirty="0" err="1" smtClean="0">
                <a:latin typeface="Cambria" pitchFamily="18" charset="0"/>
              </a:rPr>
              <a:t>zák.č</a:t>
            </a:r>
            <a:r>
              <a:rPr lang="cs-CZ" sz="2200" dirty="0" smtClean="0">
                <a:latin typeface="Cambria" pitchFamily="18" charset="0"/>
              </a:rPr>
              <a:t>. 225/2017 Sb.)</a:t>
            </a:r>
          </a:p>
          <a:p>
            <a:pPr marL="274320" indent="-274320" eaLnBrk="1" fontAlgn="auto" hangingPunct="1">
              <a:lnSpc>
                <a:spcPct val="80000"/>
              </a:lnSpc>
              <a:spcAft>
                <a:spcPts val="0"/>
              </a:spcAft>
              <a:buFont typeface="Wingdings 2"/>
              <a:buChar char=""/>
              <a:defRPr/>
            </a:pPr>
            <a:endParaRPr lang="cs-CZ" sz="2200" dirty="0" smtClean="0">
              <a:latin typeface="Cambria" pitchFamily="18" charset="0"/>
            </a:endParaRPr>
          </a:p>
          <a:p>
            <a:pPr marL="548640" lvl="1" indent="-274320" eaLnBrk="1" fontAlgn="auto" hangingPunct="1">
              <a:lnSpc>
                <a:spcPct val="80000"/>
              </a:lnSpc>
              <a:spcAft>
                <a:spcPts val="0"/>
              </a:spcAft>
              <a:buFont typeface="Wingdings"/>
              <a:buChar char=""/>
              <a:defRPr/>
            </a:pPr>
            <a:r>
              <a:rPr lang="cs-CZ" b="1" dirty="0" smtClean="0">
                <a:solidFill>
                  <a:srgbClr val="002060"/>
                </a:solidFill>
                <a:latin typeface="Cambria" pitchFamily="18" charset="0"/>
              </a:rPr>
              <a:t>závazná stanoviska/koordinovaná závazná stanoviska </a:t>
            </a:r>
            <a:r>
              <a:rPr lang="cs-CZ" dirty="0" smtClean="0">
                <a:solidFill>
                  <a:srgbClr val="002060"/>
                </a:solidFill>
                <a:latin typeface="Cambria" pitchFamily="18" charset="0"/>
              </a:rPr>
              <a:t>  </a:t>
            </a:r>
            <a:r>
              <a:rPr lang="cs-CZ" dirty="0" smtClean="0">
                <a:latin typeface="Cambria" pitchFamily="18" charset="0"/>
              </a:rPr>
              <a:t>pro rozhodnutí a jiné úkony stavebního úřadu nebo úkony autorizovaného  inspektora podle </a:t>
            </a:r>
            <a:r>
              <a:rPr lang="cs-CZ" dirty="0" err="1" smtClean="0">
                <a:latin typeface="Cambria" pitchFamily="18" charset="0"/>
              </a:rPr>
              <a:t>StZ</a:t>
            </a:r>
            <a:r>
              <a:rPr lang="cs-CZ" dirty="0" smtClean="0">
                <a:latin typeface="Cambria" pitchFamily="18" charset="0"/>
              </a:rPr>
              <a:t>, nestanoví-li zvláštní předpis jinak</a:t>
            </a:r>
          </a:p>
          <a:p>
            <a:pPr marL="948690" lvl="2" indent="-274320">
              <a:lnSpc>
                <a:spcPct val="80000"/>
              </a:lnSpc>
              <a:buFont typeface="Wingdings"/>
              <a:buChar char=""/>
              <a:defRPr/>
            </a:pPr>
            <a:r>
              <a:rPr lang="cs-CZ" b="1" dirty="0" smtClean="0">
                <a:latin typeface="Cambria" pitchFamily="18" charset="0"/>
              </a:rPr>
              <a:t>§ </a:t>
            </a:r>
            <a:r>
              <a:rPr lang="cs-CZ" b="1" dirty="0" err="1" smtClean="0">
                <a:latin typeface="Cambria" pitchFamily="18" charset="0"/>
              </a:rPr>
              <a:t>StZ</a:t>
            </a:r>
            <a:endParaRPr lang="cs-CZ" b="1" dirty="0" smtClean="0">
              <a:latin typeface="Cambria" pitchFamily="18" charset="0"/>
            </a:endParaRPr>
          </a:p>
          <a:p>
            <a:pPr marL="948690" lvl="2" indent="-274320">
              <a:lnSpc>
                <a:spcPct val="80000"/>
              </a:lnSpc>
              <a:buFont typeface="Wingdings"/>
              <a:buChar char=""/>
              <a:defRPr/>
            </a:pPr>
            <a:r>
              <a:rPr lang="cs-CZ" b="1" dirty="0" smtClean="0">
                <a:latin typeface="Cambria" pitchFamily="18" charset="0"/>
              </a:rPr>
              <a:t>§ 149 </a:t>
            </a:r>
            <a:r>
              <a:rPr lang="cs-CZ" b="1" dirty="0" err="1" smtClean="0">
                <a:latin typeface="Cambria" pitchFamily="18" charset="0"/>
              </a:rPr>
              <a:t>SpŘ</a:t>
            </a:r>
            <a:r>
              <a:rPr lang="cs-CZ" b="1" dirty="0" smtClean="0">
                <a:latin typeface="Cambria" pitchFamily="18" charset="0"/>
              </a:rPr>
              <a:t> </a:t>
            </a:r>
          </a:p>
          <a:p>
            <a:pPr marL="948690" lvl="2" indent="-274320">
              <a:lnSpc>
                <a:spcPct val="80000"/>
              </a:lnSpc>
              <a:buFont typeface="Wingdings"/>
              <a:buChar char=""/>
              <a:defRPr/>
            </a:pPr>
            <a:r>
              <a:rPr lang="cs-CZ" b="1" dirty="0" smtClean="0">
                <a:latin typeface="Cambria" pitchFamily="18" charset="0"/>
              </a:rPr>
              <a:t> </a:t>
            </a:r>
            <a:r>
              <a:rPr lang="cs-CZ" b="1" dirty="0" smtClean="0">
                <a:solidFill>
                  <a:srgbClr val="33CC33"/>
                </a:solidFill>
                <a:latin typeface="Cambria" pitchFamily="18" charset="0"/>
              </a:rPr>
              <a:t>předpisy k ochraně veřejných zájmů </a:t>
            </a:r>
            <a:r>
              <a:rPr lang="cs-CZ" b="1" dirty="0" smtClean="0">
                <a:latin typeface="Cambria" pitchFamily="18" charset="0"/>
              </a:rPr>
              <a:t>(ŽP – </a:t>
            </a:r>
            <a:r>
              <a:rPr lang="cs-CZ" b="1" dirty="0" smtClean="0">
                <a:solidFill>
                  <a:srgbClr val="33CC33"/>
                </a:solidFill>
                <a:latin typeface="Cambria" pitchFamily="18" charset="0"/>
              </a:rPr>
              <a:t>příroda, voda, ovzduší, ZPF, les, odpady…</a:t>
            </a:r>
            <a:r>
              <a:rPr lang="cs-CZ" b="1" dirty="0" err="1" smtClean="0">
                <a:solidFill>
                  <a:srgbClr val="33CC33"/>
                </a:solidFill>
                <a:latin typeface="Cambria" pitchFamily="18" charset="0"/>
              </a:rPr>
              <a:t>ulturní</a:t>
            </a:r>
            <a:r>
              <a:rPr lang="cs-CZ" b="1" dirty="0" smtClean="0">
                <a:solidFill>
                  <a:srgbClr val="33CC33"/>
                </a:solidFill>
                <a:latin typeface="Cambria" pitchFamily="18" charset="0"/>
              </a:rPr>
              <a:t> památky, veřejné zdraví</a:t>
            </a:r>
          </a:p>
          <a:p>
            <a:pPr marL="948690" lvl="2" indent="-274320">
              <a:lnSpc>
                <a:spcPct val="80000"/>
              </a:lnSpc>
              <a:buFont typeface="Wingdings"/>
              <a:buChar char=""/>
              <a:defRPr/>
            </a:pPr>
            <a:r>
              <a:rPr lang="cs-CZ" b="1" dirty="0" smtClean="0">
                <a:solidFill>
                  <a:srgbClr val="33CC33"/>
                </a:solidFill>
                <a:latin typeface="Cambria" pitchFamily="18" charset="0"/>
              </a:rPr>
              <a:t>soulad s územním plánováním: </a:t>
            </a:r>
            <a:r>
              <a:rPr lang="cs-CZ" altLang="cs-CZ" b="1" u="sng" dirty="0">
                <a:solidFill>
                  <a:srgbClr val="C00000"/>
                </a:solidFill>
                <a:latin typeface="Cambria" pitchFamily="18" charset="0"/>
              </a:rPr>
              <a:t>!!! závazné stanovisko orgánu územního plánování (§ 96b </a:t>
            </a:r>
            <a:r>
              <a:rPr lang="cs-CZ" altLang="cs-CZ" b="1" u="sng" dirty="0" err="1">
                <a:solidFill>
                  <a:srgbClr val="C00000"/>
                </a:solidFill>
                <a:latin typeface="Cambria" pitchFamily="18" charset="0"/>
              </a:rPr>
              <a:t>StZ</a:t>
            </a:r>
            <a:r>
              <a:rPr lang="cs-CZ" altLang="cs-CZ" b="1" u="sng" dirty="0">
                <a:latin typeface="Cambria" pitchFamily="18" charset="0"/>
              </a:rPr>
              <a:t>) – z hlediska souladu záměru s obsahem územně plánovací dokumentace a s dalšími nástroji územního plánování </a:t>
            </a:r>
          </a:p>
          <a:p>
            <a:pPr marL="548640" lvl="1" indent="-274320" eaLnBrk="1" fontAlgn="auto" hangingPunct="1">
              <a:lnSpc>
                <a:spcPct val="80000"/>
              </a:lnSpc>
              <a:spcAft>
                <a:spcPts val="0"/>
              </a:spcAft>
              <a:buFont typeface="Wingdings"/>
              <a:buChar char=""/>
              <a:defRPr/>
            </a:pPr>
            <a:endParaRPr lang="cs-CZ" b="1" dirty="0" smtClean="0">
              <a:latin typeface="Cambria" pitchFamily="18" charset="0"/>
            </a:endParaRPr>
          </a:p>
          <a:p>
            <a:pPr marL="548640" lvl="1" indent="-274320" eaLnBrk="1" fontAlgn="auto" hangingPunct="1">
              <a:lnSpc>
                <a:spcPct val="80000"/>
              </a:lnSpc>
              <a:spcAft>
                <a:spcPts val="0"/>
              </a:spcAft>
              <a:buFont typeface="Wingdings"/>
              <a:buChar char=""/>
              <a:defRPr/>
            </a:pPr>
            <a:endParaRPr lang="cs-CZ" b="1" dirty="0" smtClean="0">
              <a:latin typeface="Cambria" pitchFamily="18" charset="0"/>
            </a:endParaRPr>
          </a:p>
          <a:p>
            <a:pPr marL="548640" lvl="1" indent="-274320" eaLnBrk="1" fontAlgn="auto" hangingPunct="1">
              <a:lnSpc>
                <a:spcPct val="80000"/>
              </a:lnSpc>
              <a:spcAft>
                <a:spcPts val="0"/>
              </a:spcAft>
              <a:buFont typeface="Wingdings"/>
              <a:buChar char=""/>
              <a:defRPr/>
            </a:pPr>
            <a:endParaRPr lang="cs-CZ" b="1" dirty="0">
              <a:solidFill>
                <a:srgbClr val="33CC33"/>
              </a:solidFill>
              <a:latin typeface="Cambria" pitchFamily="18" charset="0"/>
            </a:endParaRPr>
          </a:p>
          <a:p>
            <a:pPr marL="548640" lvl="1" indent="-274320" eaLnBrk="1" fontAlgn="auto" hangingPunct="1">
              <a:lnSpc>
                <a:spcPct val="80000"/>
              </a:lnSpc>
              <a:spcAft>
                <a:spcPts val="0"/>
              </a:spcAft>
              <a:buFont typeface="Wingdings"/>
              <a:buChar char=""/>
              <a:defRPr/>
            </a:pPr>
            <a:r>
              <a:rPr lang="cs-CZ" b="1" dirty="0" smtClean="0">
                <a:solidFill>
                  <a:srgbClr val="33CC33"/>
                </a:solidFill>
                <a:latin typeface="Cambria" pitchFamily="18" charset="0"/>
              </a:rPr>
              <a:t>variantní řešení:</a:t>
            </a:r>
          </a:p>
          <a:p>
            <a:pPr marL="548640" lvl="1" indent="-274320" eaLnBrk="1" fontAlgn="auto" hangingPunct="1">
              <a:lnSpc>
                <a:spcPct val="80000"/>
              </a:lnSpc>
              <a:spcAft>
                <a:spcPts val="0"/>
              </a:spcAft>
              <a:buFont typeface="Wingdings"/>
              <a:buChar char=""/>
              <a:defRPr/>
            </a:pPr>
            <a:endParaRPr lang="cs-CZ" b="1" dirty="0" smtClean="0">
              <a:solidFill>
                <a:srgbClr val="33CC33"/>
              </a:solidFill>
              <a:latin typeface="Cambria" pitchFamily="18" charset="0"/>
            </a:endParaRPr>
          </a:p>
          <a:p>
            <a:pPr marL="822960" lvl="2" eaLnBrk="1" fontAlgn="auto" hangingPunct="1">
              <a:lnSpc>
                <a:spcPct val="80000"/>
              </a:lnSpc>
              <a:spcAft>
                <a:spcPts val="0"/>
              </a:spcAft>
              <a:buClr>
                <a:schemeClr val="accent3"/>
              </a:buClr>
              <a:buFont typeface="Wingdings 2"/>
              <a:buChar char=""/>
              <a:defRPr/>
            </a:pPr>
            <a:r>
              <a:rPr lang="cs-CZ" sz="2800" b="1" u="sng" dirty="0" smtClean="0">
                <a:solidFill>
                  <a:srgbClr val="33CC33"/>
                </a:solidFill>
                <a:latin typeface="Cambria" pitchFamily="18" charset="0"/>
              </a:rPr>
              <a:t>Obsahuje-li posuzovaný návrh </a:t>
            </a:r>
            <a:r>
              <a:rPr lang="cs-CZ" sz="2800" b="1" u="sng" dirty="0" smtClean="0">
                <a:solidFill>
                  <a:srgbClr val="FF0000"/>
                </a:solidFill>
                <a:latin typeface="Cambria" pitchFamily="18" charset="0"/>
              </a:rPr>
              <a:t>varianty řešení</a:t>
            </a:r>
            <a:r>
              <a:rPr lang="cs-CZ" sz="2800" b="1" u="sng" dirty="0" smtClean="0">
                <a:solidFill>
                  <a:srgbClr val="33CC33"/>
                </a:solidFill>
                <a:latin typeface="Cambria" pitchFamily="18" charset="0"/>
              </a:rPr>
              <a:t>, </a:t>
            </a:r>
            <a:r>
              <a:rPr lang="cs-CZ" sz="2800" b="1" u="sng" dirty="0" smtClean="0">
                <a:solidFill>
                  <a:srgbClr val="C00000"/>
                </a:solidFill>
                <a:latin typeface="Cambria" pitchFamily="18" charset="0"/>
              </a:rPr>
              <a:t>dotčený orgán posuzuje každou variantu</a:t>
            </a:r>
            <a:r>
              <a:rPr lang="cs-CZ" sz="2800" b="1" u="sng" dirty="0" smtClean="0">
                <a:solidFill>
                  <a:srgbClr val="33CC33"/>
                </a:solidFill>
                <a:latin typeface="Cambria" pitchFamily="18" charset="0"/>
              </a:rPr>
              <a:t> </a:t>
            </a:r>
            <a:r>
              <a:rPr lang="cs-CZ" sz="2800" b="1" u="sng" dirty="0" smtClean="0">
                <a:solidFill>
                  <a:srgbClr val="003A1A"/>
                </a:solidFill>
                <a:latin typeface="Cambria" pitchFamily="18" charset="0"/>
              </a:rPr>
              <a:t>samostatně </a:t>
            </a:r>
          </a:p>
          <a:p>
            <a:pPr marL="822960" lvl="2" eaLnBrk="1" fontAlgn="auto" hangingPunct="1">
              <a:lnSpc>
                <a:spcPct val="80000"/>
              </a:lnSpc>
              <a:spcAft>
                <a:spcPts val="0"/>
              </a:spcAft>
              <a:buClr>
                <a:schemeClr val="accent3"/>
              </a:buClr>
              <a:buFont typeface="Wingdings 2"/>
              <a:buChar char=""/>
              <a:defRPr/>
            </a:pPr>
            <a:endParaRPr lang="cs-CZ" sz="2800" b="1" u="sng" dirty="0">
              <a:solidFill>
                <a:srgbClr val="33CC33"/>
              </a:solidFill>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sz="2800" b="1" dirty="0" smtClean="0">
                <a:latin typeface="Cambria" pitchFamily="18" charset="0"/>
              </a:rPr>
              <a:t>Obsah závazného stanoviska/stanoviska</a:t>
            </a:r>
            <a:endParaRPr lang="cs-CZ" sz="2800" b="1" dirty="0">
              <a:latin typeface="Cambria" pitchFamily="18" charset="0"/>
            </a:endParaRPr>
          </a:p>
        </p:txBody>
      </p:sp>
      <p:sp>
        <p:nvSpPr>
          <p:cNvPr id="3" name="Zástupný symbol pro obsah 2"/>
          <p:cNvSpPr>
            <a:spLocks noGrp="1"/>
          </p:cNvSpPr>
          <p:nvPr>
            <p:ph idx="1"/>
          </p:nvPr>
        </p:nvSpPr>
        <p:spPr>
          <a:xfrm>
            <a:off x="457200" y="1268760"/>
            <a:ext cx="8229600" cy="4857403"/>
          </a:xfrm>
        </p:spPr>
        <p:txBody>
          <a:bodyPr>
            <a:normAutofit fontScale="92500" lnSpcReduction="10000"/>
          </a:bodyPr>
          <a:lstStyle/>
          <a:p>
            <a:r>
              <a:rPr lang="cs-CZ" sz="2000" b="1" dirty="0" smtClean="0">
                <a:solidFill>
                  <a:srgbClr val="00B050"/>
                </a:solidFill>
                <a:latin typeface="Cambria" pitchFamily="18" charset="0"/>
              </a:rPr>
              <a:t>Obsah závazného stanoviska (§ 149/2 SPŘ – po novele zák. č. 225/2017 Sb.)</a:t>
            </a:r>
          </a:p>
          <a:p>
            <a:pPr lvl="1"/>
            <a:r>
              <a:rPr lang="cs-CZ" sz="2000" b="1" dirty="0" smtClean="0">
                <a:latin typeface="Cambria" pitchFamily="18" charset="0"/>
              </a:rPr>
              <a:t> závazná </a:t>
            </a:r>
            <a:r>
              <a:rPr lang="cs-CZ" sz="2000" b="1" dirty="0">
                <a:latin typeface="Cambria" pitchFamily="18" charset="0"/>
              </a:rPr>
              <a:t>část a odůvodnění. </a:t>
            </a:r>
            <a:endParaRPr lang="cs-CZ" sz="2000" b="1" dirty="0" smtClean="0">
              <a:latin typeface="Cambria" pitchFamily="18" charset="0"/>
            </a:endParaRPr>
          </a:p>
          <a:p>
            <a:pPr lvl="1"/>
            <a:r>
              <a:rPr lang="cs-CZ" sz="2000" dirty="0">
                <a:latin typeface="Cambria" pitchFamily="18" charset="0"/>
              </a:rPr>
              <a:t> </a:t>
            </a:r>
            <a:r>
              <a:rPr lang="cs-CZ" sz="2000" b="1" dirty="0" smtClean="0">
                <a:latin typeface="Cambria" pitchFamily="18" charset="0"/>
              </a:rPr>
              <a:t>závazná část</a:t>
            </a:r>
            <a:r>
              <a:rPr lang="cs-CZ" sz="2000" dirty="0" smtClean="0">
                <a:latin typeface="Cambria" pitchFamily="18" charset="0"/>
              </a:rPr>
              <a:t>: </a:t>
            </a:r>
            <a:r>
              <a:rPr lang="cs-CZ" sz="2000" dirty="0">
                <a:latin typeface="Cambria" pitchFamily="18" charset="0"/>
              </a:rPr>
              <a:t>dotčený orgán uvede </a:t>
            </a:r>
            <a:endParaRPr lang="cs-CZ" sz="2000" dirty="0" smtClean="0">
              <a:latin typeface="Cambria" pitchFamily="18" charset="0"/>
            </a:endParaRPr>
          </a:p>
          <a:p>
            <a:pPr lvl="2"/>
            <a:r>
              <a:rPr lang="cs-CZ" sz="2000" dirty="0" smtClean="0">
                <a:latin typeface="Cambria" pitchFamily="18" charset="0"/>
              </a:rPr>
              <a:t>řešení </a:t>
            </a:r>
            <a:r>
              <a:rPr lang="cs-CZ" sz="2000" dirty="0">
                <a:latin typeface="Cambria" pitchFamily="18" charset="0"/>
              </a:rPr>
              <a:t>otázky, která je předmětem závazného stanoviska, </a:t>
            </a:r>
            <a:endParaRPr lang="cs-CZ" sz="2000" dirty="0" smtClean="0">
              <a:latin typeface="Cambria" pitchFamily="18" charset="0"/>
            </a:endParaRPr>
          </a:p>
          <a:p>
            <a:pPr lvl="2"/>
            <a:r>
              <a:rPr lang="cs-CZ" sz="2000" dirty="0" smtClean="0">
                <a:latin typeface="Cambria" pitchFamily="18" charset="0"/>
              </a:rPr>
              <a:t>ustanovení </a:t>
            </a:r>
            <a:r>
              <a:rPr lang="cs-CZ" sz="2000" dirty="0">
                <a:latin typeface="Cambria" pitchFamily="18" charset="0"/>
              </a:rPr>
              <a:t>zákona, které zmocňuje k jeho vydání a další ustanovení právních předpisů, na kterých je obsah závazné části založen. </a:t>
            </a:r>
            <a:endParaRPr lang="cs-CZ" sz="2000" dirty="0" smtClean="0">
              <a:latin typeface="Cambria" pitchFamily="18" charset="0"/>
            </a:endParaRPr>
          </a:p>
          <a:p>
            <a:pPr lvl="1"/>
            <a:r>
              <a:rPr lang="cs-CZ" sz="2000" b="1" dirty="0" smtClean="0">
                <a:latin typeface="Cambria" pitchFamily="18" charset="0"/>
              </a:rPr>
              <a:t>Odůvodněn</a:t>
            </a:r>
            <a:r>
              <a:rPr lang="cs-CZ" sz="2000" dirty="0" smtClean="0">
                <a:latin typeface="Cambria" pitchFamily="18" charset="0"/>
              </a:rPr>
              <a:t>í: dotčený orgán uvede: </a:t>
            </a:r>
          </a:p>
          <a:p>
            <a:pPr lvl="2"/>
            <a:r>
              <a:rPr lang="cs-CZ" sz="2000" dirty="0" smtClean="0">
                <a:latin typeface="Cambria" pitchFamily="18" charset="0"/>
              </a:rPr>
              <a:t>důvody</a:t>
            </a:r>
            <a:r>
              <a:rPr lang="cs-CZ" sz="2000" dirty="0">
                <a:latin typeface="Cambria" pitchFamily="18" charset="0"/>
              </a:rPr>
              <a:t>, o které se opírá obsah závazné části závazného stanoviska, </a:t>
            </a:r>
            <a:endParaRPr lang="cs-CZ" sz="2000" dirty="0" smtClean="0">
              <a:latin typeface="Cambria" pitchFamily="18" charset="0"/>
            </a:endParaRPr>
          </a:p>
          <a:p>
            <a:pPr lvl="2"/>
            <a:r>
              <a:rPr lang="cs-CZ" sz="2000" dirty="0" smtClean="0">
                <a:latin typeface="Cambria" pitchFamily="18" charset="0"/>
              </a:rPr>
              <a:t>podklady </a:t>
            </a:r>
            <a:r>
              <a:rPr lang="cs-CZ" sz="2000" dirty="0">
                <a:latin typeface="Cambria" pitchFamily="18" charset="0"/>
              </a:rPr>
              <a:t>pro jeho vydání a úvahy, kterými se řídil při jejich hodnocení a při výkladu právních předpisů, na kterých je obsah závazné části založen</a:t>
            </a:r>
            <a:r>
              <a:rPr lang="cs-CZ" sz="2000" dirty="0" smtClean="0">
                <a:latin typeface="Cambria" pitchFamily="18" charset="0"/>
              </a:rPr>
              <a:t>.</a:t>
            </a:r>
          </a:p>
          <a:p>
            <a:endParaRPr lang="cs-CZ" sz="2000" b="1" dirty="0" smtClean="0">
              <a:solidFill>
                <a:srgbClr val="00B050"/>
              </a:solidFill>
              <a:latin typeface="Cambria" pitchFamily="18" charset="0"/>
            </a:endParaRPr>
          </a:p>
          <a:p>
            <a:r>
              <a:rPr lang="cs-CZ" sz="2000" b="1" dirty="0" smtClean="0">
                <a:solidFill>
                  <a:srgbClr val="00B050"/>
                </a:solidFill>
                <a:latin typeface="Cambria" pitchFamily="18" charset="0"/>
              </a:rPr>
              <a:t>Obsah stanoviska:</a:t>
            </a:r>
          </a:p>
          <a:p>
            <a:pPr lvl="1"/>
            <a:r>
              <a:rPr lang="cs-CZ" sz="2000" dirty="0" smtClean="0">
                <a:latin typeface="Cambria" pitchFamily="18" charset="0"/>
              </a:rPr>
              <a:t>§ 4/2 </a:t>
            </a:r>
            <a:r>
              <a:rPr lang="cs-CZ" sz="2000" dirty="0" err="1" smtClean="0">
                <a:latin typeface="Cambria" pitchFamily="18" charset="0"/>
              </a:rPr>
              <a:t>StZ</a:t>
            </a:r>
            <a:r>
              <a:rPr lang="cs-CZ" sz="2000" dirty="0" smtClean="0">
                <a:latin typeface="Cambria" pitchFamily="18" charset="0"/>
              </a:rPr>
              <a:t>: pro obsah stanoviska se použije obsah § 149/2 SPŽ obdobně  </a:t>
            </a:r>
            <a:endParaRPr lang="cs-CZ" sz="2000" dirty="0">
              <a:latin typeface="Cambria" pitchFamily="18" charset="0"/>
            </a:endParaRPr>
          </a:p>
        </p:txBody>
      </p:sp>
      <p:pic>
        <p:nvPicPr>
          <p:cNvPr id="7"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a:xfrm>
            <a:off x="461008" y="188640"/>
            <a:ext cx="8229600" cy="1143000"/>
          </a:xfrm>
        </p:spPr>
        <p:txBody>
          <a:bodyPr>
            <a:normAutofit/>
          </a:bodyPr>
          <a:lstStyle/>
          <a:p>
            <a:pPr eaLnBrk="1" hangingPunct="1"/>
            <a:r>
              <a:rPr lang="cs-CZ" altLang="cs-CZ" sz="3200" b="1" dirty="0" smtClean="0">
                <a:solidFill>
                  <a:srgbClr val="86856F"/>
                </a:solidFill>
                <a:latin typeface="Cambria" pitchFamily="18" charset="0"/>
              </a:rPr>
              <a:t>Veřejnost a dotčená veřejnost</a:t>
            </a:r>
          </a:p>
        </p:txBody>
      </p:sp>
      <p:sp>
        <p:nvSpPr>
          <p:cNvPr id="26628" name="Zástupný symbol pro obsah 2"/>
          <p:cNvSpPr>
            <a:spLocks noGrp="1"/>
          </p:cNvSpPr>
          <p:nvPr>
            <p:ph idx="1"/>
          </p:nvPr>
        </p:nvSpPr>
        <p:spPr>
          <a:xfrm>
            <a:off x="323528" y="1196752"/>
            <a:ext cx="8504560" cy="5472608"/>
          </a:xfrm>
        </p:spPr>
        <p:txBody>
          <a:bodyPr>
            <a:noAutofit/>
          </a:bodyPr>
          <a:lstStyle/>
          <a:p>
            <a:pPr eaLnBrk="1" hangingPunct="1"/>
            <a:r>
              <a:rPr lang="cs-CZ" altLang="cs-CZ" sz="1600" dirty="0" smtClean="0">
                <a:latin typeface="Cambria" pitchFamily="18" charset="0"/>
              </a:rPr>
              <a:t>Zapojení veřejnosti se liší podle toho, o jaký proces se jedná, určité požadavky vychází již z mezinárodního a unijního práva, takže u velkých záměrů není možné veřejnost vyloučit</a:t>
            </a:r>
            <a:r>
              <a:rPr lang="cs-CZ" altLang="cs-CZ" sz="1600" dirty="0" smtClean="0">
                <a:solidFill>
                  <a:schemeClr val="tx1"/>
                </a:solidFill>
                <a:latin typeface="Cambria" pitchFamily="18" charset="0"/>
              </a:rPr>
              <a:t>,</a:t>
            </a:r>
            <a:endParaRPr lang="cs-CZ" altLang="cs-CZ" sz="1600" dirty="0" smtClean="0">
              <a:solidFill>
                <a:schemeClr val="tx1"/>
              </a:solidFill>
              <a:latin typeface="Cambria" pitchFamily="18" charset="0"/>
            </a:endParaRPr>
          </a:p>
          <a:p>
            <a:pPr eaLnBrk="1" hangingPunct="1"/>
            <a:r>
              <a:rPr lang="cs-CZ" altLang="cs-CZ" sz="1600" b="1" dirty="0" smtClean="0">
                <a:solidFill>
                  <a:srgbClr val="C00000"/>
                </a:solidFill>
                <a:latin typeface="Cambria" pitchFamily="18" charset="0"/>
              </a:rPr>
              <a:t>Veřejnost:</a:t>
            </a:r>
          </a:p>
          <a:p>
            <a:pPr lvl="1" eaLnBrk="1" hangingPunct="1"/>
            <a:r>
              <a:rPr lang="cs-CZ" altLang="cs-CZ" sz="1600" b="1" dirty="0" smtClean="0">
                <a:latin typeface="Cambria" pitchFamily="18" charset="0"/>
              </a:rPr>
              <a:t>pojmy používané ve </a:t>
            </a:r>
            <a:r>
              <a:rPr lang="cs-CZ" altLang="cs-CZ" sz="1600" b="1" dirty="0" err="1" smtClean="0">
                <a:latin typeface="Cambria" pitchFamily="18" charset="0"/>
              </a:rPr>
              <a:t>StZ</a:t>
            </a:r>
            <a:r>
              <a:rPr lang="cs-CZ" altLang="cs-CZ" sz="1600" b="1" dirty="0" smtClean="0">
                <a:latin typeface="Cambria" pitchFamily="18" charset="0"/>
              </a:rPr>
              <a:t>:</a:t>
            </a:r>
          </a:p>
          <a:p>
            <a:pPr lvl="2" eaLnBrk="1" hangingPunct="1"/>
            <a:r>
              <a:rPr lang="cs-CZ" altLang="cs-CZ" sz="1600" b="1" dirty="0" smtClean="0">
                <a:solidFill>
                  <a:srgbClr val="00B050"/>
                </a:solidFill>
                <a:latin typeface="Cambria" pitchFamily="18" charset="0"/>
              </a:rPr>
              <a:t>každý“</a:t>
            </a:r>
          </a:p>
          <a:p>
            <a:pPr lvl="2" eaLnBrk="1" hangingPunct="1"/>
            <a:r>
              <a:rPr lang="cs-CZ" altLang="cs-CZ" sz="1600" b="1" dirty="0" smtClean="0">
                <a:solidFill>
                  <a:srgbClr val="00B050"/>
                </a:solidFill>
                <a:latin typeface="Cambria" pitchFamily="18" charset="0"/>
              </a:rPr>
              <a:t>„veřejnost</a:t>
            </a:r>
            <a:r>
              <a:rPr lang="cs-CZ" altLang="cs-CZ" sz="1600" dirty="0" smtClean="0">
                <a:latin typeface="Cambria" pitchFamily="18" charset="0"/>
              </a:rPr>
              <a:t>“ </a:t>
            </a:r>
          </a:p>
          <a:p>
            <a:pPr lvl="2"/>
            <a:r>
              <a:rPr lang="cs-CZ" altLang="cs-CZ" sz="1600" dirty="0" smtClean="0">
                <a:latin typeface="Cambria" pitchFamily="18" charset="0"/>
              </a:rPr>
              <a:t>Účastníci řízení - dotčené osoby (zejm. sousedé) – viz např. § 85: </a:t>
            </a:r>
          </a:p>
          <a:p>
            <a:pPr lvl="2">
              <a:buNone/>
            </a:pPr>
            <a:r>
              <a:rPr lang="cs-CZ" altLang="cs-CZ" sz="1600" dirty="0" smtClean="0">
                <a:latin typeface="Cambria" pitchFamily="18" charset="0"/>
              </a:rPr>
              <a:t>	</a:t>
            </a:r>
            <a:r>
              <a:rPr lang="cs-CZ" altLang="cs-CZ" sz="1600" i="1" dirty="0" smtClean="0">
                <a:latin typeface="Cambria" pitchFamily="18" charset="0"/>
              </a:rPr>
              <a:t>a) vlastník pozemku nebo stavby, na kterých má být požadovaný záměr uskutečněn, není-li sám žadatelem, nebo ten, kdo má jiné věcné právo k tomuto pozemku nebo stavbě,</a:t>
            </a:r>
          </a:p>
          <a:p>
            <a:pPr lvl="2">
              <a:buNone/>
            </a:pPr>
            <a:r>
              <a:rPr lang="cs-CZ" altLang="cs-CZ" sz="1600" i="1" dirty="0" smtClean="0">
                <a:latin typeface="Cambria" pitchFamily="18" charset="0"/>
              </a:rPr>
              <a:t>	b) osoby, jejichž vlastnické nebo jiné věcné právo k sousedním stavbám anebo sousedním pozemkům nebo stavbám na nich může být územním rozhodnutím přímo dotčeno.</a:t>
            </a:r>
          </a:p>
          <a:p>
            <a:pPr lvl="2">
              <a:buNone/>
            </a:pPr>
            <a:r>
              <a:rPr lang="cs-CZ" altLang="cs-CZ" sz="1600" dirty="0" smtClean="0">
                <a:latin typeface="Cambria" pitchFamily="18" charset="0"/>
              </a:rPr>
              <a:t>+ </a:t>
            </a:r>
            <a:r>
              <a:rPr lang="cs-CZ" altLang="cs-CZ" sz="1600" dirty="0" smtClean="0">
                <a:latin typeface="Cambria" pitchFamily="18" charset="0"/>
              </a:rPr>
              <a:t>ekologické spolky se stávají účastníky podle </a:t>
            </a:r>
            <a:r>
              <a:rPr lang="cs-CZ" altLang="cs-CZ" sz="1600" dirty="0" smtClean="0">
                <a:latin typeface="Cambria" pitchFamily="18" charset="0"/>
              </a:rPr>
              <a:t>zákona </a:t>
            </a:r>
            <a:r>
              <a:rPr lang="cs-CZ" altLang="cs-CZ" sz="1600" dirty="0" smtClean="0">
                <a:latin typeface="Cambria" pitchFamily="18" charset="0"/>
              </a:rPr>
              <a:t>o posuzování vlivů na životní prostředí, pokud záměr vyžaduje EIA a spolek splní podmínku existence alespoň 3 let nebo 200 podporujících osob</a:t>
            </a:r>
            <a:endParaRPr lang="cs-CZ" altLang="cs-CZ" sz="1600" dirty="0" smtClean="0">
              <a:latin typeface="Cambria" pitchFamily="18" charset="0"/>
            </a:endParaRPr>
          </a:p>
          <a:p>
            <a:pPr lvl="2">
              <a:buNone/>
            </a:pPr>
            <a:endParaRPr lang="cs-CZ" altLang="cs-CZ" sz="1600" dirty="0" smtClean="0">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228600"/>
            <a:ext cx="8585200" cy="896938"/>
          </a:xfrm>
        </p:spPr>
        <p:txBody>
          <a:bodyPr>
            <a:normAutofit fontScale="90000"/>
          </a:bodyPr>
          <a:lstStyle/>
          <a:p>
            <a:pPr eaLnBrk="1" hangingPunct="1"/>
            <a:r>
              <a:rPr lang="cs-CZ" altLang="cs-CZ" sz="2400" b="1" dirty="0" smtClean="0">
                <a:latin typeface="Cambria" pitchFamily="18" charset="0"/>
              </a:rPr>
              <a:t>Zástupce veřejnosti </a:t>
            </a:r>
            <a:br>
              <a:rPr lang="cs-CZ" altLang="cs-CZ" sz="2400" b="1" dirty="0" smtClean="0">
                <a:latin typeface="Cambria" pitchFamily="18" charset="0"/>
              </a:rPr>
            </a:br>
            <a:r>
              <a:rPr lang="cs-CZ" altLang="cs-CZ" sz="2400" b="1" dirty="0" smtClean="0">
                <a:latin typeface="Cambria" pitchFamily="18" charset="0"/>
              </a:rPr>
              <a:t> specifický subjekt ve vztahu k územně plánovací dokumentaci  </a:t>
            </a:r>
          </a:p>
        </p:txBody>
      </p:sp>
      <p:sp>
        <p:nvSpPr>
          <p:cNvPr id="28676" name="Rectangle 3"/>
          <p:cNvSpPr>
            <a:spLocks noGrp="1" noChangeArrowheads="1"/>
          </p:cNvSpPr>
          <p:nvPr>
            <p:ph idx="1"/>
          </p:nvPr>
        </p:nvSpPr>
        <p:spPr>
          <a:xfrm>
            <a:off x="179388" y="1268413"/>
            <a:ext cx="8580437" cy="5289550"/>
          </a:xfrm>
        </p:spPr>
        <p:txBody>
          <a:bodyPr/>
          <a:lstStyle/>
          <a:p>
            <a:pPr eaLnBrk="1" hangingPunct="1">
              <a:lnSpc>
                <a:spcPct val="90000"/>
              </a:lnSpc>
            </a:pPr>
            <a:endParaRPr lang="cs-CZ" altLang="cs-CZ" sz="2000" b="1" dirty="0" smtClean="0">
              <a:latin typeface="Cambria" pitchFamily="18" charset="0"/>
            </a:endParaRPr>
          </a:p>
          <a:p>
            <a:pPr eaLnBrk="1" hangingPunct="1">
              <a:lnSpc>
                <a:spcPct val="90000"/>
              </a:lnSpc>
            </a:pPr>
            <a:r>
              <a:rPr lang="cs-CZ" altLang="cs-CZ" sz="2000" b="1" dirty="0" smtClean="0">
                <a:latin typeface="Cambria" pitchFamily="18" charset="0"/>
              </a:rPr>
              <a:t>Územní plánování</a:t>
            </a:r>
          </a:p>
          <a:p>
            <a:pPr lvl="1" eaLnBrk="1" hangingPunct="1">
              <a:lnSpc>
                <a:spcPct val="90000"/>
              </a:lnSpc>
            </a:pPr>
            <a:r>
              <a:rPr lang="cs-CZ" altLang="cs-CZ" sz="2000" b="1" dirty="0" smtClean="0">
                <a:solidFill>
                  <a:srgbClr val="00B050"/>
                </a:solidFill>
                <a:latin typeface="Cambria" pitchFamily="18" charset="0"/>
              </a:rPr>
              <a:t>může zastupovat veřejnost </a:t>
            </a:r>
            <a:r>
              <a:rPr lang="cs-CZ" altLang="cs-CZ" sz="2000" b="1" dirty="0" smtClean="0">
                <a:latin typeface="Cambria" pitchFamily="18" charset="0"/>
              </a:rPr>
              <a:t>při pořizování  </a:t>
            </a:r>
            <a:r>
              <a:rPr lang="cs-CZ" altLang="cs-CZ" sz="2000" b="1" u="sng" dirty="0" smtClean="0">
                <a:solidFill>
                  <a:srgbClr val="00B050"/>
                </a:solidFill>
                <a:latin typeface="Cambria" pitchFamily="18" charset="0"/>
              </a:rPr>
              <a:t>územně plánovací dokumentace  </a:t>
            </a:r>
          </a:p>
          <a:p>
            <a:pPr lvl="1" eaLnBrk="1" hangingPunct="1">
              <a:lnSpc>
                <a:spcPct val="90000"/>
              </a:lnSpc>
            </a:pPr>
            <a:endParaRPr lang="cs-CZ" altLang="cs-CZ" sz="1500" b="1" dirty="0" smtClean="0">
              <a:latin typeface="Cambria" pitchFamily="18" charset="0"/>
            </a:endParaRPr>
          </a:p>
          <a:p>
            <a:pPr lvl="1" eaLnBrk="1" hangingPunct="1">
              <a:lnSpc>
                <a:spcPct val="90000"/>
              </a:lnSpc>
            </a:pPr>
            <a:r>
              <a:rPr lang="cs-CZ" altLang="cs-CZ" sz="1500" b="1" dirty="0" smtClean="0">
                <a:latin typeface="Cambria" pitchFamily="18" charset="0"/>
              </a:rPr>
              <a:t>zástupcem veřejnosti může být</a:t>
            </a:r>
          </a:p>
          <a:p>
            <a:pPr lvl="2" eaLnBrk="1" hangingPunct="1">
              <a:lnSpc>
                <a:spcPct val="90000"/>
              </a:lnSpc>
            </a:pPr>
            <a:r>
              <a:rPr lang="cs-CZ" altLang="cs-CZ" sz="1800" b="1" dirty="0" smtClean="0">
                <a:latin typeface="Cambria" pitchFamily="18" charset="0"/>
              </a:rPr>
              <a:t>Zmocnění se dokládá </a:t>
            </a:r>
            <a:r>
              <a:rPr lang="cs-CZ" altLang="cs-CZ" sz="1800" b="1" dirty="0" smtClean="0">
                <a:solidFill>
                  <a:srgbClr val="FF9933"/>
                </a:solidFill>
                <a:latin typeface="Cambria" pitchFamily="18" charset="0"/>
              </a:rPr>
              <a:t>seznamem občanů obce nebo kraje</a:t>
            </a:r>
            <a:r>
              <a:rPr lang="cs-CZ" altLang="cs-CZ" sz="1800" b="1" dirty="0" smtClean="0">
                <a:latin typeface="Cambria" pitchFamily="18" charset="0"/>
              </a:rPr>
              <a:t>, kteří uplatňují věcně shodnou připomínku a podpisovou listinou, která splňuje zákonné náležitosti a dále  prohlášení, že jmenovaného zástupce veřejnosti </a:t>
            </a:r>
            <a:r>
              <a:rPr lang="cs-CZ" altLang="cs-CZ" sz="1800" b="1" dirty="0" smtClean="0">
                <a:solidFill>
                  <a:srgbClr val="FF9933"/>
                </a:solidFill>
                <a:latin typeface="Cambria" pitchFamily="18" charset="0"/>
              </a:rPr>
              <a:t>zmocňují k podání </a:t>
            </a:r>
            <a:r>
              <a:rPr lang="cs-CZ" altLang="cs-CZ" sz="1800" b="1" u="sng" dirty="0" smtClean="0">
                <a:solidFill>
                  <a:srgbClr val="FF9933"/>
                </a:solidFill>
                <a:latin typeface="Cambria" pitchFamily="18" charset="0"/>
              </a:rPr>
              <a:t>námitky na základě věcně shodné připomínky</a:t>
            </a:r>
            <a:r>
              <a:rPr lang="cs-CZ" altLang="cs-CZ" sz="1800" b="1" dirty="0" smtClean="0">
                <a:latin typeface="Cambria" pitchFamily="18" charset="0"/>
              </a:rPr>
              <a:t> a k jejímu projednání podle stavebního zákona. Zmocnění obsahuje dále prohlášení zástupce veřejnosti.</a:t>
            </a:r>
          </a:p>
          <a:p>
            <a:pPr eaLnBrk="1" hangingPunct="1">
              <a:lnSpc>
                <a:spcPct val="90000"/>
              </a:lnSpc>
            </a:pPr>
            <a:endParaRPr lang="cs-CZ" altLang="cs-CZ" sz="2000" b="1" dirty="0" smtClean="0">
              <a:latin typeface="Cambria" pitchFamily="18" charset="0"/>
            </a:endParaRPr>
          </a:p>
          <a:p>
            <a:pPr eaLnBrk="1" hangingPunct="1">
              <a:lnSpc>
                <a:spcPct val="90000"/>
              </a:lnSpc>
            </a:pPr>
            <a:r>
              <a:rPr lang="cs-CZ" altLang="cs-CZ" sz="2000" b="1" dirty="0" smtClean="0">
                <a:latin typeface="Cambria" pitchFamily="18" charset="0"/>
              </a:rPr>
              <a:t>Žalobní legitimace ve vztahu k soudní kontrole</a:t>
            </a:r>
          </a:p>
          <a:p>
            <a:pPr lvl="1" eaLnBrk="1" hangingPunct="1">
              <a:lnSpc>
                <a:spcPct val="90000"/>
              </a:lnSpc>
            </a:pPr>
            <a:r>
              <a:rPr lang="cs-CZ" altLang="cs-CZ" sz="2000" i="1" dirty="0" smtClean="0">
                <a:latin typeface="Cambria" pitchFamily="18" charset="0"/>
              </a:rPr>
              <a:t>soudy dovozují, že zástupce </a:t>
            </a:r>
            <a:r>
              <a:rPr lang="cs-CZ" altLang="cs-CZ" sz="2000" i="1" dirty="0" smtClean="0">
                <a:latin typeface="Cambria" pitchFamily="18" charset="0"/>
              </a:rPr>
              <a:t>veřejnosti </a:t>
            </a:r>
            <a:r>
              <a:rPr lang="cs-CZ" altLang="cs-CZ" sz="2000" i="1" dirty="0" smtClean="0">
                <a:latin typeface="Cambria" pitchFamily="18" charset="0"/>
              </a:rPr>
              <a:t>je aktivně legitimován ve </a:t>
            </a:r>
            <a:r>
              <a:rPr lang="cs-CZ" altLang="cs-CZ" sz="2000" i="1" dirty="0" smtClean="0">
                <a:latin typeface="Cambria" pitchFamily="18" charset="0"/>
              </a:rPr>
              <a:t>vztahu k soudnímu přezkumu územně plánovací dokumentace</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z="3200" b="1" dirty="0" smtClean="0">
                <a:latin typeface="Cambria" pitchFamily="18" charset="0"/>
              </a:rPr>
              <a:t>Územní plánování</a:t>
            </a:r>
          </a:p>
        </p:txBody>
      </p:sp>
      <p:sp>
        <p:nvSpPr>
          <p:cNvPr id="31748" name="Rectangle 3"/>
          <p:cNvSpPr>
            <a:spLocks noGrp="1" noChangeArrowheads="1"/>
          </p:cNvSpPr>
          <p:nvPr>
            <p:ph idx="1"/>
          </p:nvPr>
        </p:nvSpPr>
        <p:spPr/>
        <p:txBody>
          <a:bodyPr>
            <a:normAutofit/>
          </a:bodyPr>
          <a:lstStyle/>
          <a:p>
            <a:pPr eaLnBrk="1" hangingPunct="1">
              <a:lnSpc>
                <a:spcPct val="80000"/>
              </a:lnSpc>
            </a:pPr>
            <a:r>
              <a:rPr lang="cs-CZ" altLang="cs-CZ" sz="1800" b="1" dirty="0" smtClean="0">
                <a:latin typeface="Cambria" pitchFamily="18" charset="0"/>
              </a:rPr>
              <a:t>souhrn opatření, směřujících k </a:t>
            </a:r>
            <a:r>
              <a:rPr lang="cs-CZ" altLang="cs-CZ" sz="1800" b="1" u="sng" dirty="0" smtClean="0">
                <a:latin typeface="Cambria" pitchFamily="18" charset="0"/>
              </a:rPr>
              <a:t>vytváření předpokladů pro udržitelný rozvoj území </a:t>
            </a:r>
          </a:p>
          <a:p>
            <a:pPr lvl="1" eaLnBrk="1" hangingPunct="1">
              <a:lnSpc>
                <a:spcPct val="80000"/>
              </a:lnSpc>
            </a:pPr>
            <a:r>
              <a:rPr lang="cs-CZ" altLang="cs-CZ" sz="1800" b="1" dirty="0" smtClean="0">
                <a:latin typeface="Cambria" pitchFamily="18" charset="0"/>
              </a:rPr>
              <a:t>v rámci něho   </a:t>
            </a:r>
            <a:r>
              <a:rPr lang="cs-CZ" altLang="cs-CZ" sz="1800" b="1" dirty="0" smtClean="0">
                <a:solidFill>
                  <a:srgbClr val="00B050"/>
                </a:solidFill>
                <a:latin typeface="Cambria" pitchFamily="18" charset="0"/>
              </a:rPr>
              <a:t>environmentální  pilíř (posuzování vlivů na ŽP</a:t>
            </a:r>
            <a:r>
              <a:rPr lang="cs-CZ" altLang="cs-CZ" sz="1800" dirty="0" smtClean="0">
                <a:latin typeface="Cambria" pitchFamily="18" charset="0"/>
              </a:rPr>
              <a:t>)</a:t>
            </a:r>
          </a:p>
          <a:p>
            <a:pPr lvl="1" eaLnBrk="1" hangingPunct="1">
              <a:lnSpc>
                <a:spcPct val="80000"/>
              </a:lnSpc>
            </a:pPr>
            <a:endParaRPr lang="cs-CZ" altLang="cs-CZ" sz="1800" b="1" dirty="0" smtClean="0">
              <a:latin typeface="Cambria" pitchFamily="18" charset="0"/>
            </a:endParaRPr>
          </a:p>
          <a:p>
            <a:pPr eaLnBrk="1" hangingPunct="1">
              <a:lnSpc>
                <a:spcPct val="80000"/>
              </a:lnSpc>
            </a:pPr>
            <a:endParaRPr lang="cs-CZ" altLang="cs-CZ" sz="1800" b="1" dirty="0" smtClean="0">
              <a:latin typeface="Cambria" pitchFamily="18" charset="0"/>
            </a:endParaRPr>
          </a:p>
          <a:p>
            <a:pPr eaLnBrk="1" hangingPunct="1">
              <a:lnSpc>
                <a:spcPct val="80000"/>
              </a:lnSpc>
            </a:pPr>
            <a:r>
              <a:rPr lang="cs-CZ" altLang="cs-CZ" sz="2000" b="1" u="sng" dirty="0" smtClean="0">
                <a:solidFill>
                  <a:srgbClr val="FF9933"/>
                </a:solidFill>
                <a:latin typeface="Cambria" pitchFamily="18" charset="0"/>
              </a:rPr>
              <a:t>cíle a úkoly územního plánování</a:t>
            </a:r>
          </a:p>
          <a:p>
            <a:pPr lvl="1" eaLnBrk="1" hangingPunct="1">
              <a:lnSpc>
                <a:spcPct val="80000"/>
              </a:lnSpc>
            </a:pPr>
            <a:r>
              <a:rPr lang="cs-CZ" altLang="cs-CZ" sz="1800" b="1" dirty="0" smtClean="0">
                <a:solidFill>
                  <a:srgbClr val="002060"/>
                </a:solidFill>
                <a:latin typeface="Cambria" pitchFamily="18" charset="0"/>
              </a:rPr>
              <a:t>koordinované vytváření předpokladů pro výstavbu a udržitelný rozvoj území</a:t>
            </a:r>
          </a:p>
          <a:p>
            <a:pPr lvl="1" eaLnBrk="1" hangingPunct="1">
              <a:lnSpc>
                <a:spcPct val="80000"/>
              </a:lnSpc>
            </a:pPr>
            <a:r>
              <a:rPr lang="cs-CZ" altLang="cs-CZ" sz="1800" b="1" dirty="0" smtClean="0">
                <a:solidFill>
                  <a:srgbClr val="002060"/>
                </a:solidFill>
                <a:latin typeface="Cambria" pitchFamily="18" charset="0"/>
              </a:rPr>
              <a:t>docílení souladu veřejných a soukromých</a:t>
            </a:r>
            <a:r>
              <a:rPr lang="cs-CZ" altLang="cs-CZ" sz="2000" b="1" dirty="0" smtClean="0">
                <a:solidFill>
                  <a:srgbClr val="002060"/>
                </a:solidFill>
                <a:latin typeface="Cambria" pitchFamily="18" charset="0"/>
              </a:rPr>
              <a:t> zájmů na rozvoji území</a:t>
            </a:r>
          </a:p>
          <a:p>
            <a:pPr lvl="1" eaLnBrk="1" hangingPunct="1">
              <a:lnSpc>
                <a:spcPct val="80000"/>
              </a:lnSpc>
            </a:pPr>
            <a:r>
              <a:rPr lang="cs-CZ" altLang="cs-CZ" sz="1800" b="1" dirty="0" smtClean="0">
                <a:solidFill>
                  <a:srgbClr val="002060"/>
                </a:solidFill>
                <a:latin typeface="Cambria" pitchFamily="18" charset="0"/>
              </a:rPr>
              <a:t>určení podmínek pro využívání zastavěného území</a:t>
            </a:r>
          </a:p>
          <a:p>
            <a:pPr lvl="1" eaLnBrk="1" hangingPunct="1">
              <a:lnSpc>
                <a:spcPct val="80000"/>
              </a:lnSpc>
            </a:pPr>
            <a:r>
              <a:rPr lang="cs-CZ" altLang="cs-CZ" sz="1800" b="1" dirty="0" smtClean="0">
                <a:solidFill>
                  <a:srgbClr val="002060"/>
                </a:solidFill>
                <a:latin typeface="Cambria" pitchFamily="18" charset="0"/>
              </a:rPr>
              <a:t>ochrana nezastavěného  území a nezastavitelných pozemků</a:t>
            </a:r>
          </a:p>
          <a:p>
            <a:pPr lvl="1" eaLnBrk="1" hangingPunct="1">
              <a:lnSpc>
                <a:spcPct val="80000"/>
              </a:lnSpc>
            </a:pPr>
            <a:r>
              <a:rPr lang="cs-CZ" altLang="cs-CZ" sz="1800" b="1" dirty="0" smtClean="0">
                <a:solidFill>
                  <a:srgbClr val="002060"/>
                </a:solidFill>
                <a:latin typeface="Cambria" pitchFamily="18" charset="0"/>
              </a:rPr>
              <a:t>vymezení zastavitelných ploch </a:t>
            </a:r>
          </a:p>
          <a:p>
            <a:pPr lvl="1" eaLnBrk="1" hangingPunct="1">
              <a:lnSpc>
                <a:spcPct val="80000"/>
              </a:lnSpc>
            </a:pPr>
            <a:r>
              <a:rPr lang="cs-CZ" altLang="cs-CZ" sz="1800" b="1" u="sng" dirty="0" smtClean="0">
                <a:solidFill>
                  <a:srgbClr val="00B050"/>
                </a:solidFill>
                <a:latin typeface="Cambria" pitchFamily="18" charset="0"/>
              </a:rPr>
              <a:t>vyhodnocování vlivů politiky územního rozvoje, zásad územního rozvoje , územního plánu na udržitelný rozvoj území  </a:t>
            </a:r>
          </a:p>
          <a:p>
            <a:pPr lvl="2" eaLnBrk="1" hangingPunct="1">
              <a:lnSpc>
                <a:spcPct val="80000"/>
              </a:lnSpc>
            </a:pPr>
            <a:r>
              <a:rPr lang="cs-CZ" altLang="cs-CZ" sz="1600" b="1" dirty="0" smtClean="0">
                <a:solidFill>
                  <a:srgbClr val="00B050"/>
                </a:solidFill>
                <a:latin typeface="Cambria" pitchFamily="18" charset="0"/>
              </a:rPr>
              <a:t>environmentální  pilíř(posuzování vlivů na ŽP</a:t>
            </a:r>
            <a:r>
              <a:rPr lang="cs-CZ" altLang="cs-CZ" sz="1600" dirty="0" smtClean="0">
                <a:latin typeface="Cambria" pitchFamily="18" charset="0"/>
              </a:rPr>
              <a:t>)</a:t>
            </a:r>
          </a:p>
          <a:p>
            <a:pPr lvl="3" eaLnBrk="1" hangingPunct="1">
              <a:lnSpc>
                <a:spcPct val="80000"/>
              </a:lnSpc>
            </a:pPr>
            <a:r>
              <a:rPr lang="cs-CZ" altLang="cs-CZ" sz="1600" dirty="0" smtClean="0">
                <a:latin typeface="Cambria" pitchFamily="18" charset="0"/>
              </a:rPr>
              <a:t>tj. integrace posouzení vlivů na ŽP</a:t>
            </a:r>
          </a:p>
          <a:p>
            <a:pPr lvl="1" eaLnBrk="1" hangingPunct="1">
              <a:lnSpc>
                <a:spcPct val="80000"/>
              </a:lnSpc>
            </a:pPr>
            <a:endParaRPr lang="cs-CZ" altLang="cs-CZ" sz="1800" b="1" dirty="0" smtClean="0">
              <a:latin typeface="Cambria" pitchFamily="18" charset="0"/>
            </a:endParaRPr>
          </a:p>
          <a:p>
            <a:pPr lvl="1" eaLnBrk="1" hangingPunct="1">
              <a:lnSpc>
                <a:spcPct val="80000"/>
              </a:lnSpc>
            </a:pPr>
            <a:endParaRPr lang="cs-CZ" altLang="cs-CZ" sz="1800" b="1" u="sng" dirty="0" smtClean="0">
              <a:solidFill>
                <a:srgbClr val="00B050"/>
              </a:solidFill>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normAutofit/>
          </a:bodyPr>
          <a:lstStyle/>
          <a:p>
            <a:pPr eaLnBrk="1" fontAlgn="auto" hangingPunct="1">
              <a:spcAft>
                <a:spcPts val="0"/>
              </a:spcAft>
              <a:defRPr/>
            </a:pPr>
            <a:r>
              <a:rPr lang="cs-CZ" altLang="cs-CZ" sz="2800" b="1" dirty="0" smtClean="0">
                <a:latin typeface="Cambria" pitchFamily="18" charset="0"/>
              </a:rPr>
              <a:t>Nástroje územního plánování</a:t>
            </a:r>
            <a:br>
              <a:rPr lang="cs-CZ" altLang="cs-CZ" sz="2800" b="1" dirty="0" smtClean="0">
                <a:latin typeface="Cambria" pitchFamily="18" charset="0"/>
              </a:rPr>
            </a:br>
            <a:r>
              <a:rPr lang="cs-CZ" altLang="cs-CZ" sz="2800" b="1" i="1" dirty="0" smtClean="0">
                <a:latin typeface="Cambria" pitchFamily="18" charset="0"/>
              </a:rPr>
              <a:t>přehled</a:t>
            </a:r>
            <a:endParaRPr lang="cs-CZ" altLang="cs-CZ" sz="2800" b="1" dirty="0" smtClean="0">
              <a:latin typeface="Cambria" pitchFamily="18" charset="0"/>
            </a:endParaRPr>
          </a:p>
        </p:txBody>
      </p:sp>
      <p:sp>
        <p:nvSpPr>
          <p:cNvPr id="32772" name="Zástupný symbol pro obsah 2"/>
          <p:cNvSpPr>
            <a:spLocks noGrp="1"/>
          </p:cNvSpPr>
          <p:nvPr>
            <p:ph idx="1"/>
          </p:nvPr>
        </p:nvSpPr>
        <p:spPr/>
        <p:txBody>
          <a:bodyPr>
            <a:normAutofit/>
          </a:bodyPr>
          <a:lstStyle/>
          <a:p>
            <a:pPr eaLnBrk="1" hangingPunct="1">
              <a:lnSpc>
                <a:spcPct val="80000"/>
              </a:lnSpc>
            </a:pPr>
            <a:r>
              <a:rPr lang="cs-CZ" altLang="cs-CZ" sz="2000" b="1" u="sng" dirty="0" smtClean="0">
                <a:solidFill>
                  <a:srgbClr val="00B050"/>
                </a:solidFill>
                <a:latin typeface="Cambria" pitchFamily="18" charset="0"/>
              </a:rPr>
              <a:t>nástroje územního plánování v užším smyslu:</a:t>
            </a:r>
          </a:p>
          <a:p>
            <a:pPr lvl="1" eaLnBrk="1" hangingPunct="1">
              <a:lnSpc>
                <a:spcPct val="80000"/>
              </a:lnSpc>
            </a:pPr>
            <a:r>
              <a:rPr lang="cs-CZ" altLang="cs-CZ" sz="1800" b="1" dirty="0" smtClean="0">
                <a:latin typeface="Cambria" pitchFamily="18" charset="0"/>
              </a:rPr>
              <a:t>územně plánovací podklady</a:t>
            </a:r>
          </a:p>
          <a:p>
            <a:pPr lvl="2" eaLnBrk="1" hangingPunct="1">
              <a:lnSpc>
                <a:spcPct val="80000"/>
              </a:lnSpc>
            </a:pPr>
            <a:r>
              <a:rPr lang="cs-CZ" altLang="cs-CZ" sz="1800" b="1" dirty="0" smtClean="0">
                <a:latin typeface="Cambria" pitchFamily="18" charset="0"/>
              </a:rPr>
              <a:t>územně analytické podklady</a:t>
            </a:r>
          </a:p>
          <a:p>
            <a:pPr lvl="2" eaLnBrk="1" hangingPunct="1">
              <a:lnSpc>
                <a:spcPct val="80000"/>
              </a:lnSpc>
            </a:pPr>
            <a:r>
              <a:rPr lang="cs-CZ" altLang="cs-CZ" sz="1800" b="1" dirty="0" smtClean="0">
                <a:latin typeface="Cambria" pitchFamily="18" charset="0"/>
              </a:rPr>
              <a:t>územní studie</a:t>
            </a:r>
          </a:p>
          <a:p>
            <a:pPr lvl="1" eaLnBrk="1" hangingPunct="1">
              <a:lnSpc>
                <a:spcPct val="80000"/>
              </a:lnSpc>
            </a:pPr>
            <a:r>
              <a:rPr lang="cs-CZ" altLang="cs-CZ" sz="1800" b="1" dirty="0" smtClean="0">
                <a:latin typeface="Cambria" pitchFamily="18" charset="0"/>
              </a:rPr>
              <a:t>politika územního rozvoje</a:t>
            </a:r>
          </a:p>
          <a:p>
            <a:pPr lvl="1" eaLnBrk="1" hangingPunct="1">
              <a:lnSpc>
                <a:spcPct val="80000"/>
              </a:lnSpc>
            </a:pPr>
            <a:r>
              <a:rPr lang="cs-CZ" altLang="cs-CZ" sz="1800" b="1" dirty="0" smtClean="0">
                <a:latin typeface="Cambria" pitchFamily="18" charset="0"/>
              </a:rPr>
              <a:t>územně plánovací dokumentace</a:t>
            </a:r>
          </a:p>
          <a:p>
            <a:pPr lvl="2" eaLnBrk="1" hangingPunct="1">
              <a:lnSpc>
                <a:spcPct val="80000"/>
              </a:lnSpc>
            </a:pPr>
            <a:r>
              <a:rPr lang="cs-CZ" altLang="cs-CZ" sz="1800" b="1" dirty="0" smtClean="0">
                <a:latin typeface="Cambria" pitchFamily="18" charset="0"/>
              </a:rPr>
              <a:t>zásady územního rozvoje</a:t>
            </a:r>
          </a:p>
          <a:p>
            <a:pPr lvl="2" eaLnBrk="1" hangingPunct="1">
              <a:lnSpc>
                <a:spcPct val="80000"/>
              </a:lnSpc>
            </a:pPr>
            <a:r>
              <a:rPr lang="cs-CZ" altLang="cs-CZ" sz="1800" b="1" dirty="0" smtClean="0">
                <a:latin typeface="Cambria" pitchFamily="18" charset="0"/>
              </a:rPr>
              <a:t>územní plán</a:t>
            </a:r>
          </a:p>
          <a:p>
            <a:pPr lvl="2" eaLnBrk="1" hangingPunct="1">
              <a:lnSpc>
                <a:spcPct val="80000"/>
              </a:lnSpc>
            </a:pPr>
            <a:r>
              <a:rPr lang="cs-CZ" altLang="cs-CZ" sz="1800" b="1" dirty="0" smtClean="0">
                <a:latin typeface="Cambria" pitchFamily="18" charset="0"/>
              </a:rPr>
              <a:t>regulační plán</a:t>
            </a:r>
          </a:p>
          <a:p>
            <a:pPr lvl="1" eaLnBrk="1" hangingPunct="1">
              <a:lnSpc>
                <a:spcPct val="80000"/>
              </a:lnSpc>
            </a:pPr>
            <a:r>
              <a:rPr lang="cs-CZ" altLang="cs-CZ" sz="1800" b="1" dirty="0" smtClean="0">
                <a:latin typeface="Cambria" pitchFamily="18" charset="0"/>
              </a:rPr>
              <a:t>vymezení zastavěného území</a:t>
            </a:r>
          </a:p>
          <a:p>
            <a:pPr lvl="1" eaLnBrk="1" hangingPunct="1">
              <a:lnSpc>
                <a:spcPct val="80000"/>
              </a:lnSpc>
            </a:pPr>
            <a:r>
              <a:rPr lang="cs-CZ" altLang="cs-CZ" sz="1800" b="1" dirty="0" smtClean="0">
                <a:latin typeface="Cambria" pitchFamily="18" charset="0"/>
              </a:rPr>
              <a:t>územní opatření</a:t>
            </a:r>
          </a:p>
          <a:p>
            <a:pPr lvl="2" eaLnBrk="1" hangingPunct="1">
              <a:lnSpc>
                <a:spcPct val="80000"/>
              </a:lnSpc>
            </a:pPr>
            <a:r>
              <a:rPr lang="cs-CZ" altLang="cs-CZ" sz="1800" b="1" dirty="0" smtClean="0">
                <a:latin typeface="Cambria" pitchFamily="18" charset="0"/>
              </a:rPr>
              <a:t>územní opatření o stavební uzávěře</a:t>
            </a:r>
          </a:p>
          <a:p>
            <a:pPr lvl="2" eaLnBrk="1" hangingPunct="1">
              <a:lnSpc>
                <a:spcPct val="80000"/>
              </a:lnSpc>
            </a:pPr>
            <a:r>
              <a:rPr lang="cs-CZ" altLang="cs-CZ" sz="1800" b="1" dirty="0" smtClean="0">
                <a:latin typeface="Cambria" pitchFamily="18" charset="0"/>
              </a:rPr>
              <a:t>územní opatření o asanaci území</a:t>
            </a:r>
          </a:p>
          <a:p>
            <a:pPr eaLnBrk="1" hangingPunct="1">
              <a:lnSpc>
                <a:spcPct val="80000"/>
              </a:lnSpc>
            </a:pPr>
            <a:r>
              <a:rPr lang="cs-CZ" altLang="cs-CZ" sz="2000" b="1" u="sng" dirty="0" smtClean="0">
                <a:solidFill>
                  <a:srgbClr val="00B050"/>
                </a:solidFill>
                <a:latin typeface="Cambria" pitchFamily="18" charset="0"/>
              </a:rPr>
              <a:t>nástroje územního plánování v širším smyslu</a:t>
            </a:r>
          </a:p>
          <a:p>
            <a:pPr lvl="1" eaLnBrk="1" hangingPunct="1">
              <a:lnSpc>
                <a:spcPct val="80000"/>
              </a:lnSpc>
            </a:pPr>
            <a:r>
              <a:rPr lang="cs-CZ" altLang="cs-CZ" sz="1800" b="1" dirty="0" smtClean="0">
                <a:latin typeface="Cambria" pitchFamily="18" charset="0"/>
              </a:rPr>
              <a:t>nástroje výše uvedené včetně problematiky územních rozhodnutí a územních souhlasů(viz dále tzv. „územní rozhodování“))</a:t>
            </a:r>
          </a:p>
          <a:p>
            <a:pPr eaLnBrk="1" hangingPunct="1"/>
            <a:endParaRPr lang="cs-CZ" altLang="cs-CZ" dirty="0" smtClean="0">
              <a:latin typeface="Cambr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61328" y="274638"/>
            <a:ext cx="9248172" cy="1035879"/>
          </a:xfrm>
        </p:spPr>
        <p:txBody>
          <a:bodyPr/>
          <a:lstStyle/>
          <a:p>
            <a:pPr eaLnBrk="1" hangingPunct="1"/>
            <a:endParaRPr lang="cs-CZ" altLang="cs-CZ" smtClean="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57808245"/>
              </p:ext>
            </p:extLst>
          </p:nvPr>
        </p:nvGraphicFramePr>
        <p:xfrm>
          <a:off x="2" y="1"/>
          <a:ext cx="9143999" cy="6857999"/>
        </p:xfrm>
        <a:graphic>
          <a:graphicData uri="http://schemas.openxmlformats.org/drawingml/2006/table">
            <a:tbl>
              <a:tblPr firstRow="1" bandRow="1">
                <a:tableStyleId>{F5AB1C69-6EDB-4FF4-983F-18BD219EF322}</a:tableStyleId>
              </a:tblPr>
              <a:tblGrid>
                <a:gridCol w="1401228">
                  <a:extLst>
                    <a:ext uri="{9D8B030D-6E8A-4147-A177-3AD203B41FA5}">
                      <a16:colId xmlns="" xmlns:a16="http://schemas.microsoft.com/office/drawing/2014/main" val="20000"/>
                    </a:ext>
                  </a:extLst>
                </a:gridCol>
                <a:gridCol w="1672331">
                  <a:extLst>
                    <a:ext uri="{9D8B030D-6E8A-4147-A177-3AD203B41FA5}">
                      <a16:colId xmlns="" xmlns:a16="http://schemas.microsoft.com/office/drawing/2014/main" val="20001"/>
                    </a:ext>
                  </a:extLst>
                </a:gridCol>
                <a:gridCol w="1799189">
                  <a:extLst>
                    <a:ext uri="{9D8B030D-6E8A-4147-A177-3AD203B41FA5}">
                      <a16:colId xmlns="" xmlns:a16="http://schemas.microsoft.com/office/drawing/2014/main" val="20002"/>
                    </a:ext>
                  </a:extLst>
                </a:gridCol>
                <a:gridCol w="1757255">
                  <a:extLst>
                    <a:ext uri="{9D8B030D-6E8A-4147-A177-3AD203B41FA5}">
                      <a16:colId xmlns="" xmlns:a16="http://schemas.microsoft.com/office/drawing/2014/main" val="20003"/>
                    </a:ext>
                  </a:extLst>
                </a:gridCol>
                <a:gridCol w="2513996">
                  <a:extLst>
                    <a:ext uri="{9D8B030D-6E8A-4147-A177-3AD203B41FA5}">
                      <a16:colId xmlns="" xmlns:a16="http://schemas.microsoft.com/office/drawing/2014/main" val="20004"/>
                    </a:ext>
                  </a:extLst>
                </a:gridCol>
              </a:tblGrid>
              <a:tr h="899183">
                <a:tc>
                  <a:txBody>
                    <a:bodyPr/>
                    <a:lstStyle/>
                    <a:p>
                      <a:r>
                        <a:rPr lang="cs-CZ" sz="1600" dirty="0" smtClean="0">
                          <a:latin typeface="Cambria" pitchFamily="18" charset="0"/>
                        </a:rPr>
                        <a:t>ÚZEMÍ</a:t>
                      </a:r>
                      <a:endParaRPr lang="cs-CZ" sz="1600" dirty="0">
                        <a:latin typeface="Cambria" pitchFamily="18" charset="0"/>
                      </a:endParaRPr>
                    </a:p>
                  </a:txBody>
                  <a:tcPr marL="91435" marR="91435"/>
                </a:tc>
                <a:tc>
                  <a:txBody>
                    <a:bodyPr/>
                    <a:lstStyle/>
                    <a:p>
                      <a:r>
                        <a:rPr lang="cs-CZ" sz="1600" dirty="0" smtClean="0">
                          <a:latin typeface="Cambria" pitchFamily="18" charset="0"/>
                        </a:rPr>
                        <a:t>NÁSTROJ  ÚP</a:t>
                      </a:r>
                      <a:endParaRPr lang="cs-CZ" sz="1600" dirty="0">
                        <a:latin typeface="Cambria" pitchFamily="18" charset="0"/>
                      </a:endParaRPr>
                    </a:p>
                  </a:txBody>
                  <a:tcPr marL="91435" marR="91435"/>
                </a:tc>
                <a:tc>
                  <a:txBody>
                    <a:bodyPr/>
                    <a:lstStyle/>
                    <a:p>
                      <a:r>
                        <a:rPr lang="cs-CZ" sz="1600" dirty="0" smtClean="0">
                          <a:latin typeface="Cambria" pitchFamily="18" charset="0"/>
                        </a:rPr>
                        <a:t>VLIVY NA ŽIVOTNÍ PROSTŘEDÍ </a:t>
                      </a:r>
                      <a:endParaRPr lang="cs-CZ" sz="1600" dirty="0">
                        <a:latin typeface="Cambria" pitchFamily="18" charset="0"/>
                      </a:endParaRPr>
                    </a:p>
                  </a:txBody>
                  <a:tcPr marL="91435" marR="91435"/>
                </a:tc>
                <a:tc>
                  <a:txBody>
                    <a:bodyPr/>
                    <a:lstStyle/>
                    <a:p>
                      <a:r>
                        <a:rPr lang="cs-CZ" sz="1600" dirty="0" smtClean="0">
                          <a:latin typeface="Cambria" pitchFamily="18" charset="0"/>
                        </a:rPr>
                        <a:t>FORMA</a:t>
                      </a:r>
                      <a:endParaRPr lang="cs-CZ" sz="1600" dirty="0">
                        <a:latin typeface="Cambria" pitchFamily="18" charset="0"/>
                      </a:endParaRPr>
                    </a:p>
                  </a:txBody>
                  <a:tcPr marL="91435" marR="91435"/>
                </a:tc>
                <a:tc>
                  <a:txBody>
                    <a:bodyPr/>
                    <a:lstStyle/>
                    <a:p>
                      <a:r>
                        <a:rPr lang="cs-CZ" sz="1600" dirty="0" smtClean="0">
                          <a:latin typeface="Cambria" pitchFamily="18" charset="0"/>
                        </a:rPr>
                        <a:t>VYHODNOCOVÁNÍ A AKTUALIZACE</a:t>
                      </a:r>
                      <a:endParaRPr lang="cs-CZ" sz="1600" dirty="0">
                        <a:latin typeface="Cambria" pitchFamily="18" charset="0"/>
                      </a:endParaRPr>
                    </a:p>
                  </a:txBody>
                  <a:tcPr marL="91435" marR="91435"/>
                </a:tc>
                <a:extLst>
                  <a:ext uri="{0D108BD9-81ED-4DB2-BD59-A6C34878D82A}">
                    <a16:rowId xmlns="" xmlns:a16="http://schemas.microsoft.com/office/drawing/2014/main" val="10000"/>
                  </a:ext>
                </a:extLst>
              </a:tr>
              <a:tr h="1642738">
                <a:tc>
                  <a:txBody>
                    <a:bodyPr/>
                    <a:lstStyle/>
                    <a:p>
                      <a:r>
                        <a:rPr lang="cs-CZ" sz="1600" b="1" dirty="0" smtClean="0">
                          <a:latin typeface="Cambria" pitchFamily="18" charset="0"/>
                        </a:rPr>
                        <a:t>Česká republika</a:t>
                      </a:r>
                      <a:endParaRPr lang="cs-CZ" sz="1600" b="1" dirty="0">
                        <a:latin typeface="Cambria" pitchFamily="18" charset="0"/>
                      </a:endParaRPr>
                    </a:p>
                  </a:txBody>
                  <a:tcPr marL="91435" marR="91435"/>
                </a:tc>
                <a:tc>
                  <a:txBody>
                    <a:bodyPr/>
                    <a:lstStyle/>
                    <a:p>
                      <a:r>
                        <a:rPr lang="cs-CZ" sz="1600" dirty="0" smtClean="0">
                          <a:latin typeface="Cambria" pitchFamily="18" charset="0"/>
                        </a:rPr>
                        <a:t>Politika územního rozvoje </a:t>
                      </a:r>
                    </a:p>
                    <a:p>
                      <a:r>
                        <a:rPr lang="cs-CZ" sz="1600" dirty="0" smtClean="0">
                          <a:latin typeface="Cambria" pitchFamily="18" charset="0"/>
                        </a:rPr>
                        <a:t>(PÚR)</a:t>
                      </a:r>
                    </a:p>
                  </a:txBody>
                  <a:tcPr marL="91435" marR="91435"/>
                </a:tc>
                <a:tc>
                  <a:txBody>
                    <a:bodyPr/>
                    <a:lstStyle/>
                    <a:p>
                      <a:r>
                        <a:rPr lang="cs-CZ" sz="1600" b="1" dirty="0" smtClean="0">
                          <a:solidFill>
                            <a:srgbClr val="00B050"/>
                          </a:solidFill>
                          <a:latin typeface="Cambria" pitchFamily="18" charset="0"/>
                        </a:rPr>
                        <a:t>SEA</a:t>
                      </a:r>
                    </a:p>
                    <a:p>
                      <a:r>
                        <a:rPr lang="cs-CZ" sz="1600" b="1" dirty="0" smtClean="0">
                          <a:solidFill>
                            <a:srgbClr val="00B050"/>
                          </a:solidFill>
                          <a:latin typeface="Cambria" pitchFamily="18" charset="0"/>
                        </a:rPr>
                        <a:t>povinně</a:t>
                      </a:r>
                      <a:endParaRPr lang="cs-CZ" sz="1600" b="1" dirty="0">
                        <a:solidFill>
                          <a:srgbClr val="00B050"/>
                        </a:solidFill>
                        <a:latin typeface="Cambria" pitchFamily="18" charset="0"/>
                      </a:endParaRPr>
                    </a:p>
                  </a:txBody>
                  <a:tcPr marL="91435" marR="91435"/>
                </a:tc>
                <a:tc>
                  <a:txBody>
                    <a:bodyPr/>
                    <a:lstStyle/>
                    <a:p>
                      <a:r>
                        <a:rPr lang="cs-CZ" sz="1600" dirty="0" smtClean="0">
                          <a:latin typeface="Cambria" pitchFamily="18" charset="0"/>
                        </a:rPr>
                        <a:t>Schvalována usnesením vlády</a:t>
                      </a:r>
                    </a:p>
                    <a:p>
                      <a:r>
                        <a:rPr lang="cs-CZ" sz="1600" dirty="0" smtClean="0">
                          <a:latin typeface="Cambria" pitchFamily="18" charset="0"/>
                        </a:rPr>
                        <a:t>není opatření obecné povahy</a:t>
                      </a:r>
                      <a:endParaRPr lang="cs-CZ" sz="1600" dirty="0">
                        <a:latin typeface="Cambria" pitchFamily="18" charset="0"/>
                      </a:endParaRPr>
                    </a:p>
                  </a:txBody>
                  <a:tcPr marL="91435" marR="91435"/>
                </a:tc>
                <a:tc>
                  <a:txBody>
                    <a:bodyPr/>
                    <a:lstStyle/>
                    <a:p>
                      <a:r>
                        <a:rPr lang="cs-CZ" sz="1600" dirty="0" smtClean="0">
                          <a:latin typeface="Cambria" pitchFamily="18" charset="0"/>
                        </a:rPr>
                        <a:t>zpráva o uplatňování PÚR</a:t>
                      </a:r>
                    </a:p>
                    <a:p>
                      <a:r>
                        <a:rPr lang="cs-CZ" sz="1600" dirty="0" smtClean="0">
                          <a:latin typeface="Cambria" pitchFamily="18" charset="0"/>
                        </a:rPr>
                        <a:t>- každé 4 roky </a:t>
                      </a:r>
                      <a:endParaRPr lang="cs-CZ" sz="1600" dirty="0">
                        <a:latin typeface="Cambria" pitchFamily="18" charset="0"/>
                      </a:endParaRPr>
                    </a:p>
                  </a:txBody>
                  <a:tcPr marL="91435" marR="91435"/>
                </a:tc>
                <a:extLst>
                  <a:ext uri="{0D108BD9-81ED-4DB2-BD59-A6C34878D82A}">
                    <a16:rowId xmlns="" xmlns:a16="http://schemas.microsoft.com/office/drawing/2014/main" val="10001"/>
                  </a:ext>
                </a:extLst>
              </a:tr>
              <a:tr h="1168938">
                <a:tc>
                  <a:txBody>
                    <a:bodyPr/>
                    <a:lstStyle/>
                    <a:p>
                      <a:r>
                        <a:rPr lang="cs-CZ" sz="1600" b="1" dirty="0" smtClean="0">
                          <a:latin typeface="Cambria" pitchFamily="18" charset="0"/>
                        </a:rPr>
                        <a:t>kraj</a:t>
                      </a:r>
                      <a:endParaRPr lang="cs-CZ" sz="1600" b="1" dirty="0">
                        <a:latin typeface="Cambria" pitchFamily="18" charset="0"/>
                      </a:endParaRPr>
                    </a:p>
                  </a:txBody>
                  <a:tcPr marL="91435" marR="91435"/>
                </a:tc>
                <a:tc>
                  <a:txBody>
                    <a:bodyPr/>
                    <a:lstStyle/>
                    <a:p>
                      <a:r>
                        <a:rPr lang="cs-CZ" sz="1600" dirty="0" smtClean="0">
                          <a:latin typeface="Cambria" pitchFamily="18" charset="0"/>
                        </a:rPr>
                        <a:t>Zásady územního rozvoje</a:t>
                      </a:r>
                    </a:p>
                    <a:p>
                      <a:r>
                        <a:rPr lang="cs-CZ" sz="1600" dirty="0" smtClean="0">
                          <a:latin typeface="Cambria" pitchFamily="18" charset="0"/>
                        </a:rPr>
                        <a:t>(ZÚR)</a:t>
                      </a:r>
                      <a:endParaRPr lang="cs-CZ" sz="1600" dirty="0">
                        <a:latin typeface="Cambria" pitchFamily="18" charset="0"/>
                      </a:endParaRPr>
                    </a:p>
                  </a:txBody>
                  <a:tcPr marL="91435" marR="91435"/>
                </a:tc>
                <a:tc>
                  <a:txBody>
                    <a:bodyPr/>
                    <a:lstStyle/>
                    <a:p>
                      <a:r>
                        <a:rPr lang="cs-CZ" sz="1600" b="1" dirty="0" smtClean="0">
                          <a:solidFill>
                            <a:srgbClr val="00B050"/>
                          </a:solidFill>
                          <a:latin typeface="Cambria" pitchFamily="18" charset="0"/>
                        </a:rPr>
                        <a:t>SEA</a:t>
                      </a:r>
                    </a:p>
                    <a:p>
                      <a:r>
                        <a:rPr lang="cs-CZ" sz="1600" b="1" dirty="0" smtClean="0">
                          <a:solidFill>
                            <a:srgbClr val="00B050"/>
                          </a:solidFill>
                          <a:latin typeface="Cambria" pitchFamily="18" charset="0"/>
                        </a:rPr>
                        <a:t>povinně</a:t>
                      </a:r>
                      <a:endParaRPr lang="cs-CZ" sz="1600" b="1" dirty="0">
                        <a:solidFill>
                          <a:srgbClr val="00B050"/>
                        </a:solidFill>
                        <a:latin typeface="Cambria" pitchFamily="18" charset="0"/>
                      </a:endParaRPr>
                    </a:p>
                  </a:txBody>
                  <a:tcPr marL="91435" marR="91435"/>
                </a:tc>
                <a:tc>
                  <a:txBody>
                    <a:bodyPr/>
                    <a:lstStyle/>
                    <a:p>
                      <a:r>
                        <a:rPr lang="cs-CZ" sz="1600" dirty="0" smtClean="0">
                          <a:latin typeface="Cambria" pitchFamily="18" charset="0"/>
                        </a:rPr>
                        <a:t>Opatření obecné povahy</a:t>
                      </a:r>
                      <a:endParaRPr lang="cs-CZ" sz="1600" dirty="0">
                        <a:latin typeface="Cambria" pitchFamily="18" charset="0"/>
                      </a:endParaRPr>
                    </a:p>
                  </a:txBody>
                  <a:tcPr marL="91435" marR="91435"/>
                </a:tc>
                <a:tc>
                  <a:txBody>
                    <a:bodyPr/>
                    <a:lstStyle/>
                    <a:p>
                      <a:r>
                        <a:rPr lang="cs-CZ" sz="1600" dirty="0" smtClean="0">
                          <a:latin typeface="Cambria" pitchFamily="18" charset="0"/>
                        </a:rPr>
                        <a:t>Zpráva o uplatňování ZÚR</a:t>
                      </a:r>
                      <a:r>
                        <a:rPr lang="cs-CZ" sz="1600" baseline="0" dirty="0" smtClean="0">
                          <a:latin typeface="Cambria" pitchFamily="18" charset="0"/>
                        </a:rPr>
                        <a:t> </a:t>
                      </a:r>
                      <a:r>
                        <a:rPr lang="cs-CZ" sz="1600" dirty="0" smtClean="0">
                          <a:latin typeface="Cambria" pitchFamily="18" charset="0"/>
                        </a:rPr>
                        <a:t>- Nejpozději do 4 let po vydání ZÚR</a:t>
                      </a:r>
                      <a:endParaRPr lang="cs-CZ" sz="1600" dirty="0">
                        <a:latin typeface="Cambria" pitchFamily="18" charset="0"/>
                      </a:endParaRPr>
                    </a:p>
                  </a:txBody>
                  <a:tcPr marL="91435" marR="91435"/>
                </a:tc>
                <a:extLst>
                  <a:ext uri="{0D108BD9-81ED-4DB2-BD59-A6C34878D82A}">
                    <a16:rowId xmlns="" xmlns:a16="http://schemas.microsoft.com/office/drawing/2014/main" val="10002"/>
                  </a:ext>
                </a:extLst>
              </a:tr>
              <a:tr h="1383358">
                <a:tc>
                  <a:txBody>
                    <a:bodyPr/>
                    <a:lstStyle/>
                    <a:p>
                      <a:endParaRPr lang="cs-CZ" sz="1600" dirty="0">
                        <a:latin typeface="Cambria" pitchFamily="18" charset="0"/>
                      </a:endParaRPr>
                    </a:p>
                  </a:txBody>
                  <a:tcPr marL="91435" marR="91435"/>
                </a:tc>
                <a:tc>
                  <a:txBody>
                    <a:bodyPr/>
                    <a:lstStyle/>
                    <a:p>
                      <a:r>
                        <a:rPr lang="cs-CZ" sz="1600" dirty="0" smtClean="0">
                          <a:latin typeface="Cambria" pitchFamily="18" charset="0"/>
                        </a:rPr>
                        <a:t>Regulační plán pro část kraje </a:t>
                      </a:r>
                    </a:p>
                    <a:p>
                      <a:r>
                        <a:rPr lang="cs-CZ" sz="1600" dirty="0" smtClean="0">
                          <a:latin typeface="Cambria" pitchFamily="18" charset="0"/>
                        </a:rPr>
                        <a:t>stanoví-li tak ZÚR</a:t>
                      </a:r>
                      <a:endParaRPr lang="cs-CZ" sz="1600" dirty="0">
                        <a:latin typeface="Cambria" pitchFamily="18" charset="0"/>
                      </a:endParaRPr>
                    </a:p>
                  </a:txBody>
                  <a:tcPr marL="91435" marR="91435"/>
                </a:tc>
                <a:tc>
                  <a:txBody>
                    <a:bodyPr/>
                    <a:lstStyle/>
                    <a:p>
                      <a:endParaRPr lang="cs-CZ" sz="1600">
                        <a:latin typeface="Cambria" pitchFamily="18" charset="0"/>
                      </a:endParaRPr>
                    </a:p>
                  </a:txBody>
                  <a:tcPr marL="91435" marR="91435"/>
                </a:tc>
                <a:tc>
                  <a:txBody>
                    <a:bodyPr/>
                    <a:lstStyle/>
                    <a:p>
                      <a:r>
                        <a:rPr lang="cs-CZ" sz="1600" dirty="0" smtClean="0">
                          <a:latin typeface="Cambria" pitchFamily="18" charset="0"/>
                        </a:rPr>
                        <a:t>Opatření obecné povahy</a:t>
                      </a:r>
                      <a:endParaRPr lang="cs-CZ" sz="1600" dirty="0">
                        <a:latin typeface="Cambria" pitchFamily="18" charset="0"/>
                      </a:endParaRPr>
                    </a:p>
                  </a:txBody>
                  <a:tcPr marL="91435" marR="91435"/>
                </a:tc>
                <a:tc>
                  <a:txBody>
                    <a:bodyPr/>
                    <a:lstStyle/>
                    <a:p>
                      <a:r>
                        <a:rPr lang="cs-CZ" sz="1600" dirty="0" smtClean="0">
                          <a:latin typeface="Cambria" pitchFamily="18" charset="0"/>
                        </a:rPr>
                        <a:t>Nejpozději do 4 let od vydání ÚP </a:t>
                      </a:r>
                      <a:endParaRPr lang="cs-CZ" sz="1600" dirty="0">
                        <a:latin typeface="Cambria" pitchFamily="18" charset="0"/>
                      </a:endParaRPr>
                    </a:p>
                  </a:txBody>
                  <a:tcPr marL="91435" marR="91435"/>
                </a:tc>
                <a:extLst>
                  <a:ext uri="{0D108BD9-81ED-4DB2-BD59-A6C34878D82A}">
                    <a16:rowId xmlns="" xmlns:a16="http://schemas.microsoft.com/office/drawing/2014/main" val="10003"/>
                  </a:ext>
                </a:extLst>
              </a:tr>
              <a:tr h="899183">
                <a:tc>
                  <a:txBody>
                    <a:bodyPr/>
                    <a:lstStyle/>
                    <a:p>
                      <a:r>
                        <a:rPr lang="cs-CZ" sz="1600" b="1" dirty="0" smtClean="0">
                          <a:latin typeface="Cambria" pitchFamily="18" charset="0"/>
                        </a:rPr>
                        <a:t>obec</a:t>
                      </a:r>
                      <a:endParaRPr lang="cs-CZ" sz="1600" b="1" dirty="0">
                        <a:latin typeface="Cambria" pitchFamily="18" charset="0"/>
                      </a:endParaRPr>
                    </a:p>
                  </a:txBody>
                  <a:tcPr marL="91435" marR="91435"/>
                </a:tc>
                <a:tc>
                  <a:txBody>
                    <a:bodyPr/>
                    <a:lstStyle/>
                    <a:p>
                      <a:r>
                        <a:rPr lang="cs-CZ" sz="1600" dirty="0" smtClean="0">
                          <a:latin typeface="Cambria" pitchFamily="18" charset="0"/>
                        </a:rPr>
                        <a:t>územní plán </a:t>
                      </a:r>
                    </a:p>
                    <a:p>
                      <a:r>
                        <a:rPr lang="cs-CZ" sz="1600" dirty="0" smtClean="0">
                          <a:latin typeface="Cambria" pitchFamily="18" charset="0"/>
                        </a:rPr>
                        <a:t>(ÚP)</a:t>
                      </a:r>
                      <a:endParaRPr lang="cs-CZ" sz="1600" dirty="0">
                        <a:latin typeface="Cambria" pitchFamily="18" charset="0"/>
                      </a:endParaRPr>
                    </a:p>
                  </a:txBody>
                  <a:tcPr marL="91435" marR="91435"/>
                </a:tc>
                <a:tc>
                  <a:txBody>
                    <a:bodyPr/>
                    <a:lstStyle/>
                    <a:p>
                      <a:r>
                        <a:rPr lang="cs-CZ" sz="1600" b="1" dirty="0" smtClean="0">
                          <a:solidFill>
                            <a:srgbClr val="00B050"/>
                          </a:solidFill>
                          <a:latin typeface="Cambria" pitchFamily="18" charset="0"/>
                        </a:rPr>
                        <a:t>SEA za podmínek dle § 47 </a:t>
                      </a:r>
                      <a:r>
                        <a:rPr lang="cs-CZ" sz="1600" b="1" dirty="0" err="1" smtClean="0">
                          <a:solidFill>
                            <a:srgbClr val="00B050"/>
                          </a:solidFill>
                          <a:latin typeface="Cambria" pitchFamily="18" charset="0"/>
                        </a:rPr>
                        <a:t>StZ</a:t>
                      </a:r>
                      <a:endParaRPr lang="cs-CZ" sz="1600" b="1" dirty="0">
                        <a:solidFill>
                          <a:srgbClr val="00B050"/>
                        </a:solidFill>
                        <a:latin typeface="Cambria" pitchFamily="18" charset="0"/>
                      </a:endParaRPr>
                    </a:p>
                  </a:txBody>
                  <a:tcPr marL="91435" marR="91435"/>
                </a:tc>
                <a:tc>
                  <a:txBody>
                    <a:bodyPr/>
                    <a:lstStyle/>
                    <a:p>
                      <a:r>
                        <a:rPr lang="cs-CZ" sz="1600" dirty="0" smtClean="0">
                          <a:latin typeface="Cambria" pitchFamily="18" charset="0"/>
                        </a:rPr>
                        <a:t>Opatření obecné povahy</a:t>
                      </a:r>
                      <a:endParaRPr lang="cs-CZ" sz="1600" dirty="0">
                        <a:latin typeface="Cambria" pitchFamily="18" charset="0"/>
                      </a:endParaRPr>
                    </a:p>
                  </a:txBody>
                  <a:tcPr marL="91435" marR="9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dirty="0" smtClean="0">
                          <a:latin typeface="Cambria" pitchFamily="18" charset="0"/>
                        </a:rPr>
                        <a:t>Nejpozději do 4 let od vydání ÚP </a:t>
                      </a:r>
                    </a:p>
                    <a:p>
                      <a:endParaRPr lang="cs-CZ" sz="1600" dirty="0">
                        <a:latin typeface="Cambria" pitchFamily="18" charset="0"/>
                      </a:endParaRPr>
                    </a:p>
                  </a:txBody>
                  <a:tcPr marL="91435" marR="91435"/>
                </a:tc>
                <a:extLst>
                  <a:ext uri="{0D108BD9-81ED-4DB2-BD59-A6C34878D82A}">
                    <a16:rowId xmlns="" xmlns:a16="http://schemas.microsoft.com/office/drawing/2014/main" val="10004"/>
                  </a:ext>
                </a:extLst>
              </a:tr>
              <a:tr h="864599">
                <a:tc>
                  <a:txBody>
                    <a:bodyPr/>
                    <a:lstStyle/>
                    <a:p>
                      <a:endParaRPr lang="cs-CZ" sz="1600" dirty="0">
                        <a:latin typeface="Cambria" pitchFamily="18" charset="0"/>
                      </a:endParaRPr>
                    </a:p>
                  </a:txBody>
                  <a:tcPr marL="91435" marR="91435"/>
                </a:tc>
                <a:tc>
                  <a:txBody>
                    <a:bodyPr/>
                    <a:lstStyle/>
                    <a:p>
                      <a:r>
                        <a:rPr lang="cs-CZ" sz="1600" dirty="0" smtClean="0">
                          <a:latin typeface="Cambria" pitchFamily="18" charset="0"/>
                        </a:rPr>
                        <a:t>Regulační plán</a:t>
                      </a:r>
                    </a:p>
                    <a:p>
                      <a:r>
                        <a:rPr lang="cs-CZ" sz="1600" dirty="0" smtClean="0">
                          <a:latin typeface="Cambria" pitchFamily="18" charset="0"/>
                        </a:rPr>
                        <a:t>(RP)</a:t>
                      </a:r>
                      <a:endParaRPr lang="cs-CZ" sz="1600" dirty="0">
                        <a:latin typeface="Cambria" pitchFamily="18" charset="0"/>
                      </a:endParaRPr>
                    </a:p>
                  </a:txBody>
                  <a:tcPr marL="91435" marR="91435"/>
                </a:tc>
                <a:tc>
                  <a:txBody>
                    <a:bodyPr/>
                    <a:lstStyle/>
                    <a:p>
                      <a:endParaRPr lang="cs-CZ" sz="1600" dirty="0">
                        <a:latin typeface="Cambria" pitchFamily="18" charset="0"/>
                      </a:endParaRPr>
                    </a:p>
                  </a:txBody>
                  <a:tcPr marL="91435" marR="91435"/>
                </a:tc>
                <a:tc>
                  <a:txBody>
                    <a:bodyPr/>
                    <a:lstStyle/>
                    <a:p>
                      <a:r>
                        <a:rPr lang="cs-CZ" sz="1600" dirty="0" smtClean="0">
                          <a:latin typeface="Cambria" pitchFamily="18" charset="0"/>
                        </a:rPr>
                        <a:t>Opatření obecné povahy</a:t>
                      </a:r>
                      <a:endParaRPr lang="cs-CZ" sz="1600" dirty="0">
                        <a:latin typeface="Cambria" pitchFamily="18" charset="0"/>
                      </a:endParaRPr>
                    </a:p>
                  </a:txBody>
                  <a:tcPr marL="91435" marR="91435"/>
                </a:tc>
                <a:tc>
                  <a:txBody>
                    <a:bodyPr/>
                    <a:lstStyle/>
                    <a:p>
                      <a:endParaRPr lang="cs-CZ" sz="1600" dirty="0">
                        <a:latin typeface="Cambria" pitchFamily="18" charset="0"/>
                      </a:endParaRPr>
                    </a:p>
                  </a:txBody>
                  <a:tcPr marL="91435" marR="91435"/>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385630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cs-CZ" altLang="cs-CZ" sz="3600" dirty="0" smtClean="0">
                <a:latin typeface="Cambria" pitchFamily="18" charset="0"/>
              </a:rPr>
              <a:t>Územně plánovací informace</a:t>
            </a:r>
            <a:endParaRPr lang="cs-CZ" altLang="cs-CZ" dirty="0" smtClean="0">
              <a:latin typeface="Cambria" pitchFamily="18" charset="0"/>
            </a:endParaRPr>
          </a:p>
        </p:txBody>
      </p:sp>
      <p:sp>
        <p:nvSpPr>
          <p:cNvPr id="3" name="Zástupný symbol pro obsah 2"/>
          <p:cNvSpPr>
            <a:spLocks noGrp="1"/>
          </p:cNvSpPr>
          <p:nvPr>
            <p:ph idx="1"/>
          </p:nvPr>
        </p:nvSpPr>
        <p:spPr>
          <a:xfrm>
            <a:off x="467544" y="1412776"/>
            <a:ext cx="8229600" cy="4525963"/>
          </a:xfrm>
        </p:spPr>
        <p:txBody>
          <a:bodyPr>
            <a:noAutofit/>
          </a:bodyPr>
          <a:lstStyle/>
          <a:p>
            <a:pPr marL="274320" indent="-274320" eaLnBrk="1" fontAlgn="auto" hangingPunct="1">
              <a:spcAft>
                <a:spcPts val="0"/>
              </a:spcAft>
              <a:buFont typeface="Wingdings 2"/>
              <a:buChar char=""/>
              <a:defRPr/>
            </a:pPr>
            <a:r>
              <a:rPr lang="cs-CZ" sz="1400" b="1" dirty="0">
                <a:latin typeface="Cambria" pitchFamily="18" charset="0"/>
              </a:rPr>
              <a:t>§ 21 </a:t>
            </a:r>
            <a:r>
              <a:rPr lang="cs-CZ" sz="1400" b="1" dirty="0" err="1">
                <a:latin typeface="Cambria" pitchFamily="18" charset="0"/>
              </a:rPr>
              <a:t>StZ</a:t>
            </a:r>
            <a:endParaRPr lang="cs-CZ" sz="1400" b="1" dirty="0">
              <a:latin typeface="Cambria" pitchFamily="18" charset="0"/>
            </a:endParaRPr>
          </a:p>
          <a:p>
            <a:pPr marL="274320" indent="-274320" eaLnBrk="1" fontAlgn="auto" hangingPunct="1">
              <a:spcAft>
                <a:spcPts val="0"/>
              </a:spcAft>
              <a:buFont typeface="Wingdings 2"/>
              <a:buChar char=""/>
              <a:defRPr/>
            </a:pPr>
            <a:r>
              <a:rPr lang="cs-CZ" sz="1600" b="1" dirty="0">
                <a:solidFill>
                  <a:srgbClr val="00B050"/>
                </a:solidFill>
                <a:latin typeface="Cambria" pitchFamily="18" charset="0"/>
              </a:rPr>
              <a:t>charakter předběžné informace podle správního </a:t>
            </a:r>
            <a:r>
              <a:rPr lang="cs-CZ" sz="1600" b="1" dirty="0" smtClean="0">
                <a:solidFill>
                  <a:srgbClr val="00B050"/>
                </a:solidFill>
                <a:latin typeface="Cambria" pitchFamily="18" charset="0"/>
              </a:rPr>
              <a:t>řádu</a:t>
            </a:r>
          </a:p>
          <a:p>
            <a:pPr marL="274320" indent="-274320" eaLnBrk="1" fontAlgn="auto" hangingPunct="1">
              <a:spcAft>
                <a:spcPts val="0"/>
              </a:spcAft>
              <a:buFont typeface="Wingdings 2"/>
              <a:buChar char=""/>
              <a:defRPr/>
            </a:pPr>
            <a:r>
              <a:rPr lang="cs-CZ" sz="1600" b="1" dirty="0" smtClean="0">
                <a:solidFill>
                  <a:srgbClr val="00B050"/>
                </a:solidFill>
                <a:latin typeface="Cambria" pitchFamily="18" charset="0"/>
              </a:rPr>
              <a:t>Významný nástroj k zjištění kvalifikované informace o území</a:t>
            </a:r>
            <a:endParaRPr lang="cs-CZ" sz="1600" b="1" dirty="0">
              <a:solidFill>
                <a:srgbClr val="00B050"/>
              </a:solidFill>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poskytuje krajský úřad, úřad územního plánování, obecní úřad pověřený pro výkon pořizovatele  a stavební úřad</a:t>
            </a:r>
          </a:p>
          <a:p>
            <a:pPr marL="274320" indent="-274320" eaLnBrk="1" fontAlgn="auto" hangingPunct="1">
              <a:spcAft>
                <a:spcPts val="0"/>
              </a:spcAft>
              <a:buFont typeface="Wingdings 2"/>
              <a:buChar char=""/>
              <a:defRPr/>
            </a:pPr>
            <a:r>
              <a:rPr lang="cs-CZ" sz="1600" b="1" dirty="0">
                <a:latin typeface="Cambria" pitchFamily="18" charset="0"/>
              </a:rPr>
              <a:t>územně plánovací informace o:</a:t>
            </a:r>
          </a:p>
          <a:p>
            <a:pPr marL="548640" lvl="1" indent="-274320" eaLnBrk="1" fontAlgn="auto" hangingPunct="1">
              <a:spcAft>
                <a:spcPts val="0"/>
              </a:spcAft>
              <a:buFont typeface="Wingdings"/>
              <a:buChar char=""/>
              <a:defRPr/>
            </a:pPr>
            <a:r>
              <a:rPr lang="cs-CZ" sz="1800" b="1" i="1" dirty="0">
                <a:solidFill>
                  <a:srgbClr val="00B050"/>
                </a:solidFill>
                <a:latin typeface="Cambria" pitchFamily="18" charset="0"/>
              </a:rPr>
              <a:t>podmínkách využívání území a změn jeho </a:t>
            </a:r>
            <a:r>
              <a:rPr lang="cs-CZ" sz="1800" b="1" i="1" dirty="0">
                <a:solidFill>
                  <a:schemeClr val="accent3"/>
                </a:solidFill>
                <a:latin typeface="Cambria" pitchFamily="18" charset="0"/>
              </a:rPr>
              <a:t>využití</a:t>
            </a:r>
            <a:r>
              <a:rPr lang="cs-CZ" sz="1800" b="1" i="1" dirty="0">
                <a:latin typeface="Cambria" pitchFamily="18" charset="0"/>
              </a:rPr>
              <a:t>, zejména na základě územně plánovacích podkladů a územně plánovací dokumentace</a:t>
            </a:r>
          </a:p>
          <a:p>
            <a:pPr marL="548640" lvl="1" indent="-274320" eaLnBrk="1" fontAlgn="auto" hangingPunct="1">
              <a:spcAft>
                <a:spcPts val="0"/>
              </a:spcAft>
              <a:buFont typeface="Wingdings"/>
              <a:buChar char=""/>
              <a:defRPr/>
            </a:pPr>
            <a:r>
              <a:rPr lang="cs-CZ" sz="1800" b="1" i="1" dirty="0">
                <a:solidFill>
                  <a:srgbClr val="00B050"/>
                </a:solidFill>
                <a:latin typeface="Cambria" pitchFamily="18" charset="0"/>
              </a:rPr>
              <a:t>podmínkách vydání regulačního plánu, územního rozhodnutí</a:t>
            </a:r>
            <a:r>
              <a:rPr lang="cs-CZ" sz="1800" b="1" i="1" dirty="0">
                <a:latin typeface="Cambria" pitchFamily="18" charset="0"/>
              </a:rPr>
              <a:t>, včetně seznamu dotčených orgánů</a:t>
            </a:r>
          </a:p>
          <a:p>
            <a:pPr marL="548640" lvl="1" indent="-274320" eaLnBrk="1" fontAlgn="auto" hangingPunct="1">
              <a:spcAft>
                <a:spcPts val="0"/>
              </a:spcAft>
              <a:buFont typeface="Wingdings"/>
              <a:buChar char=""/>
              <a:defRPr/>
            </a:pPr>
            <a:r>
              <a:rPr lang="cs-CZ" sz="1800" b="1" i="1" dirty="0">
                <a:latin typeface="Cambria" pitchFamily="18" charset="0"/>
              </a:rPr>
              <a:t>podmínkách </a:t>
            </a:r>
            <a:r>
              <a:rPr lang="cs-CZ" sz="1800" b="1" i="1" dirty="0">
                <a:solidFill>
                  <a:srgbClr val="00B050"/>
                </a:solidFill>
                <a:latin typeface="Cambria" pitchFamily="18" charset="0"/>
              </a:rPr>
              <a:t>vydání územního souhlasu </a:t>
            </a:r>
            <a:r>
              <a:rPr lang="cs-CZ" sz="1800" b="1" i="1" dirty="0">
                <a:latin typeface="Cambria" pitchFamily="18" charset="0"/>
              </a:rPr>
              <a:t>v případech, </a:t>
            </a:r>
            <a:r>
              <a:rPr lang="cs-CZ" sz="1800" b="1" i="1" dirty="0">
                <a:solidFill>
                  <a:srgbClr val="00B050"/>
                </a:solidFill>
                <a:latin typeface="Cambria" pitchFamily="18" charset="0"/>
              </a:rPr>
              <a:t>kdy je možno jím nahradit územní rozhodnutí</a:t>
            </a:r>
            <a:r>
              <a:rPr lang="cs-CZ" sz="1800" b="1" dirty="0">
                <a:solidFill>
                  <a:srgbClr val="00B050"/>
                </a:solidFill>
                <a:latin typeface="Cambria" pitchFamily="18" charset="0"/>
              </a:rPr>
              <a:t>, včetně dotčených orgánů</a:t>
            </a:r>
          </a:p>
          <a:p>
            <a:pPr marL="274320" indent="-274320" eaLnBrk="1" fontAlgn="auto" hangingPunct="1">
              <a:spcAft>
                <a:spcPts val="0"/>
              </a:spcAft>
              <a:buFont typeface="Wingdings 2"/>
              <a:buChar char=""/>
              <a:defRPr/>
            </a:pPr>
            <a:endParaRPr lang="cs-CZ" sz="1800" b="1" dirty="0">
              <a:latin typeface="Cambria" pitchFamily="18" charset="0"/>
            </a:endParaRPr>
          </a:p>
          <a:p>
            <a:pPr marL="274320" indent="-274320" eaLnBrk="1" fontAlgn="auto" hangingPunct="1">
              <a:spcAft>
                <a:spcPts val="0"/>
              </a:spcAft>
              <a:buFont typeface="Wingdings 2"/>
              <a:buChar char=""/>
              <a:defRPr/>
            </a:pPr>
            <a:r>
              <a:rPr lang="cs-CZ" sz="1600" b="1" dirty="0">
                <a:latin typeface="Cambria" pitchFamily="18" charset="0"/>
              </a:rPr>
              <a:t>územně plánovací informace se poskytuje </a:t>
            </a:r>
            <a:r>
              <a:rPr lang="cs-CZ" sz="1600" b="1" dirty="0">
                <a:solidFill>
                  <a:srgbClr val="FF3300"/>
                </a:solidFill>
                <a:latin typeface="Cambria" pitchFamily="18" charset="0"/>
              </a:rPr>
              <a:t>na žádost</a:t>
            </a:r>
          </a:p>
          <a:p>
            <a:pPr marL="274320" indent="-274320" eaLnBrk="1" fontAlgn="auto" hangingPunct="1">
              <a:spcAft>
                <a:spcPts val="0"/>
              </a:spcAft>
              <a:buFont typeface="Wingdings 2"/>
              <a:buChar char=""/>
              <a:defRPr/>
            </a:pPr>
            <a:r>
              <a:rPr lang="cs-CZ" sz="1600" b="1" dirty="0">
                <a:latin typeface="Cambria" pitchFamily="18" charset="0"/>
              </a:rPr>
              <a:t>žadatel musí uvést </a:t>
            </a:r>
            <a:r>
              <a:rPr lang="cs-CZ" sz="1600" b="1" dirty="0">
                <a:solidFill>
                  <a:srgbClr val="FF3300"/>
                </a:solidFill>
                <a:latin typeface="Cambria" pitchFamily="18" charset="0"/>
              </a:rPr>
              <a:t>konkrétní požadavky </a:t>
            </a:r>
            <a:r>
              <a:rPr lang="cs-CZ" sz="1600" b="1" dirty="0">
                <a:latin typeface="Cambria" pitchFamily="18" charset="0"/>
              </a:rPr>
              <a:t>na informaci</a:t>
            </a:r>
          </a:p>
          <a:p>
            <a:pPr marL="274320" indent="-274320" eaLnBrk="1" fontAlgn="auto" hangingPunct="1">
              <a:spcAft>
                <a:spcPts val="0"/>
              </a:spcAft>
              <a:buFont typeface="Wingdings 2"/>
              <a:buChar char=""/>
              <a:defRPr/>
            </a:pPr>
            <a:r>
              <a:rPr lang="cs-CZ" sz="1600" b="1" dirty="0">
                <a:latin typeface="Cambria" pitchFamily="18" charset="0"/>
              </a:rPr>
              <a:t>Poskytnutá územně plánovací informace má </a:t>
            </a:r>
            <a:r>
              <a:rPr lang="cs-CZ" sz="1600" b="1" dirty="0">
                <a:solidFill>
                  <a:srgbClr val="FF3300"/>
                </a:solidFill>
                <a:latin typeface="Cambria" pitchFamily="18" charset="0"/>
              </a:rPr>
              <a:t>časově omezenou dobu platnosti</a:t>
            </a:r>
            <a:r>
              <a:rPr lang="cs-CZ" sz="1600" b="1" dirty="0">
                <a:latin typeface="Cambria" pitchFamily="18" charset="0"/>
              </a:rPr>
              <a:t> – platí 1 rok ode dne jejího vydání, pokud v této lhůtě orgán, který ji vydal, žadateli nesdělí, že došlo ke změně podmínek, za kterých byla vydána</a:t>
            </a:r>
          </a:p>
          <a:p>
            <a:pPr marL="548640" lvl="1" indent="-274320" eaLnBrk="1" fontAlgn="auto" hangingPunct="1">
              <a:spcAft>
                <a:spcPts val="0"/>
              </a:spcAft>
              <a:buFont typeface="Wingdings"/>
              <a:buChar char=""/>
              <a:defRPr/>
            </a:pPr>
            <a:endParaRPr lang="cs-CZ" sz="1200" b="1" dirty="0">
              <a:latin typeface="Cambria" pitchFamily="18" charset="0"/>
            </a:endParaRPr>
          </a:p>
          <a:p>
            <a:pPr marL="548640" lvl="1" indent="-274320" eaLnBrk="1" fontAlgn="auto" hangingPunct="1">
              <a:spcAft>
                <a:spcPts val="0"/>
              </a:spcAft>
              <a:buFont typeface="Wingdings"/>
              <a:buChar char=""/>
              <a:defRPr/>
            </a:pPr>
            <a:endParaRPr lang="cs-CZ" sz="1200" b="1" dirty="0">
              <a:latin typeface="Cambria" pitchFamily="18" charset="0"/>
            </a:endParaRPr>
          </a:p>
          <a:p>
            <a:pPr marL="274320" indent="-274320" eaLnBrk="1" fontAlgn="auto" hangingPunct="1">
              <a:spcAft>
                <a:spcPts val="0"/>
              </a:spcAft>
              <a:buFont typeface="Wingdings 2"/>
              <a:buChar char=""/>
              <a:defRPr/>
            </a:pPr>
            <a:endParaRPr lang="cs-CZ" sz="1600" b="1" dirty="0">
              <a:latin typeface="Cambria" pitchFamily="18" charset="0"/>
            </a:endParaRPr>
          </a:p>
          <a:p>
            <a:pPr marL="274320" indent="-274320" eaLnBrk="1" fontAlgn="auto" hangingPunct="1">
              <a:spcAft>
                <a:spcPts val="0"/>
              </a:spcAft>
              <a:buFont typeface="Wingdings 2"/>
              <a:buChar char=""/>
              <a:defRPr/>
            </a:pPr>
            <a:endParaRPr lang="cs-CZ" dirty="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62063"/>
            <a:ext cx="8229600" cy="1143000"/>
          </a:xfrm>
        </p:spPr>
        <p:txBody>
          <a:bodyPr>
            <a:noAutofit/>
          </a:bodyPr>
          <a:lstStyle/>
          <a:p>
            <a:r>
              <a:rPr lang="cs-CZ" altLang="cs-CZ" sz="2400" b="1" dirty="0" smtClean="0">
                <a:solidFill>
                  <a:srgbClr val="9F7A70"/>
                </a:solidFill>
                <a:latin typeface="Cambria" panose="02040503050406030204" pitchFamily="18" charset="0"/>
                <a:ea typeface="Cambria" panose="02040503050406030204" pitchFamily="18" charset="0"/>
              </a:rPr>
              <a:t>Ochrana životního prostředí v procesech podle stavebního zákona: </a:t>
            </a:r>
            <a:r>
              <a:rPr lang="cs-CZ" altLang="cs-CZ" sz="2400" b="1" dirty="0" smtClean="0">
                <a:solidFill>
                  <a:srgbClr val="9F7A70"/>
                </a:solidFill>
                <a:latin typeface="Cambria" panose="02040503050406030204" pitchFamily="18" charset="0"/>
                <a:ea typeface="Cambria" panose="02040503050406030204" pitchFamily="18" charset="0"/>
              </a:rPr>
              <a:t>Cíle a východiska</a:t>
            </a:r>
            <a:endParaRPr lang="cs-CZ" altLang="cs-CZ" sz="2400" b="1" dirty="0" smtClean="0">
              <a:solidFill>
                <a:srgbClr val="9F7A70"/>
              </a:solidFill>
              <a:latin typeface="Cambria" panose="02040503050406030204" pitchFamily="18" charset="0"/>
              <a:ea typeface="Cambria" panose="02040503050406030204" pitchFamily="18" charset="0"/>
            </a:endParaRPr>
          </a:p>
        </p:txBody>
      </p:sp>
      <p:sp>
        <p:nvSpPr>
          <p:cNvPr id="14339"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smtClean="0">
                <a:solidFill>
                  <a:srgbClr val="FFFFFF"/>
                </a:solidFill>
                <a:latin typeface="Verdana" pitchFamily="34" charset="0"/>
              </a:rPr>
              <a:t>Ivana Průchová</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symbol pro obsah 2"/>
          <p:cNvSpPr>
            <a:spLocks noGrp="1"/>
          </p:cNvSpPr>
          <p:nvPr/>
        </p:nvSpPr>
        <p:spPr>
          <a:xfrm>
            <a:off x="251520" y="1696017"/>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cs-CZ" sz="2500" b="1" u="sng" dirty="0"/>
              <a:t>Výchozí schéma</a:t>
            </a:r>
          </a:p>
        </p:txBody>
      </p:sp>
      <p:sp>
        <p:nvSpPr>
          <p:cNvPr id="13" name="AutoShape 50"/>
          <p:cNvSpPr>
            <a:spLocks noChangeShapeType="1"/>
          </p:cNvSpPr>
          <p:nvPr/>
        </p:nvSpPr>
        <p:spPr bwMode="auto">
          <a:xfrm>
            <a:off x="7228038" y="3539591"/>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cs-CZ" b="1"/>
          </a:p>
        </p:txBody>
      </p:sp>
      <p:sp>
        <p:nvSpPr>
          <p:cNvPr id="14" name="Rectangle 46"/>
          <p:cNvSpPr>
            <a:spLocks noChangeArrowheads="1"/>
          </p:cNvSpPr>
          <p:nvPr/>
        </p:nvSpPr>
        <p:spPr bwMode="auto">
          <a:xfrm>
            <a:off x="6239151" y="4435608"/>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5" name="Rectangle 44"/>
          <p:cNvSpPr>
            <a:spLocks noChangeArrowheads="1"/>
          </p:cNvSpPr>
          <p:nvPr/>
        </p:nvSpPr>
        <p:spPr bwMode="auto">
          <a:xfrm>
            <a:off x="6304098" y="5676247"/>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6" name="Přímá spojnice se šipkou 15"/>
          <p:cNvCxnSpPr/>
          <p:nvPr/>
        </p:nvCxnSpPr>
        <p:spPr>
          <a:xfrm>
            <a:off x="7228038" y="5051816"/>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33"/>
          <p:cNvSpPr>
            <a:spLocks noChangeArrowheads="1"/>
          </p:cNvSpPr>
          <p:nvPr/>
        </p:nvSpPr>
        <p:spPr bwMode="auto">
          <a:xfrm>
            <a:off x="6053615" y="2485287"/>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8" name="Obdélník 17"/>
          <p:cNvSpPr/>
          <p:nvPr/>
        </p:nvSpPr>
        <p:spPr>
          <a:xfrm>
            <a:off x="261656" y="1466312"/>
            <a:ext cx="5596287" cy="5078313"/>
          </a:xfrm>
          <a:prstGeom prst="rect">
            <a:avLst/>
          </a:prstGeom>
        </p:spPr>
        <p:txBody>
          <a:bodyPr wrap="square">
            <a:spAutoFit/>
          </a:bodyPr>
          <a:lstStyle/>
          <a:p>
            <a:pPr algn="ctr"/>
            <a:r>
              <a:rPr lang="cs-CZ" sz="2000" b="1" u="sng" dirty="0"/>
              <a:t>§ 1 stavebního zákona</a:t>
            </a:r>
          </a:p>
          <a:p>
            <a:pPr marL="285750" indent="-285750">
              <a:buFont typeface="Arial" panose="020B0604020202020204" pitchFamily="34" charset="0"/>
              <a:buChar char="•"/>
            </a:pPr>
            <a:r>
              <a:rPr lang="cs-CZ" sz="1600" dirty="0"/>
              <a:t>Cíle a úkoly územního plánování, soustava orgánů územního plánování, nástroje územního plánování, vyhodnocování vlivů na udržitelný rozvoj území, rozhodování v území, možnosti sloučení postupů podle tohoto zákona s postupy posuzování vlivů záměrů na životní prostředí, podmínky pro výstavbu, rozvoj území a pro přípravu veřejné infrastruktury, evidenci územně plánovací činnosti a kvalifikační požadavky pro územně plánovací činnost.</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Povolování staveb a jejich změn, terénních úprav a zařízení, užívaní a odstraňování staveb, dohled a zvláštní pravomoci stavebních úřadů, postavení a oprávnění autorizovaných inspektorů, soustavu stavebních úřadů, povinnosti a odpovědnost osob při přípravě a provádění staveb.</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a:t>Podmínky pro projektovou činnost a provádění staveb, obecné požadavky na výstavbu, účely vyvlastnění, vstupy na pozemky a do staveb, ochranu veřejných zájmů a některé další věci související s předmětem této právní úpravy.</a:t>
            </a:r>
          </a:p>
        </p:txBody>
      </p:sp>
    </p:spTree>
    <p:extLst>
      <p:ext uri="{BB962C8B-B14F-4D97-AF65-F5344CB8AC3E}">
        <p14:creationId xmlns:p14="http://schemas.microsoft.com/office/powerpoint/2010/main" val="23572075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POLITIKA ÚZEMNÍHO ROZVOJE – ROZVOJOVÉ OBLASTI A PLOCHY</a:t>
            </a:r>
            <a:endParaRPr lang="cs-CZ" dirty="0"/>
          </a:p>
        </p:txBody>
      </p:sp>
      <p:sp>
        <p:nvSpPr>
          <p:cNvPr id="36867" name="Zástupný symbol pro zápatí 3"/>
          <p:cNvSpPr>
            <a:spLocks noGrp="1"/>
          </p:cNvSpPr>
          <p:nvPr>
            <p:ph type="ftr" sz="quarter" idx="4294967295"/>
          </p:nvPr>
        </p:nvSpPr>
        <p:spPr bwMode="auto">
          <a:xfrm>
            <a:off x="8534400" y="573405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cs-CZ" altLang="cs-CZ" sz="1400" b="1" smtClean="0">
                <a:solidFill>
                  <a:srgbClr val="FFFFFF"/>
                </a:solidFill>
              </a:rPr>
              <a:t>Ivana Průchová</a:t>
            </a:r>
          </a:p>
        </p:txBody>
      </p:sp>
      <p:grpSp>
        <p:nvGrpSpPr>
          <p:cNvPr id="3" name="Group 4"/>
          <p:cNvGrpSpPr>
            <a:grpSpLocks noChangeAspect="1"/>
          </p:cNvGrpSpPr>
          <p:nvPr/>
        </p:nvGrpSpPr>
        <p:grpSpPr bwMode="auto">
          <a:xfrm rot="5400000">
            <a:off x="1457325" y="568326"/>
            <a:ext cx="5019675" cy="7861300"/>
            <a:chOff x="1746" y="981"/>
            <a:chExt cx="2227" cy="3487"/>
          </a:xfrm>
        </p:grpSpPr>
        <p:sp>
          <p:nvSpPr>
            <p:cNvPr id="36869" name="AutoShape 3"/>
            <p:cNvSpPr>
              <a:spLocks noChangeAspect="1" noChangeArrowheads="1" noTextEdit="1"/>
            </p:cNvSpPr>
            <p:nvPr/>
          </p:nvSpPr>
          <p:spPr bwMode="auto">
            <a:xfrm>
              <a:off x="1746" y="981"/>
              <a:ext cx="1853" cy="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3687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 y="981"/>
              <a:ext cx="2227" cy="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1421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8560" y="260648"/>
            <a:ext cx="8686800" cy="727075"/>
          </a:xfrm>
        </p:spPr>
        <p:txBody>
          <a:bodyPr/>
          <a:lstStyle/>
          <a:p>
            <a:pPr eaLnBrk="1" hangingPunct="1"/>
            <a:r>
              <a:rPr lang="cs-CZ" altLang="cs-CZ" sz="4000" b="1" dirty="0" smtClean="0">
                <a:solidFill>
                  <a:srgbClr val="9F7A70"/>
                </a:solidFill>
                <a:latin typeface="Cambria" pitchFamily="18" charset="0"/>
              </a:rPr>
              <a:t>Politika územního rozvoje</a:t>
            </a:r>
          </a:p>
        </p:txBody>
      </p:sp>
      <p:sp>
        <p:nvSpPr>
          <p:cNvPr id="68611" name="Rectangle 3"/>
          <p:cNvSpPr>
            <a:spLocks noGrp="1" noChangeArrowheads="1"/>
          </p:cNvSpPr>
          <p:nvPr>
            <p:ph idx="1"/>
          </p:nvPr>
        </p:nvSpPr>
        <p:spPr>
          <a:xfrm>
            <a:off x="323850" y="1341438"/>
            <a:ext cx="8482013" cy="5040312"/>
          </a:xfrm>
        </p:spPr>
        <p:txBody>
          <a:bodyPr>
            <a:normAutofit fontScale="92500" lnSpcReduction="10000"/>
          </a:bodyPr>
          <a:lstStyle/>
          <a:p>
            <a:pPr marL="274320" indent="-274320" eaLnBrk="1" fontAlgn="auto" hangingPunct="1">
              <a:lnSpc>
                <a:spcPct val="90000"/>
              </a:lnSpc>
              <a:spcAft>
                <a:spcPts val="0"/>
              </a:spcAft>
              <a:buFont typeface="Wingdings 2"/>
              <a:buChar char=""/>
              <a:defRPr/>
            </a:pPr>
            <a:r>
              <a:rPr lang="cs-CZ" sz="1600" dirty="0" smtClean="0">
                <a:latin typeface="Cambria" pitchFamily="18" charset="0"/>
              </a:rPr>
              <a:t>Politika územního rozvoje </a:t>
            </a:r>
          </a:p>
          <a:p>
            <a:pPr marL="548640" lvl="1" indent="-274320" eaLnBrk="1" fontAlgn="auto" hangingPunct="1">
              <a:spcAft>
                <a:spcPts val="0"/>
              </a:spcAft>
              <a:buFont typeface="Wingdings"/>
              <a:buChar char=""/>
              <a:defRPr/>
            </a:pPr>
            <a:r>
              <a:rPr lang="cs-CZ" altLang="cs-CZ" sz="1600" dirty="0" smtClean="0">
                <a:latin typeface="Cambria" pitchFamily="18" charset="0"/>
              </a:rPr>
              <a:t>Sdělení č. 272/2009 Sb., </a:t>
            </a:r>
          </a:p>
          <a:p>
            <a:pPr marL="548640" lvl="1" indent="-274320" eaLnBrk="1" fontAlgn="auto" hangingPunct="1">
              <a:spcAft>
                <a:spcPts val="0"/>
              </a:spcAft>
              <a:buFont typeface="Wingdings"/>
              <a:buChar char=""/>
              <a:defRPr/>
            </a:pPr>
            <a:r>
              <a:rPr lang="cs-CZ" altLang="cs-CZ" sz="1600" dirty="0" smtClean="0">
                <a:latin typeface="Cambria" pitchFamily="18" charset="0"/>
              </a:rPr>
              <a:t>aktualizace PÚR - 2015</a:t>
            </a:r>
          </a:p>
          <a:p>
            <a:pPr marL="274320" indent="-274320" eaLnBrk="1" fontAlgn="auto" hangingPunct="1">
              <a:lnSpc>
                <a:spcPct val="90000"/>
              </a:lnSpc>
              <a:spcAft>
                <a:spcPts val="0"/>
              </a:spcAft>
              <a:buFont typeface="Wingdings 2"/>
              <a:buChar char=""/>
              <a:defRPr/>
            </a:pPr>
            <a:endParaRPr lang="cs-CZ" sz="1600" dirty="0" smtClean="0">
              <a:latin typeface="Cambria" pitchFamily="18" charset="0"/>
            </a:endParaRPr>
          </a:p>
          <a:p>
            <a:pPr marL="548640" lvl="1" indent="-274320" eaLnBrk="1" fontAlgn="auto" hangingPunct="1">
              <a:lnSpc>
                <a:spcPct val="90000"/>
              </a:lnSpc>
              <a:spcAft>
                <a:spcPts val="0"/>
              </a:spcAft>
              <a:buFont typeface="Wingdings"/>
              <a:buChar char=""/>
              <a:defRPr/>
            </a:pPr>
            <a:r>
              <a:rPr lang="cs-CZ" sz="1600" b="1" dirty="0" smtClean="0">
                <a:latin typeface="Cambria" pitchFamily="18" charset="0"/>
              </a:rPr>
              <a:t>nástroj rozvoje území celé ČR</a:t>
            </a:r>
          </a:p>
          <a:p>
            <a:pPr marL="548640" lvl="1" indent="-274320" eaLnBrk="1" fontAlgn="auto" hangingPunct="1">
              <a:lnSpc>
                <a:spcPct val="90000"/>
              </a:lnSpc>
              <a:spcAft>
                <a:spcPts val="0"/>
              </a:spcAft>
              <a:buFont typeface="Wingdings"/>
              <a:buChar char=""/>
              <a:defRPr/>
            </a:pPr>
            <a:r>
              <a:rPr lang="cs-CZ" sz="1600" dirty="0" smtClean="0">
                <a:latin typeface="Cambria" pitchFamily="18" charset="0"/>
              </a:rPr>
              <a:t>Obsah:</a:t>
            </a:r>
          </a:p>
          <a:p>
            <a:pPr marL="822960" lvl="2" eaLnBrk="1" fontAlgn="auto" hangingPunct="1">
              <a:spcAft>
                <a:spcPts val="0"/>
              </a:spcAft>
              <a:buClr>
                <a:schemeClr val="accent3"/>
              </a:buClr>
              <a:buFont typeface="Wingdings 2"/>
              <a:buChar char=""/>
              <a:defRPr/>
            </a:pPr>
            <a:r>
              <a:rPr lang="cs-CZ" sz="1600" dirty="0">
                <a:latin typeface="Cambria" pitchFamily="18" charset="0"/>
              </a:rPr>
              <a:t>Stanovení </a:t>
            </a:r>
            <a:r>
              <a:rPr lang="cs-CZ" sz="1600" b="1" dirty="0">
                <a:solidFill>
                  <a:srgbClr val="FF9933"/>
                </a:solidFill>
                <a:latin typeface="Cambria" pitchFamily="18" charset="0"/>
              </a:rPr>
              <a:t>republikových priorit ÚP</a:t>
            </a:r>
            <a:r>
              <a:rPr lang="cs-CZ" sz="1600" b="1" dirty="0">
                <a:latin typeface="Cambria" pitchFamily="18" charset="0"/>
              </a:rPr>
              <a:t> </a:t>
            </a:r>
            <a:r>
              <a:rPr lang="cs-CZ" sz="1600" dirty="0">
                <a:latin typeface="Cambria" pitchFamily="18" charset="0"/>
              </a:rPr>
              <a:t>pro zajištění udržitelného rozvoje</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a:t>
            </a:r>
            <a:r>
              <a:rPr lang="cs-CZ" sz="1600" b="1" dirty="0">
                <a:solidFill>
                  <a:srgbClr val="FF9933"/>
                </a:solidFill>
                <a:latin typeface="Cambria" pitchFamily="18" charset="0"/>
              </a:rPr>
              <a:t>oblastí se zvýšenými požadavky</a:t>
            </a:r>
            <a:r>
              <a:rPr lang="cs-CZ" sz="1600" b="1" dirty="0">
                <a:latin typeface="Cambria" pitchFamily="18" charset="0"/>
              </a:rPr>
              <a:t> </a:t>
            </a:r>
            <a:r>
              <a:rPr lang="cs-CZ" sz="1600" dirty="0">
                <a:latin typeface="Cambria" pitchFamily="18" charset="0"/>
              </a:rPr>
              <a:t>na změny v území</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oblastí </a:t>
            </a:r>
            <a:r>
              <a:rPr lang="cs-CZ" sz="1600" b="1" dirty="0">
                <a:solidFill>
                  <a:srgbClr val="FF9933"/>
                </a:solidFill>
                <a:latin typeface="Cambria" pitchFamily="18" charset="0"/>
              </a:rPr>
              <a:t>se specifickými hodnotami</a:t>
            </a:r>
          </a:p>
          <a:p>
            <a:pPr marL="822960" lvl="2" eaLnBrk="1" fontAlgn="auto" hangingPunct="1">
              <a:spcAft>
                <a:spcPts val="0"/>
              </a:spcAft>
              <a:buClr>
                <a:schemeClr val="accent3"/>
              </a:buClr>
              <a:buFont typeface="Wingdings 2"/>
              <a:buChar char=""/>
              <a:defRPr/>
            </a:pPr>
            <a:r>
              <a:rPr lang="cs-CZ" sz="1600" dirty="0">
                <a:latin typeface="Cambria" pitchFamily="18" charset="0"/>
              </a:rPr>
              <a:t>Vymezení </a:t>
            </a:r>
            <a:r>
              <a:rPr lang="cs-CZ" sz="1600" b="1" dirty="0">
                <a:solidFill>
                  <a:srgbClr val="FF9933"/>
                </a:solidFill>
                <a:latin typeface="Cambria" pitchFamily="18" charset="0"/>
              </a:rPr>
              <a:t>ploch koridorů dopravní a technické infrastruktury</a:t>
            </a:r>
            <a:r>
              <a:rPr lang="cs-CZ" sz="1600" b="1" dirty="0">
                <a:latin typeface="Cambria" pitchFamily="18" charset="0"/>
              </a:rPr>
              <a:t> </a:t>
            </a:r>
            <a:r>
              <a:rPr lang="cs-CZ" sz="1600" dirty="0">
                <a:solidFill>
                  <a:srgbClr val="33CC33"/>
                </a:solidFill>
                <a:latin typeface="Cambria" pitchFamily="18" charset="0"/>
              </a:rPr>
              <a:t>mezinárodního</a:t>
            </a:r>
            <a:r>
              <a:rPr lang="cs-CZ" sz="1600" dirty="0">
                <a:latin typeface="Cambria" pitchFamily="18" charset="0"/>
              </a:rPr>
              <a:t> a </a:t>
            </a:r>
            <a:r>
              <a:rPr lang="cs-CZ" sz="1600" dirty="0">
                <a:solidFill>
                  <a:srgbClr val="33CC33"/>
                </a:solidFill>
                <a:latin typeface="Cambria" pitchFamily="18" charset="0"/>
              </a:rPr>
              <a:t>republikovéh</a:t>
            </a:r>
            <a:r>
              <a:rPr lang="cs-CZ" sz="1600" dirty="0">
                <a:latin typeface="Cambria" pitchFamily="18" charset="0"/>
              </a:rPr>
              <a:t>o významu nebo které svým významem </a:t>
            </a:r>
            <a:r>
              <a:rPr lang="cs-CZ" sz="1600" u="sng" dirty="0">
                <a:solidFill>
                  <a:srgbClr val="33CC33"/>
                </a:solidFill>
                <a:latin typeface="Cambria" pitchFamily="18" charset="0"/>
              </a:rPr>
              <a:t>přesahují území jednoho kraje</a:t>
            </a:r>
          </a:p>
          <a:p>
            <a:pPr marL="822960" lvl="2" eaLnBrk="1" fontAlgn="auto" hangingPunct="1">
              <a:spcAft>
                <a:spcPts val="0"/>
              </a:spcAft>
              <a:buClr>
                <a:schemeClr val="accent3"/>
              </a:buClr>
              <a:buFont typeface="Wingdings 2"/>
              <a:buChar char=""/>
              <a:defRPr/>
            </a:pPr>
            <a:r>
              <a:rPr lang="cs-CZ" sz="1600" dirty="0">
                <a:latin typeface="Cambria" pitchFamily="18" charset="0"/>
              </a:rPr>
              <a:t>stanovení možných </a:t>
            </a:r>
            <a:r>
              <a:rPr lang="cs-CZ" sz="1600" b="1" dirty="0">
                <a:solidFill>
                  <a:srgbClr val="FF9933"/>
                </a:solidFill>
                <a:latin typeface="Cambria" pitchFamily="18" charset="0"/>
              </a:rPr>
              <a:t>variant </a:t>
            </a:r>
            <a:r>
              <a:rPr lang="cs-CZ" sz="1600" dirty="0">
                <a:latin typeface="Cambria" pitchFamily="18" charset="0"/>
              </a:rPr>
              <a:t> změn v území</a:t>
            </a:r>
          </a:p>
          <a:p>
            <a:pPr marL="548640" lvl="1" indent="-274320" eaLnBrk="1" fontAlgn="auto" hangingPunct="1">
              <a:spcAft>
                <a:spcPts val="0"/>
              </a:spcAft>
              <a:buFont typeface="Wingdings"/>
              <a:buChar char=""/>
              <a:defRPr/>
            </a:pPr>
            <a:r>
              <a:rPr lang="cs-CZ" sz="1600" dirty="0" smtClean="0">
                <a:latin typeface="Cambria" pitchFamily="18" charset="0"/>
              </a:rPr>
              <a:t>součástí </a:t>
            </a:r>
            <a:r>
              <a:rPr lang="cs-CZ" sz="1600" dirty="0">
                <a:latin typeface="Cambria" pitchFamily="18" charset="0"/>
              </a:rPr>
              <a:t>politiky územního rozvoje je vyhodnocení vlivů na udržitelný </a:t>
            </a:r>
            <a:r>
              <a:rPr lang="cs-CZ" sz="1600" dirty="0" smtClean="0">
                <a:latin typeface="Cambria" pitchFamily="18" charset="0"/>
              </a:rPr>
              <a:t>rozvoj a v rámci něho  vlivů na životní prostředí </a:t>
            </a:r>
          </a:p>
          <a:p>
            <a:pPr marL="274320" indent="-274320" eaLnBrk="1" fontAlgn="auto" hangingPunct="1">
              <a:spcAft>
                <a:spcPts val="0"/>
              </a:spcAft>
              <a:buFont typeface="Wingdings 2"/>
              <a:buChar char=""/>
              <a:defRPr/>
            </a:pPr>
            <a:endParaRPr lang="cs-CZ" altLang="cs-CZ" sz="2400" dirty="0" smtClean="0">
              <a:solidFill>
                <a:srgbClr val="33CC33"/>
              </a:solidFill>
              <a:latin typeface="Cambria" pitchFamily="18" charset="0"/>
            </a:endParaRPr>
          </a:p>
          <a:p>
            <a:pPr marL="274320" indent="-274320" eaLnBrk="1" fontAlgn="auto" hangingPunct="1">
              <a:spcAft>
                <a:spcPts val="0"/>
              </a:spcAft>
              <a:buFont typeface="Wingdings 2"/>
              <a:buChar char=""/>
              <a:defRPr/>
            </a:pPr>
            <a:r>
              <a:rPr lang="cs-CZ" altLang="cs-CZ" sz="1800" dirty="0" smtClean="0">
                <a:solidFill>
                  <a:srgbClr val="33CC33"/>
                </a:solidFill>
                <a:latin typeface="Cambria" pitchFamily="18" charset="0"/>
              </a:rPr>
              <a:t>judikatura k povaze </a:t>
            </a:r>
            <a:r>
              <a:rPr lang="cs-CZ" altLang="cs-CZ" sz="1800" dirty="0" smtClean="0">
                <a:solidFill>
                  <a:srgbClr val="33CC33"/>
                </a:solidFill>
                <a:latin typeface="Cambria" pitchFamily="18" charset="0"/>
              </a:rPr>
              <a:t>PÚR – není samostatně přezkoumatelná v soudním řízení, protože jde stále „jen“ o politiku</a:t>
            </a:r>
            <a:endParaRPr lang="cs-CZ" altLang="cs-CZ" sz="1800" dirty="0" smtClean="0">
              <a:solidFill>
                <a:srgbClr val="33CC33"/>
              </a:solidFill>
              <a:latin typeface="Cambria" pitchFamily="18" charset="0"/>
            </a:endParaRPr>
          </a:p>
          <a:p>
            <a:pPr marL="548640" lvl="1" indent="-274320" eaLnBrk="1" fontAlgn="auto" hangingPunct="1">
              <a:spcAft>
                <a:spcPts val="0"/>
              </a:spcAft>
              <a:buFont typeface="Wingdings"/>
              <a:buChar char=""/>
              <a:defRPr/>
            </a:pPr>
            <a:r>
              <a:rPr lang="cs-CZ" altLang="cs-CZ" sz="1800" i="1" dirty="0" smtClean="0">
                <a:latin typeface="Cambria" pitchFamily="18" charset="0"/>
              </a:rPr>
              <a:t>usnesení Nejvyššího správního soudu ze dne 18. 11. 2009, čj. 9 </a:t>
            </a:r>
            <a:r>
              <a:rPr lang="cs-CZ" altLang="cs-CZ" sz="1800" i="1" dirty="0" err="1" smtClean="0">
                <a:latin typeface="Cambria" pitchFamily="18" charset="0"/>
              </a:rPr>
              <a:t>Ao</a:t>
            </a:r>
            <a:r>
              <a:rPr lang="cs-CZ" altLang="cs-CZ" sz="1800" i="1" dirty="0" smtClean="0">
                <a:latin typeface="Cambria" pitchFamily="18" charset="0"/>
              </a:rPr>
              <a:t> 3/2009-59, </a:t>
            </a:r>
            <a:r>
              <a:rPr lang="cs-CZ" altLang="cs-CZ" sz="1800" i="1" dirty="0" smtClean="0">
                <a:latin typeface="Cambria" pitchFamily="18" charset="0"/>
                <a:hlinkClick r:id="rId2"/>
              </a:rPr>
              <a:t>www.nssoud.cz</a:t>
            </a:r>
            <a:endParaRPr lang="cs-CZ" altLang="cs-CZ" sz="1800" i="1" dirty="0" smtClean="0">
              <a:latin typeface="Cambria" pitchFamily="18" charset="0"/>
            </a:endParaRPr>
          </a:p>
          <a:p>
            <a:pPr marL="548640" lvl="1" indent="-274320" eaLnBrk="1" fontAlgn="auto" hangingPunct="1">
              <a:spcAft>
                <a:spcPts val="0"/>
              </a:spcAft>
              <a:buFont typeface="Wingdings"/>
              <a:buChar char=""/>
              <a:defRPr/>
            </a:pPr>
            <a:endParaRPr lang="cs-CZ" sz="1600" dirty="0">
              <a:latin typeface="Cambria" pitchFamily="18" charset="0"/>
            </a:endParaRPr>
          </a:p>
          <a:p>
            <a:pPr marL="548640" lvl="1" indent="-274320" eaLnBrk="1" fontAlgn="auto" hangingPunct="1">
              <a:lnSpc>
                <a:spcPct val="90000"/>
              </a:lnSpc>
              <a:spcAft>
                <a:spcPts val="0"/>
              </a:spcAft>
              <a:buFont typeface="Wingdings"/>
              <a:buChar char=""/>
              <a:defRPr/>
            </a:pPr>
            <a:endParaRPr lang="cs-CZ" sz="1600" dirty="0" smtClean="0">
              <a:latin typeface="Cambria" pitchFamily="18" charset="0"/>
            </a:endParaRP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cs-CZ" altLang="cs-CZ" sz="3600" b="1" dirty="0" smtClean="0">
                <a:solidFill>
                  <a:srgbClr val="9F7A70"/>
                </a:solidFill>
                <a:latin typeface="Cambria" pitchFamily="18" charset="0"/>
              </a:rPr>
              <a:t>Zásady   územního rozvoje</a:t>
            </a:r>
            <a:endParaRPr lang="cs-CZ" altLang="cs-CZ" b="1" dirty="0" smtClean="0">
              <a:solidFill>
                <a:srgbClr val="9F7A70"/>
              </a:solidFill>
              <a:latin typeface="Cambria" pitchFamily="18" charset="0"/>
            </a:endParaRPr>
          </a:p>
        </p:txBody>
      </p:sp>
      <p:sp>
        <p:nvSpPr>
          <p:cNvPr id="39939" name="Zástupný symbol pro obsah 2"/>
          <p:cNvSpPr>
            <a:spLocks noGrp="1"/>
          </p:cNvSpPr>
          <p:nvPr>
            <p:ph idx="1"/>
          </p:nvPr>
        </p:nvSpPr>
        <p:spPr/>
        <p:txBody>
          <a:bodyPr>
            <a:normAutofit/>
          </a:bodyPr>
          <a:lstStyle/>
          <a:p>
            <a:pPr marL="274320" indent="-274320" eaLnBrk="1" fontAlgn="auto" hangingPunct="1">
              <a:lnSpc>
                <a:spcPct val="90000"/>
              </a:lnSpc>
              <a:spcAft>
                <a:spcPts val="0"/>
              </a:spcAft>
              <a:buFont typeface="Wingdings 2"/>
              <a:buChar char=""/>
              <a:defRPr/>
            </a:pPr>
            <a:r>
              <a:rPr lang="cs-CZ" altLang="cs-CZ" sz="2400" dirty="0" smtClean="0">
                <a:latin typeface="Cambria" pitchFamily="18" charset="0"/>
              </a:rPr>
              <a:t>pořizují a vydávají se </a:t>
            </a:r>
            <a:r>
              <a:rPr lang="cs-CZ" altLang="cs-CZ" sz="2400" b="1" dirty="0" smtClean="0">
                <a:solidFill>
                  <a:srgbClr val="33CC33"/>
                </a:solidFill>
                <a:latin typeface="Cambria" pitchFamily="18" charset="0"/>
              </a:rPr>
              <a:t>pro celé území kraje</a:t>
            </a:r>
          </a:p>
          <a:p>
            <a:pPr marL="274320" indent="-274320" eaLnBrk="1" fontAlgn="auto" hangingPunct="1">
              <a:lnSpc>
                <a:spcPct val="90000"/>
              </a:lnSpc>
              <a:spcAft>
                <a:spcPts val="0"/>
              </a:spcAft>
              <a:buFont typeface="Wingdings 2"/>
              <a:buChar char=""/>
              <a:defRPr/>
            </a:pPr>
            <a:r>
              <a:rPr lang="cs-CZ" altLang="cs-CZ" sz="2400" dirty="0" smtClean="0">
                <a:latin typeface="Cambria" pitchFamily="18" charset="0"/>
              </a:rPr>
              <a:t>povinný nástroj </a:t>
            </a:r>
          </a:p>
          <a:p>
            <a:pPr marL="548640" lvl="1" indent="-274320" eaLnBrk="1" fontAlgn="auto" hangingPunct="1">
              <a:lnSpc>
                <a:spcPct val="90000"/>
              </a:lnSpc>
              <a:spcAft>
                <a:spcPts val="0"/>
              </a:spcAft>
              <a:buFont typeface="Wingdings"/>
              <a:buChar char=""/>
              <a:defRPr/>
            </a:pPr>
            <a:r>
              <a:rPr lang="cs-CZ" altLang="cs-CZ" sz="1900" i="1" dirty="0" smtClean="0">
                <a:latin typeface="Cambria" pitchFamily="18" charset="0"/>
              </a:rPr>
              <a:t>všechny kraje mají povinnost pro svoje území je pořídit a přijmout do </a:t>
            </a:r>
            <a:r>
              <a:rPr lang="cs-CZ" altLang="cs-CZ" sz="1900" i="1" u="sng" dirty="0" smtClean="0">
                <a:latin typeface="Cambria" pitchFamily="18" charset="0"/>
              </a:rPr>
              <a:t>5 </a:t>
            </a:r>
            <a:r>
              <a:rPr lang="cs-CZ" altLang="cs-CZ" sz="1900" i="1" dirty="0" smtClean="0">
                <a:latin typeface="Cambria" pitchFamily="18" charset="0"/>
              </a:rPr>
              <a:t>let od nabytí účinnosti stavebního zákona</a:t>
            </a:r>
          </a:p>
          <a:p>
            <a:pPr marL="548640" lvl="1" indent="-274320" eaLnBrk="1" fontAlgn="auto" hangingPunct="1">
              <a:lnSpc>
                <a:spcPct val="90000"/>
              </a:lnSpc>
              <a:spcAft>
                <a:spcPts val="0"/>
              </a:spcAft>
              <a:buFont typeface="Wingdings"/>
              <a:buChar char=""/>
              <a:defRPr/>
            </a:pPr>
            <a:r>
              <a:rPr lang="cs-CZ" altLang="cs-CZ" sz="1900" b="1" i="1" dirty="0" smtClean="0">
                <a:solidFill>
                  <a:srgbClr val="33CC33"/>
                </a:solidFill>
                <a:latin typeface="Cambria" pitchFamily="18" charset="0"/>
              </a:rPr>
              <a:t>V současné době mají PÚR všechny kraje</a:t>
            </a:r>
          </a:p>
          <a:p>
            <a:pPr marL="822960" lvl="2" eaLnBrk="1" fontAlgn="auto" hangingPunct="1">
              <a:lnSpc>
                <a:spcPct val="90000"/>
              </a:lnSpc>
              <a:spcAft>
                <a:spcPts val="0"/>
              </a:spcAft>
              <a:buClr>
                <a:schemeClr val="accent3"/>
              </a:buClr>
              <a:buFont typeface="Wingdings 2"/>
              <a:buChar char=""/>
              <a:defRPr/>
            </a:pPr>
            <a:r>
              <a:rPr lang="cs-CZ" altLang="cs-CZ" sz="1700" b="1" i="1" dirty="0" smtClean="0">
                <a:solidFill>
                  <a:srgbClr val="00B050"/>
                </a:solidFill>
                <a:latin typeface="Cambria" pitchFamily="18" charset="0"/>
              </a:rPr>
              <a:t>Metodika MŽP – Vyhodnocení vlivů PUR a ZUR na ŽP</a:t>
            </a:r>
          </a:p>
          <a:p>
            <a:pPr marL="1097280" lvl="3" eaLnBrk="1" fontAlgn="auto" hangingPunct="1">
              <a:lnSpc>
                <a:spcPct val="90000"/>
              </a:lnSpc>
              <a:spcAft>
                <a:spcPts val="0"/>
              </a:spcAft>
              <a:buClr>
                <a:schemeClr val="accent4"/>
              </a:buClr>
              <a:buFont typeface="Wingdings"/>
              <a:buChar char=""/>
              <a:defRPr/>
            </a:pPr>
            <a:r>
              <a:rPr lang="cs-CZ" altLang="cs-CZ" sz="1700" b="1" i="1" dirty="0" smtClean="0">
                <a:solidFill>
                  <a:srgbClr val="00B050"/>
                </a:solidFill>
                <a:latin typeface="Cambria" pitchFamily="18" charset="0"/>
              </a:rPr>
              <a:t>Věstník MŽP 2/2015</a:t>
            </a:r>
          </a:p>
          <a:p>
            <a:pPr marL="1097280" lvl="3" eaLnBrk="1" fontAlgn="auto" hangingPunct="1">
              <a:lnSpc>
                <a:spcPct val="90000"/>
              </a:lnSpc>
              <a:spcAft>
                <a:spcPts val="0"/>
              </a:spcAft>
              <a:buClr>
                <a:schemeClr val="accent4"/>
              </a:buClr>
              <a:buFont typeface="Wingdings"/>
              <a:buChar char=""/>
              <a:defRPr/>
            </a:pPr>
            <a:endParaRPr lang="cs-CZ" altLang="cs-CZ" sz="1700" b="1" i="1" dirty="0" smtClean="0">
              <a:solidFill>
                <a:srgbClr val="00B050"/>
              </a:solidFill>
              <a:latin typeface="Cambria" pitchFamily="18" charset="0"/>
            </a:endParaRPr>
          </a:p>
          <a:p>
            <a:pPr marL="274320" indent="-274320" eaLnBrk="1" fontAlgn="auto" hangingPunct="1">
              <a:lnSpc>
                <a:spcPct val="90000"/>
              </a:lnSpc>
              <a:spcAft>
                <a:spcPts val="0"/>
              </a:spcAft>
              <a:buFont typeface="Wingdings 2"/>
              <a:buChar char=""/>
              <a:defRPr/>
            </a:pPr>
            <a:r>
              <a:rPr lang="cs-CZ" altLang="cs-CZ" sz="2400" dirty="0" smtClean="0">
                <a:latin typeface="Cambria" pitchFamily="18" charset="0"/>
              </a:rPr>
              <a:t>aktualizace ZÚR</a:t>
            </a:r>
          </a:p>
          <a:p>
            <a:pPr marL="548640" lvl="1" indent="-274320" eaLnBrk="1" fontAlgn="auto" hangingPunct="1">
              <a:lnSpc>
                <a:spcPct val="90000"/>
              </a:lnSpc>
              <a:spcAft>
                <a:spcPts val="0"/>
              </a:spcAft>
              <a:buFont typeface="Wingdings"/>
              <a:buChar char=""/>
              <a:defRPr/>
            </a:pPr>
            <a:r>
              <a:rPr lang="cs-CZ" altLang="cs-CZ" sz="1900" dirty="0" smtClean="0">
                <a:latin typeface="Cambria" pitchFamily="18" charset="0"/>
              </a:rPr>
              <a:t> každé 4 roky</a:t>
            </a:r>
          </a:p>
          <a:p>
            <a:pPr marL="548640" lvl="1" indent="-274320" eaLnBrk="1" fontAlgn="auto" hangingPunct="1">
              <a:lnSpc>
                <a:spcPct val="90000"/>
              </a:lnSpc>
              <a:spcAft>
                <a:spcPts val="0"/>
              </a:spcAft>
              <a:buFont typeface="Wingdings"/>
              <a:buChar char=""/>
              <a:defRPr/>
            </a:pPr>
            <a:endParaRPr lang="cs-CZ" altLang="cs-CZ" sz="1900" dirty="0" smtClean="0">
              <a:latin typeface="Cambria" pitchFamily="18" charset="0"/>
            </a:endParaRPr>
          </a:p>
          <a:p>
            <a:pPr marL="274320" indent="-274320" eaLnBrk="1" fontAlgn="auto" hangingPunct="1">
              <a:lnSpc>
                <a:spcPct val="90000"/>
              </a:lnSpc>
              <a:spcAft>
                <a:spcPts val="0"/>
              </a:spcAft>
              <a:buFont typeface="Wingdings 2"/>
              <a:buChar char=""/>
              <a:defRPr/>
            </a:pPr>
            <a:r>
              <a:rPr lang="cs-CZ" altLang="cs-CZ" sz="2400" dirty="0" smtClean="0">
                <a:latin typeface="Cambria" pitchFamily="18" charset="0"/>
              </a:rPr>
              <a:t>řízení o zásadách územního rozvoje – je vedeno jako řízení o opatření obecné povahy</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fontAlgn="auto" hangingPunct="1">
              <a:spcAft>
                <a:spcPts val="0"/>
              </a:spcAft>
              <a:defRPr/>
            </a:pPr>
            <a:r>
              <a:rPr lang="cs-CZ" altLang="cs-CZ" sz="3200" b="1" dirty="0" smtClean="0">
                <a:solidFill>
                  <a:srgbClr val="9F7A70"/>
                </a:solidFill>
              </a:rPr>
              <a:t>Územní plán a posuzování vlivů na ŽP (</a:t>
            </a:r>
            <a:r>
              <a:rPr lang="cs-CZ" altLang="cs-CZ" sz="3200" b="1" dirty="0" smtClean="0">
                <a:solidFill>
                  <a:srgbClr val="00B050"/>
                </a:solidFill>
              </a:rPr>
              <a:t>SEA)</a:t>
            </a:r>
            <a:r>
              <a:rPr lang="cs-CZ" altLang="cs-CZ" sz="3200" b="1" dirty="0" smtClean="0">
                <a:solidFill>
                  <a:srgbClr val="9F7A70"/>
                </a:solidFill>
              </a:rPr>
              <a:t/>
            </a:r>
            <a:br>
              <a:rPr lang="cs-CZ" altLang="cs-CZ" sz="3200" b="1" dirty="0" smtClean="0">
                <a:solidFill>
                  <a:srgbClr val="9F7A70"/>
                </a:solidFill>
              </a:rPr>
            </a:br>
            <a:r>
              <a:rPr lang="cs-CZ" altLang="cs-CZ" sz="3200" b="1" dirty="0" smtClean="0">
                <a:solidFill>
                  <a:srgbClr val="9F7A70"/>
                </a:solidFill>
              </a:rPr>
              <a:t>Natura 2000</a:t>
            </a:r>
          </a:p>
        </p:txBody>
      </p:sp>
      <p:sp>
        <p:nvSpPr>
          <p:cNvPr id="38916" name="Rectangle 3"/>
          <p:cNvSpPr>
            <a:spLocks noGrp="1" noChangeArrowheads="1"/>
          </p:cNvSpPr>
          <p:nvPr>
            <p:ph idx="1"/>
          </p:nvPr>
        </p:nvSpPr>
        <p:spPr>
          <a:xfrm>
            <a:off x="250825" y="1527175"/>
            <a:ext cx="8555038" cy="5141913"/>
          </a:xfrm>
        </p:spPr>
        <p:txBody>
          <a:bodyPr/>
          <a:lstStyle/>
          <a:p>
            <a:pPr eaLnBrk="1" hangingPunct="1">
              <a:lnSpc>
                <a:spcPct val="90000"/>
              </a:lnSpc>
            </a:pPr>
            <a:r>
              <a:rPr lang="cs-CZ" altLang="cs-CZ" sz="1800" b="1" dirty="0" smtClean="0">
                <a:latin typeface="Cambria" pitchFamily="18" charset="0"/>
              </a:rPr>
              <a:t>Stanoví </a:t>
            </a:r>
            <a:r>
              <a:rPr lang="cs-CZ" altLang="cs-CZ" sz="1800" b="1" dirty="0" smtClean="0">
                <a:solidFill>
                  <a:srgbClr val="FF9933"/>
                </a:solidFill>
                <a:latin typeface="Cambria" pitchFamily="18" charset="0"/>
              </a:rPr>
              <a:t>základní koncepci rozvoje území obce</a:t>
            </a:r>
          </a:p>
          <a:p>
            <a:pPr eaLnBrk="1" hangingPunct="1"/>
            <a:endParaRPr lang="cs-CZ" altLang="cs-CZ" sz="1800" b="1" dirty="0" smtClean="0">
              <a:latin typeface="Cambria" pitchFamily="18" charset="0"/>
            </a:endParaRPr>
          </a:p>
          <a:p>
            <a:pPr eaLnBrk="1" hangingPunct="1"/>
            <a:r>
              <a:rPr lang="cs-CZ" altLang="cs-CZ" sz="1800" dirty="0" smtClean="0">
                <a:latin typeface="Cambria" pitchFamily="18" charset="0"/>
              </a:rPr>
              <a:t>Územní plán a posuzování vlivů na životní prostředí – obecně, oblasti Natura 2000</a:t>
            </a:r>
          </a:p>
          <a:p>
            <a:pPr lvl="1" eaLnBrk="1" hangingPunct="1"/>
            <a:r>
              <a:rPr lang="cs-CZ" altLang="cs-CZ" sz="1800" b="1" dirty="0" smtClean="0">
                <a:latin typeface="Cambria" pitchFamily="18" charset="0"/>
              </a:rPr>
              <a:t>Územní plán jako koncepce (SEA)</a:t>
            </a:r>
          </a:p>
          <a:p>
            <a:pPr lvl="1" eaLnBrk="1" hangingPunct="1"/>
            <a:r>
              <a:rPr lang="cs-CZ" altLang="cs-CZ" sz="1800" dirty="0" smtClean="0">
                <a:latin typeface="Cambria" pitchFamily="18" charset="0"/>
              </a:rPr>
              <a:t>§ 47/3 </a:t>
            </a:r>
            <a:r>
              <a:rPr lang="cs-CZ" altLang="cs-CZ" sz="1800" dirty="0" err="1" smtClean="0">
                <a:latin typeface="Cambria" pitchFamily="18" charset="0"/>
              </a:rPr>
              <a:t>StZ</a:t>
            </a:r>
            <a:endParaRPr lang="cs-CZ" altLang="cs-CZ" sz="1800" dirty="0" smtClean="0">
              <a:latin typeface="Cambria" pitchFamily="18" charset="0"/>
            </a:endParaRPr>
          </a:p>
          <a:p>
            <a:pPr lvl="1" eaLnBrk="1" hangingPunct="1"/>
            <a:r>
              <a:rPr lang="cs-CZ" altLang="cs-CZ" sz="1800" b="1" dirty="0" smtClean="0">
                <a:latin typeface="Cambria" pitchFamily="18" charset="0"/>
              </a:rPr>
              <a:t>Pokud:</a:t>
            </a:r>
          </a:p>
          <a:p>
            <a:pPr lvl="2" eaLnBrk="1" hangingPunct="1"/>
            <a:r>
              <a:rPr lang="cs-CZ" altLang="cs-CZ" sz="1800" b="1" dirty="0" smtClean="0">
                <a:latin typeface="Cambria" pitchFamily="18" charset="0"/>
              </a:rPr>
              <a:t>Krajský úřad </a:t>
            </a:r>
            <a:r>
              <a:rPr lang="cs-CZ" altLang="cs-CZ" sz="1800" dirty="0" smtClean="0">
                <a:latin typeface="Cambria" pitchFamily="18" charset="0"/>
              </a:rPr>
              <a:t>ve </a:t>
            </a:r>
            <a:r>
              <a:rPr lang="cs-CZ" altLang="cs-CZ" sz="1800" b="1" dirty="0" smtClean="0">
                <a:latin typeface="Cambria" pitchFamily="18" charset="0"/>
              </a:rPr>
              <a:t>stanovisku</a:t>
            </a:r>
            <a:r>
              <a:rPr lang="cs-CZ" altLang="cs-CZ" sz="1800" dirty="0" smtClean="0">
                <a:latin typeface="Cambria" pitchFamily="18" charset="0"/>
              </a:rPr>
              <a:t> k  návrhu  zadání územního plánu </a:t>
            </a:r>
            <a:r>
              <a:rPr lang="cs-CZ" altLang="cs-CZ" sz="1800" b="1" dirty="0" smtClean="0">
                <a:latin typeface="Cambria" pitchFamily="18" charset="0"/>
              </a:rPr>
              <a:t>uvede, zda má být návrh  územního plánu  posuzován z hlediska vlivů na životní prostředí </a:t>
            </a:r>
            <a:r>
              <a:rPr lang="cs-CZ" altLang="cs-CZ" sz="1800" dirty="0" smtClean="0">
                <a:latin typeface="Cambria" pitchFamily="18" charset="0"/>
              </a:rPr>
              <a:t>příp.  stanoví podrobnější požadavky dle § 10i zákona č. 100/2001 Sb.</a:t>
            </a:r>
          </a:p>
          <a:p>
            <a:pPr lvl="2" eaLnBrk="1" hangingPunct="1"/>
            <a:r>
              <a:rPr lang="cs-CZ" altLang="cs-CZ" sz="1800" b="1" dirty="0" smtClean="0">
                <a:latin typeface="Cambria" pitchFamily="18" charset="0"/>
              </a:rPr>
              <a:t>Orgán ochrany přírody </a:t>
            </a:r>
            <a:r>
              <a:rPr lang="cs-CZ" altLang="cs-CZ" sz="1800" dirty="0" smtClean="0">
                <a:latin typeface="Cambria" pitchFamily="18" charset="0"/>
              </a:rPr>
              <a:t>ve </a:t>
            </a:r>
            <a:r>
              <a:rPr lang="cs-CZ" altLang="cs-CZ" sz="1800" b="1" dirty="0" smtClean="0">
                <a:latin typeface="Cambria" pitchFamily="18" charset="0"/>
              </a:rPr>
              <a:t>stanovisku  podle § 45i </a:t>
            </a:r>
            <a:r>
              <a:rPr lang="cs-CZ" altLang="cs-CZ" sz="1800" b="1" dirty="0" err="1" smtClean="0">
                <a:latin typeface="Cambria" pitchFamily="18" charset="0"/>
              </a:rPr>
              <a:t>ZoPK</a:t>
            </a:r>
            <a:r>
              <a:rPr lang="cs-CZ" altLang="cs-CZ" sz="1800" b="1" dirty="0" smtClean="0">
                <a:latin typeface="Cambria" pitchFamily="18" charset="0"/>
              </a:rPr>
              <a:t> nevyloučil významný vliv na evropsky významnou lokalitu a ptačí oblast</a:t>
            </a:r>
          </a:p>
          <a:p>
            <a:pPr eaLnBrk="1" hangingPunct="1"/>
            <a:r>
              <a:rPr lang="cs-CZ" altLang="cs-CZ" sz="1800" b="1" dirty="0" smtClean="0">
                <a:solidFill>
                  <a:srgbClr val="00B050"/>
                </a:solidFill>
                <a:latin typeface="Cambria" pitchFamily="18" charset="0"/>
              </a:rPr>
              <a:t>Pořizovatel doplní do návrhu zadání územního plánu požadavek na vyhodnocení vlivů na udržitelný rozvoj území</a:t>
            </a:r>
          </a:p>
          <a:p>
            <a:pPr lvl="2" eaLnBrk="1" hangingPunct="1"/>
            <a:endParaRPr lang="cs-CZ" altLang="cs-CZ" sz="1800" dirty="0" smtClean="0">
              <a:latin typeface="Cambria" pitchFamily="18" charset="0"/>
            </a:endParaRP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eaLnBrk="1" hangingPunct="1"/>
            <a:r>
              <a:rPr lang="cs-CZ" altLang="cs-CZ" sz="3600" b="1" dirty="0" smtClean="0">
                <a:solidFill>
                  <a:srgbClr val="9F7A70"/>
                </a:solidFill>
              </a:rPr>
              <a:t>Regulační plán</a:t>
            </a:r>
            <a:endParaRPr lang="cs-CZ" altLang="cs-CZ" b="1" dirty="0" smtClean="0">
              <a:solidFill>
                <a:srgbClr val="9F7A70"/>
              </a:solidFill>
            </a:endParaRPr>
          </a:p>
        </p:txBody>
      </p:sp>
      <p:sp>
        <p:nvSpPr>
          <p:cNvPr id="40964" name="Zástupný symbol pro obsah 2"/>
          <p:cNvSpPr>
            <a:spLocks noGrp="1"/>
          </p:cNvSpPr>
          <p:nvPr>
            <p:ph idx="1"/>
          </p:nvPr>
        </p:nvSpPr>
        <p:spPr>
          <a:xfrm>
            <a:off x="250825" y="1527175"/>
            <a:ext cx="8555038" cy="4854575"/>
          </a:xfrm>
        </p:spPr>
        <p:txBody>
          <a:bodyPr>
            <a:normAutofit/>
          </a:bodyPr>
          <a:lstStyle/>
          <a:p>
            <a:pPr eaLnBrk="1" hangingPunct="1"/>
            <a:r>
              <a:rPr lang="cs-CZ" altLang="cs-CZ" sz="2400" dirty="0" smtClean="0"/>
              <a:t>Stanoví v řešené ploše </a:t>
            </a:r>
            <a:r>
              <a:rPr lang="cs-CZ" altLang="cs-CZ" sz="2400" b="1" dirty="0" smtClean="0"/>
              <a:t>podrobnosti pro využití pozemků, pro umístění a prostorové uspořádání staveb, pro ochranu hodnot a charakteru území a pro vytváření příznivého životního prostředí</a:t>
            </a:r>
          </a:p>
          <a:p>
            <a:pPr eaLnBrk="1" hangingPunct="1"/>
            <a:r>
              <a:rPr lang="cs-CZ" altLang="cs-CZ" sz="2400" dirty="0" smtClean="0"/>
              <a:t>Zpracovává se</a:t>
            </a:r>
          </a:p>
          <a:p>
            <a:pPr lvl="1" eaLnBrk="1" hangingPunct="1"/>
            <a:r>
              <a:rPr lang="cs-CZ" altLang="cs-CZ" sz="1900" dirty="0" smtClean="0"/>
              <a:t>Pro obec, její část</a:t>
            </a:r>
          </a:p>
          <a:p>
            <a:pPr lvl="1" eaLnBrk="1" hangingPunct="1"/>
            <a:r>
              <a:rPr lang="cs-CZ" altLang="cs-CZ" sz="1900" dirty="0" smtClean="0"/>
              <a:t>Pro část kraje (pokud to stanoví zásady územního rozvoje)</a:t>
            </a:r>
          </a:p>
          <a:p>
            <a:pPr eaLnBrk="1" hangingPunct="1"/>
            <a:r>
              <a:rPr lang="cs-CZ" altLang="cs-CZ" sz="2400" dirty="0" smtClean="0"/>
              <a:t>RP je závazný pro rozhodování v území</a:t>
            </a:r>
          </a:p>
          <a:p>
            <a:pPr eaLnBrk="1" hangingPunct="1"/>
            <a:r>
              <a:rPr lang="cs-CZ" altLang="cs-CZ" sz="2400" dirty="0" smtClean="0"/>
              <a:t>RP vydaný krajem je závazný pro ÚP a RP vydávané obcemi</a:t>
            </a:r>
          </a:p>
          <a:p>
            <a:pPr eaLnBrk="1" hangingPunct="1"/>
            <a:r>
              <a:rPr lang="cs-CZ" altLang="cs-CZ" sz="2400" u="sng" dirty="0" smtClean="0"/>
              <a:t>RP lze nahradit územní rozhodnutí </a:t>
            </a:r>
            <a:r>
              <a:rPr lang="cs-CZ" altLang="cs-CZ" sz="2400" u="sng" dirty="0" smtClean="0">
                <a:solidFill>
                  <a:srgbClr val="00B050"/>
                </a:solidFill>
              </a:rPr>
              <a:t>(! </a:t>
            </a:r>
            <a:r>
              <a:rPr lang="cs-CZ" altLang="cs-CZ" sz="2400" b="1" u="sng" dirty="0" smtClean="0">
                <a:solidFill>
                  <a:srgbClr val="00B050"/>
                </a:solidFill>
              </a:rPr>
              <a:t>ne u záměrů EIA – § 61/2 </a:t>
            </a:r>
            <a:r>
              <a:rPr lang="cs-CZ" altLang="cs-CZ" sz="2400" b="1" u="sng" dirty="0" err="1" smtClean="0">
                <a:solidFill>
                  <a:srgbClr val="00B050"/>
                </a:solidFill>
              </a:rPr>
              <a:t>StZ</a:t>
            </a:r>
            <a:r>
              <a:rPr lang="cs-CZ" altLang="cs-CZ" sz="2400" b="1" u="sng" dirty="0" smtClean="0">
                <a:solidFill>
                  <a:srgbClr val="00B050"/>
                </a:solidFill>
              </a:rPr>
              <a:t> viz dále)</a:t>
            </a:r>
          </a:p>
          <a:p>
            <a:pPr lvl="1" eaLnBrk="1" hangingPunct="1"/>
            <a:r>
              <a:rPr lang="cs-CZ" altLang="cs-CZ" sz="1900" b="1" u="sng" dirty="0" smtClean="0">
                <a:solidFill>
                  <a:srgbClr val="C00000"/>
                </a:solidFill>
              </a:rPr>
              <a:t>V RP se stanoví, která územní rozhodnutí nahrazuje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90066"/>
          </a:xfrm>
        </p:spPr>
        <p:txBody>
          <a:bodyPr>
            <a:normAutofit fontScale="90000"/>
          </a:bodyPr>
          <a:lstStyle/>
          <a:p>
            <a:pPr eaLnBrk="1" fontAlgn="auto" hangingPunct="1">
              <a:spcAft>
                <a:spcPts val="0"/>
              </a:spcAft>
              <a:defRPr/>
            </a:pPr>
            <a:r>
              <a:rPr lang="cs-CZ" altLang="cs-CZ" sz="3200" dirty="0" smtClean="0">
                <a:solidFill>
                  <a:srgbClr val="9F7A70"/>
                </a:solidFill>
              </a:rPr>
              <a:t/>
            </a:r>
            <a:br>
              <a:rPr lang="cs-CZ" altLang="cs-CZ" sz="3200" dirty="0" smtClean="0">
                <a:solidFill>
                  <a:srgbClr val="9F7A70"/>
                </a:solidFill>
              </a:rPr>
            </a:br>
            <a:r>
              <a:rPr lang="cs-CZ" altLang="cs-CZ" sz="3200" dirty="0" smtClean="0">
                <a:solidFill>
                  <a:srgbClr val="9F7A70"/>
                </a:solidFill>
              </a:rPr>
              <a:t/>
            </a:r>
            <a:br>
              <a:rPr lang="cs-CZ" altLang="cs-CZ" sz="3200" dirty="0" smtClean="0">
                <a:solidFill>
                  <a:srgbClr val="9F7A70"/>
                </a:solidFill>
              </a:rPr>
            </a:br>
            <a:r>
              <a:rPr lang="cs-CZ" altLang="cs-CZ" sz="3200" dirty="0" smtClean="0">
                <a:solidFill>
                  <a:srgbClr val="9F7A70"/>
                </a:solidFill>
              </a:rPr>
              <a:t/>
            </a:r>
            <a:br>
              <a:rPr lang="cs-CZ" altLang="cs-CZ" sz="3200" dirty="0" smtClean="0">
                <a:solidFill>
                  <a:srgbClr val="9F7A70"/>
                </a:solidFill>
              </a:rPr>
            </a:br>
            <a:r>
              <a:rPr lang="cs-CZ" altLang="cs-CZ" sz="3200" dirty="0" smtClean="0">
                <a:solidFill>
                  <a:srgbClr val="9F7A70"/>
                </a:solidFill>
              </a:rPr>
              <a:t/>
            </a:r>
            <a:br>
              <a:rPr lang="cs-CZ" altLang="cs-CZ" sz="3200" dirty="0" smtClean="0">
                <a:solidFill>
                  <a:srgbClr val="9F7A70"/>
                </a:solidFill>
              </a:rPr>
            </a:br>
            <a:r>
              <a:rPr lang="cs-CZ" altLang="cs-CZ" sz="3100" b="1" dirty="0" smtClean="0">
                <a:solidFill>
                  <a:srgbClr val="9F7A70"/>
                </a:solidFill>
              </a:rPr>
              <a:t>Územní opatření o stavební uzávěře</a:t>
            </a:r>
            <a:r>
              <a:rPr lang="cs-CZ" altLang="cs-CZ" sz="3100" dirty="0" smtClean="0">
                <a:solidFill>
                  <a:srgbClr val="9F7A70"/>
                </a:solidFill>
              </a:rPr>
              <a:t/>
            </a:r>
            <a:br>
              <a:rPr lang="cs-CZ" altLang="cs-CZ" sz="3100" dirty="0" smtClean="0">
                <a:solidFill>
                  <a:srgbClr val="9F7A70"/>
                </a:solidFill>
              </a:rPr>
            </a:br>
            <a:endParaRPr lang="cs-CZ" altLang="cs-CZ" sz="3100" dirty="0" smtClean="0">
              <a:solidFill>
                <a:srgbClr val="9F7A70"/>
              </a:solidFill>
            </a:endParaRPr>
          </a:p>
        </p:txBody>
      </p:sp>
      <p:sp>
        <p:nvSpPr>
          <p:cNvPr id="43012" name="Rectangle 3"/>
          <p:cNvSpPr>
            <a:spLocks noGrp="1" noChangeArrowheads="1"/>
          </p:cNvSpPr>
          <p:nvPr>
            <p:ph idx="1"/>
          </p:nvPr>
        </p:nvSpPr>
        <p:spPr/>
        <p:txBody>
          <a:bodyPr>
            <a:normAutofit/>
          </a:bodyPr>
          <a:lstStyle/>
          <a:p>
            <a:pPr eaLnBrk="1" hangingPunct="1"/>
            <a:endParaRPr lang="cs-CZ" altLang="cs-CZ" sz="1800" b="1" dirty="0" smtClean="0">
              <a:solidFill>
                <a:srgbClr val="FF9933"/>
              </a:solidFill>
            </a:endParaRPr>
          </a:p>
          <a:p>
            <a:pPr eaLnBrk="1" hangingPunct="1"/>
            <a:r>
              <a:rPr lang="cs-CZ" altLang="cs-CZ" sz="2000" b="1" dirty="0" smtClean="0">
                <a:solidFill>
                  <a:srgbClr val="FF9933"/>
                </a:solidFill>
              </a:rPr>
              <a:t>Omezuje</a:t>
            </a:r>
            <a:r>
              <a:rPr lang="cs-CZ" altLang="cs-CZ" sz="2000" b="1" dirty="0" smtClean="0"/>
              <a:t> </a:t>
            </a:r>
            <a:r>
              <a:rPr lang="cs-CZ" altLang="cs-CZ" sz="2000" dirty="0" smtClean="0"/>
              <a:t>nebo </a:t>
            </a:r>
            <a:r>
              <a:rPr lang="cs-CZ" altLang="cs-CZ" sz="2000" b="1" dirty="0" smtClean="0">
                <a:solidFill>
                  <a:srgbClr val="FF9933"/>
                </a:solidFill>
              </a:rPr>
              <a:t>zakazuje </a:t>
            </a:r>
            <a:r>
              <a:rPr lang="cs-CZ" altLang="cs-CZ" sz="2000" b="1" dirty="0" smtClean="0"/>
              <a:t>v</a:t>
            </a:r>
            <a:r>
              <a:rPr lang="cs-CZ" altLang="cs-CZ" sz="2000" dirty="0" smtClean="0"/>
              <a:t> </a:t>
            </a:r>
            <a:r>
              <a:rPr lang="cs-CZ" altLang="cs-CZ" sz="2000" b="1" u="sng" dirty="0" smtClean="0"/>
              <a:t>nezbytném rozsahu</a:t>
            </a:r>
            <a:r>
              <a:rPr lang="cs-CZ" altLang="cs-CZ" sz="2000" dirty="0" smtClean="0"/>
              <a:t> </a:t>
            </a:r>
            <a:r>
              <a:rPr lang="cs-CZ" altLang="cs-CZ" sz="2000" b="1" dirty="0" smtClean="0">
                <a:solidFill>
                  <a:srgbClr val="00B050"/>
                </a:solidFill>
              </a:rPr>
              <a:t>stavební činnost ve vymezeném území, pokud by mohla ztížit nebo znemožnit budoucí využití území</a:t>
            </a:r>
          </a:p>
          <a:p>
            <a:pPr eaLnBrk="1" hangingPunct="1"/>
            <a:r>
              <a:rPr lang="cs-CZ" altLang="cs-CZ" sz="2000" dirty="0" smtClean="0"/>
              <a:t>Územním opatřením o stavební uzávěře nelze omezit nebo zakázat udržovací práce</a:t>
            </a:r>
          </a:p>
          <a:p>
            <a:pPr eaLnBrk="1" hangingPunct="1"/>
            <a:endParaRPr lang="cs-CZ" altLang="cs-CZ" sz="2000" dirty="0" smtClean="0"/>
          </a:p>
          <a:p>
            <a:pPr eaLnBrk="1" hangingPunct="1"/>
            <a:endParaRPr lang="cs-CZ" altLang="cs-CZ" sz="2000" dirty="0" smtClean="0"/>
          </a:p>
          <a:p>
            <a:pPr eaLnBrk="1" hangingPunct="1"/>
            <a:r>
              <a:rPr lang="cs-CZ" altLang="cs-CZ" sz="2000" dirty="0" smtClean="0"/>
              <a:t>Vydává se jako opatření obecné povahy podle správního řádu</a:t>
            </a:r>
          </a:p>
          <a:p>
            <a:pPr eaLnBrk="1" hangingPunct="1"/>
            <a:endParaRPr lang="cs-CZ" altLang="cs-CZ" sz="2000" dirty="0" smtClean="0"/>
          </a:p>
          <a:p>
            <a:pPr eaLnBrk="1" hangingPunct="1"/>
            <a:r>
              <a:rPr lang="cs-CZ" altLang="cs-CZ" sz="2000" b="1" dirty="0" smtClean="0">
                <a:solidFill>
                  <a:srgbClr val="00B050"/>
                </a:solidFill>
              </a:rPr>
              <a:t>VÝZNAMNÝ NÁSTROJ I VE VZTAHU K OCHRANĚ ŽIVOTNÍHO PROSTŘEDÍ</a:t>
            </a:r>
          </a:p>
        </p:txBody>
      </p:sp>
      <p:sp>
        <p:nvSpPr>
          <p:cNvPr id="43011"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smtClean="0">
                <a:solidFill>
                  <a:srgbClr val="FFFFFF"/>
                </a:solidFill>
                <a:latin typeface="Verdana" pitchFamily="34" charset="0"/>
              </a:rPr>
              <a:t>Ivana Průchová</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sz="3200" b="1" dirty="0" smtClean="0">
                <a:solidFill>
                  <a:srgbClr val="9F7A70"/>
                </a:solidFill>
              </a:rPr>
              <a:t>Územní opatření o asanaci území</a:t>
            </a:r>
          </a:p>
        </p:txBody>
      </p:sp>
      <p:sp>
        <p:nvSpPr>
          <p:cNvPr id="46083" name="Rectangle 3"/>
          <p:cNvSpPr>
            <a:spLocks noGrp="1" noChangeArrowheads="1"/>
          </p:cNvSpPr>
          <p:nvPr>
            <p:ph idx="1"/>
          </p:nvPr>
        </p:nvSpPr>
        <p:spPr/>
        <p:txBody>
          <a:bodyPr>
            <a:normAutofit/>
          </a:bodyPr>
          <a:lstStyle/>
          <a:p>
            <a:pPr marL="274320" indent="-274320" eaLnBrk="1" fontAlgn="auto" hangingPunct="1">
              <a:spcAft>
                <a:spcPts val="0"/>
              </a:spcAft>
              <a:buFont typeface="Wingdings 2"/>
              <a:buChar char=""/>
              <a:defRPr/>
            </a:pPr>
            <a:endParaRPr lang="cs-CZ" altLang="cs-CZ" sz="1800" smtClean="0"/>
          </a:p>
          <a:p>
            <a:pPr marL="274320" indent="-274320" eaLnBrk="1" fontAlgn="auto" hangingPunct="1">
              <a:spcAft>
                <a:spcPts val="0"/>
              </a:spcAft>
              <a:buFont typeface="Wingdings 2"/>
              <a:buChar char=""/>
              <a:defRPr/>
            </a:pPr>
            <a:r>
              <a:rPr lang="cs-CZ" altLang="cs-CZ" sz="1800" smtClean="0"/>
              <a:t>Vydává se na území postiženém </a:t>
            </a:r>
            <a:r>
              <a:rPr lang="cs-CZ" altLang="cs-CZ" sz="1800" b="1" smtClean="0">
                <a:solidFill>
                  <a:srgbClr val="00B050"/>
                </a:solidFill>
              </a:rPr>
              <a:t>živelní pohromou </a:t>
            </a:r>
            <a:r>
              <a:rPr lang="cs-CZ" altLang="cs-CZ" sz="1800" smtClean="0"/>
              <a:t>nebo </a:t>
            </a:r>
            <a:r>
              <a:rPr lang="cs-CZ" altLang="cs-CZ" sz="1800" b="1" smtClean="0">
                <a:solidFill>
                  <a:srgbClr val="00B050"/>
                </a:solidFill>
              </a:rPr>
              <a:t>závažnou havárií</a:t>
            </a:r>
            <a:r>
              <a:rPr lang="cs-CZ" altLang="cs-CZ" sz="1800" smtClean="0"/>
              <a:t>, v jejímž důsledku došlo k podstatnému zásahu do využití území a je nezbytné stanovit podmínky pro odstranění dopadů živelní pohromy nebo havárie a pro další využití území</a:t>
            </a:r>
          </a:p>
          <a:p>
            <a:pPr marL="274320" indent="-274320" eaLnBrk="1" fontAlgn="auto" hangingPunct="1">
              <a:spcAft>
                <a:spcPts val="0"/>
              </a:spcAft>
              <a:buFont typeface="Wingdings 2"/>
              <a:buChar char=""/>
              <a:defRPr/>
            </a:pPr>
            <a:r>
              <a:rPr lang="cs-CZ" altLang="cs-CZ" sz="1800" smtClean="0"/>
              <a:t>Územní opatření o asanaci území se dále vydává rovněž </a:t>
            </a:r>
            <a:r>
              <a:rPr lang="cs-CZ" altLang="cs-CZ" sz="1800" b="1" smtClean="0">
                <a:solidFill>
                  <a:srgbClr val="00B050"/>
                </a:solidFill>
              </a:rPr>
              <a:t>pro zastavěné území, ve kterém jsou závadné stavby, </a:t>
            </a:r>
            <a:r>
              <a:rPr lang="cs-CZ" altLang="cs-CZ" sz="1800" smtClean="0"/>
              <a:t>u nichž je ve veřejném zájmu nutné nařídit odstranění závad staveb a úpravy staveb a nařídit opatření k asanaci území</a:t>
            </a:r>
          </a:p>
          <a:p>
            <a:pPr marL="274320" indent="-274320" eaLnBrk="1" fontAlgn="auto" hangingPunct="1">
              <a:spcAft>
                <a:spcPts val="0"/>
              </a:spcAft>
              <a:buFont typeface="Wingdings 2"/>
              <a:buChar char=""/>
              <a:defRPr/>
            </a:pPr>
            <a:endParaRPr lang="cs-CZ" altLang="cs-CZ" sz="1800" smtClean="0"/>
          </a:p>
          <a:p>
            <a:pPr marL="274320" indent="-274320" eaLnBrk="1" fontAlgn="auto" hangingPunct="1">
              <a:spcAft>
                <a:spcPts val="0"/>
              </a:spcAft>
              <a:buFont typeface="Wingdings 2"/>
              <a:buChar char=""/>
              <a:defRPr/>
            </a:pPr>
            <a:r>
              <a:rPr lang="cs-CZ" altLang="cs-CZ" sz="1800" smtClean="0"/>
              <a:t>Vydává se jako opatření obecné povahy podle správního řádu</a:t>
            </a:r>
          </a:p>
          <a:p>
            <a:pPr marL="274320" indent="-274320" eaLnBrk="1" fontAlgn="auto" hangingPunct="1">
              <a:spcAft>
                <a:spcPts val="0"/>
              </a:spcAft>
              <a:buFont typeface="Wingdings 2"/>
              <a:buChar char=""/>
              <a:defRPr/>
            </a:pPr>
            <a:endParaRPr lang="cs-CZ" altLang="cs-CZ" sz="1800" smtClean="0"/>
          </a:p>
          <a:p>
            <a:pPr marL="274320" indent="-274320" eaLnBrk="1" fontAlgn="auto" hangingPunct="1">
              <a:spcAft>
                <a:spcPts val="0"/>
              </a:spcAft>
              <a:buFont typeface="Wingdings 2"/>
              <a:buChar char=""/>
              <a:defRPr/>
            </a:pPr>
            <a:r>
              <a:rPr lang="cs-CZ" altLang="cs-CZ" sz="1800" b="1" smtClean="0">
                <a:solidFill>
                  <a:srgbClr val="00B050"/>
                </a:solidFill>
              </a:rPr>
              <a:t>VÝZNAMNÝ NÁSTROJ  VE VZTAHU K OCHRANĚ ŽIVOTNÍHO PROISTŘEDÍ </a:t>
            </a:r>
          </a:p>
          <a:p>
            <a:pPr marL="274320" indent="-274320" eaLnBrk="1" fontAlgn="auto" hangingPunct="1">
              <a:spcAft>
                <a:spcPts val="0"/>
              </a:spcAft>
              <a:buFont typeface="Wingdings 2"/>
              <a:buChar char=""/>
              <a:defRPr/>
            </a:pPr>
            <a:r>
              <a:rPr lang="cs-CZ" altLang="cs-CZ" sz="1800" b="1" smtClean="0">
                <a:solidFill>
                  <a:srgbClr val="00B050"/>
                </a:solidFill>
              </a:rPr>
              <a:t>V PRAXI NENÍ ČASTO VYUŽÍVÁN</a:t>
            </a:r>
          </a:p>
          <a:p>
            <a:pPr marL="274320" indent="-274320" eaLnBrk="1" fontAlgn="auto" hangingPunct="1">
              <a:spcAft>
                <a:spcPts val="0"/>
              </a:spcAft>
              <a:buFont typeface="Wingdings 2"/>
              <a:buChar char=""/>
              <a:defRPr/>
            </a:pPr>
            <a:endParaRPr lang="cs-CZ" altLang="cs-CZ" sz="1800" smtClean="0"/>
          </a:p>
        </p:txBody>
      </p:sp>
      <p:sp>
        <p:nvSpPr>
          <p:cNvPr id="44035"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smtClean="0">
                <a:solidFill>
                  <a:srgbClr val="FFFFFF"/>
                </a:solidFill>
                <a:latin typeface="Verdana" pitchFamily="34" charset="0"/>
              </a:rPr>
              <a:t>Ivana Průchová</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Přezkoumání </a:t>
            </a:r>
            <a:r>
              <a:rPr lang="cs-CZ" b="1" dirty="0" smtClean="0"/>
              <a:t>opatření obecné povahy </a:t>
            </a:r>
            <a:endParaRPr lang="cs-CZ" b="1" dirty="0"/>
          </a:p>
        </p:txBody>
      </p:sp>
      <p:sp>
        <p:nvSpPr>
          <p:cNvPr id="70661" name="Zástupný symbol pro text 4"/>
          <p:cNvSpPr>
            <a:spLocks noGrp="1"/>
          </p:cNvSpPr>
          <p:nvPr>
            <p:ph type="body" idx="1"/>
          </p:nvPr>
        </p:nvSpPr>
        <p:spPr>
          <a:xfrm>
            <a:off x="457200" y="1417638"/>
            <a:ext cx="3657600" cy="571202"/>
          </a:xfrm>
        </p:spPr>
        <p:txBody>
          <a:bodyPr/>
          <a:lstStyle/>
          <a:p>
            <a:r>
              <a:rPr lang="cs-CZ" altLang="cs-CZ" dirty="0" smtClean="0"/>
              <a:t>Správní řád</a:t>
            </a:r>
          </a:p>
        </p:txBody>
      </p:sp>
      <p:sp>
        <p:nvSpPr>
          <p:cNvPr id="70659" name="Zástupný symbol pro obsah 2"/>
          <p:cNvSpPr>
            <a:spLocks noGrp="1"/>
          </p:cNvSpPr>
          <p:nvPr>
            <p:ph sz="half" idx="2"/>
          </p:nvPr>
        </p:nvSpPr>
        <p:spPr>
          <a:xfrm>
            <a:off x="457200" y="2362200"/>
            <a:ext cx="3657600" cy="4379913"/>
          </a:xfrm>
        </p:spPr>
        <p:txBody>
          <a:bodyPr/>
          <a:lstStyle/>
          <a:p>
            <a:r>
              <a:rPr lang="cs-CZ" altLang="cs-CZ" sz="2000" dirty="0" smtClean="0"/>
              <a:t>§ 174/2 SPŘ</a:t>
            </a:r>
          </a:p>
          <a:p>
            <a:pPr lvl="1"/>
            <a:r>
              <a:rPr lang="cs-CZ" altLang="cs-CZ" sz="2400" dirty="0" smtClean="0"/>
              <a:t>přezkumné řízení </a:t>
            </a:r>
          </a:p>
          <a:p>
            <a:endParaRPr lang="cs-CZ" altLang="cs-CZ" sz="2800" dirty="0" smtClean="0"/>
          </a:p>
          <a:p>
            <a:pPr lvl="1"/>
            <a:r>
              <a:rPr lang="cs-CZ" altLang="cs-CZ" sz="2400" dirty="0" smtClean="0"/>
              <a:t>Lhůta:</a:t>
            </a:r>
          </a:p>
          <a:p>
            <a:pPr lvl="2"/>
            <a:r>
              <a:rPr lang="cs-CZ" altLang="cs-CZ" sz="1600" dirty="0" smtClean="0"/>
              <a:t>!!! od 1.1.2018    – 1  rok</a:t>
            </a:r>
          </a:p>
          <a:p>
            <a:pPr lvl="2"/>
            <a:r>
              <a:rPr lang="cs-CZ" altLang="cs-CZ" sz="1600" dirty="0" smtClean="0"/>
              <a:t>do 31.12.2017 – 3 roky</a:t>
            </a:r>
          </a:p>
          <a:p>
            <a:endParaRPr lang="cs-CZ" altLang="cs-CZ" dirty="0" smtClean="0"/>
          </a:p>
          <a:p>
            <a:endParaRPr lang="cs-CZ" altLang="cs-CZ" dirty="0" smtClean="0"/>
          </a:p>
        </p:txBody>
      </p:sp>
      <p:sp>
        <p:nvSpPr>
          <p:cNvPr id="70662" name="Zástupný symbol pro text 5"/>
          <p:cNvSpPr>
            <a:spLocks noGrp="1"/>
          </p:cNvSpPr>
          <p:nvPr>
            <p:ph type="body" sz="quarter" idx="3"/>
          </p:nvPr>
        </p:nvSpPr>
        <p:spPr>
          <a:xfrm>
            <a:off x="4343400" y="1570038"/>
            <a:ext cx="3657600" cy="418802"/>
          </a:xfrm>
        </p:spPr>
        <p:txBody>
          <a:bodyPr>
            <a:normAutofit fontScale="92500" lnSpcReduction="10000"/>
          </a:bodyPr>
          <a:lstStyle/>
          <a:p>
            <a:r>
              <a:rPr lang="cs-CZ" altLang="cs-CZ" dirty="0" smtClean="0"/>
              <a:t>Soudní řád správní</a:t>
            </a:r>
          </a:p>
        </p:txBody>
      </p:sp>
      <p:sp>
        <p:nvSpPr>
          <p:cNvPr id="70660" name="Zástupný symbol pro obsah 3"/>
          <p:cNvSpPr>
            <a:spLocks noGrp="1"/>
          </p:cNvSpPr>
          <p:nvPr>
            <p:ph sz="quarter" idx="4"/>
          </p:nvPr>
        </p:nvSpPr>
        <p:spPr>
          <a:xfrm>
            <a:off x="4343400" y="1988840"/>
            <a:ext cx="3686175" cy="4753273"/>
          </a:xfrm>
        </p:spPr>
        <p:txBody>
          <a:bodyPr>
            <a:normAutofit/>
          </a:bodyPr>
          <a:lstStyle/>
          <a:p>
            <a:r>
              <a:rPr lang="cs-CZ" altLang="cs-CZ" sz="1600" dirty="0" smtClean="0"/>
              <a:t>§ 101a a násl. </a:t>
            </a:r>
            <a:r>
              <a:rPr lang="cs-CZ" altLang="cs-CZ" sz="1600" dirty="0" err="1" smtClean="0"/>
              <a:t>s.ř.s</a:t>
            </a:r>
            <a:r>
              <a:rPr lang="cs-CZ" altLang="cs-CZ" sz="1600" dirty="0" smtClean="0"/>
              <a:t>.</a:t>
            </a:r>
          </a:p>
          <a:p>
            <a:r>
              <a:rPr lang="cs-CZ" altLang="cs-CZ" sz="1600" dirty="0" smtClean="0"/>
              <a:t>návrh na zrušení OOP nebo jeho části ze strany toho, kdo tvrdí, že byl na svých právech opatřením obecné povahy zkrácen</a:t>
            </a:r>
          </a:p>
          <a:p>
            <a:r>
              <a:rPr lang="cs-CZ" altLang="cs-CZ" sz="1600" b="1" dirty="0" smtClean="0"/>
              <a:t>Lhůta:</a:t>
            </a:r>
          </a:p>
          <a:p>
            <a:pPr lvl="1"/>
            <a:r>
              <a:rPr lang="cs-CZ" altLang="cs-CZ" sz="1800" b="1" dirty="0" smtClean="0"/>
              <a:t>!!! Od 1.1.2018 – 1 rok</a:t>
            </a:r>
          </a:p>
          <a:p>
            <a:pPr lvl="1"/>
            <a:r>
              <a:rPr lang="cs-CZ" altLang="cs-CZ" sz="1200" dirty="0" smtClean="0"/>
              <a:t>Návrh lze podat </a:t>
            </a:r>
            <a:r>
              <a:rPr lang="cs-CZ" altLang="cs-CZ" sz="1200" dirty="0" smtClean="0">
                <a:solidFill>
                  <a:srgbClr val="0070C0"/>
                </a:solidFill>
              </a:rPr>
              <a:t>do 1 roku ode dne, kdy návrhem napadené opatření obecné povahy nabylo účinnosti.</a:t>
            </a:r>
            <a:r>
              <a:rPr lang="cs-CZ" altLang="cs-CZ" sz="1200" dirty="0" smtClean="0"/>
              <a:t> </a:t>
            </a:r>
          </a:p>
          <a:p>
            <a:pPr lvl="1"/>
            <a:r>
              <a:rPr lang="cs-CZ" altLang="cs-CZ" sz="1200" dirty="0" smtClean="0">
                <a:solidFill>
                  <a:srgbClr val="C00000"/>
                </a:solidFill>
              </a:rPr>
              <a:t>Zmeškání lhůty pro podání návrhu nelze prominout, a to ani ve vazbě na navazující správní rozhodnutí, opatření nebo jiný úkon nahrazující rozhodnutí.</a:t>
            </a:r>
          </a:p>
          <a:p>
            <a:pPr lvl="1"/>
            <a:endParaRPr lang="cs-CZ" altLang="cs-CZ" sz="1200" dirty="0" smtClean="0">
              <a:solidFill>
                <a:srgbClr val="C00000"/>
              </a:solidFill>
            </a:endParaRPr>
          </a:p>
          <a:p>
            <a:pPr lvl="1"/>
            <a:r>
              <a:rPr lang="cs-CZ" altLang="cs-CZ" sz="1400" b="1" i="1" dirty="0" smtClean="0"/>
              <a:t>do 31.12.2017:</a:t>
            </a:r>
          </a:p>
          <a:p>
            <a:pPr lvl="1"/>
            <a:r>
              <a:rPr lang="cs-CZ" altLang="cs-CZ" sz="1400" i="1" dirty="0" smtClean="0"/>
              <a:t>3 roky </a:t>
            </a:r>
          </a:p>
          <a:p>
            <a:pPr lvl="1"/>
            <a:r>
              <a:rPr lang="cs-CZ" altLang="cs-CZ" sz="1400" i="1" dirty="0" smtClean="0"/>
              <a:t>„</a:t>
            </a:r>
            <a:r>
              <a:rPr lang="cs-CZ" altLang="cs-CZ" sz="1400" i="1" dirty="0" err="1" smtClean="0"/>
              <a:t>bezlhůtově</a:t>
            </a:r>
            <a:r>
              <a:rPr lang="cs-CZ" altLang="cs-CZ" sz="1400" i="1" dirty="0" smtClean="0"/>
              <a:t>“ u tzv. incidenčního přezkumu OOP </a:t>
            </a:r>
          </a:p>
        </p:txBody>
      </p:sp>
      <p:sp>
        <p:nvSpPr>
          <p:cNvPr id="70664" name="Zástupný symbol pro číslo snímku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FAE63C-EA8A-4705-B209-077AFC2FD6B2}" type="slidenum">
              <a:rPr lang="cs-CZ" altLang="cs-CZ" smtClean="0">
                <a:solidFill>
                  <a:srgbClr val="FFFFFF"/>
                </a:solidFill>
              </a:rPr>
              <a:pPr/>
              <a:t>37</a:t>
            </a:fld>
            <a:endParaRPr lang="cs-CZ" altLang="cs-CZ" smtClean="0">
              <a:solidFill>
                <a:srgbClr val="FFFFFF"/>
              </a:solidFill>
            </a:endParaRPr>
          </a:p>
        </p:txBody>
      </p:sp>
    </p:spTree>
    <p:extLst>
      <p:ext uri="{BB962C8B-B14F-4D97-AF65-F5344CB8AC3E}">
        <p14:creationId xmlns:p14="http://schemas.microsoft.com/office/powerpoint/2010/main" val="31319500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395536" y="476672"/>
            <a:ext cx="8229600" cy="1143000"/>
          </a:xfrm>
        </p:spPr>
        <p:txBody>
          <a:bodyPr>
            <a:normAutofit/>
          </a:bodyPr>
          <a:lstStyle/>
          <a:p>
            <a:pPr eaLnBrk="1" hangingPunct="1"/>
            <a:r>
              <a:rPr lang="cs-CZ" altLang="cs-CZ" sz="2400" b="1" dirty="0" smtClean="0">
                <a:solidFill>
                  <a:schemeClr val="accent2"/>
                </a:solidFill>
                <a:latin typeface="Cambria" pitchFamily="18" charset="0"/>
              </a:rPr>
              <a:t>Řízení a postupy  podle stavebního zákona a ochrana životního prostředí</a:t>
            </a:r>
          </a:p>
        </p:txBody>
      </p:sp>
      <p:sp>
        <p:nvSpPr>
          <p:cNvPr id="3" name="Zástupný symbol pro obsah 2"/>
          <p:cNvSpPr>
            <a:spLocks noGrp="1"/>
          </p:cNvSpPr>
          <p:nvPr>
            <p:ph idx="1"/>
          </p:nvPr>
        </p:nvSpPr>
        <p:spPr>
          <a:xfrm>
            <a:off x="251520" y="1268760"/>
            <a:ext cx="8554343" cy="5589240"/>
          </a:xfrm>
          <a:extLst/>
        </p:spPr>
        <p:txBody>
          <a:bodyPr>
            <a:normAutofit/>
          </a:bodyPr>
          <a:lstStyle/>
          <a:p>
            <a:pPr marL="0" indent="0" eaLnBrk="1" fontAlgn="auto" hangingPunct="1">
              <a:spcAft>
                <a:spcPts val="0"/>
              </a:spcAft>
              <a:buFont typeface="Wingdings 2" pitchFamily="18" charset="2"/>
              <a:buNone/>
              <a:defRPr/>
            </a:pPr>
            <a:endParaRPr lang="cs-CZ" sz="1600" dirty="0"/>
          </a:p>
          <a:p>
            <a:pPr marL="0" indent="0" eaLnBrk="1" fontAlgn="auto" hangingPunct="1">
              <a:spcAft>
                <a:spcPts val="0"/>
              </a:spcAft>
              <a:buFont typeface="Wingdings 2" pitchFamily="18" charset="2"/>
              <a:buNone/>
              <a:defRPr/>
            </a:pPr>
            <a:r>
              <a:rPr lang="cs-CZ" sz="1600" b="1" dirty="0" smtClean="0"/>
              <a:t> ZÁKLADNÍ VÝCHODISKA:</a:t>
            </a:r>
          </a:p>
          <a:p>
            <a:pPr marL="274320" indent="-274320" eaLnBrk="1" fontAlgn="auto" hangingPunct="1">
              <a:spcAft>
                <a:spcPts val="0"/>
              </a:spcAft>
              <a:buFont typeface="Wingdings 2"/>
              <a:buChar char=""/>
              <a:defRPr/>
            </a:pPr>
            <a:r>
              <a:rPr lang="cs-CZ" sz="1600" b="1" dirty="0" smtClean="0">
                <a:solidFill>
                  <a:srgbClr val="00B050"/>
                </a:solidFill>
              </a:rPr>
              <a:t>SOULAD S ÚZEMNÍM PLÁNOVÁNÍM</a:t>
            </a:r>
          </a:p>
          <a:p>
            <a:pPr marL="674370" lvl="1" indent="-274320">
              <a:buFont typeface="Wingdings 2"/>
              <a:buChar char=""/>
              <a:defRPr/>
            </a:pPr>
            <a:r>
              <a:rPr lang="cs-CZ" sz="1800" b="1" dirty="0" smtClean="0">
                <a:solidFill>
                  <a:srgbClr val="00B050"/>
                </a:solidFill>
              </a:rPr>
              <a:t>Mj. význam závazného stanoviska orgánu územního plánování § 96b </a:t>
            </a:r>
            <a:r>
              <a:rPr lang="cs-CZ" sz="1800" b="1" dirty="0" err="1" smtClean="0">
                <a:solidFill>
                  <a:srgbClr val="00B050"/>
                </a:solidFill>
              </a:rPr>
              <a:t>StZ</a:t>
            </a:r>
            <a:endParaRPr lang="cs-CZ" sz="1800" b="1" dirty="0" smtClean="0">
              <a:solidFill>
                <a:srgbClr val="00B050"/>
              </a:solidFill>
            </a:endParaRPr>
          </a:p>
          <a:p>
            <a:pPr marL="274320" indent="-274320" eaLnBrk="1" fontAlgn="auto" hangingPunct="1">
              <a:spcAft>
                <a:spcPts val="0"/>
              </a:spcAft>
              <a:buFont typeface="Wingdings 2"/>
              <a:buChar char=""/>
              <a:defRPr/>
            </a:pPr>
            <a:r>
              <a:rPr lang="cs-CZ" sz="1600" b="1" dirty="0" smtClean="0">
                <a:solidFill>
                  <a:srgbClr val="00B050"/>
                </a:solidFill>
              </a:rPr>
              <a:t>Ochrana životního prostředí:  ve všech řízeních ochrana životního prostředí </a:t>
            </a:r>
          </a:p>
          <a:p>
            <a:pPr marL="548640" lvl="1" indent="-274320" eaLnBrk="1" fontAlgn="auto" hangingPunct="1">
              <a:spcAft>
                <a:spcPts val="0"/>
              </a:spcAft>
              <a:buFont typeface="Wingdings"/>
              <a:buChar char=""/>
              <a:defRPr/>
            </a:pPr>
            <a:r>
              <a:rPr lang="cs-CZ" sz="2000" b="1" u="sng" dirty="0" smtClean="0">
                <a:solidFill>
                  <a:srgbClr val="00B050"/>
                </a:solidFill>
              </a:rPr>
              <a:t> různá povaha dopadů aktivit v režimu stavebního zákona na životní prostředí ovlivňuje nástroje a subjekty k prosazení zájmu na ochraně životního prostředí </a:t>
            </a:r>
          </a:p>
          <a:p>
            <a:pPr marL="548640" lvl="1" indent="-274320" eaLnBrk="1" fontAlgn="auto" hangingPunct="1">
              <a:spcAft>
                <a:spcPts val="0"/>
              </a:spcAft>
              <a:buFont typeface="Wingdings"/>
              <a:buChar char=""/>
              <a:defRPr/>
            </a:pPr>
            <a:endParaRPr lang="cs-CZ" sz="2000" b="1" u="sng" dirty="0" smtClean="0">
              <a:solidFill>
                <a:srgbClr val="00B050"/>
              </a:solidFill>
            </a:endParaRPr>
          </a:p>
          <a:p>
            <a:pPr marL="274320" indent="-274320" eaLnBrk="1" fontAlgn="auto" hangingPunct="1">
              <a:spcAft>
                <a:spcPts val="0"/>
              </a:spcAft>
              <a:buFont typeface="Wingdings 2"/>
              <a:buChar char=""/>
              <a:defRPr/>
            </a:pPr>
            <a:r>
              <a:rPr lang="cs-CZ" sz="2000" b="1" dirty="0" smtClean="0">
                <a:solidFill>
                  <a:srgbClr val="C00000"/>
                </a:solidFill>
              </a:rPr>
              <a:t>Individuální správní akty </a:t>
            </a:r>
            <a:r>
              <a:rPr lang="cs-CZ" sz="2000" b="1" dirty="0" smtClean="0"/>
              <a:t>- týkají se řešení (rozhodnutí, ev. přípustná náhrada rozhodnutí – zjednodušené formy )–  KONKRÉTNÍ VĚCI/ZÁMĚRU  A KONKRÉTNÍ OSOBY </a:t>
            </a:r>
          </a:p>
          <a:p>
            <a:pPr marL="274320" indent="-274320" eaLnBrk="1" fontAlgn="auto" hangingPunct="1">
              <a:spcAft>
                <a:spcPts val="0"/>
              </a:spcAft>
              <a:buFont typeface="Wingdings 2"/>
              <a:buChar char=""/>
              <a:defRPr/>
            </a:pPr>
            <a:endParaRPr lang="cs-CZ" sz="1600" dirty="0" smtClean="0"/>
          </a:p>
          <a:p>
            <a:pPr marL="274320" indent="-274320" eaLnBrk="1" fontAlgn="auto" hangingPunct="1">
              <a:spcAft>
                <a:spcPts val="0"/>
              </a:spcAft>
              <a:buFont typeface="Wingdings 2"/>
              <a:buChar char=""/>
              <a:defRPr/>
            </a:pPr>
            <a:r>
              <a:rPr lang="cs-CZ" sz="2400" dirty="0" smtClean="0"/>
              <a:t>Diferenciace </a:t>
            </a:r>
          </a:p>
          <a:p>
            <a:pPr marL="548640" lvl="1" indent="-274320" eaLnBrk="1" fontAlgn="auto" hangingPunct="1">
              <a:spcAft>
                <a:spcPts val="0"/>
              </a:spcAft>
              <a:buFont typeface="Wingdings"/>
              <a:buChar char=""/>
              <a:defRPr/>
            </a:pPr>
            <a:r>
              <a:rPr lang="cs-CZ" sz="1600" b="1" dirty="0" smtClean="0"/>
              <a:t>Dle stadia rozhodování</a:t>
            </a:r>
          </a:p>
          <a:p>
            <a:pPr marL="548640" lvl="1" indent="-274320" eaLnBrk="1" fontAlgn="auto" hangingPunct="1">
              <a:spcAft>
                <a:spcPts val="0"/>
              </a:spcAft>
              <a:buFont typeface="Wingdings"/>
              <a:buChar char=""/>
              <a:defRPr/>
            </a:pPr>
            <a:r>
              <a:rPr lang="cs-CZ" sz="1600" b="1" dirty="0" smtClean="0"/>
              <a:t>Dle povahy předmětu rozhodování</a:t>
            </a:r>
          </a:p>
          <a:p>
            <a:pPr marL="548640" lvl="1" indent="-274320" eaLnBrk="1" fontAlgn="auto" hangingPunct="1">
              <a:spcAft>
                <a:spcPts val="0"/>
              </a:spcAft>
              <a:buFont typeface="Wingdings"/>
              <a:buChar char=""/>
              <a:defRPr/>
            </a:pPr>
            <a:endParaRPr lang="cs-CZ" sz="1600" b="1" dirty="0" smtClean="0"/>
          </a:p>
          <a:p>
            <a:pPr marL="822960" lvl="2" eaLnBrk="1" fontAlgn="auto" hangingPunct="1">
              <a:spcAft>
                <a:spcPts val="0"/>
              </a:spcAft>
              <a:buClr>
                <a:schemeClr val="accent3"/>
              </a:buClr>
              <a:buFont typeface="Wingdings 2"/>
              <a:buChar char=""/>
              <a:defRPr/>
            </a:pPr>
            <a:endParaRPr lang="cs-CZ" sz="1600" b="1" dirty="0" smtClean="0">
              <a:solidFill>
                <a:srgbClr val="C00000"/>
              </a:solidFill>
            </a:endParaRPr>
          </a:p>
        </p:txBody>
      </p:sp>
    </p:spTree>
    <p:extLst>
      <p:ext uri="{BB962C8B-B14F-4D97-AF65-F5344CB8AC3E}">
        <p14:creationId xmlns:p14="http://schemas.microsoft.com/office/powerpoint/2010/main" val="3404460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323528" y="404664"/>
            <a:ext cx="8512175" cy="608013"/>
          </a:xfrm>
        </p:spPr>
        <p:txBody>
          <a:bodyPr>
            <a:noAutofit/>
          </a:bodyPr>
          <a:lstStyle/>
          <a:p>
            <a:pPr eaLnBrk="1" hangingPunct="1"/>
            <a:r>
              <a:rPr lang="cs-CZ" altLang="cs-CZ" sz="2400" b="1" dirty="0" smtClean="0">
                <a:solidFill>
                  <a:srgbClr val="86856F"/>
                </a:solidFill>
                <a:latin typeface="Cambria" pitchFamily="18" charset="0"/>
              </a:rPr>
              <a:t>Řízení dle stavebního zákona a ochrana životního prostředí -přehled</a:t>
            </a:r>
          </a:p>
        </p:txBody>
      </p:sp>
      <p:sp>
        <p:nvSpPr>
          <p:cNvPr id="49156" name="Zástupný symbol pro obsah 2"/>
          <p:cNvSpPr>
            <a:spLocks noGrp="1"/>
          </p:cNvSpPr>
          <p:nvPr>
            <p:ph idx="1"/>
          </p:nvPr>
        </p:nvSpPr>
        <p:spPr>
          <a:xfrm>
            <a:off x="250825" y="981075"/>
            <a:ext cx="8626475" cy="5761038"/>
          </a:xfrm>
        </p:spPr>
        <p:txBody>
          <a:bodyPr>
            <a:normAutofit fontScale="92500" lnSpcReduction="10000"/>
          </a:bodyPr>
          <a:lstStyle/>
          <a:p>
            <a:pPr eaLnBrk="1" hangingPunct="1"/>
            <a:endParaRPr lang="cs-CZ" altLang="cs-CZ" sz="1400" dirty="0" smtClean="0"/>
          </a:p>
          <a:p>
            <a:pPr lvl="1" eaLnBrk="1" hangingPunct="1"/>
            <a:r>
              <a:rPr lang="cs-CZ" altLang="cs-CZ" sz="1800" b="1" dirty="0" smtClean="0">
                <a:solidFill>
                  <a:srgbClr val="C00000"/>
                </a:solidFill>
              </a:rPr>
              <a:t>územní rozhodování</a:t>
            </a:r>
          </a:p>
          <a:p>
            <a:pPr lvl="2" eaLnBrk="1" hangingPunct="1">
              <a:lnSpc>
                <a:spcPct val="90000"/>
              </a:lnSpc>
            </a:pPr>
            <a:r>
              <a:rPr lang="cs-CZ" altLang="cs-CZ" sz="1800" b="1" dirty="0" smtClean="0"/>
              <a:t>ÚR o umístění stavby nebo zařízení</a:t>
            </a:r>
          </a:p>
          <a:p>
            <a:pPr lvl="2" eaLnBrk="1" hangingPunct="1">
              <a:lnSpc>
                <a:spcPct val="90000"/>
              </a:lnSpc>
            </a:pPr>
            <a:r>
              <a:rPr lang="cs-CZ" altLang="cs-CZ" sz="1800" b="1" dirty="0" smtClean="0"/>
              <a:t>ÚR o změně využití území</a:t>
            </a:r>
          </a:p>
          <a:p>
            <a:pPr lvl="2" eaLnBrk="1" hangingPunct="1">
              <a:lnSpc>
                <a:spcPct val="90000"/>
              </a:lnSpc>
            </a:pPr>
            <a:r>
              <a:rPr lang="cs-CZ" altLang="cs-CZ" sz="1800" b="1" dirty="0" smtClean="0"/>
              <a:t>ÚR o změně vlivu užívání stavby na území</a:t>
            </a:r>
          </a:p>
          <a:p>
            <a:pPr lvl="2" eaLnBrk="1" hangingPunct="1">
              <a:lnSpc>
                <a:spcPct val="90000"/>
              </a:lnSpc>
            </a:pPr>
            <a:r>
              <a:rPr lang="cs-CZ" altLang="cs-CZ" sz="1800" b="1" dirty="0" smtClean="0"/>
              <a:t>ÚR o dělení nebo scelování pozemků</a:t>
            </a:r>
          </a:p>
          <a:p>
            <a:pPr lvl="2" eaLnBrk="1" hangingPunct="1">
              <a:lnSpc>
                <a:spcPct val="90000"/>
              </a:lnSpc>
            </a:pPr>
            <a:r>
              <a:rPr lang="cs-CZ" altLang="cs-CZ" sz="1800" b="1" dirty="0" smtClean="0"/>
              <a:t>ÚR o ochranném pásmu</a:t>
            </a:r>
          </a:p>
          <a:p>
            <a:pPr lvl="3" eaLnBrk="1" hangingPunct="1">
              <a:lnSpc>
                <a:spcPct val="90000"/>
              </a:lnSpc>
            </a:pPr>
            <a:r>
              <a:rPr lang="cs-CZ" altLang="cs-CZ" sz="1800" b="1" i="1" dirty="0" smtClean="0">
                <a:solidFill>
                  <a:schemeClr val="tx1"/>
                </a:solidFill>
              </a:rPr>
              <a:t>Specifika: umísťování bez ÚS a ÚR, územní souhlas, společný ÚS a ohlášení, zjednodušené územní řízení, veřejnoprávní smlouva, společné územní a stavební řízení,</a:t>
            </a:r>
          </a:p>
          <a:p>
            <a:pPr lvl="1" eaLnBrk="1" hangingPunct="1">
              <a:lnSpc>
                <a:spcPct val="90000"/>
              </a:lnSpc>
            </a:pPr>
            <a:r>
              <a:rPr lang="cs-CZ" altLang="cs-CZ" sz="1800" b="1" dirty="0" smtClean="0">
                <a:solidFill>
                  <a:srgbClr val="C00000"/>
                </a:solidFill>
              </a:rPr>
              <a:t> ohlášení a stavební povolení </a:t>
            </a:r>
          </a:p>
          <a:p>
            <a:pPr lvl="2" eaLnBrk="1" hangingPunct="1">
              <a:lnSpc>
                <a:spcPct val="90000"/>
              </a:lnSpc>
            </a:pPr>
            <a:r>
              <a:rPr lang="cs-CZ" altLang="cs-CZ" sz="1800" b="1" i="1" dirty="0" smtClean="0"/>
              <a:t>Specifika: Veřejnoprávní smlouva, specifika certifikátu  autorizovaného architekta</a:t>
            </a:r>
          </a:p>
          <a:p>
            <a:pPr lvl="1" eaLnBrk="1" hangingPunct="1"/>
            <a:r>
              <a:rPr lang="cs-CZ" altLang="cs-CZ" sz="1800" b="1" dirty="0" smtClean="0">
                <a:solidFill>
                  <a:srgbClr val="C00000"/>
                </a:solidFill>
              </a:rPr>
              <a:t>změna stavby před jejím dokončením</a:t>
            </a:r>
          </a:p>
          <a:p>
            <a:pPr lvl="1" eaLnBrk="1" hangingPunct="1"/>
            <a:r>
              <a:rPr lang="cs-CZ" altLang="cs-CZ" sz="1800" b="1" dirty="0" smtClean="0">
                <a:solidFill>
                  <a:srgbClr val="C00000"/>
                </a:solidFill>
              </a:rPr>
              <a:t>předčasné užívání stavby</a:t>
            </a:r>
          </a:p>
          <a:p>
            <a:pPr lvl="1" eaLnBrk="1" hangingPunct="1"/>
            <a:r>
              <a:rPr lang="cs-CZ" altLang="cs-CZ" sz="1800" b="1" dirty="0" smtClean="0">
                <a:solidFill>
                  <a:srgbClr val="C00000"/>
                </a:solidFill>
              </a:rPr>
              <a:t>užívání dokončené stavby </a:t>
            </a:r>
            <a:r>
              <a:rPr lang="cs-CZ" altLang="cs-CZ" sz="1800" dirty="0" smtClean="0">
                <a:solidFill>
                  <a:schemeClr val="tx1"/>
                </a:solidFill>
              </a:rPr>
              <a:t>na základě</a:t>
            </a:r>
          </a:p>
          <a:p>
            <a:pPr lvl="2" eaLnBrk="1" hangingPunct="1"/>
            <a:r>
              <a:rPr lang="cs-CZ" altLang="cs-CZ" sz="1800" dirty="0" smtClean="0"/>
              <a:t>kolaudační souhlas</a:t>
            </a:r>
          </a:p>
          <a:p>
            <a:pPr lvl="2" eaLnBrk="1" hangingPunct="1"/>
            <a:r>
              <a:rPr lang="cs-CZ" altLang="cs-CZ" sz="1800" dirty="0" smtClean="0"/>
              <a:t>kolaudační rozhodnutí </a:t>
            </a:r>
          </a:p>
          <a:p>
            <a:pPr lvl="1" eaLnBrk="1" hangingPunct="1"/>
            <a:r>
              <a:rPr lang="cs-CZ" altLang="cs-CZ" sz="1800" b="1" dirty="0" smtClean="0">
                <a:solidFill>
                  <a:srgbClr val="C00000"/>
                </a:solidFill>
              </a:rPr>
              <a:t>odstraňování staveb, terénních úprav a zařízení</a:t>
            </a:r>
            <a:r>
              <a:rPr lang="cs-CZ" altLang="cs-CZ" sz="1800" b="1" dirty="0" smtClean="0">
                <a:solidFill>
                  <a:schemeClr val="tx1"/>
                </a:solidFill>
              </a:rPr>
              <a:t> </a:t>
            </a:r>
            <a:r>
              <a:rPr lang="cs-CZ" altLang="cs-CZ" sz="1800" dirty="0" smtClean="0">
                <a:solidFill>
                  <a:schemeClr val="tx1"/>
                </a:solidFill>
              </a:rPr>
              <a:t>na základě</a:t>
            </a:r>
          </a:p>
          <a:p>
            <a:pPr lvl="2" eaLnBrk="1" hangingPunct="1"/>
            <a:r>
              <a:rPr lang="cs-CZ" altLang="cs-CZ" sz="1800" dirty="0" smtClean="0"/>
              <a:t>ohlášení</a:t>
            </a:r>
          </a:p>
          <a:p>
            <a:pPr lvl="2" eaLnBrk="1" hangingPunct="1"/>
            <a:r>
              <a:rPr lang="cs-CZ" altLang="cs-CZ" sz="1800" dirty="0" smtClean="0"/>
              <a:t>povolení odstranění na žádost</a:t>
            </a:r>
          </a:p>
          <a:p>
            <a:pPr lvl="2" eaLnBrk="1" hangingPunct="1"/>
            <a:r>
              <a:rPr lang="cs-CZ" altLang="cs-CZ" sz="1800" dirty="0" smtClean="0"/>
              <a:t>nařízení z moci úřední</a:t>
            </a:r>
          </a:p>
          <a:p>
            <a:pPr lvl="1" eaLnBrk="1" hangingPunct="1"/>
            <a:endParaRPr lang="cs-CZ" altLang="cs-CZ" sz="1800" i="1" dirty="0" smtClean="0">
              <a:solidFill>
                <a:srgbClr val="0000FF"/>
              </a:solidFill>
            </a:endParaRPr>
          </a:p>
        </p:txBody>
      </p:sp>
      <p:sp>
        <p:nvSpPr>
          <p:cNvPr id="49155" name="Zástupný symbol pro zápatí 2"/>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smtClean="0">
                <a:solidFill>
                  <a:srgbClr val="FFFFFF"/>
                </a:solidFill>
                <a:latin typeface="Verdana" pitchFamily="34" charset="0"/>
              </a:rPr>
              <a:t>Ivana Průchová</a:t>
            </a:r>
          </a:p>
        </p:txBody>
      </p:sp>
    </p:spTree>
    <p:extLst>
      <p:ext uri="{BB962C8B-B14F-4D97-AF65-F5344CB8AC3E}">
        <p14:creationId xmlns:p14="http://schemas.microsoft.com/office/powerpoint/2010/main" val="150241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850" y="476250"/>
            <a:ext cx="7539038" cy="688975"/>
          </a:xfrm>
        </p:spPr>
        <p:txBody>
          <a:bodyPr>
            <a:noAutofit/>
          </a:bodyPr>
          <a:lstStyle/>
          <a:p>
            <a:pPr>
              <a:defRPr/>
            </a:pPr>
            <a:r>
              <a:rPr lang="cs-CZ" sz="2800" b="1" dirty="0" smtClean="0">
                <a:latin typeface="Cambria" pitchFamily="18" charset="0"/>
              </a:rPr>
              <a:t>Udržitelný rozvoj a stavební zákon</a:t>
            </a:r>
            <a:endParaRPr lang="cs-CZ" sz="2800" b="1" dirty="0">
              <a:latin typeface="Cambria" pitchFamily="18" charset="0"/>
            </a:endParaRPr>
          </a:p>
        </p:txBody>
      </p:sp>
      <p:sp>
        <p:nvSpPr>
          <p:cNvPr id="11267" name="Zástupný symbol pro obsah 2"/>
          <p:cNvSpPr>
            <a:spLocks noGrp="1"/>
          </p:cNvSpPr>
          <p:nvPr>
            <p:ph idx="1"/>
          </p:nvPr>
        </p:nvSpPr>
        <p:spPr>
          <a:xfrm>
            <a:off x="395288" y="1268413"/>
            <a:ext cx="7467600" cy="5162550"/>
          </a:xfrm>
        </p:spPr>
        <p:txBody>
          <a:bodyPr/>
          <a:lstStyle/>
          <a:p>
            <a:pPr>
              <a:buNone/>
            </a:pPr>
            <a:r>
              <a:rPr lang="cs-CZ" altLang="cs-CZ" dirty="0" smtClean="0">
                <a:latin typeface="Cambria" pitchFamily="18" charset="0"/>
              </a:rPr>
              <a:t>3 pilíře:</a:t>
            </a:r>
          </a:p>
        </p:txBody>
      </p:sp>
      <p:sp>
        <p:nvSpPr>
          <p:cNvPr id="11268" name="Zástupný symbol pro číslo snímku 3"/>
          <p:cNvSpPr>
            <a:spLocks noGrp="1"/>
          </p:cNvSpPr>
          <p:nvPr>
            <p:ph type="sldNum" sz="quarter" idx="4294967295"/>
          </p:nvPr>
        </p:nvSpPr>
        <p:spPr bwMode="auto">
          <a:xfrm>
            <a:off x="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rgbClr val="648F67"/>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rgbClr val="BCCEBD"/>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D4E2D4"/>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D4E2D4"/>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pPr>
            <a:fld id="{9EC2FFA8-063D-46E0-BC59-DB9DEF439A35}" type="slidenum">
              <a:rPr lang="cs-CZ" altLang="cs-CZ" sz="1400" smtClean="0">
                <a:solidFill>
                  <a:srgbClr val="FFFFFF"/>
                </a:solidFill>
                <a:latin typeface="Tahoma" pitchFamily="34" charset="0"/>
              </a:rPr>
              <a:pPr eaLnBrk="1" hangingPunct="1">
                <a:spcBef>
                  <a:spcPct val="0"/>
                </a:spcBef>
                <a:buClrTx/>
                <a:buSzTx/>
                <a:buFontTx/>
                <a:buNone/>
              </a:pPr>
              <a:t>4</a:t>
            </a:fld>
            <a:endParaRPr lang="cs-CZ" altLang="cs-CZ" sz="1400" smtClean="0">
              <a:solidFill>
                <a:srgbClr val="FFFFFF"/>
              </a:solidFill>
              <a:latin typeface="Tahoma" pitchFamily="34" charset="0"/>
            </a:endParaRPr>
          </a:p>
        </p:txBody>
      </p:sp>
      <p:sp>
        <p:nvSpPr>
          <p:cNvPr id="7" name="Obdélník 6"/>
          <p:cNvSpPr/>
          <p:nvPr/>
        </p:nvSpPr>
        <p:spPr>
          <a:xfrm>
            <a:off x="687388" y="3155950"/>
            <a:ext cx="2084387" cy="16351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cs-CZ" dirty="0">
                <a:latin typeface="Cambria" pitchFamily="18" charset="0"/>
              </a:rPr>
              <a:t>hospodářský</a:t>
            </a:r>
          </a:p>
        </p:txBody>
      </p:sp>
      <p:sp>
        <p:nvSpPr>
          <p:cNvPr id="8" name="Obdélník 7"/>
          <p:cNvSpPr/>
          <p:nvPr/>
        </p:nvSpPr>
        <p:spPr>
          <a:xfrm>
            <a:off x="3023393" y="3132326"/>
            <a:ext cx="2016125" cy="16351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cs-CZ" dirty="0">
                <a:latin typeface="+mj-lt"/>
              </a:rPr>
              <a:t>sociální</a:t>
            </a:r>
          </a:p>
        </p:txBody>
      </p:sp>
      <p:sp>
        <p:nvSpPr>
          <p:cNvPr id="9" name="Obdélník 8"/>
          <p:cNvSpPr/>
          <p:nvPr/>
        </p:nvSpPr>
        <p:spPr>
          <a:xfrm>
            <a:off x="5403056" y="3109913"/>
            <a:ext cx="1943100" cy="1635125"/>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r>
              <a:rPr lang="cs-CZ" dirty="0">
                <a:latin typeface="+mj-lt"/>
              </a:rPr>
              <a:t>environmentální </a:t>
            </a:r>
          </a:p>
        </p:txBody>
      </p:sp>
      <p:sp>
        <p:nvSpPr>
          <p:cNvPr id="10" name="Obdélník 9"/>
          <p:cNvSpPr/>
          <p:nvPr/>
        </p:nvSpPr>
        <p:spPr>
          <a:xfrm>
            <a:off x="2843213" y="1773238"/>
            <a:ext cx="2376487" cy="91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cs-CZ" dirty="0">
                <a:latin typeface="Cambria" pitchFamily="18" charset="0"/>
              </a:rPr>
              <a:t>Udržitelný rozvoj</a:t>
            </a:r>
          </a:p>
        </p:txBody>
      </p:sp>
      <p:cxnSp>
        <p:nvCxnSpPr>
          <p:cNvPr id="12" name="Přímá spojnice se šipkou 11"/>
          <p:cNvCxnSpPr/>
          <p:nvPr/>
        </p:nvCxnSpPr>
        <p:spPr>
          <a:xfrm>
            <a:off x="3995936" y="2636912"/>
            <a:ext cx="0" cy="45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2646363" y="2655888"/>
            <a:ext cx="1231900" cy="454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10" idx="2"/>
          </p:cNvCxnSpPr>
          <p:nvPr/>
        </p:nvCxnSpPr>
        <p:spPr>
          <a:xfrm>
            <a:off x="4031457" y="2687638"/>
            <a:ext cx="1404143" cy="422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09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3248" y="274638"/>
            <a:ext cx="8213552" cy="556989"/>
          </a:xfrm>
        </p:spPr>
        <p:txBody>
          <a:bodyPr>
            <a:noAutofit/>
          </a:bodyPr>
          <a:lstStyle/>
          <a:p>
            <a:r>
              <a:rPr lang="cs-CZ" sz="2400" dirty="0" smtClean="0"/>
              <a:t>VÝZNAM POVAHY ZÁMĚRU pro procesy podle stavebního zákona </a:t>
            </a:r>
            <a:endParaRPr lang="cs-CZ" sz="2400" dirty="0"/>
          </a:p>
        </p:txBody>
      </p:sp>
      <p:sp>
        <p:nvSpPr>
          <p:cNvPr id="6" name="Obdélník 5"/>
          <p:cNvSpPr/>
          <p:nvPr/>
        </p:nvSpPr>
        <p:spPr>
          <a:xfrm>
            <a:off x="3779912" y="935120"/>
            <a:ext cx="12210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POVAHA ZÁMĚRU</a:t>
            </a:r>
            <a:endParaRPr lang="cs-CZ" dirty="0"/>
          </a:p>
        </p:txBody>
      </p:sp>
      <p:sp>
        <p:nvSpPr>
          <p:cNvPr id="7" name="Obdélník 6"/>
          <p:cNvSpPr/>
          <p:nvPr/>
        </p:nvSpPr>
        <p:spPr>
          <a:xfrm>
            <a:off x="1825648" y="1689025"/>
            <a:ext cx="15784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C00000"/>
                </a:solidFill>
              </a:rPr>
              <a:t>ZÁMĚR</a:t>
            </a:r>
          </a:p>
          <a:p>
            <a:pPr algn="ctr"/>
            <a:r>
              <a:rPr lang="cs-CZ" dirty="0" smtClean="0">
                <a:solidFill>
                  <a:srgbClr val="C00000"/>
                </a:solidFill>
              </a:rPr>
              <a:t>EIA</a:t>
            </a:r>
            <a:endParaRPr lang="cs-CZ" dirty="0">
              <a:solidFill>
                <a:srgbClr val="C00000"/>
              </a:solidFill>
            </a:endParaRPr>
          </a:p>
        </p:txBody>
      </p:sp>
      <p:sp>
        <p:nvSpPr>
          <p:cNvPr id="9" name="Obdélník 8"/>
          <p:cNvSpPr/>
          <p:nvPr/>
        </p:nvSpPr>
        <p:spPr>
          <a:xfrm>
            <a:off x="5393608" y="1764778"/>
            <a:ext cx="191469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JINÝ ZÁMĚR</a:t>
            </a:r>
          </a:p>
          <a:p>
            <a:pPr algn="ctr"/>
            <a:endParaRPr lang="cs-CZ" dirty="0"/>
          </a:p>
        </p:txBody>
      </p:sp>
      <p:sp>
        <p:nvSpPr>
          <p:cNvPr id="10" name="Obdélník 9"/>
          <p:cNvSpPr/>
          <p:nvPr/>
        </p:nvSpPr>
        <p:spPr>
          <a:xfrm>
            <a:off x="532792" y="2921097"/>
            <a:ext cx="1626395" cy="638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2060"/>
                </a:solidFill>
              </a:rPr>
              <a:t>SAMOSTATNÁ EIA</a:t>
            </a:r>
            <a:endParaRPr lang="cs-CZ" dirty="0">
              <a:solidFill>
                <a:srgbClr val="002060"/>
              </a:solidFill>
            </a:endParaRPr>
          </a:p>
        </p:txBody>
      </p:sp>
      <p:sp>
        <p:nvSpPr>
          <p:cNvPr id="11" name="Obdélník 10"/>
          <p:cNvSpPr/>
          <p:nvPr/>
        </p:nvSpPr>
        <p:spPr>
          <a:xfrm>
            <a:off x="2555776" y="4365104"/>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2439510" y="3929489"/>
            <a:ext cx="2104162" cy="27370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rgbClr val="002060"/>
                </a:solidFill>
              </a:rPr>
              <a:t>„EIA INTEGROVANÁ do PROCESŮ STAVEBNÍHO ZÁKONA“</a:t>
            </a:r>
            <a:r>
              <a:rPr lang="cs-CZ" sz="1600" dirty="0" smtClean="0"/>
              <a:t> </a:t>
            </a:r>
          </a:p>
          <a:p>
            <a:pPr algn="ctr"/>
            <a:r>
              <a:rPr lang="cs-CZ" sz="1600" dirty="0" smtClean="0"/>
              <a:t>- </a:t>
            </a:r>
            <a:r>
              <a:rPr lang="cs-CZ" sz="1400" dirty="0" smtClean="0"/>
              <a:t>Územní řízení  s posouzením vlivů na ŽP</a:t>
            </a:r>
          </a:p>
          <a:p>
            <a:pPr algn="ctr"/>
            <a:r>
              <a:rPr lang="cs-CZ" sz="1400" dirty="0" smtClean="0"/>
              <a:t>- Společné územní a stavební řízení s posouzením vlivů na ŽP</a:t>
            </a:r>
          </a:p>
          <a:p>
            <a:pPr algn="ctr"/>
            <a:r>
              <a:rPr lang="cs-CZ" sz="1400" dirty="0" smtClean="0"/>
              <a:t>NAVAZUJÍCÍ ŘÍZENÍ </a:t>
            </a:r>
            <a:endParaRPr lang="cs-CZ" sz="1400" dirty="0"/>
          </a:p>
          <a:p>
            <a:pPr algn="ctr"/>
            <a:r>
              <a:rPr lang="cs-CZ" sz="1400" dirty="0" smtClean="0"/>
              <a:t>+ další procesy na časové ose </a:t>
            </a:r>
            <a:r>
              <a:rPr lang="cs-CZ" sz="1400" dirty="0" err="1" smtClean="0"/>
              <a:t>StZ</a:t>
            </a:r>
            <a:endParaRPr lang="cs-CZ" sz="1400" dirty="0" smtClean="0"/>
          </a:p>
        </p:txBody>
      </p:sp>
      <p:sp>
        <p:nvSpPr>
          <p:cNvPr id="8" name="Obdélník 7"/>
          <p:cNvSpPr/>
          <p:nvPr/>
        </p:nvSpPr>
        <p:spPr>
          <a:xfrm>
            <a:off x="531065" y="3929489"/>
            <a:ext cx="1834580" cy="2791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Procesy dle </a:t>
            </a:r>
            <a:r>
              <a:rPr lang="cs-CZ" sz="1400" dirty="0" err="1" smtClean="0"/>
              <a:t>stz</a:t>
            </a:r>
            <a:r>
              <a:rPr lang="cs-CZ" sz="1400" dirty="0" smtClean="0"/>
              <a:t> jako „NAVAZUJÍCÍ ŘÍZENÍ“ na proces EIA </a:t>
            </a:r>
          </a:p>
          <a:p>
            <a:pPr algn="ctr"/>
            <a:r>
              <a:rPr lang="cs-CZ" sz="1400" dirty="0" smtClean="0"/>
              <a:t>- územní řízení</a:t>
            </a:r>
          </a:p>
          <a:p>
            <a:pPr marL="285750" indent="-285750" algn="ctr">
              <a:buFontTx/>
              <a:buChar char="-"/>
            </a:pPr>
            <a:r>
              <a:rPr lang="cs-CZ" sz="1400" dirty="0" smtClean="0"/>
              <a:t>Společné územní a stavební řízení </a:t>
            </a:r>
          </a:p>
          <a:p>
            <a:pPr marL="285750" indent="-285750" algn="ctr">
              <a:buFontTx/>
              <a:buChar char="-"/>
            </a:pPr>
            <a:endParaRPr lang="cs-CZ" sz="1400" dirty="0"/>
          </a:p>
          <a:p>
            <a:pPr marL="285750" indent="-285750" algn="ctr">
              <a:buFontTx/>
              <a:buChar char="-"/>
            </a:pPr>
            <a:r>
              <a:rPr lang="cs-CZ" sz="1400" dirty="0" smtClean="0"/>
              <a:t>+ další procesy na časové ose </a:t>
            </a:r>
            <a:r>
              <a:rPr lang="cs-CZ" sz="1400" dirty="0" err="1" smtClean="0"/>
              <a:t>StZ</a:t>
            </a:r>
            <a:r>
              <a:rPr lang="cs-CZ" sz="1400" dirty="0" smtClean="0"/>
              <a:t>  </a:t>
            </a:r>
            <a:endParaRPr lang="cs-CZ" sz="1400" dirty="0"/>
          </a:p>
        </p:txBody>
      </p:sp>
      <p:sp>
        <p:nvSpPr>
          <p:cNvPr id="13" name="Obdélník 12"/>
          <p:cNvSpPr/>
          <p:nvPr/>
        </p:nvSpPr>
        <p:spPr>
          <a:xfrm>
            <a:off x="5653100" y="3839098"/>
            <a:ext cx="1800200" cy="2666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Procesy dle stavebního zákona- řízení a zjednodušené postupy dle povahy záměru	</a:t>
            </a:r>
            <a:endParaRPr lang="cs-CZ" dirty="0"/>
          </a:p>
        </p:txBody>
      </p:sp>
      <p:cxnSp>
        <p:nvCxnSpPr>
          <p:cNvPr id="17" name="Přímá spojnice se šipkou 16"/>
          <p:cNvCxnSpPr/>
          <p:nvPr/>
        </p:nvCxnSpPr>
        <p:spPr>
          <a:xfrm>
            <a:off x="4690160" y="1774465"/>
            <a:ext cx="779096" cy="357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H="1">
            <a:off x="3369356" y="1847548"/>
            <a:ext cx="1021104" cy="36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H="1">
            <a:off x="2100915" y="3051071"/>
            <a:ext cx="477875" cy="37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H="1">
            <a:off x="3311664" y="2902213"/>
            <a:ext cx="57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2539452" y="3088772"/>
            <a:ext cx="719772" cy="798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1296803" y="3627496"/>
            <a:ext cx="16947" cy="282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p:cNvCxnSpPr/>
          <p:nvPr/>
        </p:nvCxnSpPr>
        <p:spPr>
          <a:xfrm>
            <a:off x="6084168" y="2648762"/>
            <a:ext cx="487327" cy="1202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flipH="1">
            <a:off x="2153355" y="2648762"/>
            <a:ext cx="1105869" cy="461665"/>
          </a:xfrm>
          <a:prstGeom prst="rect">
            <a:avLst/>
          </a:prstGeom>
          <a:noFill/>
        </p:spPr>
        <p:txBody>
          <a:bodyPr wrap="square" rtlCol="0">
            <a:spAutoFit/>
          </a:bodyPr>
          <a:lstStyle/>
          <a:p>
            <a:r>
              <a:rPr lang="cs-CZ" sz="1200" u="sng" dirty="0" smtClean="0"/>
              <a:t>Dle volby žadatele</a:t>
            </a:r>
            <a:endParaRPr lang="cs-CZ" sz="1200" u="sng" dirty="0"/>
          </a:p>
        </p:txBody>
      </p:sp>
      <p:cxnSp>
        <p:nvCxnSpPr>
          <p:cNvPr id="21" name="Přímá spojnice se šipkou 20"/>
          <p:cNvCxnSpPr/>
          <p:nvPr/>
        </p:nvCxnSpPr>
        <p:spPr>
          <a:xfrm>
            <a:off x="2529830" y="2286038"/>
            <a:ext cx="170100" cy="494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9628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800" b="1" dirty="0" smtClean="0">
                <a:latin typeface="Cambria" pitchFamily="18" charset="0"/>
              </a:rPr>
              <a:t>Ochrana životního prostředí/vybraných složek životního prostředí ve vztahu k procesům podle stavebního zákona dle povahy aktu</a:t>
            </a:r>
            <a:endParaRPr lang="cs-CZ" sz="2800" b="1" dirty="0">
              <a:latin typeface="Cambria" pitchFamily="18" charset="0"/>
            </a:endParaRPr>
          </a:p>
        </p:txBody>
      </p:sp>
      <p:sp>
        <p:nvSpPr>
          <p:cNvPr id="3" name="Zástupný symbol pro obsah 2"/>
          <p:cNvSpPr>
            <a:spLocks noGrp="1"/>
          </p:cNvSpPr>
          <p:nvPr>
            <p:ph idx="1"/>
          </p:nvPr>
        </p:nvSpPr>
        <p:spPr>
          <a:xfrm>
            <a:off x="179512" y="1772816"/>
            <a:ext cx="8229600" cy="4708525"/>
          </a:xfrm>
        </p:spPr>
        <p:txBody>
          <a:bodyPr>
            <a:normAutofit lnSpcReduction="10000"/>
          </a:bodyPr>
          <a:lstStyle/>
          <a:p>
            <a:pPr lvl="1">
              <a:buNone/>
            </a:pPr>
            <a:r>
              <a:rPr lang="cs-CZ" sz="1600" b="1" dirty="0" smtClean="0">
                <a:solidFill>
                  <a:schemeClr val="accent3"/>
                </a:solidFill>
              </a:rPr>
              <a:t>AKTY </a:t>
            </a:r>
            <a:r>
              <a:rPr lang="cs-CZ" sz="1600" b="1" u="sng" dirty="0" smtClean="0">
                <a:solidFill>
                  <a:schemeClr val="accent3"/>
                </a:solidFill>
              </a:rPr>
              <a:t>STAVEBNÍCH ÚŘADŮ </a:t>
            </a:r>
            <a:r>
              <a:rPr lang="cs-CZ" sz="1600" b="1" dirty="0" smtClean="0">
                <a:solidFill>
                  <a:schemeClr val="accent3"/>
                </a:solidFill>
              </a:rPr>
              <a:t>PODLE STAVEBNÍHO ZÁKONA </a:t>
            </a:r>
          </a:p>
          <a:p>
            <a:pPr lvl="2"/>
            <a:r>
              <a:rPr lang="cs-CZ" sz="1600" b="1" dirty="0" smtClean="0">
                <a:solidFill>
                  <a:srgbClr val="33CC33"/>
                </a:solidFill>
              </a:rPr>
              <a:t>VE VZTAHU K NIM:</a:t>
            </a:r>
          </a:p>
          <a:p>
            <a:pPr lvl="3"/>
            <a:r>
              <a:rPr lang="cs-CZ" sz="1600" b="1" dirty="0" smtClean="0">
                <a:solidFill>
                  <a:srgbClr val="33CC33"/>
                </a:solidFill>
              </a:rPr>
              <a:t>ZÁVAZNÁ STANOVISKA DOTČENÝCH ORGÁNŮ</a:t>
            </a:r>
          </a:p>
          <a:p>
            <a:pPr lvl="4"/>
            <a:r>
              <a:rPr lang="cs-CZ" sz="1600" dirty="0" smtClean="0"/>
              <a:t>Obecně</a:t>
            </a:r>
          </a:p>
          <a:p>
            <a:pPr lvl="5"/>
            <a:r>
              <a:rPr lang="cs-CZ" sz="1600" dirty="0" smtClean="0"/>
              <a:t>Ochrana jednotlivých dotčených zájmů (voda, ovzduší, příroda, ZPF, les…..)</a:t>
            </a:r>
          </a:p>
          <a:p>
            <a:pPr lvl="5"/>
            <a:r>
              <a:rPr lang="cs-CZ" sz="1600" dirty="0" smtClean="0"/>
              <a:t>soulad s územním plánováním (§ 96b </a:t>
            </a:r>
            <a:r>
              <a:rPr lang="cs-CZ" sz="1600" dirty="0" err="1" smtClean="0"/>
              <a:t>StZ</a:t>
            </a:r>
            <a:r>
              <a:rPr lang="cs-CZ" sz="1600" dirty="0" smtClean="0"/>
              <a:t> – závazné stanovisko orgánu územního plánování)</a:t>
            </a:r>
          </a:p>
          <a:p>
            <a:pPr lvl="4"/>
            <a:r>
              <a:rPr lang="cs-CZ" sz="1600" dirty="0" smtClean="0"/>
              <a:t>SPECIFIKA </a:t>
            </a:r>
          </a:p>
          <a:p>
            <a:pPr lvl="5"/>
            <a:r>
              <a:rPr lang="cs-CZ" sz="1600" dirty="0" smtClean="0"/>
              <a:t>procesy dle </a:t>
            </a:r>
            <a:r>
              <a:rPr lang="cs-CZ" sz="1600" dirty="0" err="1" smtClean="0"/>
              <a:t>StZ</a:t>
            </a:r>
            <a:r>
              <a:rPr lang="cs-CZ" sz="1600" dirty="0" smtClean="0"/>
              <a:t>  navazující na proces EIA</a:t>
            </a:r>
          </a:p>
          <a:p>
            <a:pPr lvl="5"/>
            <a:r>
              <a:rPr lang="cs-CZ" sz="1600" dirty="0" smtClean="0"/>
              <a:t>Procesy dle </a:t>
            </a:r>
            <a:r>
              <a:rPr lang="cs-CZ" sz="1600" dirty="0" err="1" smtClean="0"/>
              <a:t>StZ</a:t>
            </a:r>
            <a:r>
              <a:rPr lang="cs-CZ" sz="1600" dirty="0" smtClean="0"/>
              <a:t> integrující proces EIA  </a:t>
            </a:r>
          </a:p>
          <a:p>
            <a:pPr lvl="3"/>
            <a:r>
              <a:rPr lang="cs-CZ" sz="1600" b="1" dirty="0" smtClean="0">
                <a:solidFill>
                  <a:srgbClr val="33CC33"/>
                </a:solidFill>
              </a:rPr>
              <a:t>SPRÁVNÍ </a:t>
            </a:r>
            <a:r>
              <a:rPr lang="cs-CZ" sz="1600" b="1" dirty="0">
                <a:solidFill>
                  <a:srgbClr val="33CC33"/>
                </a:solidFill>
              </a:rPr>
              <a:t>ROZHODNUTÍ (tzv. „řetězení správních rozhodnutí</a:t>
            </a:r>
            <a:r>
              <a:rPr lang="cs-CZ" sz="1600" b="1" dirty="0" smtClean="0">
                <a:solidFill>
                  <a:srgbClr val="33CC33"/>
                </a:solidFill>
              </a:rPr>
              <a:t>“) JINÝCH ORGÁNŮ</a:t>
            </a:r>
          </a:p>
          <a:p>
            <a:pPr lvl="4"/>
            <a:r>
              <a:rPr lang="cs-CZ" sz="1600" dirty="0" smtClean="0"/>
              <a:t>časové hledisko </a:t>
            </a:r>
          </a:p>
          <a:p>
            <a:pPr lvl="5"/>
            <a:r>
              <a:rPr lang="cs-CZ" sz="1600" dirty="0" smtClean="0"/>
              <a:t>rozhodnutí přecházející nebo navazující na akt podle stavebního zákona </a:t>
            </a:r>
            <a:endParaRPr lang="cs-CZ" sz="1600" dirty="0"/>
          </a:p>
          <a:p>
            <a:pPr lvl="4"/>
            <a:r>
              <a:rPr lang="cs-CZ" sz="1600" dirty="0" smtClean="0"/>
              <a:t>věcné hledisko</a:t>
            </a:r>
          </a:p>
          <a:p>
            <a:pPr lvl="5"/>
            <a:r>
              <a:rPr lang="cs-CZ" sz="1600" dirty="0" smtClean="0"/>
              <a:t>např. IPPC, ovzduší, odpady, les     </a:t>
            </a:r>
          </a:p>
        </p:txBody>
      </p:sp>
    </p:spTree>
    <p:extLst>
      <p:ext uri="{BB962C8B-B14F-4D97-AF65-F5344CB8AC3E}">
        <p14:creationId xmlns:p14="http://schemas.microsoft.com/office/powerpoint/2010/main" val="24588156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750" y="260350"/>
            <a:ext cx="8196263" cy="720725"/>
          </a:xfrm>
        </p:spPr>
        <p:txBody>
          <a:bodyPr rtlCol="0">
            <a:normAutofit fontScale="90000"/>
          </a:bodyPr>
          <a:lstStyle/>
          <a:p>
            <a:pPr fontAlgn="auto">
              <a:spcAft>
                <a:spcPts val="0"/>
              </a:spcAft>
              <a:defRPr/>
            </a:pPr>
            <a:r>
              <a:rPr lang="cs-CZ" b="1" dirty="0" smtClean="0">
                <a:solidFill>
                  <a:srgbClr val="003300"/>
                </a:solidFill>
              </a:rPr>
              <a:t>Ochrana ZPF </a:t>
            </a:r>
          </a:p>
        </p:txBody>
      </p:sp>
      <p:sp>
        <p:nvSpPr>
          <p:cNvPr id="3075" name="Zástupný symbol pro obsah 2"/>
          <p:cNvSpPr>
            <a:spLocks noGrp="1"/>
          </p:cNvSpPr>
          <p:nvPr>
            <p:ph idx="1"/>
          </p:nvPr>
        </p:nvSpPr>
        <p:spPr>
          <a:xfrm>
            <a:off x="457200" y="981075"/>
            <a:ext cx="8229600" cy="5145088"/>
          </a:xfrm>
        </p:spPr>
        <p:txBody>
          <a:bodyPr/>
          <a:lstStyle/>
          <a:p>
            <a:r>
              <a:rPr lang="cs-CZ" altLang="cs-CZ" dirty="0" smtClean="0"/>
              <a:t>Soulad s územním plánováním </a:t>
            </a:r>
          </a:p>
          <a:p>
            <a:endParaRPr lang="cs-CZ" altLang="cs-CZ" dirty="0" smtClean="0"/>
          </a:p>
          <a:p>
            <a:r>
              <a:rPr lang="cs-CZ" altLang="cs-CZ" dirty="0" err="1" smtClean="0"/>
              <a:t>Pozn.po</a:t>
            </a:r>
            <a:endParaRPr lang="cs-CZ" altLang="cs-CZ" dirty="0" smtClean="0"/>
          </a:p>
        </p:txBody>
      </p:sp>
      <p:sp>
        <p:nvSpPr>
          <p:cNvPr id="4" name="Obdélník 3"/>
          <p:cNvSpPr/>
          <p:nvPr/>
        </p:nvSpPr>
        <p:spPr>
          <a:xfrm>
            <a:off x="407987" y="1700213"/>
            <a:ext cx="1770063" cy="139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Souhlas s odnětím ze ZPF  = závazné stanovisko</a:t>
            </a:r>
          </a:p>
          <a:p>
            <a:pPr algn="ctr" fontAlgn="auto">
              <a:spcBef>
                <a:spcPts val="0"/>
              </a:spcBef>
              <a:spcAft>
                <a:spcPts val="0"/>
              </a:spcAft>
              <a:defRPr/>
            </a:pPr>
            <a:r>
              <a:rPr lang="cs-CZ" b="1" dirty="0">
                <a:solidFill>
                  <a:srgbClr val="003300"/>
                </a:solidFill>
              </a:rPr>
              <a:t>§ 9 ZOZPF</a:t>
            </a:r>
          </a:p>
        </p:txBody>
      </p:sp>
      <p:sp>
        <p:nvSpPr>
          <p:cNvPr id="5" name="Obdélník 4"/>
          <p:cNvSpPr/>
          <p:nvPr/>
        </p:nvSpPr>
        <p:spPr>
          <a:xfrm>
            <a:off x="3276600" y="1830388"/>
            <a:ext cx="1295400"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Územní rozhodnutí</a:t>
            </a:r>
          </a:p>
        </p:txBody>
      </p:sp>
      <p:sp>
        <p:nvSpPr>
          <p:cNvPr id="6" name="Obdélník 5"/>
          <p:cNvSpPr/>
          <p:nvPr/>
        </p:nvSpPr>
        <p:spPr>
          <a:xfrm>
            <a:off x="5911850" y="1752600"/>
            <a:ext cx="1270000"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Stavební povolení</a:t>
            </a:r>
          </a:p>
        </p:txBody>
      </p:sp>
      <p:sp>
        <p:nvSpPr>
          <p:cNvPr id="8" name="Obdélník 7"/>
          <p:cNvSpPr/>
          <p:nvPr/>
        </p:nvSpPr>
        <p:spPr>
          <a:xfrm>
            <a:off x="3276600" y="3751263"/>
            <a:ext cx="1582738" cy="14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Rozhodnutí </a:t>
            </a:r>
          </a:p>
          <a:p>
            <a:pPr algn="ctr" fontAlgn="auto">
              <a:spcBef>
                <a:spcPts val="0"/>
              </a:spcBef>
              <a:spcAft>
                <a:spcPts val="0"/>
              </a:spcAft>
              <a:defRPr/>
            </a:pPr>
            <a:r>
              <a:rPr lang="cs-CZ" b="1" dirty="0">
                <a:solidFill>
                  <a:srgbClr val="003300"/>
                </a:solidFill>
              </a:rPr>
              <a:t>o</a:t>
            </a:r>
          </a:p>
          <a:p>
            <a:pPr algn="ctr" fontAlgn="auto">
              <a:spcBef>
                <a:spcPts val="0"/>
              </a:spcBef>
              <a:spcAft>
                <a:spcPts val="0"/>
              </a:spcAft>
              <a:defRPr/>
            </a:pPr>
            <a:r>
              <a:rPr lang="cs-CZ" b="1" dirty="0" smtClean="0">
                <a:solidFill>
                  <a:srgbClr val="003300"/>
                </a:solidFill>
              </a:rPr>
              <a:t>odvodu</a:t>
            </a:r>
            <a:endParaRPr lang="cs-CZ" b="1" dirty="0">
              <a:solidFill>
                <a:srgbClr val="003300"/>
              </a:solidFill>
            </a:endParaRPr>
          </a:p>
          <a:p>
            <a:pPr algn="ctr" fontAlgn="auto">
              <a:spcBef>
                <a:spcPts val="0"/>
              </a:spcBef>
              <a:spcAft>
                <a:spcPts val="0"/>
              </a:spcAft>
              <a:defRPr/>
            </a:pPr>
            <a:r>
              <a:rPr lang="cs-CZ" b="1" dirty="0">
                <a:solidFill>
                  <a:srgbClr val="003300"/>
                </a:solidFill>
              </a:rPr>
              <a:t>§ 11 ZOZPF</a:t>
            </a:r>
          </a:p>
        </p:txBody>
      </p:sp>
      <p:sp>
        <p:nvSpPr>
          <p:cNvPr id="9" name="Obdélník 8"/>
          <p:cNvSpPr/>
          <p:nvPr/>
        </p:nvSpPr>
        <p:spPr>
          <a:xfrm>
            <a:off x="5675313" y="3700463"/>
            <a:ext cx="1921023" cy="1457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400" b="1" dirty="0">
                <a:solidFill>
                  <a:srgbClr val="C00000"/>
                </a:solidFill>
              </a:rPr>
              <a:t>Kolaudační </a:t>
            </a:r>
            <a:r>
              <a:rPr lang="cs-CZ" sz="1400" b="1" dirty="0" smtClean="0">
                <a:solidFill>
                  <a:srgbClr val="C00000"/>
                </a:solidFill>
              </a:rPr>
              <a:t>souhlas/kolaudační rozhodnutí</a:t>
            </a:r>
            <a:endParaRPr lang="cs-CZ" sz="1400" b="1" dirty="0">
              <a:solidFill>
                <a:srgbClr val="C00000"/>
              </a:solidFill>
            </a:endParaRPr>
          </a:p>
        </p:txBody>
      </p:sp>
      <p:sp>
        <p:nvSpPr>
          <p:cNvPr id="10" name="Šipka doprava 9"/>
          <p:cNvSpPr/>
          <p:nvPr/>
        </p:nvSpPr>
        <p:spPr>
          <a:xfrm>
            <a:off x="2475714" y="2351835"/>
            <a:ext cx="4318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1" name="Obdélník 10"/>
          <p:cNvSpPr/>
          <p:nvPr/>
        </p:nvSpPr>
        <p:spPr>
          <a:xfrm>
            <a:off x="842963" y="3692525"/>
            <a:ext cx="1712912" cy="1465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t>Zahájení realizace záměru</a:t>
            </a:r>
          </a:p>
        </p:txBody>
      </p:sp>
      <p:sp>
        <p:nvSpPr>
          <p:cNvPr id="12" name="Šipka doprava 11"/>
          <p:cNvSpPr/>
          <p:nvPr/>
        </p:nvSpPr>
        <p:spPr>
          <a:xfrm>
            <a:off x="5010150" y="2219325"/>
            <a:ext cx="50482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3" name="Šipka doprava 12"/>
          <p:cNvSpPr/>
          <p:nvPr/>
        </p:nvSpPr>
        <p:spPr>
          <a:xfrm>
            <a:off x="2622550" y="3889375"/>
            <a:ext cx="468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4" name="Šipka doprava 13"/>
          <p:cNvSpPr/>
          <p:nvPr/>
        </p:nvSpPr>
        <p:spPr>
          <a:xfrm>
            <a:off x="5126038" y="3908425"/>
            <a:ext cx="3556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a:off x="7794625" y="2295525"/>
            <a:ext cx="4048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Tree>
    <p:extLst>
      <p:ext uri="{BB962C8B-B14F-4D97-AF65-F5344CB8AC3E}">
        <p14:creationId xmlns:p14="http://schemas.microsoft.com/office/powerpoint/2010/main" val="2715505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539750" y="260350"/>
            <a:ext cx="8196263" cy="720725"/>
          </a:xfrm>
        </p:spPr>
        <p:txBody>
          <a:bodyPr>
            <a:normAutofit fontScale="90000"/>
          </a:bodyPr>
          <a:lstStyle/>
          <a:p>
            <a:r>
              <a:rPr lang="cs-CZ" altLang="cs-CZ" sz="2800" b="1" dirty="0" smtClean="0">
                <a:solidFill>
                  <a:srgbClr val="003300"/>
                </a:solidFill>
              </a:rPr>
              <a:t>Ochrana ZPF (</a:t>
            </a:r>
            <a:r>
              <a:rPr lang="cs-CZ" altLang="cs-CZ" sz="2800" b="1" dirty="0" err="1" smtClean="0">
                <a:solidFill>
                  <a:srgbClr val="003300"/>
                </a:solidFill>
              </a:rPr>
              <a:t>ZoZPF</a:t>
            </a:r>
            <a:r>
              <a:rPr lang="cs-CZ" altLang="cs-CZ" sz="2800" b="1" dirty="0" smtClean="0">
                <a:solidFill>
                  <a:srgbClr val="003300"/>
                </a:solidFill>
              </a:rPr>
              <a:t>) + zemědělské pozemky jako VKP registrované,  krajinný ráz(ZOPK)</a:t>
            </a:r>
          </a:p>
        </p:txBody>
      </p:sp>
      <p:sp>
        <p:nvSpPr>
          <p:cNvPr id="4099" name="Zástupný symbol pro obsah 2"/>
          <p:cNvSpPr>
            <a:spLocks noGrp="1"/>
          </p:cNvSpPr>
          <p:nvPr>
            <p:ph idx="1"/>
          </p:nvPr>
        </p:nvSpPr>
        <p:spPr>
          <a:xfrm>
            <a:off x="539750" y="908050"/>
            <a:ext cx="8181975" cy="5834063"/>
          </a:xfrm>
        </p:spPr>
        <p:txBody>
          <a:bodyPr/>
          <a:lstStyle/>
          <a:p>
            <a:r>
              <a:rPr lang="cs-CZ" altLang="cs-CZ" sz="2000" b="1" dirty="0" smtClean="0"/>
              <a:t>Soulad s územním plánováním                      </a:t>
            </a:r>
          </a:p>
          <a:p>
            <a:endParaRPr lang="cs-CZ" altLang="cs-CZ" dirty="0" smtClean="0"/>
          </a:p>
          <a:p>
            <a:r>
              <a:rPr lang="cs-CZ" altLang="cs-CZ" dirty="0" err="1" smtClean="0"/>
              <a:t>Pozn.po</a:t>
            </a:r>
            <a:endParaRPr lang="cs-CZ" altLang="cs-CZ" dirty="0" smtClean="0"/>
          </a:p>
        </p:txBody>
      </p:sp>
      <p:sp>
        <p:nvSpPr>
          <p:cNvPr id="4" name="Obdélník 3"/>
          <p:cNvSpPr/>
          <p:nvPr/>
        </p:nvSpPr>
        <p:spPr>
          <a:xfrm>
            <a:off x="539750" y="1268413"/>
            <a:ext cx="1720850" cy="1208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rgbClr val="003300"/>
                </a:solidFill>
              </a:rPr>
              <a:t>Souhlas s odnětím ze ZPF  = závazné stanovisko</a:t>
            </a:r>
          </a:p>
          <a:p>
            <a:pPr algn="ctr" fontAlgn="auto">
              <a:spcBef>
                <a:spcPts val="0"/>
              </a:spcBef>
              <a:spcAft>
                <a:spcPts val="0"/>
              </a:spcAft>
              <a:defRPr/>
            </a:pPr>
            <a:r>
              <a:rPr lang="cs-CZ" sz="1200" b="1" dirty="0">
                <a:solidFill>
                  <a:srgbClr val="003300"/>
                </a:solidFill>
              </a:rPr>
              <a:t>§ 9 ZOZPF</a:t>
            </a:r>
          </a:p>
        </p:txBody>
      </p:sp>
      <p:sp>
        <p:nvSpPr>
          <p:cNvPr id="5" name="Obdélník 4"/>
          <p:cNvSpPr/>
          <p:nvPr/>
        </p:nvSpPr>
        <p:spPr>
          <a:xfrm>
            <a:off x="3110186" y="2893921"/>
            <a:ext cx="1719262"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Územní rozhodnutí</a:t>
            </a:r>
          </a:p>
        </p:txBody>
      </p:sp>
      <p:sp>
        <p:nvSpPr>
          <p:cNvPr id="6" name="Obdélník 5"/>
          <p:cNvSpPr/>
          <p:nvPr/>
        </p:nvSpPr>
        <p:spPr>
          <a:xfrm>
            <a:off x="5652120" y="3033627"/>
            <a:ext cx="1927225" cy="111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C00000"/>
                </a:solidFill>
              </a:rPr>
              <a:t>Stavební povolení</a:t>
            </a:r>
          </a:p>
        </p:txBody>
      </p:sp>
      <p:sp>
        <p:nvSpPr>
          <p:cNvPr id="8" name="Obdélník 7"/>
          <p:cNvSpPr/>
          <p:nvPr/>
        </p:nvSpPr>
        <p:spPr>
          <a:xfrm>
            <a:off x="4939058" y="4961359"/>
            <a:ext cx="1927225" cy="14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solidFill>
                  <a:srgbClr val="003300"/>
                </a:solidFill>
              </a:rPr>
              <a:t>Rozhodnutí </a:t>
            </a:r>
          </a:p>
          <a:p>
            <a:pPr algn="ctr" fontAlgn="auto">
              <a:spcBef>
                <a:spcPts val="0"/>
              </a:spcBef>
              <a:spcAft>
                <a:spcPts val="0"/>
              </a:spcAft>
              <a:defRPr/>
            </a:pPr>
            <a:r>
              <a:rPr lang="cs-CZ" b="1" dirty="0">
                <a:solidFill>
                  <a:srgbClr val="003300"/>
                </a:solidFill>
              </a:rPr>
              <a:t>o</a:t>
            </a:r>
          </a:p>
          <a:p>
            <a:pPr algn="ctr" fontAlgn="auto">
              <a:spcBef>
                <a:spcPts val="0"/>
              </a:spcBef>
              <a:spcAft>
                <a:spcPts val="0"/>
              </a:spcAft>
              <a:defRPr/>
            </a:pPr>
            <a:r>
              <a:rPr lang="cs-CZ" b="1" dirty="0" smtClean="0">
                <a:solidFill>
                  <a:srgbClr val="003300"/>
                </a:solidFill>
              </a:rPr>
              <a:t>odvodu</a:t>
            </a:r>
            <a:endParaRPr lang="cs-CZ" b="1" dirty="0">
              <a:solidFill>
                <a:srgbClr val="003300"/>
              </a:solidFill>
            </a:endParaRPr>
          </a:p>
          <a:p>
            <a:pPr algn="ctr" fontAlgn="auto">
              <a:spcBef>
                <a:spcPts val="0"/>
              </a:spcBef>
              <a:spcAft>
                <a:spcPts val="0"/>
              </a:spcAft>
              <a:defRPr/>
            </a:pPr>
            <a:r>
              <a:rPr lang="cs-CZ" b="1" dirty="0">
                <a:solidFill>
                  <a:srgbClr val="003300"/>
                </a:solidFill>
              </a:rPr>
              <a:t>§ 11 ZOZPF</a:t>
            </a:r>
          </a:p>
        </p:txBody>
      </p:sp>
      <p:sp>
        <p:nvSpPr>
          <p:cNvPr id="9" name="Obdélník 8"/>
          <p:cNvSpPr/>
          <p:nvPr/>
        </p:nvSpPr>
        <p:spPr>
          <a:xfrm>
            <a:off x="7092280" y="4961359"/>
            <a:ext cx="1998997" cy="1311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600" b="1" dirty="0">
                <a:solidFill>
                  <a:srgbClr val="C00000"/>
                </a:solidFill>
              </a:rPr>
              <a:t>Kolaudační </a:t>
            </a:r>
            <a:r>
              <a:rPr lang="cs-CZ" sz="1600" b="1" dirty="0" smtClean="0">
                <a:solidFill>
                  <a:srgbClr val="C00000"/>
                </a:solidFill>
              </a:rPr>
              <a:t>souhlas/kolaudační rozhodnutí </a:t>
            </a:r>
            <a:endParaRPr lang="cs-CZ" sz="1600" b="1" dirty="0">
              <a:solidFill>
                <a:srgbClr val="C00000"/>
              </a:solidFill>
            </a:endParaRPr>
          </a:p>
        </p:txBody>
      </p:sp>
      <p:sp>
        <p:nvSpPr>
          <p:cNvPr id="11" name="Obdélník 10"/>
          <p:cNvSpPr/>
          <p:nvPr/>
        </p:nvSpPr>
        <p:spPr>
          <a:xfrm>
            <a:off x="2925328" y="4907544"/>
            <a:ext cx="1822701" cy="1514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b="1" dirty="0"/>
              <a:t>Zahájení realizace záměru</a:t>
            </a:r>
          </a:p>
        </p:txBody>
      </p:sp>
      <p:sp>
        <p:nvSpPr>
          <p:cNvPr id="12" name="Šipka doprava 11"/>
          <p:cNvSpPr/>
          <p:nvPr/>
        </p:nvSpPr>
        <p:spPr>
          <a:xfrm>
            <a:off x="4933429" y="3111135"/>
            <a:ext cx="50482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15" name="Šipka doprava 14"/>
          <p:cNvSpPr/>
          <p:nvPr/>
        </p:nvSpPr>
        <p:spPr>
          <a:xfrm>
            <a:off x="4627042" y="5421733"/>
            <a:ext cx="40481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sp>
        <p:nvSpPr>
          <p:cNvPr id="7" name="Obdélník 6"/>
          <p:cNvSpPr/>
          <p:nvPr/>
        </p:nvSpPr>
        <p:spPr>
          <a:xfrm>
            <a:off x="395287" y="2636912"/>
            <a:ext cx="2395538" cy="1476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chemeClr val="accent3"/>
                </a:solidFill>
              </a:rPr>
              <a:t>Souhlas orgány ochrany přírody – zemědělský pozemek jako registrovaný  VKP</a:t>
            </a:r>
          </a:p>
          <a:p>
            <a:pPr algn="ctr" fontAlgn="auto">
              <a:spcBef>
                <a:spcPts val="0"/>
              </a:spcBef>
              <a:spcAft>
                <a:spcPts val="0"/>
              </a:spcAft>
              <a:defRPr/>
            </a:pPr>
            <a:r>
              <a:rPr lang="cs-CZ" sz="1200" b="1" dirty="0">
                <a:solidFill>
                  <a:schemeClr val="accent3"/>
                </a:solidFill>
              </a:rPr>
              <a:t>§ 4/2 ZOPK = závazné stanovisko</a:t>
            </a:r>
          </a:p>
        </p:txBody>
      </p:sp>
      <p:sp>
        <p:nvSpPr>
          <p:cNvPr id="16" name="Obdélník 15"/>
          <p:cNvSpPr/>
          <p:nvPr/>
        </p:nvSpPr>
        <p:spPr>
          <a:xfrm>
            <a:off x="395287" y="4276973"/>
            <a:ext cx="2160489" cy="134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1200" b="1" dirty="0">
                <a:solidFill>
                  <a:schemeClr val="accent3"/>
                </a:solidFill>
              </a:rPr>
              <a:t>Souhlas orgánu ochrany přírody</a:t>
            </a:r>
          </a:p>
          <a:p>
            <a:pPr algn="ctr" fontAlgn="auto">
              <a:spcBef>
                <a:spcPts val="0"/>
              </a:spcBef>
              <a:spcAft>
                <a:spcPts val="0"/>
              </a:spcAft>
              <a:defRPr/>
            </a:pPr>
            <a:r>
              <a:rPr lang="cs-CZ" sz="1200" b="1" dirty="0">
                <a:solidFill>
                  <a:schemeClr val="accent3"/>
                </a:solidFill>
              </a:rPr>
              <a:t>Zemědělské pozemky  a krajinný ráz</a:t>
            </a:r>
          </a:p>
          <a:p>
            <a:pPr algn="ctr" fontAlgn="auto">
              <a:spcBef>
                <a:spcPts val="0"/>
              </a:spcBef>
              <a:spcAft>
                <a:spcPts val="0"/>
              </a:spcAft>
              <a:defRPr/>
            </a:pPr>
            <a:r>
              <a:rPr lang="cs-CZ" sz="1200" b="1" dirty="0">
                <a:solidFill>
                  <a:schemeClr val="accent3"/>
                </a:solidFill>
              </a:rPr>
              <a:t>§ 12/2 ZOPK = závazné stanovisko</a:t>
            </a:r>
          </a:p>
        </p:txBody>
      </p:sp>
      <p:sp>
        <p:nvSpPr>
          <p:cNvPr id="18" name="Šipka doprava 17"/>
          <p:cNvSpPr/>
          <p:nvPr/>
        </p:nvSpPr>
        <p:spPr>
          <a:xfrm>
            <a:off x="7639695" y="3318331"/>
            <a:ext cx="600075"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a:p>
        </p:txBody>
      </p:sp>
      <p:cxnSp>
        <p:nvCxnSpPr>
          <p:cNvPr id="3" name="Přímá spojnice se šipkou 2"/>
          <p:cNvCxnSpPr/>
          <p:nvPr/>
        </p:nvCxnSpPr>
        <p:spPr>
          <a:xfrm>
            <a:off x="1658368" y="2368780"/>
            <a:ext cx="1444625" cy="742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7" idx="3"/>
          </p:cNvCxnSpPr>
          <p:nvPr/>
        </p:nvCxnSpPr>
        <p:spPr>
          <a:xfrm flipV="1">
            <a:off x="2790825" y="3353229"/>
            <a:ext cx="269007" cy="221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a:endCxn id="5" idx="1"/>
          </p:cNvCxnSpPr>
          <p:nvPr/>
        </p:nvCxnSpPr>
        <p:spPr>
          <a:xfrm flipV="1">
            <a:off x="2627784" y="3459071"/>
            <a:ext cx="482402" cy="1502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687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229600" cy="778098"/>
          </a:xfrm>
        </p:spPr>
        <p:txBody>
          <a:bodyPr>
            <a:normAutofit fontScale="90000"/>
          </a:bodyPr>
          <a:lstStyle/>
          <a:p>
            <a:r>
              <a:rPr lang="cs-CZ" altLang="cs-CZ" sz="2400" dirty="0" smtClean="0">
                <a:solidFill>
                  <a:srgbClr val="7B9899"/>
                </a:solidFill>
                <a:latin typeface="Cambria" pitchFamily="18" charset="0"/>
              </a:rPr>
              <a:t>Příklad: Procesy </a:t>
            </a:r>
            <a:r>
              <a:rPr lang="cs-CZ" altLang="cs-CZ" sz="2400" dirty="0">
                <a:solidFill>
                  <a:srgbClr val="7B9899"/>
                </a:solidFill>
                <a:latin typeface="Cambria" pitchFamily="18" charset="0"/>
              </a:rPr>
              <a:t>podle stavebního zákona a  kácení trvalých porostů </a:t>
            </a:r>
            <a:endParaRPr lang="cs-CZ" sz="2400" dirty="0">
              <a:latin typeface="Cambria" pitchFamily="18" charset="0"/>
            </a:endParaRPr>
          </a:p>
        </p:txBody>
      </p:sp>
      <p:sp>
        <p:nvSpPr>
          <p:cNvPr id="3" name="Zástupný symbol pro obsah 2"/>
          <p:cNvSpPr>
            <a:spLocks noGrp="1"/>
          </p:cNvSpPr>
          <p:nvPr>
            <p:ph idx="1"/>
          </p:nvPr>
        </p:nvSpPr>
        <p:spPr>
          <a:xfrm>
            <a:off x="323528" y="1340768"/>
            <a:ext cx="8363272" cy="5126559"/>
          </a:xfrm>
        </p:spPr>
        <p:txBody>
          <a:bodyPr>
            <a:noAutofit/>
          </a:bodyPr>
          <a:lstStyle/>
          <a:p>
            <a:r>
              <a:rPr lang="cs-CZ" sz="2000" b="1" u="sng" dirty="0" smtClean="0"/>
              <a:t>Dřeviny mimo les (</a:t>
            </a:r>
            <a:r>
              <a:rPr lang="cs-CZ" sz="2000" b="1" u="sng" dirty="0" smtClean="0"/>
              <a:t>ZOPK – zák. č. 114/1992 Sb.)</a:t>
            </a:r>
            <a:endParaRPr lang="cs-CZ" sz="2000" b="1" u="sng" dirty="0" smtClean="0"/>
          </a:p>
          <a:p>
            <a:r>
              <a:rPr lang="cs-CZ" sz="1800" b="1" dirty="0" smtClean="0">
                <a:solidFill>
                  <a:srgbClr val="33CC33"/>
                </a:solidFill>
              </a:rPr>
              <a:t>Ke </a:t>
            </a:r>
            <a:r>
              <a:rPr lang="cs-CZ" sz="1800" b="1" dirty="0">
                <a:solidFill>
                  <a:srgbClr val="33CC33"/>
                </a:solidFill>
              </a:rPr>
              <a:t>kácení dřevin pro účely stavebního záměru </a:t>
            </a:r>
            <a:r>
              <a:rPr lang="cs-CZ" sz="1800" b="1" dirty="0" smtClean="0">
                <a:solidFill>
                  <a:srgbClr val="33CC33"/>
                </a:solidFill>
              </a:rPr>
              <a:t>povolovaného</a:t>
            </a:r>
          </a:p>
          <a:p>
            <a:pPr lvl="1"/>
            <a:r>
              <a:rPr lang="cs-CZ" sz="1800" b="1" dirty="0" smtClean="0">
                <a:solidFill>
                  <a:srgbClr val="33CC33"/>
                </a:solidFill>
              </a:rPr>
              <a:t>v </a:t>
            </a:r>
            <a:r>
              <a:rPr lang="cs-CZ" sz="1800" b="1" dirty="0">
                <a:solidFill>
                  <a:srgbClr val="33CC33"/>
                </a:solidFill>
              </a:rPr>
              <a:t>územním řízení, </a:t>
            </a:r>
            <a:endParaRPr lang="cs-CZ" sz="1800" b="1" dirty="0" smtClean="0">
              <a:solidFill>
                <a:srgbClr val="33CC33"/>
              </a:solidFill>
            </a:endParaRPr>
          </a:p>
          <a:p>
            <a:pPr lvl="1"/>
            <a:r>
              <a:rPr lang="cs-CZ" sz="1800" b="1" dirty="0" smtClean="0">
                <a:solidFill>
                  <a:srgbClr val="33CC33"/>
                </a:solidFill>
              </a:rPr>
              <a:t>v </a:t>
            </a:r>
            <a:r>
              <a:rPr lang="cs-CZ" sz="1800" b="1" dirty="0">
                <a:solidFill>
                  <a:srgbClr val="33CC33"/>
                </a:solidFill>
              </a:rPr>
              <a:t>územním řízení s posouzením vlivů na životní prostředí, </a:t>
            </a:r>
            <a:endParaRPr lang="cs-CZ" sz="1800" b="1" dirty="0" smtClean="0">
              <a:solidFill>
                <a:srgbClr val="33CC33"/>
              </a:solidFill>
            </a:endParaRPr>
          </a:p>
          <a:p>
            <a:pPr lvl="1"/>
            <a:r>
              <a:rPr lang="cs-CZ" sz="1800" b="1" dirty="0" smtClean="0">
                <a:solidFill>
                  <a:srgbClr val="33CC33"/>
                </a:solidFill>
              </a:rPr>
              <a:t>ve </a:t>
            </a:r>
            <a:r>
              <a:rPr lang="cs-CZ" sz="1800" b="1" dirty="0">
                <a:solidFill>
                  <a:srgbClr val="33CC33"/>
                </a:solidFill>
              </a:rPr>
              <a:t>společném územním a stavebním řízení nebo </a:t>
            </a:r>
            <a:endParaRPr lang="cs-CZ" sz="1800" b="1" dirty="0" smtClean="0">
              <a:solidFill>
                <a:srgbClr val="33CC33"/>
              </a:solidFill>
            </a:endParaRPr>
          </a:p>
          <a:p>
            <a:pPr lvl="1"/>
            <a:r>
              <a:rPr lang="cs-CZ" sz="1800" b="1" dirty="0" smtClean="0">
                <a:solidFill>
                  <a:srgbClr val="33CC33"/>
                </a:solidFill>
              </a:rPr>
              <a:t>společném </a:t>
            </a:r>
            <a:r>
              <a:rPr lang="cs-CZ" sz="1800" b="1" dirty="0">
                <a:solidFill>
                  <a:srgbClr val="33CC33"/>
                </a:solidFill>
              </a:rPr>
              <a:t>územním a stavebním řízení s posouzením vlivů na životní prostředí </a:t>
            </a:r>
            <a:endParaRPr lang="cs-CZ" sz="1800" b="1" dirty="0" smtClean="0">
              <a:solidFill>
                <a:srgbClr val="33CC33"/>
              </a:solidFill>
            </a:endParaRPr>
          </a:p>
          <a:p>
            <a:pPr lvl="1"/>
            <a:endParaRPr lang="cs-CZ" sz="1800" dirty="0"/>
          </a:p>
          <a:p>
            <a:r>
              <a:rPr lang="cs-CZ" sz="1800" b="1" dirty="0" smtClean="0">
                <a:solidFill>
                  <a:srgbClr val="C00000"/>
                </a:solidFill>
              </a:rPr>
              <a:t>je </a:t>
            </a:r>
            <a:r>
              <a:rPr lang="cs-CZ" sz="1800" b="1" dirty="0">
                <a:solidFill>
                  <a:srgbClr val="C00000"/>
                </a:solidFill>
              </a:rPr>
              <a:t>nezbytné </a:t>
            </a:r>
            <a:r>
              <a:rPr lang="cs-CZ" sz="1800" b="1" u="sng" dirty="0" smtClean="0">
                <a:solidFill>
                  <a:srgbClr val="C00000"/>
                </a:solidFill>
              </a:rPr>
              <a:t>ZÁVAZNÉ STANOVISKO ORGÁNU OCHRANY PŘÍRODY</a:t>
            </a:r>
            <a:r>
              <a:rPr lang="cs-CZ" sz="1800" b="1" dirty="0" smtClean="0">
                <a:solidFill>
                  <a:srgbClr val="C00000"/>
                </a:solidFill>
              </a:rPr>
              <a:t> </a:t>
            </a:r>
          </a:p>
          <a:p>
            <a:r>
              <a:rPr lang="cs-CZ" sz="1800" b="1" dirty="0">
                <a:solidFill>
                  <a:srgbClr val="C00000"/>
                </a:solidFill>
              </a:rPr>
              <a:t> </a:t>
            </a:r>
            <a:r>
              <a:rPr lang="cs-CZ" sz="1800" b="1" dirty="0" smtClean="0">
                <a:solidFill>
                  <a:srgbClr val="C00000"/>
                </a:solidFill>
              </a:rPr>
              <a:t>	</a:t>
            </a:r>
            <a:r>
              <a:rPr lang="cs-CZ" sz="1800" i="1" dirty="0" smtClean="0">
                <a:solidFill>
                  <a:srgbClr val="33CC33"/>
                </a:solidFill>
              </a:rPr>
              <a:t>stav před novelou č. 225/2017 Sb.:  </a:t>
            </a:r>
            <a:r>
              <a:rPr lang="cs-CZ" sz="1800" i="1" dirty="0" smtClean="0">
                <a:solidFill>
                  <a:srgbClr val="33CC33"/>
                </a:solidFill>
              </a:rPr>
              <a:t>vydávalo se povolení </a:t>
            </a:r>
            <a:r>
              <a:rPr lang="cs-CZ" sz="1800" i="1" dirty="0" smtClean="0">
                <a:solidFill>
                  <a:srgbClr val="33CC33"/>
                </a:solidFill>
              </a:rPr>
              <a:t>ve formě rozhodnutí</a:t>
            </a:r>
          </a:p>
          <a:p>
            <a:r>
              <a:rPr lang="cs-CZ" sz="1800" dirty="0" smtClean="0"/>
              <a:t>závazné </a:t>
            </a:r>
            <a:r>
              <a:rPr lang="cs-CZ" sz="1800" dirty="0"/>
              <a:t>stanovisko vydává orgán ochrany přírody příslušný k povolení kácení </a:t>
            </a:r>
            <a:r>
              <a:rPr lang="cs-CZ" sz="1800" dirty="0" smtClean="0"/>
              <a:t>dřevin </a:t>
            </a:r>
          </a:p>
          <a:p>
            <a:r>
              <a:rPr lang="cs-CZ" sz="1800" dirty="0" smtClean="0"/>
              <a:t>povolení </a:t>
            </a:r>
            <a:r>
              <a:rPr lang="cs-CZ" sz="1800" dirty="0"/>
              <a:t>kácení dřevin, včetně uložení přiměřené náhradní výsadby, je-li v závazném stanovisku orgánu ochrany přírody stanovena, vydává stavební úřad a je součástí výrokové části rozhodnutí v územním řízení, v územním řízení s posouzením vlivů na životní prostředí, ve společném územním a stavebním řízení nebo společném územním a stavebním řízení s posouzením vlivů na životní prostředí. </a:t>
            </a:r>
            <a:endParaRPr lang="cs-CZ" sz="1800" dirty="0" smtClean="0"/>
          </a:p>
        </p:txBody>
      </p:sp>
    </p:spTree>
    <p:extLst>
      <p:ext uri="{BB962C8B-B14F-4D97-AF65-F5344CB8AC3E}">
        <p14:creationId xmlns:p14="http://schemas.microsoft.com/office/powerpoint/2010/main" val="1395544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cs-CZ" altLang="cs-CZ" sz="2000" b="1" dirty="0" smtClean="0">
                <a:solidFill>
                  <a:srgbClr val="9F7A70"/>
                </a:solidFill>
                <a:latin typeface="Cambria" pitchFamily="18" charset="0"/>
              </a:rPr>
              <a:t>Speciální ustanovení o </a:t>
            </a:r>
            <a:r>
              <a:rPr lang="cs-CZ" altLang="cs-CZ" sz="2000" b="1" u="sng" dirty="0" smtClean="0">
                <a:solidFill>
                  <a:srgbClr val="FF9933"/>
                </a:solidFill>
                <a:latin typeface="Cambria" pitchFamily="18" charset="0"/>
              </a:rPr>
              <a:t>ochraně kulturně cenných předmětů a chráněných částí přírody</a:t>
            </a:r>
            <a:r>
              <a:rPr lang="cs-CZ" altLang="cs-CZ" sz="2000" b="1" dirty="0" smtClean="0">
                <a:solidFill>
                  <a:srgbClr val="9F7A70"/>
                </a:solidFill>
                <a:latin typeface="Cambria" pitchFamily="18" charset="0"/>
              </a:rPr>
              <a:t> dle stavebního zákona (§ 176 </a:t>
            </a:r>
            <a:r>
              <a:rPr lang="cs-CZ" altLang="cs-CZ" sz="2000" b="1" dirty="0" err="1" smtClean="0">
                <a:solidFill>
                  <a:srgbClr val="9F7A70"/>
                </a:solidFill>
                <a:latin typeface="Cambria" pitchFamily="18" charset="0"/>
              </a:rPr>
              <a:t>StZ</a:t>
            </a:r>
            <a:r>
              <a:rPr lang="cs-CZ" altLang="cs-CZ" sz="2000" b="1" dirty="0" smtClean="0">
                <a:solidFill>
                  <a:srgbClr val="9F7A70"/>
                </a:solidFill>
                <a:latin typeface="Cambria" pitchFamily="18" charset="0"/>
              </a:rPr>
              <a:t>)</a:t>
            </a:r>
          </a:p>
        </p:txBody>
      </p:sp>
      <p:sp>
        <p:nvSpPr>
          <p:cNvPr id="67588" name="Rectangle 3"/>
          <p:cNvSpPr>
            <a:spLocks noGrp="1" noChangeArrowheads="1"/>
          </p:cNvSpPr>
          <p:nvPr>
            <p:ph idx="1"/>
          </p:nvPr>
        </p:nvSpPr>
        <p:spPr/>
        <p:txBody>
          <a:bodyPr>
            <a:noAutofit/>
          </a:bodyPr>
          <a:lstStyle/>
          <a:p>
            <a:pPr eaLnBrk="1" hangingPunct="1">
              <a:lnSpc>
                <a:spcPct val="80000"/>
              </a:lnSpc>
            </a:pPr>
            <a:r>
              <a:rPr lang="cs-CZ" altLang="cs-CZ" sz="2000" b="1" dirty="0" smtClean="0">
                <a:solidFill>
                  <a:srgbClr val="C00000"/>
                </a:solidFill>
              </a:rPr>
              <a:t>Nález kulturně cenného </a:t>
            </a:r>
            <a:r>
              <a:rPr lang="cs-CZ" altLang="cs-CZ" sz="2000" b="1" dirty="0" err="1" smtClean="0">
                <a:solidFill>
                  <a:srgbClr val="C00000"/>
                </a:solidFill>
              </a:rPr>
              <a:t>předmětu,detailu</a:t>
            </a:r>
            <a:r>
              <a:rPr lang="cs-CZ" altLang="cs-CZ" sz="2000" b="1" dirty="0" smtClean="0">
                <a:solidFill>
                  <a:srgbClr val="C00000"/>
                </a:solidFill>
              </a:rPr>
              <a:t> stavby, chráněných částí přírody, archeologický nález v průběhu realizace stavby </a:t>
            </a:r>
          </a:p>
          <a:p>
            <a:pPr lvl="1" eaLnBrk="1" hangingPunct="1">
              <a:lnSpc>
                <a:spcPct val="80000"/>
              </a:lnSpc>
            </a:pPr>
            <a:r>
              <a:rPr lang="cs-CZ" altLang="cs-CZ" sz="1800" b="1" u="sng" dirty="0" smtClean="0">
                <a:solidFill>
                  <a:srgbClr val="C00000"/>
                </a:solidFill>
              </a:rPr>
              <a:t>Stavebník  </a:t>
            </a:r>
          </a:p>
          <a:p>
            <a:pPr lvl="2" eaLnBrk="1" hangingPunct="1">
              <a:lnSpc>
                <a:spcPct val="80000"/>
              </a:lnSpc>
            </a:pPr>
            <a:r>
              <a:rPr lang="cs-CZ" altLang="cs-CZ" sz="1600" b="1" dirty="0" smtClean="0"/>
              <a:t>povinen neprodleně oznámit nález stavebnímu řadu a orgánu státní památkové péče nebo orgánu ochrany přírody</a:t>
            </a:r>
          </a:p>
          <a:p>
            <a:pPr lvl="2" eaLnBrk="1" hangingPunct="1">
              <a:lnSpc>
                <a:spcPct val="80000"/>
              </a:lnSpc>
            </a:pPr>
            <a:r>
              <a:rPr lang="cs-CZ" altLang="cs-CZ" sz="1600" b="1" dirty="0" smtClean="0"/>
              <a:t>Učinit nezbytná opatření, aby nález nebyl poškozen nebo zničen</a:t>
            </a:r>
          </a:p>
          <a:p>
            <a:pPr lvl="2" eaLnBrk="1" hangingPunct="1">
              <a:lnSpc>
                <a:spcPct val="80000"/>
              </a:lnSpc>
            </a:pPr>
            <a:r>
              <a:rPr lang="cs-CZ" altLang="cs-CZ" sz="1600" b="1" dirty="0" smtClean="0"/>
              <a:t>Práce v terénu přerušit</a:t>
            </a:r>
          </a:p>
          <a:p>
            <a:pPr lvl="2" eaLnBrk="1" hangingPunct="1">
              <a:lnSpc>
                <a:spcPct val="80000"/>
              </a:lnSpc>
            </a:pPr>
            <a:r>
              <a:rPr lang="cs-CZ" altLang="cs-CZ" sz="1600" b="1" dirty="0" smtClean="0"/>
              <a:t>Může uplatnit nárok na náhradu nákladů, které mu vznikly</a:t>
            </a:r>
          </a:p>
          <a:p>
            <a:pPr lvl="1" eaLnBrk="1" hangingPunct="1">
              <a:lnSpc>
                <a:spcPct val="80000"/>
              </a:lnSpc>
            </a:pPr>
            <a:r>
              <a:rPr lang="cs-CZ" altLang="cs-CZ" sz="1800" b="1" dirty="0" smtClean="0">
                <a:solidFill>
                  <a:srgbClr val="C00000"/>
                </a:solidFill>
              </a:rPr>
              <a:t>Stavební úřad </a:t>
            </a:r>
          </a:p>
          <a:p>
            <a:pPr lvl="2" eaLnBrk="1" hangingPunct="1">
              <a:lnSpc>
                <a:spcPct val="80000"/>
              </a:lnSpc>
            </a:pPr>
            <a:r>
              <a:rPr lang="cs-CZ" altLang="cs-CZ" sz="1600" b="1" dirty="0" smtClean="0"/>
              <a:t>v dohodě s dotčeným orgánem stanoví podmínky pro zabezpečení zájmů, případně rozhodně o přerušení prací</a:t>
            </a:r>
          </a:p>
          <a:p>
            <a:pPr lvl="2" eaLnBrk="1" hangingPunct="1">
              <a:lnSpc>
                <a:spcPct val="80000"/>
              </a:lnSpc>
            </a:pPr>
            <a:r>
              <a:rPr lang="cs-CZ" altLang="cs-CZ" sz="1600" b="1" dirty="0" smtClean="0"/>
              <a:t>Stavební povolení může být ve veřejném zájmu změněno</a:t>
            </a:r>
          </a:p>
          <a:p>
            <a:pPr lvl="1" eaLnBrk="1" hangingPunct="1">
              <a:lnSpc>
                <a:spcPct val="80000"/>
              </a:lnSpc>
            </a:pPr>
            <a:r>
              <a:rPr lang="cs-CZ" altLang="cs-CZ" sz="1800" b="1" dirty="0" smtClean="0">
                <a:solidFill>
                  <a:srgbClr val="C00000"/>
                </a:solidFill>
              </a:rPr>
              <a:t>Dotčené orgány</a:t>
            </a:r>
          </a:p>
          <a:p>
            <a:pPr lvl="2" eaLnBrk="1" hangingPunct="1">
              <a:lnSpc>
                <a:spcPct val="80000"/>
              </a:lnSpc>
            </a:pPr>
            <a:r>
              <a:rPr lang="cs-CZ" altLang="cs-CZ" sz="1600" b="1" dirty="0" smtClean="0"/>
              <a:t>Nebezpečí z prodlení, nepostačují výše vedená opatření, možnost stanovit opatření k ochraně a přerušení prací</a:t>
            </a:r>
          </a:p>
          <a:p>
            <a:pPr lvl="2" eaLnBrk="1" hangingPunct="1">
              <a:lnSpc>
                <a:spcPct val="80000"/>
              </a:lnSpc>
            </a:pPr>
            <a:r>
              <a:rPr lang="cs-CZ" altLang="cs-CZ" sz="1600" b="1" dirty="0" smtClean="0"/>
              <a:t>Pokračování – až na základě písemného souhlasu </a:t>
            </a:r>
          </a:p>
          <a:p>
            <a:pPr lvl="2" eaLnBrk="1" hangingPunct="1">
              <a:lnSpc>
                <a:spcPct val="80000"/>
              </a:lnSpc>
            </a:pPr>
            <a:r>
              <a:rPr lang="cs-CZ" altLang="cs-CZ" sz="1600" b="1" dirty="0" smtClean="0"/>
              <a:t>Kopie rozhodnutí a souhlasu se zasílá stavebnímu úřadu </a:t>
            </a:r>
          </a:p>
          <a:p>
            <a:pPr lvl="1" eaLnBrk="1" hangingPunct="1">
              <a:lnSpc>
                <a:spcPct val="80000"/>
              </a:lnSpc>
            </a:pPr>
            <a:r>
              <a:rPr lang="cs-CZ" altLang="cs-CZ" sz="1800" b="1" dirty="0" smtClean="0"/>
              <a:t> </a:t>
            </a:r>
            <a:r>
              <a:rPr lang="cs-CZ" altLang="cs-CZ" sz="1800" b="1" dirty="0" smtClean="0">
                <a:solidFill>
                  <a:srgbClr val="C00000"/>
                </a:solidFill>
              </a:rPr>
              <a:t>Ministerstvo kultury</a:t>
            </a:r>
          </a:p>
          <a:p>
            <a:pPr lvl="2" eaLnBrk="1" hangingPunct="1">
              <a:lnSpc>
                <a:spcPct val="80000"/>
              </a:lnSpc>
            </a:pPr>
            <a:r>
              <a:rPr lang="cs-CZ" altLang="cs-CZ" sz="1600" b="1" dirty="0" smtClean="0"/>
              <a:t>Může nález prohlásit za kulturní památku</a:t>
            </a:r>
          </a:p>
        </p:txBody>
      </p:sp>
    </p:spTree>
    <p:extLst>
      <p:ext uri="{BB962C8B-B14F-4D97-AF65-F5344CB8AC3E}">
        <p14:creationId xmlns:p14="http://schemas.microsoft.com/office/powerpoint/2010/main" val="2582681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9" name="Shape 119"/>
          <p:cNvSpPr txBox="1"/>
          <p:nvPr/>
        </p:nvSpPr>
        <p:spPr>
          <a:xfrm>
            <a:off x="1475656" y="3068960"/>
            <a:ext cx="7949850" cy="3186774"/>
          </a:xfrm>
          <a:prstGeom prst="rect">
            <a:avLst/>
          </a:prstGeom>
          <a:noFill/>
          <a:ln>
            <a:noFill/>
          </a:ln>
        </p:spPr>
        <p:txBody>
          <a:bodyPr lIns="91425" tIns="91425" rIns="91425" bIns="91425" anchor="t" anchorCtr="0">
            <a:noAutofit/>
          </a:bodyPr>
          <a:lstStyle/>
          <a:p>
            <a:pPr marL="0" lvl="3">
              <a:spcBef>
                <a:spcPts val="600"/>
              </a:spcBef>
            </a:pPr>
            <a:r>
              <a:rPr lang="cs-CZ" sz="2400" b="1" dirty="0" smtClean="0">
                <a:latin typeface="Cambria" pitchFamily="18" charset="0"/>
                <a:ea typeface="Roboto Slab" panose="020B0604020202020204" charset="0"/>
                <a:cs typeface="Nixie One"/>
                <a:sym typeface="Nixie One"/>
              </a:rPr>
              <a:t>POSUZOVÁNÍ VLIVŮ NA ŽIVOTNÍ PROSTŘEDÍ</a:t>
            </a:r>
          </a:p>
        </p:txBody>
      </p:sp>
    </p:spTree>
    <p:extLst>
      <p:ext uri="{BB962C8B-B14F-4D97-AF65-F5344CB8AC3E}">
        <p14:creationId xmlns:p14="http://schemas.microsoft.com/office/powerpoint/2010/main" val="3815372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23528" y="1891052"/>
            <a:ext cx="84249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u="sng" dirty="0" smtClean="0"/>
              <a:t>EIA</a:t>
            </a:r>
            <a:r>
              <a:rPr lang="cs-CZ" altLang="cs-CZ" sz="2000" dirty="0" smtClean="0"/>
              <a:t> (</a:t>
            </a:r>
            <a:r>
              <a:rPr lang="cs-CZ" sz="2000" i="1" dirty="0" err="1" smtClean="0"/>
              <a:t>Environmental</a:t>
            </a:r>
            <a:r>
              <a:rPr lang="cs-CZ" sz="2000" i="1" dirty="0" smtClean="0"/>
              <a:t> </a:t>
            </a:r>
            <a:r>
              <a:rPr lang="cs-CZ" sz="2000" i="1" dirty="0" err="1"/>
              <a:t>Impact</a:t>
            </a:r>
            <a:r>
              <a:rPr lang="cs-CZ" sz="2000" i="1" dirty="0"/>
              <a:t> </a:t>
            </a:r>
            <a:r>
              <a:rPr lang="cs-CZ" sz="2000" i="1" dirty="0" err="1" smtClean="0"/>
              <a:t>Assessment</a:t>
            </a:r>
            <a:r>
              <a:rPr lang="cs-CZ" sz="2000" dirty="0" smtClean="0"/>
              <a:t>)</a:t>
            </a:r>
            <a:r>
              <a:rPr lang="cs-CZ" sz="2000" i="1" dirty="0" smtClean="0"/>
              <a:t> </a:t>
            </a:r>
            <a:r>
              <a:rPr lang="cs-CZ" altLang="cs-CZ" sz="2000" dirty="0" smtClean="0"/>
              <a:t>je </a:t>
            </a:r>
            <a:r>
              <a:rPr lang="cs-CZ" sz="2000" dirty="0" smtClean="0"/>
              <a:t>proces, </a:t>
            </a:r>
            <a:r>
              <a:rPr lang="cs-CZ" sz="2000" dirty="0"/>
              <a:t>jehož cílem je získat představu o výsledném </a:t>
            </a:r>
            <a:r>
              <a:rPr lang="cs-CZ" sz="2000" b="1" dirty="0">
                <a:solidFill>
                  <a:srgbClr val="FF0000"/>
                </a:solidFill>
              </a:rPr>
              <a:t>vlivu </a:t>
            </a:r>
            <a:r>
              <a:rPr lang="cs-CZ" sz="2000" b="1" dirty="0" smtClean="0">
                <a:solidFill>
                  <a:srgbClr val="FF0000"/>
                </a:solidFill>
              </a:rPr>
              <a:t>záměru </a:t>
            </a:r>
            <a:r>
              <a:rPr lang="cs-CZ" sz="2000" dirty="0"/>
              <a:t>na životní prostředí a vyhodnocení, zda je z tohoto ohledu vhodné </a:t>
            </a:r>
            <a:r>
              <a:rPr lang="cs-CZ" sz="2000" dirty="0" smtClean="0"/>
              <a:t>jej </a:t>
            </a:r>
            <a:r>
              <a:rPr lang="cs-CZ" sz="2000" dirty="0"/>
              <a:t>realizovat, resp. za jakých podmínek je </a:t>
            </a:r>
            <a:r>
              <a:rPr lang="cs-CZ" sz="2000" dirty="0" smtClean="0"/>
              <a:t>jeho realizace </a:t>
            </a:r>
            <a:r>
              <a:rPr lang="cs-CZ" sz="2000" dirty="0" smtClean="0"/>
              <a:t>akceptovatelná</a:t>
            </a:r>
          </a:p>
          <a:p>
            <a:r>
              <a:rPr lang="cs-CZ" altLang="cs-CZ" sz="2000" i="1" dirty="0"/>
              <a:t> - EIA se vztahuje na záměry, které mohou mít vliv na životní prostředí (i příprava záměru, provádění, zkušební provoz, ukončení provozu a případná sanace či rekultivace!). V ČR cca 17.000 záměrů.</a:t>
            </a:r>
          </a:p>
          <a:p>
            <a:endParaRPr lang="en-US" altLang="cs-CZ" sz="2000" i="1" dirty="0"/>
          </a:p>
        </p:txBody>
      </p:sp>
      <p:sp>
        <p:nvSpPr>
          <p:cNvPr id="10" name="Rectangle 3"/>
          <p:cNvSpPr txBox="1">
            <a:spLocks noChangeArrowheads="1"/>
          </p:cNvSpPr>
          <p:nvPr/>
        </p:nvSpPr>
        <p:spPr>
          <a:xfrm>
            <a:off x="323528" y="4386576"/>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sz="2000" b="1" u="sng" dirty="0" smtClean="0"/>
              <a:t>SEA</a:t>
            </a:r>
            <a:r>
              <a:rPr lang="en-GB" altLang="cs-CZ" sz="2000" dirty="0" smtClean="0"/>
              <a:t> </a:t>
            </a:r>
            <a:r>
              <a:rPr lang="cs-CZ" altLang="cs-CZ" sz="2000" dirty="0" smtClean="0"/>
              <a:t>(</a:t>
            </a:r>
            <a:r>
              <a:rPr lang="cs-CZ" altLang="cs-CZ" sz="2000" dirty="0" err="1" smtClean="0"/>
              <a:t>S</a:t>
            </a:r>
            <a:r>
              <a:rPr lang="cs-CZ" sz="2000" i="1" dirty="0" err="1" smtClean="0"/>
              <a:t>trategic</a:t>
            </a:r>
            <a:r>
              <a:rPr lang="cs-CZ" sz="2000" i="1" dirty="0" smtClean="0"/>
              <a:t> </a:t>
            </a:r>
            <a:r>
              <a:rPr lang="cs-CZ" sz="2000" i="1" dirty="0" err="1" smtClean="0"/>
              <a:t>Environmental</a:t>
            </a:r>
            <a:r>
              <a:rPr lang="cs-CZ" sz="2000" i="1" dirty="0" smtClean="0"/>
              <a:t> </a:t>
            </a:r>
            <a:r>
              <a:rPr lang="cs-CZ" sz="2000" i="1" dirty="0" err="1" smtClean="0"/>
              <a:t>Assessment</a:t>
            </a:r>
            <a:r>
              <a:rPr lang="cs-CZ" sz="2000" dirty="0" smtClean="0"/>
              <a:t>) je </a:t>
            </a:r>
            <a:r>
              <a:rPr lang="en-GB" altLang="cs-CZ" sz="2000" dirty="0" smtClean="0"/>
              <a:t> </a:t>
            </a:r>
            <a:r>
              <a:rPr lang="cs-CZ" sz="2000" dirty="0"/>
              <a:t>proces posuzování </a:t>
            </a:r>
            <a:r>
              <a:rPr lang="cs-CZ" sz="2000" b="1" dirty="0">
                <a:solidFill>
                  <a:srgbClr val="FF0000"/>
                </a:solidFill>
              </a:rPr>
              <a:t>vlivu </a:t>
            </a:r>
            <a:r>
              <a:rPr lang="cs-CZ" sz="2000" b="1" dirty="0" smtClean="0">
                <a:solidFill>
                  <a:srgbClr val="FF0000"/>
                </a:solidFill>
              </a:rPr>
              <a:t>koncepcí </a:t>
            </a:r>
            <a:r>
              <a:rPr lang="cs-CZ" sz="2000" dirty="0" smtClean="0"/>
              <a:t>(střednědobých </a:t>
            </a:r>
            <a:r>
              <a:rPr lang="cs-CZ" sz="2000" dirty="0"/>
              <a:t>a dlouhodobých politických, hospodářských a dalších </a:t>
            </a:r>
            <a:r>
              <a:rPr lang="cs-CZ" sz="2000" dirty="0" smtClean="0"/>
              <a:t>plánů a programů) </a:t>
            </a:r>
            <a:r>
              <a:rPr lang="cs-CZ" sz="2000" dirty="0"/>
              <a:t>na životní </a:t>
            </a:r>
            <a:r>
              <a:rPr lang="cs-CZ" sz="2000" dirty="0" smtClean="0"/>
              <a:t>prostředí</a:t>
            </a:r>
            <a:r>
              <a:rPr lang="cs-CZ" sz="2000" dirty="0" smtClean="0"/>
              <a:t>.</a:t>
            </a:r>
          </a:p>
          <a:p>
            <a:pPr marL="0" indent="0">
              <a:buNone/>
            </a:pPr>
            <a:r>
              <a:rPr lang="cs-CZ" altLang="cs-CZ" sz="2000" i="1" dirty="0" smtClean="0"/>
              <a:t>- </a:t>
            </a:r>
            <a:r>
              <a:rPr lang="en-GB" altLang="cs-CZ" sz="2000" i="1" dirty="0"/>
              <a:t>SEA </a:t>
            </a:r>
            <a:r>
              <a:rPr lang="cs-CZ" altLang="cs-CZ" sz="2000" i="1" dirty="0"/>
              <a:t>se vztahuje na koncepce, které vytvářejí rámec pro budoucí realizaci záměrů</a:t>
            </a:r>
            <a:r>
              <a:rPr lang="cs-CZ" sz="2000" i="1" dirty="0"/>
              <a:t>. V ČR cca 8000 ÚP + 500 dalších koncepcí.</a:t>
            </a:r>
            <a:endParaRPr lang="en-GB" altLang="cs-CZ" sz="2000" i="1" dirty="0"/>
          </a:p>
          <a:p>
            <a:pPr marL="0" indent="0">
              <a:buNone/>
            </a:pPr>
            <a:endParaRPr lang="en-GB" altLang="cs-CZ" sz="2000" i="1" dirty="0" smtClean="0"/>
          </a:p>
          <a:p>
            <a:endParaRPr lang="en-GB" altLang="cs-CZ" i="1" dirty="0" smtClean="0"/>
          </a:p>
        </p:txBody>
      </p:sp>
      <p:sp>
        <p:nvSpPr>
          <p:cNvPr id="7" name="Obdélníkový bublinový popisek 6"/>
          <p:cNvSpPr/>
          <p:nvPr/>
        </p:nvSpPr>
        <p:spPr>
          <a:xfrm>
            <a:off x="3862214" y="289331"/>
            <a:ext cx="48862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smtClean="0"/>
              <a:t>Používaná terminologie není příliš šťastná, protože Vám mohou splývat pojmy </a:t>
            </a:r>
            <a:r>
              <a:rPr lang="cs-CZ" sz="1400" i="1" dirty="0" smtClean="0"/>
              <a:t>koncepce</a:t>
            </a:r>
            <a:r>
              <a:rPr lang="cs-CZ" sz="1400" dirty="0" smtClean="0"/>
              <a:t> a </a:t>
            </a:r>
            <a:r>
              <a:rPr lang="cs-CZ" sz="1400" i="1" dirty="0" smtClean="0"/>
              <a:t>záměr</a:t>
            </a:r>
            <a:r>
              <a:rPr lang="cs-CZ" sz="1400" dirty="0" smtClean="0"/>
              <a:t>. Snad Vám pomohou ekvivalenty, které se běžně používají v zahraničí. Koncepcí je </a:t>
            </a:r>
            <a:r>
              <a:rPr lang="cs-CZ" sz="1400" b="1" dirty="0" smtClean="0"/>
              <a:t>plán nebo program</a:t>
            </a:r>
            <a:r>
              <a:rPr lang="cs-CZ" sz="1400" dirty="0" smtClean="0"/>
              <a:t>, tedy rámec pro realizaci určitých projektů (typicky územní plán). Záměr je pak právě tento </a:t>
            </a:r>
            <a:r>
              <a:rPr lang="cs-CZ" sz="1400" b="1" dirty="0" smtClean="0"/>
              <a:t>projekt</a:t>
            </a:r>
            <a:r>
              <a:rPr lang="cs-CZ" sz="1400" dirty="0" smtClean="0"/>
              <a:t>, tedy již konkrétní  stavba nebo činnost.</a:t>
            </a:r>
            <a:endParaRPr lang="cs-CZ" sz="600" dirty="0"/>
          </a:p>
        </p:txBody>
      </p:sp>
    </p:spTree>
    <p:extLst>
      <p:ext uri="{BB962C8B-B14F-4D97-AF65-F5344CB8AC3E}">
        <p14:creationId xmlns:p14="http://schemas.microsoft.com/office/powerpoint/2010/main" val="3143101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Cíl a účel posuzování vlivů</a:t>
            </a:r>
            <a:endParaRPr lang="cs-CZ" sz="4000" b="1" dirty="0"/>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smtClean="0"/>
              <a:t>Cíl: </a:t>
            </a:r>
            <a:r>
              <a:rPr lang="cs-CZ" altLang="cs-CZ" sz="2800" dirty="0" smtClean="0"/>
              <a:t>Vč</a:t>
            </a:r>
            <a:r>
              <a:rPr lang="cs-CZ" sz="2800" dirty="0" smtClean="0"/>
              <a:t>lenit </a:t>
            </a:r>
            <a:r>
              <a:rPr lang="cs-CZ" sz="2800" dirty="0"/>
              <a:t>ochranu životního prostředí do rozvojových projektů, programů a politik a politiku ochrany životního prostředí inkorporovat do rozhodovacích </a:t>
            </a:r>
            <a:r>
              <a:rPr lang="cs-CZ" sz="2800" dirty="0" smtClean="0"/>
              <a:t>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smtClean="0"/>
              <a:t>Získat </a:t>
            </a:r>
            <a:r>
              <a:rPr lang="cs-CZ" sz="2800" dirty="0"/>
              <a:t>objektivní odborný podklad pro vydání rozhodnutí podle zvláštních předpisů (stavební zákon, vodní zákon, horní zákon apod</a:t>
            </a:r>
            <a:r>
              <a:rPr lang="cs-CZ" sz="2800" dirty="0" smtClean="0"/>
              <a:t>.), přispět </a:t>
            </a:r>
            <a:r>
              <a:rPr lang="cs-CZ" sz="2800" dirty="0"/>
              <a:t>k </a:t>
            </a:r>
            <a:r>
              <a:rPr lang="cs-CZ" sz="2800" dirty="0" smtClean="0"/>
              <a:t>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smtClean="0"/>
              <a:t>Jak</a:t>
            </a:r>
            <a:endParaRPr lang="en-US" altLang="cs-CZ" dirty="0"/>
          </a:p>
          <a:p>
            <a:r>
              <a:rPr lang="en-US" altLang="cs-CZ" dirty="0"/>
              <a:t>				</a:t>
            </a:r>
            <a:r>
              <a:rPr lang="cs-CZ" altLang="cs-CZ" dirty="0" smtClean="0"/>
              <a:t>Kde</a:t>
            </a:r>
            <a:endParaRPr lang="en-US" altLang="cs-CZ" dirty="0"/>
          </a:p>
          <a:p>
            <a:r>
              <a:rPr lang="en-US" altLang="cs-CZ" dirty="0"/>
              <a:t>		</a:t>
            </a:r>
            <a:r>
              <a:rPr lang="cs-CZ" altLang="cs-CZ" dirty="0" smtClean="0"/>
              <a:t>Zda</a:t>
            </a:r>
            <a:endParaRPr lang="en-US" altLang="cs-CZ" dirty="0"/>
          </a:p>
          <a:p>
            <a:r>
              <a:rPr lang="cs-CZ" altLang="cs-CZ" dirty="0" smtClean="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20826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Plány </a:t>
            </a:r>
            <a:r>
              <a:rPr lang="cs-CZ" altLang="cs-CZ" dirty="0" smtClean="0"/>
              <a:t>-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pic>
        <p:nvPicPr>
          <p:cNvPr id="22"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Nadpis 1"/>
          <p:cNvSpPr>
            <a:spLocks noGrp="1"/>
          </p:cNvSpPr>
          <p:nvPr>
            <p:ph type="title"/>
          </p:nvPr>
        </p:nvSpPr>
        <p:spPr>
          <a:xfrm>
            <a:off x="-887165" y="82335"/>
            <a:ext cx="8229600" cy="1143000"/>
          </a:xfrm>
        </p:spPr>
        <p:txBody>
          <a:bodyPr/>
          <a:lstStyle/>
          <a:p>
            <a:r>
              <a:rPr lang="cs-CZ" dirty="0" smtClean="0"/>
              <a:t>EIA/SEA</a:t>
            </a:r>
            <a:endParaRPr lang="cs-CZ" dirty="0"/>
          </a:p>
        </p:txBody>
      </p:sp>
      <p:sp>
        <p:nvSpPr>
          <p:cNvPr id="24" name="Obdélníkový bublinový popisek 23"/>
          <p:cNvSpPr/>
          <p:nvPr/>
        </p:nvSpPr>
        <p:spPr>
          <a:xfrm>
            <a:off x="4930228" y="510193"/>
            <a:ext cx="41181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smtClean="0"/>
              <a:t>Proč máme dva různé procesy posuzování vlivů? EIA řeší již konkrétní záměr v území a jeho vliv na okolí. SEA umožňuje již na úrovni plánování posoudit synergické a kumulativní vlivy různých záměrů – což je podstatné pro řešení širších poměrů v území.</a:t>
            </a:r>
            <a:endParaRPr lang="cs-CZ" sz="600" dirty="0"/>
          </a:p>
        </p:txBody>
      </p:sp>
    </p:spTree>
    <p:extLst>
      <p:ext uri="{BB962C8B-B14F-4D97-AF65-F5344CB8AC3E}">
        <p14:creationId xmlns:p14="http://schemas.microsoft.com/office/powerpoint/2010/main" val="213789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Zástupný symbol pro zápatí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99987F"/>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90AC97"/>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FFAD1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FFAD1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FFAD1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FFAD1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FFAD1C"/>
              </a:buClr>
              <a:buChar char="•"/>
              <a:defRPr>
                <a:solidFill>
                  <a:schemeClr val="tx1"/>
                </a:solidFill>
                <a:latin typeface="Georgia" pitchFamily="18" charset="0"/>
              </a:defRPr>
            </a:lvl9pPr>
          </a:lstStyle>
          <a:p>
            <a:pPr eaLnBrk="1" hangingPunct="1">
              <a:spcBef>
                <a:spcPct val="0"/>
              </a:spcBef>
              <a:buClrTx/>
              <a:buSzTx/>
              <a:buFontTx/>
              <a:buNone/>
              <a:defRPr/>
            </a:pPr>
            <a:r>
              <a:rPr lang="cs-CZ" altLang="cs-CZ" sz="1200" smtClean="0">
                <a:solidFill>
                  <a:srgbClr val="FFFFFF"/>
                </a:solidFill>
                <a:latin typeface="Verdana" pitchFamily="34" charset="0"/>
              </a:rPr>
              <a:t>Ivana Průchová</a:t>
            </a:r>
          </a:p>
        </p:txBody>
      </p:sp>
      <p:pic>
        <p:nvPicPr>
          <p:cNvPr id="6"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13544"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2400" b="1" dirty="0" smtClean="0">
                <a:solidFill>
                  <a:srgbClr val="9F7A70"/>
                </a:solidFill>
                <a:latin typeface="Cambria" panose="02040503050406030204" pitchFamily="18" charset="0"/>
                <a:ea typeface="Cambria" panose="02040503050406030204" pitchFamily="18" charset="0"/>
              </a:rPr>
              <a:t>Ochrana životního prostředí v procesech podle stavebního zákona: Prameny</a:t>
            </a:r>
            <a:endParaRPr lang="cs-CZ" altLang="cs-CZ" sz="2400" b="1" dirty="0" smtClean="0">
              <a:solidFill>
                <a:srgbClr val="9F7A70"/>
              </a:solidFill>
              <a:latin typeface="Cambria" panose="02040503050406030204" pitchFamily="18" charset="0"/>
              <a:ea typeface="Cambria" panose="02040503050406030204" pitchFamily="18" charset="0"/>
            </a:endParaRPr>
          </a:p>
        </p:txBody>
      </p:sp>
      <p:sp>
        <p:nvSpPr>
          <p:cNvPr id="9" name="Zástupný symbol pro obsah 2"/>
          <p:cNvSpPr>
            <a:spLocks noGrp="1"/>
          </p:cNvSpPr>
          <p:nvPr>
            <p:ph idx="1"/>
          </p:nvPr>
        </p:nvSpPr>
        <p:spPr>
          <a:xfrm>
            <a:off x="475797" y="1537228"/>
            <a:ext cx="8229600" cy="4600036"/>
          </a:xfrm>
        </p:spPr>
        <p:txBody>
          <a:bodyPr>
            <a:normAutofit fontScale="85000" lnSpcReduction="20000"/>
          </a:bodyPr>
          <a:lstStyle/>
          <a:p>
            <a:r>
              <a:rPr lang="cs-CZ" altLang="cs-CZ" sz="2800" dirty="0">
                <a:latin typeface="Cambria" panose="02040503050406030204" pitchFamily="18" charset="0"/>
                <a:ea typeface="Cambria" panose="02040503050406030204" pitchFamily="18" charset="0"/>
              </a:rPr>
              <a:t>Zákon  č. 183/2006 Sb., o územním plánování a stavebním řádu (stavební zákon), ve znění pozdějších předpisů </a:t>
            </a:r>
          </a:p>
          <a:p>
            <a:pPr lvl="1"/>
            <a:r>
              <a:rPr lang="cs-CZ" altLang="cs-CZ" sz="2400" dirty="0">
                <a:latin typeface="Cambria" panose="02040503050406030204" pitchFamily="18" charset="0"/>
                <a:ea typeface="Cambria" panose="02040503050406030204" pitchFamily="18" charset="0"/>
              </a:rPr>
              <a:t>prováděcí předpisy ke stavebnímu zákonu</a:t>
            </a:r>
          </a:p>
          <a:p>
            <a:r>
              <a:rPr lang="cs-CZ" altLang="cs-CZ" sz="2800" dirty="0">
                <a:latin typeface="Cambria" panose="02040503050406030204" pitchFamily="18" charset="0"/>
                <a:ea typeface="Cambria" panose="02040503050406030204" pitchFamily="18" charset="0"/>
              </a:rPr>
              <a:t>Environmentální právní předpisy</a:t>
            </a:r>
          </a:p>
          <a:p>
            <a:pPr lvl="1"/>
            <a:r>
              <a:rPr lang="cs-CZ" altLang="cs-CZ" sz="2400" dirty="0">
                <a:latin typeface="Cambria" panose="02040503050406030204" pitchFamily="18" charset="0"/>
                <a:ea typeface="Cambria" panose="02040503050406030204" pitchFamily="18" charset="0"/>
              </a:rPr>
              <a:t>Složkové</a:t>
            </a:r>
          </a:p>
          <a:p>
            <a:pPr lvl="2"/>
            <a:r>
              <a:rPr lang="cs-CZ" altLang="cs-CZ" sz="2000" dirty="0">
                <a:latin typeface="Cambria" panose="02040503050406030204" pitchFamily="18" charset="0"/>
                <a:ea typeface="Cambria" panose="02040503050406030204" pitchFamily="18" charset="0"/>
              </a:rPr>
              <a:t>zákon o ochraně ovzduší, zákon o ochraně přírody a krajiny, zákon o vodách, zákon o ochraně ZPF, zákon o lesích, zákon o odpadech atd.</a:t>
            </a:r>
          </a:p>
          <a:p>
            <a:pPr lvl="1"/>
            <a:r>
              <a:rPr lang="cs-CZ" altLang="cs-CZ" sz="2400" dirty="0">
                <a:latin typeface="Cambria" panose="02040503050406030204" pitchFamily="18" charset="0"/>
                <a:ea typeface="Cambria" panose="02040503050406030204" pitchFamily="18" charset="0"/>
              </a:rPr>
              <a:t>Průřezové</a:t>
            </a:r>
          </a:p>
          <a:p>
            <a:pPr lvl="2"/>
            <a:r>
              <a:rPr lang="cs-CZ" altLang="cs-CZ" sz="2000" dirty="0">
                <a:latin typeface="Cambria" panose="02040503050406030204" pitchFamily="18" charset="0"/>
                <a:ea typeface="Cambria" panose="02040503050406030204" pitchFamily="18" charset="0"/>
              </a:rPr>
              <a:t>zákon o posuzování vlivů na životní prostředí, zákon o integrované prevenci</a:t>
            </a:r>
          </a:p>
          <a:p>
            <a:r>
              <a:rPr lang="cs-CZ" altLang="cs-CZ" sz="2800" dirty="0">
                <a:latin typeface="Cambria" panose="02040503050406030204" pitchFamily="18" charset="0"/>
                <a:ea typeface="Cambria" panose="02040503050406030204" pitchFamily="18" charset="0"/>
              </a:rPr>
              <a:t>Procesní předpisy</a:t>
            </a:r>
          </a:p>
          <a:p>
            <a:pPr lvl="1"/>
            <a:r>
              <a:rPr lang="cs-CZ" altLang="cs-CZ" sz="2400" dirty="0">
                <a:latin typeface="Cambria" panose="02040503050406030204" pitchFamily="18" charset="0"/>
                <a:ea typeface="Cambria" panose="02040503050406030204" pitchFamily="18" charset="0"/>
              </a:rPr>
              <a:t>správní řád, soudní řád správní</a:t>
            </a:r>
          </a:p>
          <a:p>
            <a:r>
              <a:rPr lang="cs-CZ" altLang="cs-CZ" sz="2800" dirty="0">
                <a:latin typeface="Cambria" panose="02040503050406030204" pitchFamily="18" charset="0"/>
                <a:ea typeface="Cambria" panose="02040503050406030204" pitchFamily="18" charset="0"/>
              </a:rPr>
              <a:t>Ostatní související právní předpisy</a:t>
            </a:r>
          </a:p>
          <a:p>
            <a:pPr lvl="1"/>
            <a:r>
              <a:rPr lang="pl-PL" altLang="cs-CZ" sz="2400" dirty="0">
                <a:latin typeface="Cambria" panose="02040503050406030204" pitchFamily="18" charset="0"/>
                <a:ea typeface="Cambria" panose="02040503050406030204" pitchFamily="18" charset="0"/>
              </a:rPr>
              <a:t>zákon o odpovědnosti za přestupky a řízení o nich, zákon o některých přestupcích, trestní zákoník, občanský zákoník atd.</a:t>
            </a:r>
            <a:endParaRPr lang="cs-CZ" altLang="cs-CZ" sz="2400" dirty="0">
              <a:latin typeface="Cambria" panose="02040503050406030204" pitchFamily="18" charset="0"/>
              <a:ea typeface="Cambria" panose="02040503050406030204" pitchFamily="18" charset="0"/>
            </a:endParaRPr>
          </a:p>
          <a:p>
            <a:pPr marL="0" indent="0">
              <a:buNone/>
            </a:pPr>
            <a:endParaRPr lang="en-GB" altLang="cs-CZ" sz="2800" i="1" dirty="0">
              <a:latin typeface="Cambria" panose="02040503050406030204" pitchFamily="18" charset="0"/>
              <a:ea typeface="Cambria" panose="02040503050406030204" pitchFamily="18" charset="0"/>
            </a:endParaRPr>
          </a:p>
          <a:p>
            <a:endParaRPr lang="cs-CZ" sz="27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58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fade">
                                      <p:cBhvr>
                                        <p:cTn id="35" dur="500"/>
                                        <p:tgtEl>
                                          <p:spTgt spid="9">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fade">
                                      <p:cBhvr>
                                        <p:cTn id="38" dur="500"/>
                                        <p:tgtEl>
                                          <p:spTgt spid="9">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Effect transition="in" filter="fade">
                                      <p:cBhvr>
                                        <p:cTn id="41"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2" name="Obdélník 31"/>
          <p:cNvSpPr/>
          <p:nvPr/>
        </p:nvSpPr>
        <p:spPr>
          <a:xfrm>
            <a:off x="1259633" y="4072672"/>
            <a:ext cx="7670380" cy="25966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45" name="Obdélník 44"/>
          <p:cNvSpPr/>
          <p:nvPr/>
        </p:nvSpPr>
        <p:spPr>
          <a:xfrm>
            <a:off x="6481265" y="4535055"/>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44" name="Obdélník 43"/>
          <p:cNvSpPr/>
          <p:nvPr/>
        </p:nvSpPr>
        <p:spPr>
          <a:xfrm>
            <a:off x="4123516" y="4526869"/>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31" name="Obdélník 30"/>
          <p:cNvSpPr/>
          <p:nvPr/>
        </p:nvSpPr>
        <p:spPr>
          <a:xfrm>
            <a:off x="1771480" y="4529347"/>
            <a:ext cx="2304256" cy="19862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cs-CZ"/>
          </a:p>
        </p:txBody>
      </p:sp>
      <p:sp>
        <p:nvSpPr>
          <p:cNvPr id="6" name="Obdélník 5"/>
          <p:cNvSpPr/>
          <p:nvPr/>
        </p:nvSpPr>
        <p:spPr>
          <a:xfrm>
            <a:off x="1259632" y="1174019"/>
            <a:ext cx="7670381" cy="270289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15" name="Text Box 16"/>
          <p:cNvSpPr txBox="1">
            <a:spLocks noChangeArrowheads="1"/>
          </p:cNvSpPr>
          <p:nvPr/>
        </p:nvSpPr>
        <p:spPr bwMode="auto">
          <a:xfrm>
            <a:off x="3394028" y="2836339"/>
            <a:ext cx="3724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smtClean="0"/>
              <a:t>Koncepce (plán nebo program)</a:t>
            </a:r>
            <a:endParaRPr lang="en-US" altLang="cs-CZ" dirty="0"/>
          </a:p>
        </p:txBody>
      </p:sp>
      <p:sp>
        <p:nvSpPr>
          <p:cNvPr id="16" name="Text Box 17"/>
          <p:cNvSpPr txBox="1">
            <a:spLocks noChangeArrowheads="1"/>
          </p:cNvSpPr>
          <p:nvPr/>
        </p:nvSpPr>
        <p:spPr bwMode="auto">
          <a:xfrm>
            <a:off x="2072707" y="5180188"/>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17" name="Text Box 18"/>
          <p:cNvSpPr txBox="1">
            <a:spLocks noChangeArrowheads="1"/>
          </p:cNvSpPr>
          <p:nvPr/>
        </p:nvSpPr>
        <p:spPr bwMode="auto">
          <a:xfrm>
            <a:off x="2878758" y="2160239"/>
            <a:ext cx="4754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006600"/>
                </a:solidFill>
              </a:rPr>
              <a:t>SEA</a:t>
            </a:r>
            <a:r>
              <a:rPr lang="cs-CZ" altLang="cs-CZ" sz="2400" dirty="0" smtClean="0">
                <a:solidFill>
                  <a:srgbClr val="006600"/>
                </a:solidFill>
              </a:rPr>
              <a:t> – stanovisko pro koncepci</a:t>
            </a:r>
            <a:endParaRPr lang="en-US" altLang="cs-CZ" sz="2400" dirty="0">
              <a:solidFill>
                <a:srgbClr val="006600"/>
              </a:solidFill>
            </a:endParaRPr>
          </a:p>
        </p:txBody>
      </p:sp>
      <p:sp>
        <p:nvSpPr>
          <p:cNvPr id="18" name="Text Box 19"/>
          <p:cNvSpPr txBox="1">
            <a:spLocks noChangeArrowheads="1"/>
          </p:cNvSpPr>
          <p:nvPr/>
        </p:nvSpPr>
        <p:spPr bwMode="auto">
          <a:xfrm>
            <a:off x="1553540" y="4048831"/>
            <a:ext cx="6925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dirty="0" smtClean="0">
                <a:solidFill>
                  <a:srgbClr val="16BA6C"/>
                </a:solidFill>
              </a:rPr>
              <a:t>EIA</a:t>
            </a:r>
            <a:r>
              <a:rPr lang="cs-CZ" altLang="cs-CZ" sz="2400" dirty="0" smtClean="0">
                <a:solidFill>
                  <a:srgbClr val="16BA6C"/>
                </a:solidFill>
              </a:rPr>
              <a:t> – závazné stanovisko pro navazující řízení</a:t>
            </a:r>
            <a:endParaRPr lang="en-US" altLang="cs-CZ" sz="2400" dirty="0">
              <a:solidFill>
                <a:srgbClr val="16BA6C"/>
              </a:solidFill>
            </a:endParaRPr>
          </a:p>
        </p:txBody>
      </p:sp>
      <p:sp>
        <p:nvSpPr>
          <p:cNvPr id="3" name="TextovéPole 2"/>
          <p:cNvSpPr txBox="1"/>
          <p:nvPr/>
        </p:nvSpPr>
        <p:spPr>
          <a:xfrm>
            <a:off x="-19385" y="2313799"/>
            <a:ext cx="1872208" cy="338554"/>
          </a:xfrm>
          <a:prstGeom prst="rect">
            <a:avLst/>
          </a:prstGeom>
          <a:noFill/>
        </p:spPr>
        <p:txBody>
          <a:bodyPr wrap="square" rtlCol="0">
            <a:spAutoFit/>
          </a:bodyPr>
          <a:lstStyle/>
          <a:p>
            <a:r>
              <a:rPr lang="cs-CZ" sz="1600" b="1" dirty="0" smtClean="0"/>
              <a:t>PLÁNOVÁNÍ</a:t>
            </a:r>
            <a:endParaRPr lang="cs-CZ" sz="1600" b="1" dirty="0"/>
          </a:p>
        </p:txBody>
      </p:sp>
      <p:pic>
        <p:nvPicPr>
          <p:cNvPr id="4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ovéPole 21"/>
          <p:cNvSpPr txBox="1"/>
          <p:nvPr/>
        </p:nvSpPr>
        <p:spPr>
          <a:xfrm>
            <a:off x="9661" y="5236907"/>
            <a:ext cx="1872208" cy="307777"/>
          </a:xfrm>
          <a:prstGeom prst="rect">
            <a:avLst/>
          </a:prstGeom>
          <a:noFill/>
        </p:spPr>
        <p:txBody>
          <a:bodyPr wrap="square" rtlCol="0">
            <a:spAutoFit/>
          </a:bodyPr>
          <a:lstStyle/>
          <a:p>
            <a:r>
              <a:rPr lang="cs-CZ" sz="1400" b="1" dirty="0" smtClean="0"/>
              <a:t>POVOLOVÁNÍ</a:t>
            </a:r>
            <a:endParaRPr lang="cs-CZ" sz="1400" b="1" dirty="0"/>
          </a:p>
        </p:txBody>
      </p:sp>
      <p:sp>
        <p:nvSpPr>
          <p:cNvPr id="5" name="Oblouk 4"/>
          <p:cNvSpPr/>
          <p:nvPr/>
        </p:nvSpPr>
        <p:spPr>
          <a:xfrm>
            <a:off x="1907704" y="2647075"/>
            <a:ext cx="6480720" cy="1396831"/>
          </a:xfrm>
          <a:prstGeom prst="arc">
            <a:avLst>
              <a:gd name="adj1" fmla="val 10766267"/>
              <a:gd name="adj2" fmla="val 0"/>
            </a:avLst>
          </a:prstGeom>
          <a:ln w="762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3" name="Oblouk 22"/>
          <p:cNvSpPr/>
          <p:nvPr/>
        </p:nvSpPr>
        <p:spPr>
          <a:xfrm>
            <a:off x="1917873" y="484540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4" name="Oblouk 23"/>
          <p:cNvSpPr/>
          <p:nvPr/>
        </p:nvSpPr>
        <p:spPr>
          <a:xfrm>
            <a:off x="4211960" y="4845405"/>
            <a:ext cx="2088232" cy="1161583"/>
          </a:xfrm>
          <a:prstGeom prst="arc">
            <a:avLst>
              <a:gd name="adj1" fmla="val 10766267"/>
              <a:gd name="adj2" fmla="val 0"/>
            </a:avLst>
          </a:prstGeom>
          <a:ln w="762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Oblouk 24"/>
          <p:cNvSpPr/>
          <p:nvPr/>
        </p:nvSpPr>
        <p:spPr>
          <a:xfrm>
            <a:off x="6510774" y="4848455"/>
            <a:ext cx="2088232" cy="1161583"/>
          </a:xfrm>
          <a:prstGeom prst="arc">
            <a:avLst>
              <a:gd name="adj1" fmla="val 10766267"/>
              <a:gd name="adj2" fmla="val 0"/>
            </a:avLst>
          </a:prstGeom>
          <a:ln w="76200">
            <a:solidFill>
              <a:srgbClr val="00B05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6" name="Text Box 17"/>
          <p:cNvSpPr txBox="1">
            <a:spLocks noChangeArrowheads="1"/>
          </p:cNvSpPr>
          <p:nvPr/>
        </p:nvSpPr>
        <p:spPr bwMode="auto">
          <a:xfrm>
            <a:off x="4283968" y="5194567"/>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7" name="Text Box 17"/>
          <p:cNvSpPr txBox="1">
            <a:spLocks noChangeArrowheads="1"/>
          </p:cNvSpPr>
          <p:nvPr/>
        </p:nvSpPr>
        <p:spPr bwMode="auto">
          <a:xfrm>
            <a:off x="6625758" y="5230171"/>
            <a:ext cx="23042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sz="1200" dirty="0" smtClean="0"/>
              <a:t>Záměr (stavba, činnost)</a:t>
            </a:r>
            <a:endParaRPr lang="en-US" altLang="cs-CZ" sz="1200" dirty="0"/>
          </a:p>
        </p:txBody>
      </p:sp>
      <p:sp>
        <p:nvSpPr>
          <p:cNvPr id="28" name="Text Box 19"/>
          <p:cNvSpPr txBox="1">
            <a:spLocks noChangeArrowheads="1"/>
          </p:cNvSpPr>
          <p:nvPr/>
        </p:nvSpPr>
        <p:spPr bwMode="auto">
          <a:xfrm>
            <a:off x="5031708" y="4513442"/>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solidFill>
                  <a:srgbClr val="16BA6C"/>
                </a:solidFill>
              </a:rPr>
              <a:t>EIA</a:t>
            </a:r>
          </a:p>
        </p:txBody>
      </p:sp>
      <p:sp>
        <p:nvSpPr>
          <p:cNvPr id="29" name="Text Box 19"/>
          <p:cNvSpPr txBox="1">
            <a:spLocks noChangeArrowheads="1"/>
          </p:cNvSpPr>
          <p:nvPr/>
        </p:nvSpPr>
        <p:spPr bwMode="auto">
          <a:xfrm>
            <a:off x="7291837" y="4513388"/>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33" name="Text Box 19"/>
          <p:cNvSpPr txBox="1">
            <a:spLocks noChangeArrowheads="1"/>
          </p:cNvSpPr>
          <p:nvPr/>
        </p:nvSpPr>
        <p:spPr bwMode="auto">
          <a:xfrm>
            <a:off x="2660154" y="4526869"/>
            <a:ext cx="5261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1600" dirty="0">
                <a:solidFill>
                  <a:srgbClr val="16BA6C"/>
                </a:solidFill>
              </a:rPr>
              <a:t>EIA</a:t>
            </a:r>
          </a:p>
        </p:txBody>
      </p:sp>
      <p:sp>
        <p:nvSpPr>
          <p:cNvPr id="7" name="Obdélník 6"/>
          <p:cNvSpPr/>
          <p:nvPr/>
        </p:nvSpPr>
        <p:spPr>
          <a:xfrm>
            <a:off x="1880696" y="5788767"/>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5" name="Obdélník 34"/>
          <p:cNvSpPr/>
          <p:nvPr/>
        </p:nvSpPr>
        <p:spPr>
          <a:xfrm>
            <a:off x="2604255" y="579287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6" name="Obdélník 35"/>
          <p:cNvSpPr/>
          <p:nvPr/>
        </p:nvSpPr>
        <p:spPr>
          <a:xfrm>
            <a:off x="3355469" y="5786758"/>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9" name="Obdélník 38"/>
          <p:cNvSpPr/>
          <p:nvPr/>
        </p:nvSpPr>
        <p:spPr>
          <a:xfrm>
            <a:off x="4966159" y="5755764"/>
            <a:ext cx="637903" cy="4665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cs-CZ"/>
          </a:p>
        </p:txBody>
      </p:sp>
      <p:sp>
        <p:nvSpPr>
          <p:cNvPr id="34" name="TextovéPole 33"/>
          <p:cNvSpPr txBox="1"/>
          <p:nvPr/>
        </p:nvSpPr>
        <p:spPr>
          <a:xfrm>
            <a:off x="1917873" y="5785980"/>
            <a:ext cx="7098997" cy="369332"/>
          </a:xfrm>
          <a:prstGeom prst="rect">
            <a:avLst/>
          </a:prstGeom>
          <a:noFill/>
        </p:spPr>
        <p:txBody>
          <a:bodyPr wrap="square" rtlCol="0">
            <a:spAutoFit/>
          </a:bodyPr>
          <a:lstStyle/>
          <a:p>
            <a:r>
              <a:rPr lang="cs-CZ" b="1" dirty="0" smtClean="0"/>
              <a:t>ÚŘ        IPPC       SŘ                           </a:t>
            </a:r>
            <a:r>
              <a:rPr lang="cs-CZ" b="1" dirty="0" err="1" smtClean="0"/>
              <a:t>SŘ</a:t>
            </a:r>
            <a:endParaRPr lang="cs-CZ" b="1" dirty="0"/>
          </a:p>
        </p:txBody>
      </p:sp>
      <p:cxnSp>
        <p:nvCxnSpPr>
          <p:cNvPr id="9" name="Přímá spojnice se šipkou 8"/>
          <p:cNvCxnSpPr/>
          <p:nvPr/>
        </p:nvCxnSpPr>
        <p:spPr>
          <a:xfrm>
            <a:off x="2604255" y="3876917"/>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4989041"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p:cNvCxnSpPr/>
          <p:nvPr/>
        </p:nvCxnSpPr>
        <p:spPr>
          <a:xfrm>
            <a:off x="7524328" y="3905683"/>
            <a:ext cx="0" cy="166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a:xfrm>
            <a:off x="555921" y="82534"/>
            <a:ext cx="8229600" cy="1143000"/>
          </a:xfrm>
        </p:spPr>
        <p:txBody>
          <a:bodyPr/>
          <a:lstStyle/>
          <a:p>
            <a:r>
              <a:rPr lang="cs-CZ" dirty="0" smtClean="0"/>
              <a:t>EIA/SEA</a:t>
            </a:r>
            <a:endParaRPr lang="cs-CZ" dirty="0"/>
          </a:p>
        </p:txBody>
      </p:sp>
    </p:spTree>
    <p:extLst>
      <p:ext uri="{BB962C8B-B14F-4D97-AF65-F5344CB8AC3E}">
        <p14:creationId xmlns:p14="http://schemas.microsoft.com/office/powerpoint/2010/main" val="3862725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cstate="print"/>
          <a:stretch>
            <a:fillRect/>
          </a:stretch>
        </p:blipFill>
        <p:spPr>
          <a:xfrm>
            <a:off x="-324544" y="-23025"/>
            <a:ext cx="7134225" cy="3800475"/>
          </a:xfrm>
          <a:prstGeom prst="rect">
            <a:avLst/>
          </a:prstGeom>
        </p:spPr>
      </p:pic>
      <p:pic>
        <p:nvPicPr>
          <p:cNvPr id="7" name="Obrázek 6"/>
          <p:cNvPicPr>
            <a:picLocks noChangeAspect="1"/>
          </p:cNvPicPr>
          <p:nvPr/>
        </p:nvPicPr>
        <p:blipFill>
          <a:blip r:embed="rId5" cstate="print"/>
          <a:stretch>
            <a:fillRect/>
          </a:stretch>
        </p:blipFill>
        <p:spPr>
          <a:xfrm>
            <a:off x="2195736" y="2276872"/>
            <a:ext cx="7486650" cy="4705350"/>
          </a:xfrm>
          <a:prstGeom prst="rect">
            <a:avLst/>
          </a:prstGeom>
        </p:spPr>
      </p:pic>
      <p:sp>
        <p:nvSpPr>
          <p:cNvPr id="8" name="Obdélníkový bublinový popisek 7"/>
          <p:cNvSpPr/>
          <p:nvPr/>
        </p:nvSpPr>
        <p:spPr>
          <a:xfrm>
            <a:off x="84112" y="4837989"/>
            <a:ext cx="5053658" cy="1668451"/>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Nedostatky v EIA a SEA se obtížně dohánějí. Vzhledem k tomu, že jde o procesy poměrně náročné a podléhající požadavkům unijního práva, a že plánování koncepcí a povolování záměrů trvá dlouhý čas, je především EIA klíčová pro investory. Zároveň se objevují snahy, jak ji obejít, a to jak v konkrétním případě, tak i ve vztahu k právu EU. Na druhou stranu nejde o procesy pro nás nijak nové – proces EIA zavedl již zákon z roku 1992, úpravu SEA jsme přijali rovněž již před vstupem do EU.</a:t>
            </a:r>
            <a:endParaRPr lang="cs-CZ" sz="600" dirty="0"/>
          </a:p>
        </p:txBody>
      </p:sp>
    </p:spTree>
    <p:extLst>
      <p:ext uri="{BB962C8B-B14F-4D97-AF65-F5344CB8AC3E}">
        <p14:creationId xmlns:p14="http://schemas.microsoft.com/office/powerpoint/2010/main" val="10936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52</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smtClean="0"/>
              <a:t>Prameny: unijní </a:t>
            </a:r>
            <a:r>
              <a:rPr lang="cs-CZ" b="1" dirty="0" smtClean="0"/>
              <a:t>právo</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smtClean="0"/>
              <a:t>SMĚRNICE EIA</a:t>
            </a:r>
          </a:p>
          <a:p>
            <a:pPr marL="285750" indent="-285750">
              <a:buFont typeface="Arial" panose="020B0604020202020204" pitchFamily="34" charset="0"/>
              <a:buChar char="•"/>
            </a:pPr>
            <a:r>
              <a:rPr lang="cs-CZ" dirty="0" smtClean="0"/>
              <a:t>Původní směrnice </a:t>
            </a:r>
            <a:r>
              <a:rPr lang="cs-CZ" dirty="0"/>
              <a:t>č. 85/337/EC o </a:t>
            </a:r>
            <a:r>
              <a:rPr lang="cs-CZ" dirty="0" smtClean="0"/>
              <a:t>hodnocení </a:t>
            </a:r>
            <a:r>
              <a:rPr lang="cs-CZ" dirty="0"/>
              <a:t>vlivů určitých veřejných a soukromých projektů na životní prostředí </a:t>
            </a:r>
            <a:r>
              <a:rPr lang="cs-CZ" dirty="0" smtClean="0"/>
              <a:t>– nahrazena v roce 2012 </a:t>
            </a:r>
          </a:p>
          <a:p>
            <a:pPr marL="285750" indent="-285750">
              <a:buFont typeface="Arial" panose="020B0604020202020204" pitchFamily="34" charset="0"/>
              <a:buChar char="•"/>
            </a:pPr>
            <a:r>
              <a:rPr lang="cs-CZ" b="1" dirty="0" smtClean="0"/>
              <a:t>Směrnice </a:t>
            </a:r>
            <a:r>
              <a:rPr lang="cs-CZ" b="1" dirty="0"/>
              <a:t>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a:t>
            </a:r>
            <a:r>
              <a:rPr lang="cs-CZ" dirty="0" smtClean="0"/>
              <a:t>. 5. 2017)</a:t>
            </a:r>
          </a:p>
          <a:p>
            <a:pPr marL="285750" indent="-285750">
              <a:buFont typeface="Arial" panose="020B0604020202020204" pitchFamily="34" charset="0"/>
              <a:buChar char="•"/>
            </a:pPr>
            <a:endParaRPr lang="cs-CZ" dirty="0" smtClean="0"/>
          </a:p>
          <a:p>
            <a:r>
              <a:rPr lang="cs-CZ" b="1" dirty="0" smtClean="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r>
              <a:rPr lang="cs-CZ" dirty="0" smtClean="0"/>
              <a:t>)</a:t>
            </a:r>
          </a:p>
          <a:p>
            <a:pPr marL="285750" indent="-285750">
              <a:buFont typeface="Arial" panose="020B0604020202020204" pitchFamily="34" charset="0"/>
              <a:buChar char="•"/>
            </a:pPr>
            <a:endParaRPr lang="cs-CZ" b="1" dirty="0"/>
          </a:p>
          <a:p>
            <a:r>
              <a:rPr lang="cs-CZ" b="1" dirty="0" smtClean="0"/>
              <a:t>NATURA 2000</a:t>
            </a:r>
          </a:p>
          <a:p>
            <a:pPr marL="285750" indent="-285750">
              <a:buFont typeface="Arial" panose="020B0604020202020204" pitchFamily="34" charset="0"/>
              <a:buChar char="•"/>
            </a:pPr>
            <a:r>
              <a:rPr lang="cs-CZ" dirty="0"/>
              <a:t>Směrnice č. 92/43/EHS o ochraně přírodních stanovišť, volně žijících živočichů a planě rostoucích </a:t>
            </a:r>
            <a:r>
              <a:rPr lang="cs-CZ" dirty="0" smtClean="0"/>
              <a:t>rostlin</a:t>
            </a:r>
          </a:p>
          <a:p>
            <a:pPr marL="285750" indent="-285750">
              <a:buFont typeface="Arial" panose="020B0604020202020204" pitchFamily="34" charset="0"/>
              <a:buChar char="•"/>
            </a:pPr>
            <a:endParaRPr lang="cs-CZ" b="1" dirty="0"/>
          </a:p>
          <a:p>
            <a:pPr algn="just"/>
            <a:r>
              <a:rPr lang="cs-CZ" sz="1600" b="1" i="1" dirty="0" smtClean="0"/>
              <a:t>Čl. 6 odst. 3: </a:t>
            </a:r>
            <a:r>
              <a:rPr lang="cs-CZ" sz="1600" b="1" i="1" dirty="0">
                <a:solidFill>
                  <a:srgbClr val="00B050"/>
                </a:solidFill>
              </a:rPr>
              <a:t>Jakýkoli plán nebo projekt</a:t>
            </a:r>
            <a:r>
              <a:rPr lang="cs-CZ" sz="1600" i="1" dirty="0"/>
              <a:t>, který s určitou lokalitou přímo nesouvisí nebo není pro péči o ni nezbytný, avšak bude mít pravděpodobně na tuto lokalitu významný vliv, a to buď samostatně, nebo v kombinaci s jinými plány nebo projekty, podléhá odpovídajícímu posouzení jeho důsledků pro lokalitu z hlediska cílů její ochrany.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smtClean="0"/>
          </a:p>
          <a:p>
            <a:endParaRPr lang="cs-CZ" b="1" dirty="0"/>
          </a:p>
        </p:txBody>
      </p:sp>
    </p:spTree>
    <p:extLst>
      <p:ext uri="{BB962C8B-B14F-4D97-AF65-F5344CB8AC3E}">
        <p14:creationId xmlns:p14="http://schemas.microsoft.com/office/powerpoint/2010/main" val="33179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53</a:t>
            </a:fld>
            <a:endParaRPr lang="en-GB"/>
          </a:p>
        </p:txBody>
      </p:sp>
      <p:sp>
        <p:nvSpPr>
          <p:cNvPr id="230403" name="Rectangle 3"/>
          <p:cNvSpPr>
            <a:spLocks noGrp="1" noChangeArrowheads="1"/>
          </p:cNvSpPr>
          <p:nvPr>
            <p:ph type="body" idx="1"/>
          </p:nvPr>
        </p:nvSpPr>
        <p:spPr>
          <a:xfrm>
            <a:off x="3700636" y="2832448"/>
            <a:ext cx="1960563" cy="563563"/>
          </a:xfrm>
        </p:spPr>
        <p:txBody>
          <a:bodyPr>
            <a:normAutofit fontScale="92500" lnSpcReduction="20000"/>
          </a:bodyPr>
          <a:lstStyle/>
          <a:p>
            <a:pPr algn="ctr" defTabSz="762000">
              <a:buFontTx/>
              <a:buNone/>
            </a:pPr>
            <a:r>
              <a:rPr lang="nl-BE" sz="3500" dirty="0" smtClean="0"/>
              <a:t>Poli</a:t>
            </a:r>
            <a:r>
              <a:rPr lang="cs-CZ" sz="3500" dirty="0" smtClean="0"/>
              <a:t>tiky</a:t>
            </a:r>
            <a:r>
              <a:rPr lang="nl-BE" sz="3900" dirty="0" smtClean="0"/>
              <a:t> </a:t>
            </a:r>
            <a:endParaRPr lang="nl-BE" sz="3900" dirty="0"/>
          </a:p>
          <a:p>
            <a:pPr algn="ctr" defTabSz="762000">
              <a:buFontTx/>
              <a:buNone/>
            </a:pPr>
            <a:endParaRPr lang="nl-BE" dirty="0"/>
          </a:p>
        </p:txBody>
      </p:sp>
      <p:sp>
        <p:nvSpPr>
          <p:cNvPr id="230404" name="Freeform 4"/>
          <p:cNvSpPr>
            <a:spLocks/>
          </p:cNvSpPr>
          <p:nvPr/>
        </p:nvSpPr>
        <p:spPr bwMode="auto">
          <a:xfrm>
            <a:off x="1187624" y="204065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6" name="Line 6"/>
          <p:cNvSpPr>
            <a:spLocks noChangeShapeType="1"/>
          </p:cNvSpPr>
          <p:nvPr/>
        </p:nvSpPr>
        <p:spPr bwMode="auto">
          <a:xfrm>
            <a:off x="3276600" y="2996084"/>
            <a:ext cx="280828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07" name="Rectangle 7"/>
          <p:cNvSpPr>
            <a:spLocks noChangeArrowheads="1"/>
          </p:cNvSpPr>
          <p:nvPr/>
        </p:nvSpPr>
        <p:spPr bwMode="auto">
          <a:xfrm>
            <a:off x="3060006" y="384056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800" dirty="0" smtClean="0"/>
              <a:t>Plány</a:t>
            </a:r>
            <a:r>
              <a:rPr lang="nl-BE" sz="2800" dirty="0" smtClean="0"/>
              <a:t> </a:t>
            </a:r>
            <a:r>
              <a:rPr lang="nl-BE" sz="2800" dirty="0"/>
              <a:t>&amp; </a:t>
            </a:r>
            <a:r>
              <a:rPr lang="nl-BE" sz="2800" dirty="0" smtClean="0"/>
              <a:t>Program</a:t>
            </a:r>
            <a:r>
              <a:rPr lang="cs-CZ" sz="2800" dirty="0" smtClean="0"/>
              <a:t>y</a:t>
            </a:r>
            <a:endParaRPr lang="nl-BE" sz="4400" dirty="0"/>
          </a:p>
          <a:p>
            <a:pPr marL="342900" indent="-342900" defTabSz="762000">
              <a:buFontTx/>
              <a:buNone/>
            </a:pPr>
            <a:r>
              <a:rPr lang="cs-CZ" sz="2800" dirty="0" smtClean="0"/>
              <a:t> - </a:t>
            </a:r>
            <a:r>
              <a:rPr lang="cs-CZ" sz="2000" dirty="0" smtClean="0"/>
              <a:t>směrnice </a:t>
            </a:r>
            <a:r>
              <a:rPr lang="nl-BE" sz="2000" dirty="0" smtClean="0"/>
              <a:t>SEA</a:t>
            </a:r>
            <a:r>
              <a:rPr lang="cs-CZ" sz="2000" dirty="0" smtClean="0"/>
              <a:t>, NATURA 2000</a:t>
            </a:r>
            <a:r>
              <a:rPr lang="nl-BE" sz="2000" dirty="0" smtClean="0"/>
              <a:t> </a:t>
            </a:r>
            <a:endParaRPr lang="nl-BE" sz="4400" dirty="0"/>
          </a:p>
        </p:txBody>
      </p:sp>
      <p:sp>
        <p:nvSpPr>
          <p:cNvPr id="230408" name="Rectangle 8"/>
          <p:cNvSpPr>
            <a:spLocks noChangeArrowheads="1"/>
          </p:cNvSpPr>
          <p:nvPr/>
        </p:nvSpPr>
        <p:spPr bwMode="auto">
          <a:xfrm>
            <a:off x="2124249" y="5064845"/>
            <a:ext cx="58674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3200" dirty="0" smtClean="0"/>
              <a:t>Záměry – </a:t>
            </a:r>
            <a:r>
              <a:rPr lang="cs-CZ" sz="2800" dirty="0" smtClean="0"/>
              <a:t>směrnice EIA, NATURA 2000</a:t>
            </a:r>
            <a:endParaRPr lang="nl-BE" sz="4400" dirty="0"/>
          </a:p>
        </p:txBody>
      </p:sp>
      <p:sp>
        <p:nvSpPr>
          <p:cNvPr id="230409" name="Line 9"/>
          <p:cNvSpPr>
            <a:spLocks noChangeShapeType="1"/>
          </p:cNvSpPr>
          <p:nvPr/>
        </p:nvSpPr>
        <p:spPr bwMode="auto">
          <a:xfrm>
            <a:off x="3348212" y="3551958"/>
            <a:ext cx="27479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230410" name="Line 10"/>
          <p:cNvSpPr>
            <a:spLocks noChangeShapeType="1"/>
          </p:cNvSpPr>
          <p:nvPr/>
        </p:nvSpPr>
        <p:spPr bwMode="auto">
          <a:xfrm>
            <a:off x="2195687" y="4848945"/>
            <a:ext cx="51847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DATA\grafika\pruh 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6" name="Obdélníkový bublinový popisek 15"/>
          <p:cNvSpPr/>
          <p:nvPr/>
        </p:nvSpPr>
        <p:spPr>
          <a:xfrm>
            <a:off x="3218074" y="510047"/>
            <a:ext cx="4886250"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smtClean="0"/>
              <a:t>Česká úprava vychází z unijních směrnic (EIA a SEA), které vyžadují posuzování koncepcí a záměrů. Politik se tedy SEA netýká, ovšem např. u Politiky územního rozvoje se posouzení provádí. Vedle toho procesy EIA a SEA v českém právu zajišťují také ochranu lokalit v soustavě Natura 2000 (evropsky významné lokality a ptačí oblasti).</a:t>
            </a:r>
            <a:endParaRPr lang="cs-CZ" sz="600" dirty="0"/>
          </a:p>
        </p:txBody>
      </p:sp>
    </p:spTree>
    <p:extLst>
      <p:ext uri="{BB962C8B-B14F-4D97-AF65-F5344CB8AC3E}">
        <p14:creationId xmlns:p14="http://schemas.microsoft.com/office/powerpoint/2010/main" val="1999975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54</a:t>
            </a:fld>
            <a:endParaRPr lang="en-GB"/>
          </a:p>
        </p:txBody>
      </p:sp>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err="1" smtClean="0"/>
              <a:t>Praměny</a:t>
            </a:r>
            <a:r>
              <a:rPr lang="cs-CZ" b="1" dirty="0" smtClean="0"/>
              <a:t>: č</a:t>
            </a:r>
            <a:r>
              <a:rPr lang="cs-CZ" b="1" dirty="0" smtClean="0"/>
              <a:t>eské </a:t>
            </a:r>
            <a:r>
              <a:rPr lang="cs-CZ" b="1" dirty="0" smtClean="0"/>
              <a:t>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solidFill>
                  <a:schemeClr val="accent2"/>
                </a:solidFill>
              </a:rPr>
              <a:t>Zákon </a:t>
            </a:r>
            <a:r>
              <a:rPr lang="cs-CZ" b="1" dirty="0">
                <a:solidFill>
                  <a:schemeClr val="accent2"/>
                </a:solidFill>
              </a:rPr>
              <a:t>č. 100/2001 Sb., o posuzování vlivů na životní </a:t>
            </a:r>
            <a:r>
              <a:rPr lang="cs-CZ" b="1" dirty="0" smtClean="0">
                <a:solidFill>
                  <a:schemeClr val="accent2"/>
                </a:solidFill>
              </a:rPr>
              <a:t>prostředí</a:t>
            </a:r>
          </a:p>
          <a:p>
            <a:r>
              <a:rPr lang="cs-CZ" dirty="0" smtClean="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smtClean="0"/>
              <a:t>vyhl.č</a:t>
            </a:r>
            <a:r>
              <a:rPr lang="cs-CZ" dirty="0"/>
              <a:t>. 457/2001 Sb., o odborné způsobilosti a úpravě některých dalších otázek souvisejících s posuzováním vlivů na životní prostředí </a:t>
            </a:r>
            <a:endParaRPr lang="cs-CZ" dirty="0" smtClean="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smtClean="0"/>
              <a:t>vyhl.č</a:t>
            </a:r>
            <a:r>
              <a:rPr lang="cs-CZ" dirty="0"/>
              <a:t>. 353/2004 Sb., kterou se stanoví bližší podmínky osvědčení o odborné způsobilosti pro oblast posuzování vlivů na veřejné zdraví, postup při jejich ověřování a postup při udělování a odnímání </a:t>
            </a:r>
            <a:r>
              <a:rPr lang="cs-CZ" dirty="0" smtClean="0"/>
              <a:t>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smtClean="0"/>
          </a:p>
          <a:p>
            <a:pPr marL="285750" indent="-285750">
              <a:buFont typeface="Arial" panose="020B0604020202020204" pitchFamily="34" charset="0"/>
              <a:buChar char="•"/>
            </a:pPr>
            <a:r>
              <a:rPr lang="cs-CZ" b="1" dirty="0" smtClean="0"/>
              <a:t>Zákon č</a:t>
            </a:r>
            <a:r>
              <a:rPr lang="cs-CZ" b="1" dirty="0"/>
              <a:t>. 183/2006 Sb., o územním plánování a stavebním </a:t>
            </a:r>
            <a:r>
              <a:rPr lang="cs-CZ" b="1" dirty="0" smtClean="0"/>
              <a:t>řádu (stavební zákon)</a:t>
            </a:r>
          </a:p>
          <a:p>
            <a:r>
              <a:rPr lang="cs-CZ" dirty="0" smtClean="0"/>
              <a:t>	(specifická úprava dílčích aspektů EIA, SEA)</a:t>
            </a:r>
          </a:p>
          <a:p>
            <a:pPr marL="285750" indent="-285750">
              <a:buFont typeface="Arial" panose="020B0604020202020204" pitchFamily="34" charset="0"/>
              <a:buChar char="•"/>
            </a:pPr>
            <a:r>
              <a:rPr lang="cs-CZ" b="1" dirty="0" smtClean="0"/>
              <a:t>Zákon č</a:t>
            </a:r>
            <a:r>
              <a:rPr lang="cs-CZ" b="1" dirty="0"/>
              <a:t>. 114/1992 Sb., o ochraně přírody a krajiny </a:t>
            </a:r>
            <a:r>
              <a:rPr lang="cs-CZ" b="1" dirty="0" smtClean="0"/>
              <a:t>(ZOPK)</a:t>
            </a:r>
          </a:p>
          <a:p>
            <a:r>
              <a:rPr lang="cs-CZ" dirty="0" smtClean="0"/>
              <a:t>	(ochrana NATURA 2000)</a:t>
            </a:r>
          </a:p>
          <a:p>
            <a:pPr marL="285750" indent="-285750">
              <a:buFont typeface="Arial" panose="020B0604020202020204" pitchFamily="34" charset="0"/>
              <a:buChar char="•"/>
            </a:pPr>
            <a:r>
              <a:rPr lang="cs-CZ" dirty="0" smtClean="0"/>
              <a:t>Zákon </a:t>
            </a:r>
            <a:r>
              <a:rPr lang="cs-CZ" dirty="0"/>
              <a:t>č. 17/1992 Sb., o životním prostředí </a:t>
            </a:r>
            <a:endParaRPr lang="cs-CZ" dirty="0" smtClean="0"/>
          </a:p>
          <a:p>
            <a:r>
              <a:rPr lang="cs-CZ" b="1" dirty="0" smtClean="0"/>
              <a:t>	</a:t>
            </a:r>
            <a:r>
              <a:rPr lang="cs-CZ" dirty="0" smtClean="0"/>
              <a:t>(zásady)</a:t>
            </a:r>
            <a:endParaRPr lang="cs-CZ" dirty="0"/>
          </a:p>
        </p:txBody>
      </p:sp>
    </p:spTree>
    <p:extLst>
      <p:ext uri="{BB962C8B-B14F-4D97-AF65-F5344CB8AC3E}">
        <p14:creationId xmlns:p14="http://schemas.microsoft.com/office/powerpoint/2010/main" val="162950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65375" y="429156"/>
            <a:ext cx="7992888" cy="584775"/>
          </a:xfrm>
          <a:prstGeom prst="rect">
            <a:avLst/>
          </a:prstGeom>
          <a:noFill/>
        </p:spPr>
        <p:txBody>
          <a:bodyPr wrap="square" rtlCol="0">
            <a:spAutoFit/>
          </a:bodyPr>
          <a:lstStyle/>
          <a:p>
            <a:r>
              <a:rPr lang="cs-CZ" sz="3200" b="1" dirty="0"/>
              <a:t>Principy posuzování vlivů na životní prostředí</a:t>
            </a:r>
          </a:p>
        </p:txBody>
      </p:sp>
      <p:sp>
        <p:nvSpPr>
          <p:cNvPr id="8" name="Rectangle 1030"/>
          <p:cNvSpPr>
            <a:spLocks noChangeArrowheads="1"/>
          </p:cNvSpPr>
          <p:nvPr/>
        </p:nvSpPr>
        <p:spPr bwMode="auto">
          <a:xfrm>
            <a:off x="359532" y="1361404"/>
            <a:ext cx="84249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cs-CZ" sz="2800" b="1" dirty="0" smtClean="0"/>
              <a:t>Zásada výběru aktivit podléhajících posuzování vlivů</a:t>
            </a:r>
          </a:p>
          <a:p>
            <a:pPr marL="914400" lvl="1" indent="-457200">
              <a:buFont typeface="Arial" panose="020B0604020202020204" pitchFamily="34" charset="0"/>
              <a:buChar char="•"/>
            </a:pPr>
            <a:r>
              <a:rPr lang="cs-CZ" sz="2800" dirty="0" smtClean="0"/>
              <a:t>taxativní vyjmenování předmětných aktivit podléhajících posouzení,</a:t>
            </a:r>
          </a:p>
          <a:p>
            <a:pPr marL="914400" lvl="1" indent="-457200">
              <a:buFont typeface="Arial" panose="020B0604020202020204" pitchFamily="34" charset="0"/>
              <a:buChar char="•"/>
            </a:pPr>
            <a:r>
              <a:rPr lang="cs-CZ" sz="2800" dirty="0" smtClean="0"/>
              <a:t>předběžné hodnocení jednotlivých záměrů či koncepcí.</a:t>
            </a:r>
            <a:endParaRPr lang="cs-CZ" altLang="cs-CZ" sz="2800" i="1" dirty="0" smtClean="0"/>
          </a:p>
          <a:p>
            <a:pPr marL="457200" indent="-457200">
              <a:buFont typeface="Arial" panose="020B0604020202020204" pitchFamily="34" charset="0"/>
              <a:buChar char="•"/>
            </a:pPr>
            <a:r>
              <a:rPr lang="cs-CZ" sz="2800" b="1" dirty="0" smtClean="0"/>
              <a:t>Zásada komplexnosti</a:t>
            </a:r>
          </a:p>
          <a:p>
            <a:pPr marL="457200" indent="-457200">
              <a:buFont typeface="Arial" panose="020B0604020202020204" pitchFamily="34" charset="0"/>
              <a:buChar char="•"/>
            </a:pPr>
            <a:r>
              <a:rPr lang="cs-CZ" sz="2800" b="1" dirty="0"/>
              <a:t>Zásada alternativního </a:t>
            </a:r>
            <a:r>
              <a:rPr lang="cs-CZ" sz="2800" b="1" dirty="0" smtClean="0"/>
              <a:t>řešení</a:t>
            </a:r>
          </a:p>
          <a:p>
            <a:pPr marL="457200" indent="-457200">
              <a:buFont typeface="Arial" panose="020B0604020202020204" pitchFamily="34" charset="0"/>
              <a:buChar char="•"/>
            </a:pPr>
            <a:r>
              <a:rPr lang="cs-CZ" sz="2800" b="1" dirty="0"/>
              <a:t>Zásada </a:t>
            </a:r>
            <a:r>
              <a:rPr lang="cs-CZ" sz="2800" b="1" dirty="0" smtClean="0"/>
              <a:t>včasnosti</a:t>
            </a:r>
          </a:p>
          <a:p>
            <a:pPr marL="457200" indent="-457200">
              <a:buFont typeface="Arial" panose="020B0604020202020204" pitchFamily="34" charset="0"/>
              <a:buChar char="•"/>
            </a:pPr>
            <a:r>
              <a:rPr lang="cs-CZ" sz="2800" b="1" dirty="0"/>
              <a:t>Zásada účasti </a:t>
            </a:r>
            <a:r>
              <a:rPr lang="cs-CZ" sz="2800" b="1" dirty="0" smtClean="0"/>
              <a:t>odborníků</a:t>
            </a:r>
          </a:p>
          <a:p>
            <a:pPr marL="457200" indent="-457200">
              <a:buFont typeface="Arial" panose="020B0604020202020204" pitchFamily="34" charset="0"/>
              <a:buChar char="•"/>
            </a:pPr>
            <a:r>
              <a:rPr lang="cs-CZ" sz="2800" b="1" dirty="0"/>
              <a:t>Zásada účasti </a:t>
            </a:r>
            <a:r>
              <a:rPr lang="cs-CZ" sz="2800" b="1" dirty="0" smtClean="0"/>
              <a:t>veřejnosti</a:t>
            </a:r>
          </a:p>
          <a:p>
            <a:pPr marL="457200" indent="-457200">
              <a:buFont typeface="Arial" panose="020B0604020202020204" pitchFamily="34" charset="0"/>
              <a:buChar char="•"/>
            </a:pPr>
            <a:r>
              <a:rPr lang="cs-CZ" sz="2800" b="1" dirty="0"/>
              <a:t>Zásada odborné kontroly neboli </a:t>
            </a:r>
            <a:r>
              <a:rPr lang="cs-CZ" sz="2800" b="1" dirty="0" err="1" smtClean="0"/>
              <a:t>dvoustupňovitosti</a:t>
            </a:r>
            <a:endParaRPr lang="cs-CZ" sz="2800" b="1" dirty="0" smtClean="0"/>
          </a:p>
          <a:p>
            <a:pPr marL="457200" indent="-457200">
              <a:buFont typeface="Arial" panose="020B0604020202020204" pitchFamily="34" charset="0"/>
              <a:buChar char="•"/>
            </a:pPr>
            <a:r>
              <a:rPr lang="cs-CZ" sz="2800" b="1" dirty="0"/>
              <a:t>Zásada transparentnosti a spolupráce</a:t>
            </a:r>
            <a:endParaRPr lang="en-US" altLang="cs-CZ" sz="2800" b="1" i="1" dirty="0"/>
          </a:p>
        </p:txBody>
      </p:sp>
    </p:spTree>
    <p:extLst>
      <p:ext uri="{BB962C8B-B14F-4D97-AF65-F5344CB8AC3E}">
        <p14:creationId xmlns:p14="http://schemas.microsoft.com/office/powerpoint/2010/main" val="28830067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EIA\SEA</a:t>
            </a:r>
            <a:endParaRPr lang="cs-CZ" sz="4000" b="1" dirty="0"/>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smtClean="0"/>
              <a:t>§ 3 a), b) zákona č. 100/2001 Sb. (ZEIA):</a:t>
            </a:r>
          </a:p>
          <a:p>
            <a:endParaRPr lang="cs-CZ" altLang="cs-CZ" sz="2000" b="1" dirty="0"/>
          </a:p>
          <a:p>
            <a:r>
              <a:rPr lang="cs-CZ" altLang="cs-CZ" sz="2000" b="1" dirty="0" smtClean="0"/>
              <a:t>Pro </a:t>
            </a:r>
            <a:r>
              <a:rPr lang="cs-CZ" altLang="cs-CZ" sz="2000" b="1" dirty="0"/>
              <a:t>účely tohoto zákona se rozumí</a:t>
            </a:r>
          </a:p>
          <a:p>
            <a:r>
              <a:rPr lang="cs-CZ" altLang="cs-CZ" sz="2000" b="1" dirty="0"/>
              <a:t> </a:t>
            </a:r>
          </a:p>
          <a:p>
            <a:r>
              <a:rPr lang="cs-CZ" altLang="cs-CZ" sz="2000" b="1" dirty="0"/>
              <a:t>a) </a:t>
            </a:r>
            <a:r>
              <a:rPr lang="cs-CZ" altLang="cs-CZ" sz="2000" b="1" dirty="0" smtClean="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smtClean="0"/>
              <a:t>,</a:t>
            </a:r>
            <a:endParaRPr lang="cs-CZ" altLang="cs-CZ" sz="2000" b="1" dirty="0"/>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r>
              <a:rPr lang="cs-CZ" altLang="cs-CZ" sz="2000" b="1" i="1" dirty="0" smtClean="0"/>
              <a:t>,</a:t>
            </a:r>
            <a:endParaRPr lang="en-US" altLang="cs-CZ" sz="2000" i="1" dirty="0"/>
          </a:p>
        </p:txBody>
      </p:sp>
      <p:sp>
        <p:nvSpPr>
          <p:cNvPr id="6" name="Obdélníkový bublinový popisek 5"/>
          <p:cNvSpPr/>
          <p:nvPr/>
        </p:nvSpPr>
        <p:spPr>
          <a:xfrm>
            <a:off x="4431381" y="235546"/>
            <a:ext cx="4353087" cy="1237529"/>
          </a:xfrm>
          <a:prstGeom prst="wedgeRectCallout">
            <a:avLst>
              <a:gd name="adj1" fmla="val -23414"/>
              <a:gd name="adj2" fmla="val 57362"/>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400" dirty="0" smtClean="0"/>
              <a:t>Procesy EIA a SEA upravuje především zákon č. 100/2001 Sb. Zde vidíte definici záměru a koncepce. Všimněte si, že vymezení záměrů je provedeno zejména v příloze zákona. Zákon neobsahuje přesný výčet posuzovaných koncepcí, ale stanoví pravidlo, podle kterého se jedná o koncepce, které stanoví závazný rámec pro realizaci záměrů.</a:t>
            </a:r>
            <a:endParaRPr lang="cs-CZ" sz="600" dirty="0"/>
          </a:p>
        </p:txBody>
      </p:sp>
    </p:spTree>
    <p:extLst>
      <p:ext uri="{BB962C8B-B14F-4D97-AF65-F5344CB8AC3E}">
        <p14:creationId xmlns:p14="http://schemas.microsoft.com/office/powerpoint/2010/main" val="17873058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3"/>
          <a:stretch>
            <a:fillRect/>
          </a:stretch>
        </p:blipFill>
        <p:spPr>
          <a:xfrm>
            <a:off x="435023" y="262382"/>
            <a:ext cx="8229190" cy="6055903"/>
          </a:xfrm>
          <a:prstGeom prst="rect">
            <a:avLst/>
          </a:prstGeom>
        </p:spPr>
      </p:pic>
      <p:sp>
        <p:nvSpPr>
          <p:cNvPr id="5" name="Obdélníkový bublinový popisek 4"/>
          <p:cNvSpPr/>
          <p:nvPr/>
        </p:nvSpPr>
        <p:spPr>
          <a:xfrm>
            <a:off x="1763688" y="5013176"/>
            <a:ext cx="4353087" cy="1237529"/>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Příloha zákona nejen podává výčet posuzovaných záměrů, ale zároveň rozlišuje, kdo posouzení provádí a zda se záměr posuzuje vždy, nebo podléhá </a:t>
            </a:r>
            <a:r>
              <a:rPr lang="cs-CZ" sz="1400" dirty="0" err="1" smtClean="0"/>
              <a:t>předposouzení</a:t>
            </a:r>
            <a:r>
              <a:rPr lang="cs-CZ" sz="1400" dirty="0" smtClean="0"/>
              <a:t> (zjišťovacímu řízení) – viz označení sloupců vpravo.</a:t>
            </a:r>
            <a:endParaRPr lang="cs-CZ" sz="600" dirty="0"/>
          </a:p>
        </p:txBody>
      </p:sp>
    </p:spTree>
    <p:extLst>
      <p:ext uri="{BB962C8B-B14F-4D97-AF65-F5344CB8AC3E}">
        <p14:creationId xmlns:p14="http://schemas.microsoft.com/office/powerpoint/2010/main" val="11817340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Zjišťovací řízení x EIA/SEA</a:t>
            </a:r>
            <a:endParaRPr lang="cs-CZ" sz="4000" b="1" dirty="0"/>
          </a:p>
        </p:txBody>
      </p:sp>
      <p:sp>
        <p:nvSpPr>
          <p:cNvPr id="8" name="Rectangle 1030"/>
          <p:cNvSpPr>
            <a:spLocks noChangeArrowheads="1"/>
          </p:cNvSpPr>
          <p:nvPr/>
        </p:nvSpPr>
        <p:spPr bwMode="auto">
          <a:xfrm>
            <a:off x="289792" y="1526547"/>
            <a:ext cx="87363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dirty="0"/>
              <a:t>Účel zjišťovacího řízení, </a:t>
            </a:r>
            <a:r>
              <a:rPr lang="cs-CZ" altLang="cs-CZ" sz="2400" b="1" dirty="0" smtClean="0"/>
              <a:t>které se někdy označuje jako tzv</a:t>
            </a:r>
            <a:r>
              <a:rPr lang="cs-CZ" altLang="cs-CZ" sz="2400" b="1" dirty="0"/>
              <a:t>. „malá EIA</a:t>
            </a:r>
            <a:r>
              <a:rPr lang="cs-CZ" altLang="cs-CZ" sz="2400" b="1" dirty="0" smtClean="0"/>
              <a:t>“ nebo „malá SEA“, </a:t>
            </a:r>
            <a:r>
              <a:rPr lang="cs-CZ" altLang="cs-CZ" sz="2400" b="1" dirty="0"/>
              <a:t>je dvojí</a:t>
            </a:r>
            <a:r>
              <a:rPr lang="cs-CZ" altLang="cs-CZ" sz="2400" b="1" dirty="0" smtClean="0"/>
              <a:t>:</a:t>
            </a:r>
          </a:p>
          <a:p>
            <a:r>
              <a:rPr lang="cs-CZ" altLang="cs-CZ" sz="2400" b="1" i="1" dirty="0" smtClean="0"/>
              <a:t> </a:t>
            </a:r>
          </a:p>
          <a:p>
            <a:r>
              <a:rPr lang="cs-CZ" altLang="cs-CZ" sz="2400" i="1" dirty="0" smtClean="0"/>
              <a:t>• </a:t>
            </a:r>
            <a:r>
              <a:rPr lang="cs-CZ" altLang="cs-CZ" sz="2400" i="1" dirty="0"/>
              <a:t>určit, </a:t>
            </a:r>
            <a:r>
              <a:rPr lang="cs-CZ" altLang="cs-CZ" sz="2400" b="1" i="1" dirty="0"/>
              <a:t>zda</a:t>
            </a:r>
            <a:r>
              <a:rPr lang="cs-CZ" altLang="cs-CZ" sz="2400" i="1" dirty="0"/>
              <a:t> záměr bude nebo nebude předmětem posuzování, </a:t>
            </a:r>
            <a:endParaRPr lang="cs-CZ" altLang="cs-CZ" sz="2400" i="1" dirty="0" smtClean="0"/>
          </a:p>
          <a:p>
            <a:pPr algn="just"/>
            <a:r>
              <a:rPr lang="cs-CZ" altLang="cs-CZ" sz="2400" i="1" dirty="0" smtClean="0"/>
              <a:t>• </a:t>
            </a:r>
            <a:r>
              <a:rPr lang="cs-CZ" altLang="cs-CZ" sz="2400" i="1" dirty="0"/>
              <a:t>určit </a:t>
            </a:r>
            <a:r>
              <a:rPr lang="cs-CZ" altLang="cs-CZ" sz="2400" b="1" i="1" dirty="0"/>
              <a:t>rozsah</a:t>
            </a:r>
            <a:r>
              <a:rPr lang="cs-CZ" altLang="cs-CZ" sz="2400" i="1" dirty="0"/>
              <a:t> posouzení vlivů záměru s ohledem na jeho povahu či specifické faktory životního prostředí </a:t>
            </a:r>
            <a:r>
              <a:rPr lang="cs-CZ" altLang="cs-CZ" sz="2400" i="1" dirty="0" smtClean="0"/>
              <a:t>apod.</a:t>
            </a:r>
          </a:p>
          <a:p>
            <a:pPr algn="just"/>
            <a:endParaRPr lang="cs-CZ" altLang="cs-CZ" sz="2400" i="1" dirty="0"/>
          </a:p>
          <a:p>
            <a:pPr algn="just"/>
            <a:r>
              <a:rPr lang="cs-CZ" altLang="cs-CZ" sz="2400" i="1" dirty="0" smtClean="0"/>
              <a:t>Ve </a:t>
            </a:r>
            <a:r>
              <a:rPr lang="cs-CZ" altLang="cs-CZ" sz="2400" i="1" dirty="0"/>
              <a:t>zjišťovacím řízení tak dochází k upřesnění informací, které je vhodné uvést do dokumentace vlivů záměru. Vyhodnocení, zda záměr bude posuzovány v procesu EIA, bývá také označován anglickým termínem </a:t>
            </a:r>
            <a:r>
              <a:rPr lang="cs-CZ" altLang="cs-CZ" sz="2400" b="1" i="1" dirty="0" err="1">
                <a:solidFill>
                  <a:schemeClr val="accent5"/>
                </a:solidFill>
              </a:rPr>
              <a:t>screening</a:t>
            </a:r>
            <a:r>
              <a:rPr lang="cs-CZ" altLang="cs-CZ" sz="2400" i="1" dirty="0"/>
              <a:t> . V případě, že je v rámci </a:t>
            </a:r>
            <a:r>
              <a:rPr lang="cs-CZ" altLang="cs-CZ" sz="2400" i="1" dirty="0" err="1"/>
              <a:t>screeningu</a:t>
            </a:r>
            <a:r>
              <a:rPr lang="cs-CZ" altLang="cs-CZ" sz="2400" i="1" dirty="0"/>
              <a:t> zjištěno, že záměr má být posouzen, přistoupí se k tzv. </a:t>
            </a:r>
            <a:r>
              <a:rPr lang="cs-CZ" altLang="cs-CZ" sz="2400" b="1" i="1" dirty="0" err="1">
                <a:solidFill>
                  <a:schemeClr val="accent5"/>
                </a:solidFill>
              </a:rPr>
              <a:t>scopingu</a:t>
            </a:r>
            <a:r>
              <a:rPr lang="cs-CZ" altLang="cs-CZ" sz="2400" i="1" dirty="0"/>
              <a:t> , tedy ke stanovení rozsahu informací k doplnění.</a:t>
            </a:r>
            <a:endParaRPr lang="cs-CZ" altLang="cs-CZ" sz="2400" i="1" dirty="0">
              <a:solidFill>
                <a:srgbClr val="FF0000"/>
              </a:solidFill>
            </a:endParaRPr>
          </a:p>
        </p:txBody>
      </p:sp>
    </p:spTree>
    <p:extLst>
      <p:ext uri="{BB962C8B-B14F-4D97-AF65-F5344CB8AC3E}">
        <p14:creationId xmlns:p14="http://schemas.microsoft.com/office/powerpoint/2010/main" val="11484456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Co se posuzuje?</a:t>
            </a:r>
            <a:endParaRPr lang="cs-CZ" sz="4000" b="1" dirty="0"/>
          </a:p>
        </p:txBody>
      </p:sp>
      <p:sp>
        <p:nvSpPr>
          <p:cNvPr id="8" name="Rectangle 1030"/>
          <p:cNvSpPr>
            <a:spLocks noChangeArrowheads="1"/>
          </p:cNvSpPr>
          <p:nvPr/>
        </p:nvSpPr>
        <p:spPr bwMode="auto">
          <a:xfrm>
            <a:off x="289792" y="1526547"/>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smtClean="0"/>
              <a:t>§ 2:</a:t>
            </a:r>
          </a:p>
          <a:p>
            <a:pPr algn="just"/>
            <a:r>
              <a:rPr lang="cs-CZ" altLang="cs-CZ" sz="2400" b="1" i="1" dirty="0" smtClean="0"/>
              <a:t>Posuzují </a:t>
            </a:r>
            <a:r>
              <a:rPr lang="cs-CZ" altLang="cs-CZ" sz="2400" b="1" i="1" dirty="0"/>
              <a:t>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a:t>
            </a:r>
            <a:r>
              <a:rPr lang="cs-CZ" altLang="cs-CZ" sz="2400" b="1" i="1" dirty="0" smtClean="0"/>
              <a:t>předpisy </a:t>
            </a:r>
            <a:r>
              <a:rPr lang="cs-CZ" altLang="cs-CZ" sz="2400" b="1" i="1" dirty="0"/>
              <a:t>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a:t>
            </a:r>
            <a:r>
              <a:rPr lang="cs-CZ" altLang="cs-CZ" sz="2400" b="1" i="1" dirty="0" smtClean="0"/>
              <a:t>stanoviště</a:t>
            </a:r>
          </a:p>
          <a:p>
            <a:pPr algn="just"/>
            <a:endParaRPr lang="cs-CZ" altLang="cs-CZ" sz="2400" b="1" i="1" dirty="0">
              <a:solidFill>
                <a:srgbClr val="FF0000"/>
              </a:solidFill>
            </a:endParaRPr>
          </a:p>
          <a:p>
            <a:pPr algn="just"/>
            <a:r>
              <a:rPr lang="cs-CZ" altLang="cs-CZ" sz="2400" b="1" i="1" dirty="0" smtClean="0">
                <a:solidFill>
                  <a:srgbClr val="FF0000"/>
                </a:solidFill>
              </a:rPr>
              <a:t>§ 5 odst. 3 (EIA):</a:t>
            </a:r>
          </a:p>
          <a:p>
            <a:pPr algn="just"/>
            <a:r>
              <a:rPr lang="cs-CZ" altLang="cs-CZ" sz="1600" b="1" i="1" dirty="0" smtClean="0"/>
              <a:t>Při </a:t>
            </a:r>
            <a:r>
              <a:rPr lang="cs-CZ" altLang="cs-CZ" sz="1600" b="1" i="1" dirty="0"/>
              <a:t>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
        <p:nvSpPr>
          <p:cNvPr id="9" name="Obdélníkový bublinový popisek 8"/>
          <p:cNvSpPr/>
          <p:nvPr/>
        </p:nvSpPr>
        <p:spPr>
          <a:xfrm>
            <a:off x="4139952" y="970944"/>
            <a:ext cx="4840052" cy="928978"/>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Zde vidíte vymezení rozsahu posouzení, ze kterého je patrné, o jak komplexní proces jde. Všimněte si i např. vlivů na hmotný majetek a kulturní dědictví.</a:t>
            </a:r>
            <a:endParaRPr lang="cs-CZ" sz="600" dirty="0"/>
          </a:p>
        </p:txBody>
      </p:sp>
    </p:spTree>
    <p:extLst>
      <p:ext uri="{BB962C8B-B14F-4D97-AF65-F5344CB8AC3E}">
        <p14:creationId xmlns:p14="http://schemas.microsoft.com/office/powerpoint/2010/main" val="25956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smtClean="0"/>
              <a:t>OOP</a:t>
            </a:r>
            <a:endParaRPr lang="cs-CZ" b="1" dirty="0"/>
          </a:p>
        </p:txBody>
      </p:sp>
      <p:sp>
        <p:nvSpPr>
          <p:cNvPr id="51" name="TextovéPole 50"/>
          <p:cNvSpPr txBox="1"/>
          <p:nvPr/>
        </p:nvSpPr>
        <p:spPr>
          <a:xfrm>
            <a:off x="4164144" y="1403296"/>
            <a:ext cx="2448272" cy="369332"/>
          </a:xfrm>
          <a:prstGeom prst="rect">
            <a:avLst/>
          </a:prstGeom>
          <a:noFill/>
        </p:spPr>
        <p:txBody>
          <a:bodyPr wrap="square" rtlCol="0">
            <a:spAutoFit/>
          </a:bodyPr>
          <a:lstStyle/>
          <a:p>
            <a:r>
              <a:rPr lang="cs-CZ" b="1" dirty="0" smtClean="0"/>
              <a:t>OOP</a:t>
            </a:r>
            <a:endParaRPr lang="cs-CZ" b="1" dirty="0"/>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ovéPole 12"/>
          <p:cNvSpPr txBox="1"/>
          <p:nvPr/>
        </p:nvSpPr>
        <p:spPr>
          <a:xfrm>
            <a:off x="5364088" y="1484784"/>
            <a:ext cx="5256584" cy="461665"/>
          </a:xfrm>
          <a:prstGeom prst="rect">
            <a:avLst/>
          </a:prstGeom>
          <a:noFill/>
        </p:spPr>
        <p:txBody>
          <a:bodyPr wrap="square" rtlCol="0">
            <a:spAutoFit/>
          </a:bodyPr>
          <a:lstStyle/>
          <a:p>
            <a:r>
              <a:rPr lang="cs-CZ" sz="2400" b="1" i="1" dirty="0" smtClean="0">
                <a:solidFill>
                  <a:schemeClr val="accent2"/>
                </a:solidFill>
              </a:rPr>
              <a:t>Fáze: územní plánování</a:t>
            </a:r>
            <a:endParaRPr lang="cs-CZ" sz="2400" b="1" i="1" dirty="0">
              <a:solidFill>
                <a:schemeClr val="accent2"/>
              </a:solidFill>
            </a:endParaRPr>
          </a:p>
        </p:txBody>
      </p: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Úvodní ustanovení (§ 1 – 3)</a:t>
            </a:r>
            <a:endParaRPr lang="cs-CZ" b="1" dirty="0"/>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a:t>
            </a:r>
            <a:r>
              <a:rPr lang="cs-CZ" b="1" dirty="0" smtClean="0"/>
              <a:t>prostředí (§ 4 – 10)</a:t>
            </a:r>
            <a:endParaRPr lang="cs-CZ" b="1" dirty="0"/>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a:t>
            </a:r>
            <a:r>
              <a:rPr lang="cs-CZ" b="1" dirty="0" smtClean="0"/>
              <a:t>koncepce </a:t>
            </a:r>
            <a:r>
              <a:rPr lang="cs-CZ" b="1" dirty="0"/>
              <a:t>na životní </a:t>
            </a:r>
            <a:r>
              <a:rPr lang="cs-CZ" b="1" dirty="0" smtClean="0"/>
              <a:t>prostředí (§ 10a – 10i)</a:t>
            </a:r>
            <a:endParaRPr lang="cs-CZ" b="1" dirty="0"/>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Posuzování vlivů na životní prostředí přesahujících hranice české republiky (§ 11 – 14b)</a:t>
            </a:r>
            <a:endParaRPr lang="cs-CZ" b="1" dirty="0"/>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Ustanovení společná a přechodná (§ 15 – 24)</a:t>
            </a:r>
            <a:endParaRPr lang="cs-CZ" b="1" dirty="0"/>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1 – seznam záměrů</a:t>
            </a:r>
            <a:endParaRPr lang="cs-CZ" b="1" dirty="0"/>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2 – kritéria pro zjišťovací řízení</a:t>
            </a:r>
            <a:endParaRPr lang="cs-CZ" b="1" dirty="0"/>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 – náležitosti oznámení</a:t>
            </a:r>
            <a:endParaRPr lang="cs-CZ" b="1" dirty="0"/>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3a – oznámení podlimitního záměru</a:t>
            </a:r>
            <a:endParaRPr lang="cs-CZ" b="1" dirty="0"/>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4 – náležitosti dokumentace</a:t>
            </a:r>
            <a:endParaRPr lang="cs-CZ" b="1" dirty="0"/>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5 – náležitosti posudku</a:t>
            </a:r>
            <a:endParaRPr lang="cs-CZ" b="1" dirty="0"/>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6 – náležitosti stanoviska</a:t>
            </a:r>
            <a:endParaRPr lang="cs-CZ" b="1" dirty="0"/>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7 – náležitosti oznámení</a:t>
            </a:r>
            <a:endParaRPr lang="cs-CZ" b="1" dirty="0"/>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8 kritéria pro zjišťovací řízení</a:t>
            </a:r>
            <a:endParaRPr lang="cs-CZ" b="1" dirty="0"/>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Příloha č. 9 – náležitosti vyhodnocení koncepce</a:t>
            </a:r>
            <a:endParaRPr lang="cs-CZ" b="1" dirty="0"/>
          </a:p>
        </p:txBody>
      </p:sp>
      <p:sp>
        <p:nvSpPr>
          <p:cNvPr id="24" name="Obdélníkový bublinový popisek 23"/>
          <p:cNvSpPr/>
          <p:nvPr/>
        </p:nvSpPr>
        <p:spPr>
          <a:xfrm>
            <a:off x="4018692" y="-11742"/>
            <a:ext cx="4840052" cy="928978"/>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Struktura zákona naznačuje úpravu obou procesů – ustanovení věnovaná výhradně EIA jsou zvýrazněna modře, SEA oranžově. Zákon není nijak zvlášť rozsáhlý, což ovšem neznamená, že jeho výklad a aplikace v praxi nečiní problémy.</a:t>
            </a:r>
            <a:endParaRPr lang="cs-CZ" sz="600" dirty="0"/>
          </a:p>
        </p:txBody>
      </p:sp>
    </p:spTree>
    <p:extLst>
      <p:ext uri="{BB962C8B-B14F-4D97-AF65-F5344CB8AC3E}">
        <p14:creationId xmlns:p14="http://schemas.microsoft.com/office/powerpoint/2010/main" val="22838582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smtClean="0"/>
              <a:t>Naturové</a:t>
            </a:r>
            <a:r>
              <a:rPr lang="cs-CZ" sz="3600" b="1" dirty="0" smtClean="0"/>
              <a:t> hodnocení (posuzování)</a:t>
            </a:r>
            <a:endParaRPr lang="cs-CZ" sz="3600" b="1" dirty="0"/>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smtClean="0"/>
              <a:t>Koncepce nebo </a:t>
            </a:r>
            <a:r>
              <a:rPr lang="cs-CZ" sz="2000" b="1" dirty="0"/>
              <a:t>záměr</a:t>
            </a:r>
            <a:r>
              <a:rPr lang="cs-CZ" sz="2000" dirty="0"/>
              <a:t>, který může </a:t>
            </a:r>
            <a:r>
              <a:rPr lang="cs-CZ" sz="2000" dirty="0" smtClean="0"/>
              <a:t>samostatně nebo </a:t>
            </a:r>
            <a:r>
              <a:rPr lang="cs-CZ" sz="2000" dirty="0"/>
              <a:t>ve spojení s jinými významně ovlivnit příznivý </a:t>
            </a:r>
            <a:r>
              <a:rPr lang="cs-CZ" sz="2000" dirty="0" smtClean="0"/>
              <a:t>stav předmětu </a:t>
            </a:r>
            <a:r>
              <a:rPr lang="cs-CZ" sz="2000" b="1" dirty="0"/>
              <a:t>ochrany nebo celistvost </a:t>
            </a:r>
            <a:r>
              <a:rPr lang="cs-CZ" sz="2000" b="1" dirty="0" smtClean="0"/>
              <a:t>NATURA 2000</a:t>
            </a:r>
            <a:r>
              <a:rPr lang="cs-CZ" sz="2000" dirty="0" smtClean="0"/>
              <a:t> (EVL </a:t>
            </a:r>
            <a:r>
              <a:rPr lang="cs-CZ" sz="2000" dirty="0"/>
              <a:t>nebo </a:t>
            </a:r>
            <a:r>
              <a:rPr lang="cs-CZ" sz="2000" dirty="0" smtClean="0"/>
              <a:t>ptačí oblast), </a:t>
            </a:r>
            <a:r>
              <a:rPr lang="cs-CZ" sz="2000" dirty="0"/>
              <a:t>podléhá hodnocení </a:t>
            </a:r>
            <a:r>
              <a:rPr lang="cs-CZ" sz="2000" dirty="0" smtClean="0"/>
              <a:t>vlivů na </a:t>
            </a:r>
            <a:r>
              <a:rPr lang="cs-CZ" sz="2000" dirty="0"/>
              <a:t>toto </a:t>
            </a:r>
            <a:r>
              <a:rPr lang="cs-CZ" sz="2000" dirty="0" smtClean="0"/>
              <a:t>území</a:t>
            </a:r>
          </a:p>
          <a:p>
            <a:endParaRPr lang="cs-CZ" sz="2000" dirty="0"/>
          </a:p>
          <a:p>
            <a:pPr>
              <a:buFont typeface="Arial" pitchFamily="34" charset="0"/>
              <a:buChar char="•"/>
            </a:pPr>
            <a:r>
              <a:rPr lang="cs-CZ" sz="2000" dirty="0" smtClean="0"/>
              <a:t> orgán </a:t>
            </a:r>
            <a:r>
              <a:rPr lang="cs-CZ" sz="2000" dirty="0"/>
              <a:t>ochrany přírody posuzuje, zda může mít </a:t>
            </a:r>
            <a:r>
              <a:rPr lang="cs-CZ" sz="2000" dirty="0" smtClean="0"/>
              <a:t>významný vliv</a:t>
            </a:r>
          </a:p>
          <a:p>
            <a:pPr>
              <a:buFont typeface="Arial" pitchFamily="34" charset="0"/>
              <a:buChar char="•"/>
            </a:pPr>
            <a:r>
              <a:rPr lang="cs-CZ" sz="2000" dirty="0" smtClean="0"/>
              <a:t> nevyloučí-li </a:t>
            </a:r>
            <a:r>
              <a:rPr lang="cs-CZ" sz="2000" dirty="0"/>
              <a:t>vliv, musí být daná koncepce nebo </a:t>
            </a:r>
            <a:r>
              <a:rPr lang="cs-CZ" sz="2000" dirty="0" smtClean="0"/>
              <a:t>záměr předmětem posouzení,</a:t>
            </a:r>
          </a:p>
          <a:p>
            <a:pPr>
              <a:buFont typeface="Arial" pitchFamily="34" charset="0"/>
              <a:buChar char="•"/>
            </a:pPr>
            <a:r>
              <a:rPr lang="cs-CZ" sz="2000" dirty="0" smtClean="0"/>
              <a:t> nelze-li </a:t>
            </a:r>
            <a:r>
              <a:rPr lang="cs-CZ" sz="2000" dirty="0"/>
              <a:t>vyloučit negativní vliv, musí předkladatel </a:t>
            </a:r>
            <a:r>
              <a:rPr lang="cs-CZ" sz="2000" dirty="0" smtClean="0"/>
              <a:t>zpracovat varianty </a:t>
            </a:r>
            <a:r>
              <a:rPr lang="cs-CZ" sz="2000" dirty="0"/>
              <a:t>řešení, jejichž cílem je negativní vliv na území </a:t>
            </a:r>
            <a:r>
              <a:rPr lang="cs-CZ" sz="2000" dirty="0" smtClean="0"/>
              <a:t>vyloučit nebo </a:t>
            </a:r>
            <a:r>
              <a:rPr lang="cs-CZ" sz="2000" dirty="0"/>
              <a:t>v případě, že vyloučení není možné, alespoň </a:t>
            </a:r>
            <a:r>
              <a:rPr lang="cs-CZ" sz="2000" dirty="0" smtClean="0"/>
              <a:t>zmírnit</a:t>
            </a:r>
          </a:p>
          <a:p>
            <a:endParaRPr lang="cs-CZ" sz="2000" dirty="0" smtClean="0"/>
          </a:p>
          <a:p>
            <a:r>
              <a:rPr lang="cs-CZ" sz="2000" b="1" dirty="0" smtClean="0"/>
              <a:t>Postupuje se podle </a:t>
            </a:r>
            <a:r>
              <a:rPr lang="cs-CZ" sz="2000" b="1" dirty="0"/>
              <a:t>zákona o </a:t>
            </a:r>
            <a:r>
              <a:rPr lang="cs-CZ" sz="2000" b="1" dirty="0" smtClean="0"/>
              <a:t>EIA (§ 45h a násl. </a:t>
            </a:r>
            <a:r>
              <a:rPr lang="cs-CZ" sz="2000" b="1" dirty="0"/>
              <a:t>zákona </a:t>
            </a:r>
            <a:r>
              <a:rPr lang="cs-CZ" sz="2000" b="1" dirty="0" smtClean="0"/>
              <a:t>č. 114/1992 Sb., o </a:t>
            </a:r>
            <a:r>
              <a:rPr lang="cs-CZ" sz="2000" b="1" dirty="0"/>
              <a:t>ochraně přírody a </a:t>
            </a:r>
            <a:r>
              <a:rPr lang="cs-CZ" sz="2000" b="1" dirty="0" smtClean="0"/>
              <a:t>krajiny)</a:t>
            </a:r>
          </a:p>
          <a:p>
            <a:endParaRPr lang="cs-CZ" sz="2000" dirty="0" smtClean="0"/>
          </a:p>
          <a:p>
            <a:endParaRPr lang="cs-CZ" dirty="0"/>
          </a:p>
        </p:txBody>
      </p:sp>
      <p:sp>
        <p:nvSpPr>
          <p:cNvPr id="8" name="Obdélníkový bublinový popisek 7"/>
          <p:cNvSpPr/>
          <p:nvPr/>
        </p:nvSpPr>
        <p:spPr>
          <a:xfrm>
            <a:off x="3419872" y="5409589"/>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Jak již bylo uvedeno, prostřednictvím procesů EIA a SEA je zajišťována také ochrana lokalit soustavy Natura 2000 (v Česku jich je více než tisíc). Mechanismus je takový, že pokud orgán ochrany přírody nevyloučí vliv na tuto oblast, provede se zjišťovací řízení.</a:t>
            </a:r>
            <a:endParaRPr lang="cs-CZ" sz="600" dirty="0"/>
          </a:p>
        </p:txBody>
      </p:sp>
    </p:spTree>
    <p:extLst>
      <p:ext uri="{BB962C8B-B14F-4D97-AF65-F5344CB8AC3E}">
        <p14:creationId xmlns:p14="http://schemas.microsoft.com/office/powerpoint/2010/main" val="2640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smtClean="0"/>
              <a:t>Naturové</a:t>
            </a:r>
            <a:r>
              <a:rPr lang="cs-CZ" sz="4000" b="1" dirty="0" smtClean="0"/>
              <a:t> hodnocení</a:t>
            </a:r>
            <a:endParaRPr lang="cs-CZ" sz="4000" b="1" dirty="0"/>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smtClean="0"/>
              <a:t>OCHRANA NATURA 2000</a:t>
            </a:r>
          </a:p>
          <a:p>
            <a:pPr algn="ctr"/>
            <a:r>
              <a:rPr lang="cs-CZ" dirty="0" smtClean="0"/>
              <a:t>Povinnost předložit záměr nebo koncepci orgánu ochrany přírody</a:t>
            </a:r>
            <a:endParaRPr lang="cs-CZ" dirty="0"/>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zákon č. 114/1992 Sb.</a:t>
            </a:r>
            <a:endParaRPr lang="cs-CZ" dirty="0"/>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smtClean="0"/>
              <a:t>zákon č. 100/2001 Sb.</a:t>
            </a:r>
            <a:endParaRPr lang="cs-CZ" dirty="0"/>
          </a:p>
        </p:txBody>
      </p:sp>
      <p:cxnSp>
        <p:nvCxnSpPr>
          <p:cNvPr id="6" name="Přímá spojnice 5"/>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Vyloučí vliv</a:t>
            </a:r>
            <a:endParaRPr lang="cs-CZ" dirty="0"/>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Nevyloučí vliv</a:t>
            </a:r>
            <a:endParaRPr lang="cs-CZ" dirty="0"/>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Posouzení záměru nebo koncepce procesem dle ZEIA</a:t>
            </a:r>
            <a:endParaRPr lang="cs-CZ" dirty="0"/>
          </a:p>
        </p:txBody>
      </p:sp>
      <p:sp>
        <p:nvSpPr>
          <p:cNvPr id="21" name="Obdélníkový bublinový popisek 20"/>
          <p:cNvSpPr/>
          <p:nvPr/>
        </p:nvSpPr>
        <p:spPr>
          <a:xfrm>
            <a:off x="3851920" y="5509573"/>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Zde je zjednodušený mechanismus, který „překlápí“ ochranu lokalit Natura 2000 do procesního režimu zákona č. 100/2001 Sb. Proč něco takového existuje? Protože jsme využili existující procesy EIA a SEA a nevytvářeli zvláštní procesy za účelem plnění požadavků ochrany lokalit Natura 2000.</a:t>
            </a:r>
            <a:endParaRPr lang="cs-CZ" sz="600" dirty="0"/>
          </a:p>
        </p:txBody>
      </p:sp>
    </p:spTree>
    <p:extLst>
      <p:ext uri="{BB962C8B-B14F-4D97-AF65-F5344CB8AC3E}">
        <p14:creationId xmlns:p14="http://schemas.microsoft.com/office/powerpoint/2010/main" val="8628185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smtClean="0"/>
              <a:t>SEA – předmět a postup posuzování</a:t>
            </a:r>
            <a:endParaRPr lang="cs-CZ" sz="4000" b="1" dirty="0"/>
          </a:p>
        </p:txBody>
      </p:sp>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121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3" name="TextovéPole 2"/>
          <p:cNvSpPr txBox="1"/>
          <p:nvPr/>
        </p:nvSpPr>
        <p:spPr>
          <a:xfrm>
            <a:off x="539552" y="998558"/>
            <a:ext cx="7560840" cy="4462760"/>
          </a:xfrm>
          <a:prstGeom prst="rect">
            <a:avLst/>
          </a:prstGeom>
          <a:noFill/>
        </p:spPr>
        <p:txBody>
          <a:bodyPr wrap="square" rtlCol="0">
            <a:spAutoFit/>
          </a:bodyPr>
          <a:lstStyle/>
          <a:p>
            <a:r>
              <a:rPr lang="cs-CZ" sz="2400" b="1" dirty="0" smtClean="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16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smtClean="0">
                <a:solidFill>
                  <a:srgbClr val="FF0000"/>
                </a:solidFill>
              </a:rPr>
              <a:t>Zjišťovací řízení, pokud </a:t>
            </a:r>
            <a:r>
              <a:rPr lang="cs-CZ" sz="2400" dirty="0" smtClean="0"/>
              <a:t>pro</a:t>
            </a:r>
            <a:r>
              <a:rPr lang="cs-CZ" sz="2400" dirty="0"/>
              <a:t> území jedné nebo více obcí, </a:t>
            </a:r>
            <a:r>
              <a:rPr lang="cs-CZ" sz="2400" b="1" dirty="0" smtClean="0"/>
              <a:t>a </a:t>
            </a:r>
            <a:r>
              <a:rPr lang="cs-CZ" sz="2400" b="1" dirty="0"/>
              <a:t>řeší využití území místního významu + změny </a:t>
            </a:r>
            <a:r>
              <a:rPr lang="cs-CZ" sz="2400" b="1" dirty="0" smtClean="0"/>
              <a:t>koncepcí</a:t>
            </a:r>
            <a:endParaRPr lang="cs-CZ" sz="2400" dirty="0"/>
          </a:p>
          <a:p>
            <a:endParaRPr lang="cs-CZ" sz="2400" dirty="0" smtClean="0"/>
          </a:p>
          <a:p>
            <a:r>
              <a:rPr lang="cs-CZ" sz="2400" dirty="0" smtClean="0"/>
              <a:t>Ne: </a:t>
            </a:r>
            <a:r>
              <a:rPr lang="cs-CZ" sz="2000" dirty="0" smtClean="0"/>
              <a:t>Pouze </a:t>
            </a:r>
            <a:r>
              <a:rPr lang="cs-CZ" sz="2000" dirty="0"/>
              <a:t>obrana státu, mimořádné události, finanční a  rozpočtové, </a:t>
            </a:r>
            <a:r>
              <a:rPr lang="pl-PL" sz="2000" dirty="0"/>
              <a:t>koncepce „privátní“ – např. strategie </a:t>
            </a:r>
            <a:r>
              <a:rPr lang="pl-PL" sz="2000" dirty="0" smtClean="0"/>
              <a:t>rozvoje</a:t>
            </a:r>
            <a:r>
              <a:rPr lang="pl-PL" sz="2000" dirty="0"/>
              <a:t>	podniku</a:t>
            </a:r>
            <a:endParaRPr lang="cs-CZ" sz="2000" dirty="0"/>
          </a:p>
          <a:p>
            <a:endParaRPr lang="cs-CZ" sz="2400" b="1" dirty="0" smtClean="0"/>
          </a:p>
        </p:txBody>
      </p:sp>
      <p:sp>
        <p:nvSpPr>
          <p:cNvPr id="8" name="Obdélníkový bublinový popisek 7"/>
          <p:cNvSpPr/>
          <p:nvPr/>
        </p:nvSpPr>
        <p:spPr>
          <a:xfrm>
            <a:off x="3419872" y="5461318"/>
            <a:ext cx="5056076" cy="1059767"/>
          </a:xfrm>
          <a:prstGeom prst="wedgeRectCallout">
            <a:avLst>
              <a:gd name="adj1" fmla="val -23414"/>
              <a:gd name="adj2" fmla="val 57362"/>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cs-CZ" sz="1400" dirty="0" smtClean="0"/>
              <a:t>Základní pravidlo je, že se posuzuje koncepce, která vytváří rámec pro realizaci záměru uvedeného v příloze zákona. Pokud tedy schvaluji územní plán malé obce, který s žádným takovým záměrem nepočítá, SEA se neprovádí. Stejné pravidlo platí i pro změny koncepcí.</a:t>
            </a:r>
            <a:endParaRPr lang="cs-CZ" sz="600" dirty="0"/>
          </a:p>
        </p:txBody>
      </p:sp>
    </p:spTree>
    <p:extLst>
      <p:ext uri="{BB962C8B-B14F-4D97-AF65-F5344CB8AC3E}">
        <p14:creationId xmlns:p14="http://schemas.microsoft.com/office/powerpoint/2010/main" val="40821020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smtClean="0"/>
              <a:t>VYJMENOVANÁ </a:t>
            </a:r>
          </a:p>
          <a:p>
            <a:pPr algn="ctr"/>
            <a:r>
              <a:rPr lang="cs-CZ" sz="1600" b="1" dirty="0" smtClean="0"/>
              <a:t>OBLAST</a:t>
            </a:r>
          </a:p>
          <a:p>
            <a:pPr algn="ctr"/>
            <a:r>
              <a:rPr lang="en-US" sz="1600" b="1" dirty="0" smtClean="0"/>
              <a:t>+</a:t>
            </a:r>
          </a:p>
          <a:p>
            <a:pPr algn="ctr"/>
            <a:r>
              <a:rPr lang="en-US" sz="1600" b="1" dirty="0" smtClean="0"/>
              <a:t>R</a:t>
            </a:r>
            <a:r>
              <a:rPr lang="cs-CZ" sz="1600" b="1" dirty="0" smtClean="0"/>
              <a:t>ÁMEC PRO ZÁMĚR V PŘ. I</a:t>
            </a:r>
          </a:p>
          <a:p>
            <a:pPr algn="ctr"/>
            <a:r>
              <a:rPr lang="cs-CZ" sz="1600" b="1" dirty="0" smtClean="0"/>
              <a:t>+</a:t>
            </a:r>
          </a:p>
          <a:p>
            <a:pPr algn="ctr"/>
            <a:r>
              <a:rPr lang="cs-CZ" sz="1600" b="1" dirty="0" smtClean="0"/>
              <a:t>stanoví </a:t>
            </a:r>
            <a:r>
              <a:rPr lang="cs-CZ" sz="1600" b="1" dirty="0"/>
              <a:t>využití území </a:t>
            </a:r>
            <a:r>
              <a:rPr lang="cs-CZ" sz="1600" b="1" dirty="0" smtClean="0"/>
              <a:t>nadmístního </a:t>
            </a:r>
            <a:r>
              <a:rPr lang="cs-CZ" sz="1600" b="1" dirty="0"/>
              <a:t>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smtClean="0">
                <a:solidFill>
                  <a:schemeClr val="accent6"/>
                </a:solidFill>
              </a:rPr>
              <a:t>ZŘ</a:t>
            </a:r>
            <a:endParaRPr lang="cs-CZ" sz="4400" dirty="0">
              <a:solidFill>
                <a:schemeClr val="accent6"/>
              </a:solidFill>
            </a:endParaRP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smtClean="0">
                <a:solidFill>
                  <a:srgbClr val="00B050"/>
                </a:solidFill>
              </a:rPr>
              <a:t>SAMOTNÉ POSOUZENÍ</a:t>
            </a:r>
            <a:endParaRPr lang="cs-CZ" sz="1400" b="1" dirty="0">
              <a:solidFill>
                <a:srgbClr val="00B050"/>
              </a:solidFill>
            </a:endParaRP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smtClean="0">
                <a:solidFill>
                  <a:srgbClr val="FF0000"/>
                </a:solidFill>
              </a:rPr>
              <a:t>NEPOSUZUJE SE</a:t>
            </a:r>
            <a:endParaRPr lang="cs-CZ" sz="1400" b="1" dirty="0">
              <a:solidFill>
                <a:srgbClr val="FF0000"/>
              </a:solidFill>
            </a:endParaRP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smtClean="0"/>
              <a:t>STANOVISKO K NÁVRHU KONCEPCE</a:t>
            </a:r>
            <a:endParaRPr lang="cs-CZ" b="1" dirty="0"/>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smtClean="0"/>
              <a:t>Které koncepce (SEA)?</a:t>
            </a:r>
            <a:endParaRPr lang="cs-CZ" sz="4000" b="1" dirty="0"/>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smtClean="0"/>
              <a:t>PÚR </a:t>
            </a:r>
            <a:r>
              <a:rPr lang="en-US" sz="2000" b="1" dirty="0" smtClean="0"/>
              <a:t>+</a:t>
            </a:r>
            <a:r>
              <a:rPr lang="cs-CZ" sz="2000" b="1" dirty="0" smtClean="0"/>
              <a:t> ÚZEMNĚPL. DOK. (zákon EIA + </a:t>
            </a:r>
            <a:r>
              <a:rPr lang="cs-CZ" sz="2000" b="1" dirty="0" err="1" smtClean="0"/>
              <a:t>StavZ</a:t>
            </a:r>
            <a:r>
              <a:rPr lang="cs-CZ" sz="2000" b="1" dirty="0" smtClean="0"/>
              <a:t>) </a:t>
            </a:r>
            <a:endParaRPr lang="cs-CZ" sz="2000" b="1" dirty="0"/>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smtClean="0"/>
              <a:t>Obdobná pravidla (ZÚR, ÚP – stanovisko MŽP/KÚ, zda je třeba posouzení, součást </a:t>
            </a:r>
            <a:r>
              <a:rPr lang="cs-CZ" sz="1200" b="1" dirty="0"/>
              <a:t>tzv. vyhodnocení vlivů na udržitelný rozvoj </a:t>
            </a:r>
            <a:r>
              <a:rPr lang="cs-CZ" sz="1200" b="1" dirty="0" smtClean="0"/>
              <a:t>území)</a:t>
            </a:r>
            <a:endParaRPr lang="cs-CZ" sz="1200" b="1" dirty="0"/>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smtClean="0"/>
              <a:t>Koncepce jako výše, u </a:t>
            </a:r>
            <a:r>
              <a:rPr lang="cs-CZ" sz="1400" b="1" dirty="0"/>
              <a:t>nichž je dotčené území tvořeno územním obvodem jedné nebo několika obcí, které stanoví využití území místního </a:t>
            </a:r>
            <a:r>
              <a:rPr lang="cs-CZ" sz="1400" b="1" dirty="0" smtClean="0"/>
              <a:t>významu</a:t>
            </a:r>
            <a:endParaRPr lang="cs-CZ" sz="1400" b="1" dirty="0"/>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smtClean="0"/>
              <a:t>Změny koncepcí výše uvedených</a:t>
            </a:r>
            <a:endParaRPr lang="cs-CZ" sz="1400" b="1" dirty="0"/>
          </a:p>
        </p:txBody>
      </p:sp>
    </p:spTree>
    <p:extLst>
      <p:ext uri="{BB962C8B-B14F-4D97-AF65-F5344CB8AC3E}">
        <p14:creationId xmlns:p14="http://schemas.microsoft.com/office/powerpoint/2010/main" val="37425662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63688" y="415324"/>
            <a:ext cx="6408712" cy="646331"/>
          </a:xfrm>
          <a:prstGeom prst="rect">
            <a:avLst/>
          </a:prstGeom>
          <a:noFill/>
        </p:spPr>
        <p:txBody>
          <a:bodyPr wrap="square" rtlCol="0">
            <a:spAutoFit/>
          </a:bodyPr>
          <a:lstStyle/>
          <a:p>
            <a:r>
              <a:rPr lang="cs-CZ" sz="3600" b="1" dirty="0" smtClean="0"/>
              <a:t>Které koncepce (SEA</a:t>
            </a:r>
            <a:r>
              <a:rPr lang="cs-CZ" sz="3600" b="1" dirty="0" smtClean="0"/>
              <a:t>) - příklady</a:t>
            </a:r>
            <a:endParaRPr lang="cs-CZ" sz="3600" b="1" dirty="0"/>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smtClean="0"/>
          </a:p>
          <a:p>
            <a:pPr marL="285750" indent="-285750">
              <a:buFont typeface="Arial" pitchFamily="34" charset="0"/>
              <a:buChar char="•"/>
            </a:pPr>
            <a:r>
              <a:rPr lang="cs-CZ" sz="2400" dirty="0" smtClean="0"/>
              <a:t>Dopravní </a:t>
            </a:r>
            <a:r>
              <a:rPr lang="cs-CZ" sz="2400" dirty="0"/>
              <a:t>politika ČR a krajské dopravní koncepce, </a:t>
            </a:r>
            <a:endParaRPr lang="cs-CZ" sz="2400" dirty="0" smtClean="0"/>
          </a:p>
          <a:p>
            <a:pPr marL="285750" indent="-285750">
              <a:buFont typeface="Arial" pitchFamily="34" charset="0"/>
              <a:buChar char="•"/>
            </a:pPr>
            <a:r>
              <a:rPr lang="cs-CZ" sz="2400" dirty="0" smtClean="0"/>
              <a:t>Plány </a:t>
            </a:r>
            <a:r>
              <a:rPr lang="cs-CZ" sz="2400" dirty="0"/>
              <a:t>odpadového hospodářství – pro ČR a pro jednotlivé </a:t>
            </a:r>
            <a:r>
              <a:rPr lang="cs-CZ" sz="2400" dirty="0" smtClean="0"/>
              <a:t>kraje,</a:t>
            </a:r>
          </a:p>
          <a:p>
            <a:pPr marL="285750" indent="-285750">
              <a:buFont typeface="Arial" pitchFamily="34" charset="0"/>
              <a:buChar char="•"/>
            </a:pPr>
            <a:r>
              <a:rPr lang="cs-CZ" sz="2400" dirty="0" smtClean="0"/>
              <a:t>Národní </a:t>
            </a:r>
            <a:r>
              <a:rPr lang="cs-CZ" sz="2400" dirty="0"/>
              <a:t>rozvojový plán </a:t>
            </a:r>
            <a:r>
              <a:rPr lang="cs-CZ" sz="2400" dirty="0" smtClean="0"/>
              <a:t>ČR,</a:t>
            </a:r>
          </a:p>
          <a:p>
            <a:pPr marL="285750" indent="-285750">
              <a:buFont typeface="Arial" pitchFamily="34" charset="0"/>
              <a:buChar char="•"/>
            </a:pPr>
            <a:r>
              <a:rPr lang="cs-CZ" sz="2400" dirty="0" smtClean="0"/>
              <a:t>Státní </a:t>
            </a:r>
            <a:r>
              <a:rPr lang="cs-CZ" sz="2400" dirty="0"/>
              <a:t>energetická koncepce a krajské energetické koncepce</a:t>
            </a:r>
            <a:r>
              <a:rPr lang="cs-CZ" sz="2400" dirty="0" smtClean="0"/>
              <a:t>,</a:t>
            </a:r>
          </a:p>
          <a:p>
            <a:pPr marL="285750" indent="-285750">
              <a:buFont typeface="Arial" pitchFamily="34" charset="0"/>
              <a:buChar char="•"/>
            </a:pPr>
            <a:r>
              <a:rPr lang="cs-CZ" sz="2400" dirty="0" smtClean="0"/>
              <a:t>Programy </a:t>
            </a:r>
            <a:r>
              <a:rPr lang="cs-CZ" sz="2400" dirty="0"/>
              <a:t>rozvoje krajů a </a:t>
            </a:r>
            <a:r>
              <a:rPr lang="cs-CZ" sz="2400" dirty="0" smtClean="0"/>
              <a:t>měst,</a:t>
            </a:r>
          </a:p>
          <a:p>
            <a:pPr marL="285750" indent="-285750">
              <a:buFont typeface="Arial" pitchFamily="34" charset="0"/>
              <a:buChar char="•"/>
            </a:pPr>
            <a:r>
              <a:rPr lang="cs-CZ" sz="2400" dirty="0" smtClean="0"/>
              <a:t>Krajské </a:t>
            </a:r>
            <a:r>
              <a:rPr lang="cs-CZ" sz="2400" dirty="0"/>
              <a:t>koncepce ochrany </a:t>
            </a:r>
            <a:r>
              <a:rPr lang="cs-CZ" sz="2400" dirty="0" smtClean="0"/>
              <a:t>přírody,</a:t>
            </a:r>
          </a:p>
          <a:p>
            <a:pPr marL="285750" indent="-285750">
              <a:buFont typeface="Arial" pitchFamily="34" charset="0"/>
              <a:buChar char="•"/>
            </a:pPr>
            <a:r>
              <a:rPr lang="cs-CZ" sz="2400" dirty="0" smtClean="0"/>
              <a:t>ZÚR, ÚP</a:t>
            </a:r>
          </a:p>
          <a:p>
            <a:r>
              <a:rPr lang="cs-CZ" sz="2400" dirty="0"/>
              <a:t> </a:t>
            </a:r>
            <a:r>
              <a:rPr lang="cs-CZ" sz="2400" dirty="0" smtClean="0"/>
              <a:t>            - </a:t>
            </a:r>
            <a:r>
              <a:rPr lang="cs-CZ" sz="2400" b="1" dirty="0" smtClean="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a:t>
            </a:r>
            <a:r>
              <a:rPr lang="cs-CZ" sz="2000" dirty="0" smtClean="0"/>
              <a:t>koncepce</a:t>
            </a:r>
            <a:endParaRPr lang="cs-CZ" sz="2000" dirty="0"/>
          </a:p>
          <a:p>
            <a:pPr marL="285750" indent="-285750">
              <a:buFont typeface="Arial" pitchFamily="34" charset="0"/>
              <a:buChar char="•"/>
            </a:pPr>
            <a:r>
              <a:rPr lang="cs-CZ" sz="2000" b="1" dirty="0" smtClean="0"/>
              <a:t>Krajské </a:t>
            </a:r>
            <a:r>
              <a:rPr lang="cs-CZ" sz="2000" b="1" dirty="0"/>
              <a:t>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smtClean="0"/>
              <a:t>PORTÁL SEA</a:t>
            </a:r>
            <a:r>
              <a:rPr lang="cs-CZ" sz="2400" b="1" cap="all" dirty="0"/>
              <a:t> </a:t>
            </a:r>
          </a:p>
        </p:txBody>
      </p:sp>
      <p:sp>
        <p:nvSpPr>
          <p:cNvPr id="3" name="TextovéPole 2"/>
          <p:cNvSpPr txBox="1"/>
          <p:nvPr/>
        </p:nvSpPr>
        <p:spPr>
          <a:xfrm>
            <a:off x="179512" y="5733256"/>
            <a:ext cx="8712968" cy="369332"/>
          </a:xfrm>
          <a:prstGeom prst="rect">
            <a:avLst/>
          </a:prstGeom>
          <a:noFill/>
        </p:spPr>
        <p:txBody>
          <a:bodyPr wrap="square" rtlCol="0">
            <a:spAutoFit/>
          </a:bodyPr>
          <a:lstStyle/>
          <a:p>
            <a:r>
              <a:rPr lang="cs-CZ" dirty="0" smtClean="0">
                <a:hlinkClick r:id="rId4"/>
              </a:rPr>
              <a:t>http</a:t>
            </a:r>
            <a:r>
              <a:rPr lang="cs-CZ" dirty="0">
                <a:hlinkClick r:id="rId4"/>
              </a:rPr>
              <a:t>://</a:t>
            </a:r>
            <a:r>
              <a:rPr lang="cs-CZ" dirty="0" smtClean="0">
                <a:hlinkClick r:id="rId4"/>
              </a:rPr>
              <a:t>portal.cenia.cz/eiasea/view/SEA100_koncepce</a:t>
            </a:r>
            <a:r>
              <a:rPr lang="cs-CZ" dirty="0" smtClean="0"/>
              <a:t> </a:t>
            </a:r>
            <a:endParaRPr lang="cs-CZ" dirty="0"/>
          </a:p>
        </p:txBody>
      </p:sp>
      <p:pic>
        <p:nvPicPr>
          <p:cNvPr id="5" name="Obrázek 4"/>
          <p:cNvPicPr>
            <a:picLocks noChangeAspect="1"/>
          </p:cNvPicPr>
          <p:nvPr/>
        </p:nvPicPr>
        <p:blipFill>
          <a:blip r:embed="rId5"/>
          <a:stretch>
            <a:fillRect/>
          </a:stretch>
        </p:blipFill>
        <p:spPr>
          <a:xfrm>
            <a:off x="17752" y="1287235"/>
            <a:ext cx="9132793" cy="4174360"/>
          </a:xfrm>
          <a:prstGeom prst="rect">
            <a:avLst/>
          </a:prstGeom>
        </p:spPr>
      </p:pic>
    </p:spTree>
    <p:extLst>
      <p:ext uri="{BB962C8B-B14F-4D97-AF65-F5344CB8AC3E}">
        <p14:creationId xmlns:p14="http://schemas.microsoft.com/office/powerpoint/2010/main" val="29029310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Průběh </a:t>
            </a:r>
            <a:r>
              <a:rPr lang="cs-CZ" sz="4000" b="1" dirty="0" smtClean="0"/>
              <a:t>SEA</a:t>
            </a:r>
            <a:endParaRPr lang="cs-CZ" sz="4000" b="1" dirty="0"/>
          </a:p>
        </p:txBody>
      </p:sp>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Předkladatel </a:t>
            </a:r>
            <a:r>
              <a:rPr lang="cs-CZ" sz="2400" b="1" i="1" dirty="0" smtClean="0">
                <a:solidFill>
                  <a:srgbClr val="FF6600"/>
                </a:solidFill>
              </a:rPr>
              <a:t>oznámí </a:t>
            </a:r>
            <a:r>
              <a:rPr lang="cs-CZ" sz="2400" i="1" dirty="0" smtClean="0"/>
              <a:t>příslušnému úřadu</a:t>
            </a:r>
          </a:p>
          <a:p>
            <a:r>
              <a:rPr lang="cs-CZ" sz="2400" i="1" dirty="0" smtClean="0"/>
              <a:t>Úřad zveřejní základní </a:t>
            </a:r>
            <a:r>
              <a:rPr lang="cs-CZ" sz="2400" b="1" i="1" dirty="0" smtClean="0">
                <a:solidFill>
                  <a:schemeClr val="accent6">
                    <a:lumMod val="75000"/>
                  </a:schemeClr>
                </a:solidFill>
              </a:rPr>
              <a:t>informace</a:t>
            </a:r>
            <a:r>
              <a:rPr lang="en-US" sz="2400" dirty="0" smtClean="0"/>
              <a:t> </a:t>
            </a:r>
          </a:p>
        </p:txBody>
      </p:sp>
      <p:grpSp>
        <p:nvGrpSpPr>
          <p:cNvPr id="15" name="Group 5"/>
          <p:cNvGrpSpPr>
            <a:grpSpLocks/>
          </p:cNvGrpSpPr>
          <p:nvPr/>
        </p:nvGrpSpPr>
        <p:grpSpPr bwMode="auto">
          <a:xfrm>
            <a:off x="179512" y="970944"/>
            <a:ext cx="3672408" cy="4734889"/>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SEA 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Návrh koncepce</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cs-CZ" sz="2400" b="1" dirty="0" smtClean="0">
                <a:sym typeface="Wingdings" pitchFamily="2" charset="2"/>
              </a:rPr>
              <a:t>SEA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důvody</a:t>
            </a:r>
            <a:endParaRPr lang="nl-BE" i="1" dirty="0"/>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Předkladatel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Úřad zveřejní </a:t>
            </a:r>
            <a:r>
              <a:rPr lang="cs-CZ" sz="2400" b="1" i="1" dirty="0" smtClean="0">
                <a:solidFill>
                  <a:schemeClr val="accent6">
                    <a:lumMod val="75000"/>
                  </a:schemeClr>
                </a:solidFill>
              </a:rPr>
              <a:t>dokumentaci</a:t>
            </a:r>
            <a:r>
              <a:rPr lang="en-US" sz="2400" dirty="0" smtClean="0"/>
              <a:t> </a:t>
            </a:r>
          </a:p>
        </p:txBody>
      </p:sp>
      <p:sp>
        <p:nvSpPr>
          <p:cNvPr id="29" name="Rectangle 3"/>
          <p:cNvSpPr txBox="1">
            <a:spLocks noChangeArrowheads="1"/>
          </p:cNvSpPr>
          <p:nvPr/>
        </p:nvSpPr>
        <p:spPr>
          <a:xfrm>
            <a:off x="3748000" y="4146248"/>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a:t>D</a:t>
            </a:r>
            <a:r>
              <a:rPr lang="cs-CZ" sz="2400" dirty="0" smtClean="0"/>
              <a:t>okumentace SEA je součástí</a:t>
            </a:r>
            <a:endParaRPr lang="cs-CZ" sz="2400" i="1" dirty="0" smtClean="0"/>
          </a:p>
          <a:p>
            <a:r>
              <a:rPr lang="cs-CZ" sz="2400" i="1" dirty="0" smtClean="0"/>
              <a:t>Veřejné </a:t>
            </a:r>
            <a:r>
              <a:rPr lang="cs-CZ" sz="2400" b="1" i="1" dirty="0" smtClean="0">
                <a:solidFill>
                  <a:schemeClr val="accent6">
                    <a:lumMod val="75000"/>
                  </a:schemeClr>
                </a:solidFill>
              </a:rPr>
              <a:t>projednání</a:t>
            </a:r>
            <a:r>
              <a:rPr lang="en-US" sz="2400" dirty="0" smtClean="0"/>
              <a:t> </a:t>
            </a:r>
            <a:r>
              <a:rPr lang="cs-CZ" sz="1050" dirty="0" smtClean="0"/>
              <a:t>(v případě nesouhlasného vyjádření veřejnosti)</a:t>
            </a:r>
            <a:r>
              <a:rPr lang="cs-CZ" sz="2400" dirty="0" smtClean="0"/>
              <a:t> </a:t>
            </a:r>
            <a:endParaRPr lang="en-US" sz="2400" dirty="0" smtClean="0"/>
          </a:p>
        </p:txBody>
      </p:sp>
      <p:sp>
        <p:nvSpPr>
          <p:cNvPr id="30" name="Rectangle 3"/>
          <p:cNvSpPr txBox="1">
            <a:spLocks noChangeArrowheads="1"/>
          </p:cNvSpPr>
          <p:nvPr/>
        </p:nvSpPr>
        <p:spPr>
          <a:xfrm>
            <a:off x="3703850" y="5194767"/>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smtClean="0">
                <a:solidFill>
                  <a:schemeClr val="accent6">
                    <a:lumMod val="75000"/>
                  </a:schemeClr>
                </a:solidFill>
              </a:rPr>
              <a:t>Stanovisko</a:t>
            </a:r>
            <a:r>
              <a:rPr lang="cs-CZ" sz="2400" dirty="0" smtClean="0"/>
              <a:t> k návrhu – zohledňuje se</a:t>
            </a:r>
            <a:endParaRPr lang="cs-CZ" sz="2400" i="1" dirty="0" smtClean="0"/>
          </a:p>
        </p:txBody>
      </p:sp>
      <p:sp>
        <p:nvSpPr>
          <p:cNvPr id="26" name="Text Box 10"/>
          <p:cNvSpPr txBox="1">
            <a:spLocks noChangeArrowheads="1"/>
          </p:cNvSpPr>
          <p:nvPr/>
        </p:nvSpPr>
        <p:spPr bwMode="auto">
          <a:xfrm>
            <a:off x="179511" y="5886115"/>
            <a:ext cx="4478461" cy="7303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Schválení a zveřejnění koncepce </a:t>
            </a:r>
            <a:r>
              <a:rPr lang="en-US" sz="2000" b="1" dirty="0" smtClean="0">
                <a:latin typeface="Verdana" pitchFamily="34" charset="0"/>
              </a:rPr>
              <a:t>+</a:t>
            </a:r>
            <a:r>
              <a:rPr lang="cs-CZ" sz="2000" b="1" dirty="0" smtClean="0">
                <a:latin typeface="Verdana" pitchFamily="34" charset="0"/>
              </a:rPr>
              <a:t> monitoring</a:t>
            </a:r>
            <a:endParaRPr lang="en-US" sz="2000" b="1" dirty="0">
              <a:latin typeface="Verdana" pitchFamily="34" charset="0"/>
            </a:endParaRPr>
          </a:p>
        </p:txBody>
      </p:sp>
      <p:cxnSp>
        <p:nvCxnSpPr>
          <p:cNvPr id="27"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283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19672" y="2348880"/>
            <a:ext cx="6408712" cy="1323439"/>
          </a:xfrm>
          <a:prstGeom prst="rect">
            <a:avLst/>
          </a:prstGeom>
          <a:noFill/>
        </p:spPr>
        <p:txBody>
          <a:bodyPr wrap="square" rtlCol="0">
            <a:spAutoFit/>
          </a:bodyPr>
          <a:lstStyle/>
          <a:p>
            <a:r>
              <a:rPr lang="cs-CZ" sz="4000" b="1" dirty="0" smtClean="0"/>
              <a:t>EIA – předmět a postup posuzování</a:t>
            </a:r>
            <a:endParaRPr lang="cs-CZ" sz="4000" b="1" dirty="0"/>
          </a:p>
        </p:txBody>
      </p:sp>
      <p:pic>
        <p:nvPicPr>
          <p:cNvPr id="6"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1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553200" y="6245225"/>
            <a:ext cx="2133600" cy="476250"/>
          </a:xfrm>
        </p:spPr>
        <p:txBody>
          <a:bodyPr/>
          <a:lstStyle/>
          <a:p>
            <a:fld id="{2BCE163F-7B9D-4840-A966-572BBA1EC294}" type="slidenum">
              <a:rPr lang="en-GB"/>
              <a:pPr/>
              <a:t>7</a:t>
            </a:fld>
            <a:endParaRPr lang="en-GB"/>
          </a:p>
        </p:txBody>
      </p:sp>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smtClean="0"/>
              <a:t>OOP</a:t>
            </a:r>
            <a:endParaRPr lang="cs-CZ" b="1" dirty="0"/>
          </a:p>
        </p:txBody>
      </p:sp>
      <p:sp>
        <p:nvSpPr>
          <p:cNvPr id="51" name="TextovéPole 50"/>
          <p:cNvSpPr txBox="1"/>
          <p:nvPr/>
        </p:nvSpPr>
        <p:spPr>
          <a:xfrm>
            <a:off x="4164144" y="1403296"/>
            <a:ext cx="2448272" cy="338554"/>
          </a:xfrm>
          <a:prstGeom prst="rect">
            <a:avLst/>
          </a:prstGeom>
          <a:noFill/>
        </p:spPr>
        <p:txBody>
          <a:bodyPr wrap="square" rtlCol="0">
            <a:spAutoFit/>
          </a:bodyPr>
          <a:lstStyle/>
          <a:p>
            <a:r>
              <a:rPr lang="cs-CZ" sz="1600" b="1" dirty="0" smtClean="0"/>
              <a:t>OOP</a:t>
            </a:r>
            <a:endParaRPr lang="cs-CZ" sz="1600" b="1" dirty="0"/>
          </a:p>
        </p:txBody>
      </p:sp>
      <p:sp>
        <p:nvSpPr>
          <p:cNvPr id="14" name="Text Box 5"/>
          <p:cNvSpPr txBox="1">
            <a:spLocks noChangeArrowheads="1"/>
          </p:cNvSpPr>
          <p:nvPr/>
        </p:nvSpPr>
        <p:spPr bwMode="auto">
          <a:xfrm>
            <a:off x="1398674" y="3232702"/>
            <a:ext cx="1853749" cy="48587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Územní řízení</a:t>
            </a:r>
            <a:endParaRPr lang="en-US" dirty="0">
              <a:latin typeface="Verdana" pitchFamily="34" charset="0"/>
            </a:endParaRPr>
          </a:p>
        </p:txBody>
      </p:sp>
      <p:sp>
        <p:nvSpPr>
          <p:cNvPr id="15" name="Text Box 6"/>
          <p:cNvSpPr txBox="1">
            <a:spLocks noChangeArrowheads="1"/>
          </p:cNvSpPr>
          <p:nvPr/>
        </p:nvSpPr>
        <p:spPr bwMode="auto">
          <a:xfrm>
            <a:off x="1370527" y="4064924"/>
            <a:ext cx="2075188" cy="458981"/>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smtClean="0">
                <a:latin typeface="Verdana" pitchFamily="34" charset="0"/>
              </a:rPr>
              <a:t>Stavební řízení</a:t>
            </a:r>
            <a:endParaRPr lang="en-US" dirty="0">
              <a:latin typeface="Verdana" pitchFamily="34" charset="0"/>
            </a:endParaRPr>
          </a:p>
        </p:txBody>
      </p:sp>
      <p:sp>
        <p:nvSpPr>
          <p:cNvPr id="16" name="Text Box 7"/>
          <p:cNvSpPr txBox="1">
            <a:spLocks noChangeArrowheads="1"/>
          </p:cNvSpPr>
          <p:nvPr/>
        </p:nvSpPr>
        <p:spPr bwMode="auto">
          <a:xfrm>
            <a:off x="1362525" y="4788382"/>
            <a:ext cx="2403307" cy="1828091"/>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200" dirty="0" smtClean="0">
                <a:latin typeface="Verdana" pitchFamily="34" charset="0"/>
              </a:rPr>
              <a:t>Zkušební provoz </a:t>
            </a:r>
            <a:endParaRPr lang="cs-CZ" sz="1200" dirty="0">
              <a:latin typeface="Verdana" pitchFamily="34" charset="0"/>
            </a:endParaRPr>
          </a:p>
          <a:p>
            <a:pPr eaLnBrk="0" hangingPunct="0">
              <a:spcBef>
                <a:spcPct val="50000"/>
              </a:spcBef>
              <a:buFontTx/>
              <a:buNone/>
            </a:pPr>
            <a:r>
              <a:rPr lang="cs-CZ" sz="1200" dirty="0" smtClean="0">
                <a:latin typeface="Verdana" pitchFamily="34" charset="0"/>
              </a:rPr>
              <a:t>Změna </a:t>
            </a:r>
            <a:r>
              <a:rPr lang="cs-CZ" sz="1200" dirty="0">
                <a:latin typeface="Verdana" pitchFamily="34" charset="0"/>
              </a:rPr>
              <a:t>stavby před jejím dokončením</a:t>
            </a:r>
          </a:p>
          <a:p>
            <a:pPr eaLnBrk="0" hangingPunct="0">
              <a:spcBef>
                <a:spcPct val="50000"/>
              </a:spcBef>
              <a:buFontTx/>
              <a:buNone/>
            </a:pPr>
            <a:r>
              <a:rPr lang="cs-CZ" sz="1200" dirty="0">
                <a:latin typeface="Verdana" pitchFamily="34" charset="0"/>
              </a:rPr>
              <a:t>Kolaudační </a:t>
            </a:r>
            <a:r>
              <a:rPr lang="cs-CZ" sz="1200" dirty="0" smtClean="0">
                <a:latin typeface="Verdana" pitchFamily="34" charset="0"/>
              </a:rPr>
              <a:t>souhlas</a:t>
            </a:r>
          </a:p>
          <a:p>
            <a:pPr eaLnBrk="0" hangingPunct="0">
              <a:spcBef>
                <a:spcPct val="50000"/>
              </a:spcBef>
              <a:buFontTx/>
              <a:buNone/>
            </a:pPr>
            <a:r>
              <a:rPr lang="cs-CZ" sz="1200" dirty="0" smtClean="0">
                <a:latin typeface="Verdana" pitchFamily="34" charset="0"/>
              </a:rPr>
              <a:t>Kolaudační řízení </a:t>
            </a:r>
            <a:endParaRPr lang="cs-CZ" sz="1200" dirty="0">
              <a:latin typeface="Verdana" pitchFamily="34" charset="0"/>
            </a:endParaRPr>
          </a:p>
        </p:txBody>
      </p:sp>
      <p:cxnSp>
        <p:nvCxnSpPr>
          <p:cNvPr id="19" name="Přímá spojnice se šipkou 77"/>
          <p:cNvCxnSpPr/>
          <p:nvPr/>
        </p:nvCxnSpPr>
        <p:spPr>
          <a:xfrm>
            <a:off x="3297878" y="343030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81"/>
          <p:cNvCxnSpPr/>
          <p:nvPr/>
        </p:nvCxnSpPr>
        <p:spPr>
          <a:xfrm>
            <a:off x="3486400" y="4153764"/>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811287" y="3260021"/>
            <a:ext cx="2448272" cy="369332"/>
          </a:xfrm>
          <a:prstGeom prst="rect">
            <a:avLst/>
          </a:prstGeom>
          <a:noFill/>
        </p:spPr>
        <p:txBody>
          <a:bodyPr wrap="square" rtlCol="0">
            <a:spAutoFit/>
          </a:bodyPr>
          <a:lstStyle/>
          <a:p>
            <a:r>
              <a:rPr lang="cs-CZ" b="1" dirty="0" smtClean="0"/>
              <a:t>R</a:t>
            </a:r>
            <a:endParaRPr lang="cs-CZ" b="1" dirty="0"/>
          </a:p>
        </p:txBody>
      </p:sp>
      <p:cxnSp>
        <p:nvCxnSpPr>
          <p:cNvPr id="23" name="AutoShape 18"/>
          <p:cNvCxnSpPr>
            <a:cxnSpLocks noChangeShapeType="1"/>
          </p:cNvCxnSpPr>
          <p:nvPr/>
        </p:nvCxnSpPr>
        <p:spPr bwMode="auto">
          <a:xfrm>
            <a:off x="2275112" y="3725775"/>
            <a:ext cx="0" cy="33914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8"/>
          <p:cNvCxnSpPr>
            <a:cxnSpLocks noChangeShapeType="1"/>
          </p:cNvCxnSpPr>
          <p:nvPr/>
        </p:nvCxnSpPr>
        <p:spPr bwMode="auto">
          <a:xfrm flipH="1">
            <a:off x="2268554" y="4523905"/>
            <a:ext cx="6558" cy="28312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3954354" y="3941911"/>
            <a:ext cx="2448272" cy="369332"/>
          </a:xfrm>
          <a:prstGeom prst="rect">
            <a:avLst/>
          </a:prstGeom>
          <a:noFill/>
        </p:spPr>
        <p:txBody>
          <a:bodyPr wrap="square" rtlCol="0">
            <a:spAutoFit/>
          </a:bodyPr>
          <a:lstStyle/>
          <a:p>
            <a:r>
              <a:rPr lang="cs-CZ" b="1" dirty="0" smtClean="0"/>
              <a:t>R</a:t>
            </a:r>
            <a:endParaRPr lang="cs-CZ" b="1" dirty="0"/>
          </a:p>
        </p:txBody>
      </p:sp>
      <p:cxnSp>
        <p:nvCxnSpPr>
          <p:cNvPr id="26" name="Přímá spojnice se šipkou 66"/>
          <p:cNvCxnSpPr/>
          <p:nvPr/>
        </p:nvCxnSpPr>
        <p:spPr>
          <a:xfrm>
            <a:off x="3652710" y="5888481"/>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4228774" y="5744465"/>
            <a:ext cx="2448272" cy="369332"/>
          </a:xfrm>
          <a:prstGeom prst="rect">
            <a:avLst/>
          </a:prstGeom>
          <a:noFill/>
        </p:spPr>
        <p:txBody>
          <a:bodyPr wrap="square" rtlCol="0">
            <a:spAutoFit/>
          </a:bodyPr>
          <a:lstStyle/>
          <a:p>
            <a:r>
              <a:rPr lang="cs-CZ" b="1" dirty="0" smtClean="0"/>
              <a:t>R</a:t>
            </a:r>
            <a:endParaRPr lang="cs-CZ" b="1" dirty="0"/>
          </a:p>
        </p:txBody>
      </p:sp>
      <p:cxnSp>
        <p:nvCxnSpPr>
          <p:cNvPr id="29" name="Přímá spojnice se šipkou 68"/>
          <p:cNvCxnSpPr/>
          <p:nvPr/>
        </p:nvCxnSpPr>
        <p:spPr>
          <a:xfrm>
            <a:off x="3634623" y="5137287"/>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194408" y="4936311"/>
            <a:ext cx="2448272" cy="369332"/>
          </a:xfrm>
          <a:prstGeom prst="rect">
            <a:avLst/>
          </a:prstGeom>
          <a:noFill/>
        </p:spPr>
        <p:txBody>
          <a:bodyPr wrap="square" rtlCol="0">
            <a:spAutoFit/>
          </a:bodyPr>
          <a:lstStyle/>
          <a:p>
            <a:r>
              <a:rPr lang="cs-CZ" b="1" dirty="0" smtClean="0"/>
              <a:t>R</a:t>
            </a:r>
            <a:endParaRPr lang="cs-CZ" b="1" dirty="0"/>
          </a:p>
        </p:txBody>
      </p:sp>
      <p:cxnSp>
        <p:nvCxnSpPr>
          <p:cNvPr id="32" name="Přímá spojnice se šipkou 70"/>
          <p:cNvCxnSpPr/>
          <p:nvPr/>
        </p:nvCxnSpPr>
        <p:spPr>
          <a:xfrm>
            <a:off x="3652710" y="5456433"/>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212495" y="5255457"/>
            <a:ext cx="2448272" cy="369332"/>
          </a:xfrm>
          <a:prstGeom prst="rect">
            <a:avLst/>
          </a:prstGeom>
          <a:noFill/>
        </p:spPr>
        <p:txBody>
          <a:bodyPr wrap="square" rtlCol="0">
            <a:spAutoFit/>
          </a:bodyPr>
          <a:lstStyle/>
          <a:p>
            <a:r>
              <a:rPr lang="cs-CZ" b="1" dirty="0" smtClean="0"/>
              <a:t>R</a:t>
            </a:r>
            <a:endParaRPr lang="cs-CZ" b="1" dirty="0"/>
          </a:p>
        </p:txBody>
      </p:sp>
      <p:cxnSp>
        <p:nvCxnSpPr>
          <p:cNvPr id="34" name="Přímá spojnice se šipkou 72"/>
          <p:cNvCxnSpPr/>
          <p:nvPr/>
        </p:nvCxnSpPr>
        <p:spPr>
          <a:xfrm>
            <a:off x="3596981" y="6161465"/>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4084758" y="6032497"/>
            <a:ext cx="2448272" cy="369332"/>
          </a:xfrm>
          <a:prstGeom prst="rect">
            <a:avLst/>
          </a:prstGeom>
          <a:noFill/>
        </p:spPr>
        <p:txBody>
          <a:bodyPr wrap="square" rtlCol="0">
            <a:spAutoFit/>
          </a:bodyPr>
          <a:lstStyle/>
          <a:p>
            <a:r>
              <a:rPr lang="cs-CZ" b="1" dirty="0" smtClean="0"/>
              <a:t>R</a:t>
            </a:r>
            <a:endParaRPr lang="cs-CZ" b="1" dirty="0"/>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ovéPole 35"/>
          <p:cNvSpPr txBox="1"/>
          <p:nvPr/>
        </p:nvSpPr>
        <p:spPr>
          <a:xfrm>
            <a:off x="5364088" y="1484784"/>
            <a:ext cx="5256584" cy="461665"/>
          </a:xfrm>
          <a:prstGeom prst="rect">
            <a:avLst/>
          </a:prstGeom>
          <a:noFill/>
        </p:spPr>
        <p:txBody>
          <a:bodyPr wrap="square" rtlCol="0">
            <a:spAutoFit/>
          </a:bodyPr>
          <a:lstStyle/>
          <a:p>
            <a:r>
              <a:rPr lang="cs-CZ" sz="2400" b="1" i="1" dirty="0" smtClean="0">
                <a:solidFill>
                  <a:schemeClr val="accent2"/>
                </a:solidFill>
              </a:rPr>
              <a:t>Fáze: územní plánování</a:t>
            </a:r>
            <a:endParaRPr lang="cs-CZ" sz="2400" b="1" i="1" dirty="0">
              <a:solidFill>
                <a:schemeClr val="accent2"/>
              </a:solidFill>
            </a:endParaRPr>
          </a:p>
        </p:txBody>
      </p:sp>
      <p:sp>
        <p:nvSpPr>
          <p:cNvPr id="37" name="TextovéPole 36"/>
          <p:cNvSpPr txBox="1"/>
          <p:nvPr/>
        </p:nvSpPr>
        <p:spPr>
          <a:xfrm>
            <a:off x="4067944" y="6396335"/>
            <a:ext cx="5256584" cy="461665"/>
          </a:xfrm>
          <a:prstGeom prst="rect">
            <a:avLst/>
          </a:prstGeom>
          <a:noFill/>
        </p:spPr>
        <p:txBody>
          <a:bodyPr wrap="square" rtlCol="0">
            <a:spAutoFit/>
          </a:bodyPr>
          <a:lstStyle/>
          <a:p>
            <a:r>
              <a:rPr lang="cs-CZ" sz="2400" b="1" i="1" dirty="0" smtClean="0">
                <a:solidFill>
                  <a:schemeClr val="accent2"/>
                </a:solidFill>
              </a:rPr>
              <a:t>Fáze: umísťování a povolování stavby</a:t>
            </a:r>
            <a:endParaRPr lang="cs-CZ" sz="2400" b="1" i="1" dirty="0">
              <a:solidFill>
                <a:schemeClr val="accent2"/>
              </a:solidFill>
            </a:endParaRPr>
          </a:p>
        </p:txBody>
      </p: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smtClean="0"/>
              <a:t>a) </a:t>
            </a:r>
            <a:r>
              <a:rPr lang="cs-CZ" sz="2000" b="1" dirty="0" smtClean="0"/>
              <a:t>záměry uvedené </a:t>
            </a:r>
            <a:r>
              <a:rPr lang="cs-CZ" sz="2000" b="1" dirty="0" smtClean="0">
                <a:solidFill>
                  <a:srgbClr val="FF0000"/>
                </a:solidFill>
              </a:rPr>
              <a:t>v příloze č. 1 </a:t>
            </a:r>
            <a:r>
              <a:rPr lang="cs-CZ" sz="2000" dirty="0" smtClean="0"/>
              <a:t>k tomuto zákonu kategorii I </a:t>
            </a:r>
            <a:r>
              <a:rPr lang="cs-CZ" sz="2000" b="1" dirty="0" smtClean="0">
                <a:solidFill>
                  <a:srgbClr val="FF0000"/>
                </a:solidFill>
              </a:rPr>
              <a:t>a změny </a:t>
            </a:r>
            <a:r>
              <a:rPr lang="cs-CZ" sz="2000" dirty="0" smtClean="0"/>
              <a:t>těchto po dosažení limitu – </a:t>
            </a:r>
            <a:r>
              <a:rPr lang="cs-CZ" sz="2000" b="1" dirty="0" smtClean="0">
                <a:solidFill>
                  <a:srgbClr val="FF0000"/>
                </a:solidFill>
              </a:rPr>
              <a:t>VŽDY</a:t>
            </a:r>
            <a:r>
              <a:rPr lang="cs-CZ" sz="2000" dirty="0" smtClean="0"/>
              <a:t>	</a:t>
            </a:r>
          </a:p>
          <a:p>
            <a:r>
              <a:rPr lang="cs-CZ" sz="2000" dirty="0" smtClean="0"/>
              <a:t> </a:t>
            </a:r>
          </a:p>
          <a:p>
            <a:r>
              <a:rPr lang="cs-CZ" sz="2000" dirty="0" smtClean="0"/>
              <a:t>b) </a:t>
            </a:r>
            <a:r>
              <a:rPr lang="cs-CZ" sz="2000" b="1" dirty="0" smtClean="0">
                <a:solidFill>
                  <a:srgbClr val="FF0000"/>
                </a:solidFill>
              </a:rPr>
              <a:t>JINÉ změny záměru v příloze č. 1 kat. I </a:t>
            </a:r>
            <a:r>
              <a:rPr lang="cs-CZ" sz="2000" dirty="0" smtClean="0"/>
              <a:t>k tomuto zákonu kategorii I, které by mohly mít významný negativní vliv na životní prostředí - </a:t>
            </a:r>
            <a:r>
              <a:rPr lang="cs-CZ" sz="2000" b="1" dirty="0" smtClean="0">
                <a:solidFill>
                  <a:srgbClr val="FF0000"/>
                </a:solidFill>
              </a:rPr>
              <a:t>ZJIŠŤOVACÍ ŘÍZENÍ</a:t>
            </a:r>
            <a:r>
              <a:rPr lang="cs-CZ" sz="2000" b="1" dirty="0" smtClean="0"/>
              <a:t>,</a:t>
            </a:r>
          </a:p>
          <a:p>
            <a:r>
              <a:rPr lang="cs-CZ" sz="2000" dirty="0" smtClean="0"/>
              <a:t> </a:t>
            </a:r>
          </a:p>
          <a:p>
            <a:r>
              <a:rPr lang="cs-CZ" sz="2000" dirty="0" smtClean="0"/>
              <a:t>c) záměry uvedené v příloze č. 1 k tomuto zákonu </a:t>
            </a:r>
            <a:r>
              <a:rPr lang="cs-CZ" sz="2000" b="1" dirty="0" smtClean="0">
                <a:solidFill>
                  <a:srgbClr val="FF0000"/>
                </a:solidFill>
              </a:rPr>
              <a:t>kategorii II a změny </a:t>
            </a:r>
            <a:r>
              <a:rPr lang="cs-CZ" sz="2000" dirty="0" smtClean="0"/>
              <a:t>těchto záměrů po dosažení limitu - </a:t>
            </a:r>
            <a:r>
              <a:rPr lang="cs-CZ" sz="2000" b="1" dirty="0" smtClean="0">
                <a:solidFill>
                  <a:srgbClr val="FF0000"/>
                </a:solidFill>
              </a:rPr>
              <a:t>ZJIŠŤOVACÍ ŘÍZENÍ</a:t>
            </a:r>
            <a:endParaRPr lang="cs-CZ" sz="2000" dirty="0" smtClean="0">
              <a:solidFill>
                <a:srgbClr val="FF0000"/>
              </a:solidFill>
            </a:endParaRPr>
          </a:p>
          <a:p>
            <a:r>
              <a:rPr lang="cs-CZ" sz="2000" dirty="0" smtClean="0"/>
              <a:t> </a:t>
            </a:r>
          </a:p>
          <a:p>
            <a:r>
              <a:rPr lang="cs-CZ" sz="2000" dirty="0" smtClean="0"/>
              <a:t>d) záměry uvedené v příloze č. 1 k tomuto zákonu dosahující příslušných limitních hodnot na min. 25 % plus v chráněné oblasti nebo </a:t>
            </a:r>
            <a:r>
              <a:rPr lang="cs-CZ" sz="2000" dirty="0" err="1" smtClean="0"/>
              <a:t>ochr</a:t>
            </a:r>
            <a:r>
              <a:rPr lang="cs-CZ" sz="2000" dirty="0" smtClean="0"/>
              <a:t>. pásmu, plus jejich změny  (</a:t>
            </a:r>
            <a:r>
              <a:rPr lang="cs-CZ" sz="2000" b="1" dirty="0" smtClean="0">
                <a:solidFill>
                  <a:srgbClr val="FF0000"/>
                </a:solidFill>
              </a:rPr>
              <a:t>podlimitní záměry</a:t>
            </a:r>
            <a:r>
              <a:rPr lang="cs-CZ" sz="2000" dirty="0" smtClean="0"/>
              <a:t>) - a </a:t>
            </a:r>
            <a:r>
              <a:rPr lang="cs-CZ" sz="2000" b="1" dirty="0" smtClean="0">
                <a:solidFill>
                  <a:srgbClr val="FF0000"/>
                </a:solidFill>
              </a:rPr>
              <a:t>příslušný úřad stanoví</a:t>
            </a:r>
            <a:r>
              <a:rPr lang="cs-CZ" sz="2000" dirty="0" smtClean="0"/>
              <a:t>, že podléhají </a:t>
            </a:r>
            <a:r>
              <a:rPr lang="cs-CZ" sz="2000" b="1" dirty="0" smtClean="0">
                <a:solidFill>
                  <a:srgbClr val="FF0000"/>
                </a:solidFill>
              </a:rPr>
              <a:t>ZJIŠŤOVACÍMU </a:t>
            </a:r>
            <a:r>
              <a:rPr lang="cs-CZ" sz="2000" b="1" dirty="0">
                <a:solidFill>
                  <a:srgbClr val="FF0000"/>
                </a:solidFill>
              </a:rPr>
              <a:t>ŘÍZENÍ</a:t>
            </a:r>
            <a:endParaRPr lang="cs-CZ" sz="2000" dirty="0">
              <a:solidFill>
                <a:srgbClr val="FF0000"/>
              </a:solidFill>
            </a:endParaRPr>
          </a:p>
          <a:p>
            <a:r>
              <a:rPr lang="cs-CZ" sz="2000" dirty="0" smtClean="0"/>
              <a:t> </a:t>
            </a:r>
          </a:p>
          <a:p>
            <a:r>
              <a:rPr lang="cs-CZ" sz="2000" dirty="0" smtClean="0"/>
              <a:t>e) </a:t>
            </a:r>
            <a:r>
              <a:rPr lang="cs-CZ" sz="2000" b="1" dirty="0" smtClean="0">
                <a:solidFill>
                  <a:srgbClr val="FF0000"/>
                </a:solidFill>
              </a:rPr>
              <a:t>NATUROVÉ POSUZOVÁNÍ </a:t>
            </a:r>
            <a:r>
              <a:rPr lang="cs-CZ" sz="2000" dirty="0" smtClean="0">
                <a:solidFill>
                  <a:srgbClr val="FF0000"/>
                </a:solidFill>
              </a:rPr>
              <a:t>- </a:t>
            </a:r>
            <a:r>
              <a:rPr lang="cs-CZ" sz="2000" b="1" dirty="0" smtClean="0">
                <a:solidFill>
                  <a:srgbClr val="FF0000"/>
                </a:solidFill>
              </a:rPr>
              <a:t>ZJIŠŤOVACÍ ŘÍZENÍ</a:t>
            </a:r>
            <a:r>
              <a:rPr lang="cs-CZ" sz="2000" dirty="0" smtClean="0"/>
              <a:t>,</a:t>
            </a:r>
          </a:p>
          <a:p>
            <a:r>
              <a:rPr lang="cs-CZ" sz="2000" dirty="0" smtClean="0"/>
              <a:t> </a:t>
            </a:r>
          </a:p>
          <a:p>
            <a:r>
              <a:rPr lang="cs-CZ" sz="2000" dirty="0" smtClean="0"/>
              <a:t>f) </a:t>
            </a:r>
            <a:r>
              <a:rPr lang="cs-CZ" sz="2000" b="1" dirty="0" smtClean="0">
                <a:solidFill>
                  <a:srgbClr val="FF0000"/>
                </a:solidFill>
              </a:rPr>
              <a:t>změny záměru</a:t>
            </a:r>
            <a:r>
              <a:rPr lang="cs-CZ" sz="2000" dirty="0" smtClean="0"/>
              <a:t>, které by podle závazného stanoviska příslušného úřadu vydaného podle </a:t>
            </a:r>
            <a:r>
              <a:rPr lang="cs-CZ" sz="2000" b="1" dirty="0" smtClean="0"/>
              <a:t>§ 9a odst. 6 mohly mít významný vliv </a:t>
            </a:r>
            <a:r>
              <a:rPr lang="cs-CZ" sz="2000" dirty="0" smtClean="0"/>
              <a:t>- </a:t>
            </a:r>
            <a:r>
              <a:rPr lang="cs-CZ" sz="2000" b="1" dirty="0" smtClean="0">
                <a:solidFill>
                  <a:srgbClr val="FF0000"/>
                </a:solidFill>
              </a:rPr>
              <a:t>ZJIŠŤOVACÍ ŘÍZENÍ</a:t>
            </a:r>
            <a:r>
              <a:rPr lang="cs-CZ" sz="2000" b="1" dirty="0"/>
              <a:t> </a:t>
            </a:r>
            <a:r>
              <a:rPr lang="cs-CZ" sz="2000" b="1" dirty="0" smtClean="0"/>
              <a:t>(podle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smtClean="0"/>
              <a:t>Které záměry podléhají posouzení (EIA)?</a:t>
            </a:r>
            <a:endParaRPr lang="cs-CZ" sz="3200" b="1" dirty="0"/>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smtClean="0"/>
              <a:t>Které záměry (EIA)?</a:t>
            </a:r>
            <a:endParaRPr lang="cs-CZ" sz="4000" b="1" dirty="0"/>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smtClean="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smtClean="0"/>
              <a:t>KATEGORIE I </a:t>
            </a:r>
            <a:r>
              <a:rPr lang="en-US" sz="2000" b="1" dirty="0" smtClean="0"/>
              <a:t>+ </a:t>
            </a:r>
            <a:r>
              <a:rPr lang="cs-CZ" sz="2000" b="1" dirty="0" smtClean="0"/>
              <a:t>ZMĚNY</a:t>
            </a:r>
            <a:endParaRPr lang="cs-CZ" sz="2000" b="1" dirty="0"/>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smtClean="0"/>
              <a:t>PODLIMITNÍ ZMĚNY KAT. I</a:t>
            </a:r>
            <a:endParaRPr lang="cs-CZ" sz="2000" b="1" dirty="0"/>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smtClean="0"/>
              <a:t>KATEGORIE </a:t>
            </a:r>
            <a:r>
              <a:rPr lang="cs-CZ" sz="2000" b="1" dirty="0"/>
              <a:t>I</a:t>
            </a:r>
            <a:r>
              <a:rPr lang="cs-CZ" sz="2000" b="1" dirty="0" smtClean="0"/>
              <a:t>I </a:t>
            </a:r>
            <a:r>
              <a:rPr lang="en-US" sz="2000" b="1" dirty="0" smtClean="0"/>
              <a:t>+ </a:t>
            </a:r>
            <a:r>
              <a:rPr lang="cs-CZ" sz="2000" b="1" dirty="0" smtClean="0"/>
              <a:t>ZMĚNY</a:t>
            </a:r>
            <a:endParaRPr lang="cs-CZ" sz="2000" b="1" dirty="0"/>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smtClean="0"/>
              <a:t>PODLIMITNÍ ZÁMĚRY</a:t>
            </a:r>
          </a:p>
          <a:p>
            <a:r>
              <a:rPr lang="cs-CZ" sz="1400" b="1" dirty="0" smtClean="0"/>
              <a:t>(POKUD PŘÍSLUŠNÝ ÚŘAD STANOVÍ)</a:t>
            </a:r>
            <a:endParaRPr lang="cs-CZ" sz="1400" b="1" dirty="0"/>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smtClean="0"/>
              <a:t>NATURA 2000</a:t>
            </a:r>
          </a:p>
          <a:p>
            <a:r>
              <a:rPr lang="cs-CZ" sz="1400" b="1" dirty="0" smtClean="0"/>
              <a:t>(</a:t>
            </a:r>
            <a:r>
              <a:rPr lang="cs-CZ" sz="1400" b="1" dirty="0"/>
              <a:t>orgán ochrany přírody svým stanoviskem </a:t>
            </a:r>
            <a:r>
              <a:rPr lang="cs-CZ" sz="1400" b="1" dirty="0" smtClean="0"/>
              <a:t>nevyloučí vliv)</a:t>
            </a:r>
            <a:endParaRPr lang="cs-CZ" sz="1400" b="1" dirty="0"/>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smtClean="0"/>
              <a:t>ZMĚNA V NAVAZ. ŘÍZENÍ</a:t>
            </a:r>
            <a:endParaRPr lang="cs-CZ" sz="2000" b="1" dirty="0"/>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smtClean="0">
                <a:solidFill>
                  <a:schemeClr val="tx1">
                    <a:lumMod val="75000"/>
                    <a:lumOff val="25000"/>
                  </a:schemeClr>
                </a:solidFill>
              </a:rPr>
              <a:t>ZJIŠŤOVACÍ ŘÍZENÍ</a:t>
            </a:r>
            <a:endParaRPr lang="cs-CZ" sz="1400" b="1" dirty="0">
              <a:solidFill>
                <a:schemeClr val="tx1">
                  <a:lumMod val="75000"/>
                  <a:lumOff val="25000"/>
                </a:schemeClr>
              </a:solidFill>
            </a:endParaRP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smtClean="0"/>
              <a:t>ZÁVAZNÉ</a:t>
            </a:r>
          </a:p>
          <a:p>
            <a:r>
              <a:rPr lang="cs-CZ" sz="1400" b="1" dirty="0" smtClean="0"/>
              <a:t>STANOVISKO</a:t>
            </a:r>
            <a:endParaRPr lang="cs-CZ" sz="1400" b="1" dirty="0"/>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smtClean="0"/>
              <a:t>ROZHODNUTÍ</a:t>
            </a:r>
            <a:endParaRPr lang="cs-CZ" sz="1400" b="1" dirty="0"/>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SAMOTNÉ POSOUZENÍ</a:t>
            </a:r>
            <a:endParaRPr lang="cs-CZ" sz="1400" b="1" dirty="0">
              <a:solidFill>
                <a:schemeClr val="tx1">
                  <a:lumMod val="75000"/>
                  <a:lumOff val="25000"/>
                </a:schemeClr>
              </a:solidFill>
            </a:endParaRP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smtClean="0">
                <a:solidFill>
                  <a:srgbClr val="92D050"/>
                </a:solidFill>
              </a:rPr>
              <a:t>+</a:t>
            </a:r>
            <a:endParaRPr lang="cs-CZ" sz="4800" b="1" dirty="0">
              <a:solidFill>
                <a:srgbClr val="92D050"/>
              </a:solidFill>
            </a:endParaRP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NENÍ TŘEBA POSOUDIT</a:t>
            </a:r>
            <a:endParaRPr lang="cs-CZ" sz="1400" b="1" dirty="0">
              <a:solidFill>
                <a:schemeClr val="tx1">
                  <a:lumMod val="75000"/>
                  <a:lumOff val="25000"/>
                </a:schemeClr>
              </a:solidFill>
            </a:endParaRP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smtClean="0">
                <a:solidFill>
                  <a:schemeClr val="tx1">
                    <a:lumMod val="75000"/>
                    <a:lumOff val="25000"/>
                  </a:schemeClr>
                </a:solidFill>
              </a:rPr>
              <a:t>JE TŘEBA POSOUDIT</a:t>
            </a:r>
            <a:endParaRPr lang="cs-CZ" sz="1400" b="1" dirty="0">
              <a:solidFill>
                <a:schemeClr val="tx1">
                  <a:lumMod val="75000"/>
                  <a:lumOff val="25000"/>
                </a:schemeClr>
              </a:solidFill>
            </a:endParaRP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smtClean="0"/>
              <a:t>Navazující řízení</a:t>
            </a:r>
          </a:p>
          <a:p>
            <a:pPr marL="285750" indent="-285750">
              <a:buFont typeface="Arial" panose="020B0604020202020204" pitchFamily="34" charset="0"/>
              <a:buChar char="•"/>
            </a:pPr>
            <a:endParaRPr lang="cs-CZ" sz="1400" dirty="0"/>
          </a:p>
          <a:p>
            <a:r>
              <a:rPr lang="cs-CZ" sz="1400" dirty="0" smtClean="0"/>
              <a:t>Nenavazující řízení</a:t>
            </a:r>
            <a:endParaRPr lang="cs-CZ" sz="1400" dirty="0"/>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smtClean="0"/>
              <a:t>Případné odvolání</a:t>
            </a:r>
            <a:endParaRPr lang="cs-CZ" sz="1400" dirty="0"/>
          </a:p>
        </p:txBody>
      </p:sp>
    </p:spTree>
    <p:extLst>
      <p:ext uri="{BB962C8B-B14F-4D97-AF65-F5344CB8AC3E}">
        <p14:creationId xmlns:p14="http://schemas.microsoft.com/office/powerpoint/2010/main" val="27004776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ovéPole 12"/>
          <p:cNvSpPr txBox="1"/>
          <p:nvPr/>
        </p:nvSpPr>
        <p:spPr>
          <a:xfrm>
            <a:off x="1691680" y="140597"/>
            <a:ext cx="6408712" cy="1323439"/>
          </a:xfrm>
          <a:prstGeom prst="rect">
            <a:avLst/>
          </a:prstGeom>
          <a:noFill/>
        </p:spPr>
        <p:txBody>
          <a:bodyPr wrap="square" rtlCol="0">
            <a:spAutoFit/>
          </a:bodyPr>
          <a:lstStyle/>
          <a:p>
            <a:r>
              <a:rPr lang="cs-CZ" sz="4000" b="1" dirty="0" smtClean="0"/>
              <a:t>EIA </a:t>
            </a:r>
            <a:r>
              <a:rPr lang="cs-CZ" sz="4000" b="1" dirty="0"/>
              <a:t>– průběh </a:t>
            </a:r>
            <a:r>
              <a:rPr lang="cs-CZ" b="1" dirty="0"/>
              <a:t>(nejde o správní řízení!)</a:t>
            </a:r>
            <a:endParaRPr lang="cs-CZ" sz="3600" b="1" dirty="0"/>
          </a:p>
          <a:p>
            <a:endParaRPr lang="cs-CZ" sz="4000" b="1" dirty="0"/>
          </a:p>
        </p:txBody>
      </p:sp>
      <p:sp>
        <p:nvSpPr>
          <p:cNvPr id="14" name="Rectangle 3"/>
          <p:cNvSpPr txBox="1">
            <a:spLocks noChangeArrowheads="1"/>
          </p:cNvSpPr>
          <p:nvPr/>
        </p:nvSpPr>
        <p:spPr>
          <a:xfrm>
            <a:off x="3527809" y="970944"/>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Investor </a:t>
            </a:r>
            <a:r>
              <a:rPr lang="cs-CZ" sz="2400" b="1" i="1" dirty="0" smtClean="0">
                <a:solidFill>
                  <a:srgbClr val="FF6600"/>
                </a:solidFill>
              </a:rPr>
              <a:t>oznámí </a:t>
            </a:r>
            <a:r>
              <a:rPr lang="cs-CZ" sz="2400" i="1" dirty="0" smtClean="0"/>
              <a:t>příslušnému úřadu </a:t>
            </a:r>
            <a:r>
              <a:rPr lang="cs-CZ" sz="1100" i="1" dirty="0" smtClean="0"/>
              <a:t>(jak to zjistí?)</a:t>
            </a:r>
            <a:endParaRPr lang="cs-CZ" sz="2400" i="1" dirty="0" smtClean="0"/>
          </a:p>
          <a:p>
            <a:r>
              <a:rPr lang="cs-CZ" sz="2400" i="1" dirty="0" smtClean="0"/>
              <a:t>Úřad zveřejní základní </a:t>
            </a:r>
            <a:r>
              <a:rPr lang="cs-CZ" sz="2400" b="1" i="1" dirty="0" smtClean="0">
                <a:solidFill>
                  <a:schemeClr val="accent6">
                    <a:lumMod val="75000"/>
                  </a:schemeClr>
                </a:solidFill>
              </a:rPr>
              <a:t>informace</a:t>
            </a:r>
            <a:r>
              <a:rPr lang="en-US" sz="2400" dirty="0" smtClean="0"/>
              <a:t> </a:t>
            </a:r>
          </a:p>
        </p:txBody>
      </p:sp>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no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noFill/>
            <a:ln w="12700">
              <a:solidFill>
                <a:schemeClr val="tx1"/>
              </a:solidFill>
              <a:prstDash val="dash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smtClean="0">
                  <a:latin typeface="Verdana" pitchFamily="34" charset="0"/>
                </a:rPr>
                <a:t>Dokumentace</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smtClean="0">
                  <a:latin typeface="Verdana" pitchFamily="34" charset="0"/>
                </a:rPr>
                <a:t>Závazné stanovisko</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smtClean="0"/>
              <a:t>Posuzované </a:t>
            </a:r>
            <a:r>
              <a:rPr lang="cs-CZ" sz="2400" b="1" i="1" dirty="0" smtClean="0">
                <a:solidFill>
                  <a:schemeClr val="accent6">
                    <a:lumMod val="75000"/>
                  </a:schemeClr>
                </a:solidFill>
              </a:rPr>
              <a:t>vždy</a:t>
            </a:r>
            <a:r>
              <a:rPr lang="cs-CZ" sz="2400" i="1" dirty="0" smtClean="0"/>
              <a:t> – rozsah dokumentace a posuzování. </a:t>
            </a:r>
          </a:p>
          <a:p>
            <a:pPr lvl="2">
              <a:lnSpc>
                <a:spcPct val="110000"/>
              </a:lnSpc>
              <a:spcBef>
                <a:spcPct val="30000"/>
              </a:spcBef>
              <a:buFontTx/>
              <a:buNone/>
            </a:pPr>
            <a:r>
              <a:rPr lang="cs-CZ" sz="2400" b="1" i="1" dirty="0" smtClean="0">
                <a:solidFill>
                  <a:schemeClr val="accent6">
                    <a:lumMod val="75000"/>
                  </a:schemeClr>
                </a:solidFill>
              </a:rPr>
              <a:t>Ostatní</a:t>
            </a:r>
            <a:r>
              <a:rPr lang="cs-CZ" sz="2400" i="1" dirty="0" smtClean="0"/>
              <a:t>: ano</a:t>
            </a:r>
            <a:r>
              <a:rPr lang="en-US" sz="2400" i="1" dirty="0" smtClean="0"/>
              <a:t> </a:t>
            </a:r>
            <a:r>
              <a:rPr lang="en-US" sz="2400" dirty="0">
                <a:sym typeface="Wingdings" pitchFamily="2" charset="2"/>
              </a:rPr>
              <a:t> </a:t>
            </a:r>
            <a:r>
              <a:rPr lang="en-US" sz="2400" b="1" dirty="0" smtClean="0">
                <a:sym typeface="Wingdings" pitchFamily="2" charset="2"/>
              </a:rPr>
              <a:t>EIA</a:t>
            </a:r>
            <a:r>
              <a:rPr lang="cs-CZ" sz="2400" dirty="0" smtClean="0">
                <a:sym typeface="Wingdings" pitchFamily="2" charset="2"/>
              </a:rPr>
              <a:t>, </a:t>
            </a:r>
            <a:r>
              <a:rPr lang="en-US" sz="2400" b="1" dirty="0" smtClean="0">
                <a:sym typeface="Wingdings" pitchFamily="2" charset="2"/>
              </a:rPr>
              <a:t>n</a:t>
            </a:r>
            <a:r>
              <a:rPr lang="cs-CZ" sz="2400" b="1" dirty="0" smtClean="0">
                <a:sym typeface="Wingdings" pitchFamily="2" charset="2"/>
              </a:rPr>
              <a:t>e</a:t>
            </a:r>
            <a:r>
              <a:rPr lang="en-US" sz="2400" dirty="0" smtClean="0">
                <a:sym typeface="Wingdings" pitchFamily="2" charset="2"/>
              </a:rPr>
              <a:t> </a:t>
            </a:r>
            <a:r>
              <a:rPr lang="cs-CZ" sz="2400" dirty="0" smtClean="0">
                <a:sym typeface="Wingdings" pitchFamily="2" charset="2"/>
              </a:rPr>
              <a:t> </a:t>
            </a:r>
            <a:r>
              <a:rPr lang="cs-CZ" sz="2400" b="1" dirty="0" smtClean="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3703850" y="3244190"/>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Investor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Úřad zveřejní </a:t>
            </a:r>
            <a:r>
              <a:rPr lang="cs-CZ" sz="2400" b="1" i="1" dirty="0" smtClean="0">
                <a:solidFill>
                  <a:schemeClr val="accent6">
                    <a:lumMod val="75000"/>
                  </a:schemeClr>
                </a:solidFill>
              </a:rPr>
              <a:t>dokumentaci</a:t>
            </a:r>
            <a:r>
              <a:rPr lang="en-US" sz="2400" dirty="0" smtClean="0"/>
              <a:t> </a:t>
            </a:r>
          </a:p>
        </p:txBody>
      </p:sp>
      <p:sp>
        <p:nvSpPr>
          <p:cNvPr id="29" name="Rectangle 3"/>
          <p:cNvSpPr txBox="1">
            <a:spLocks noChangeArrowheads="1"/>
          </p:cNvSpPr>
          <p:nvPr/>
        </p:nvSpPr>
        <p:spPr>
          <a:xfrm>
            <a:off x="3740955" y="4394315"/>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dirty="0" smtClean="0"/>
              <a:t>Úřad </a:t>
            </a:r>
            <a:r>
              <a:rPr lang="cs-CZ" sz="2400" b="1" i="1" dirty="0" smtClean="0">
                <a:solidFill>
                  <a:srgbClr val="FF6600"/>
                </a:solidFill>
              </a:rPr>
              <a:t>zpracuje </a:t>
            </a:r>
            <a:r>
              <a:rPr lang="cs-CZ" sz="2400" b="1" i="1" dirty="0" smtClean="0"/>
              <a:t>(autor. </a:t>
            </a:r>
            <a:r>
              <a:rPr lang="cs-CZ" sz="2400" b="1" i="1" dirty="0"/>
              <a:t>o</a:t>
            </a:r>
            <a:r>
              <a:rPr lang="cs-CZ" sz="2400" b="1" i="1" dirty="0" smtClean="0"/>
              <a:t>soba)</a:t>
            </a:r>
            <a:endParaRPr lang="cs-CZ" sz="2400" i="1" dirty="0" smtClean="0"/>
          </a:p>
          <a:p>
            <a:r>
              <a:rPr lang="cs-CZ" sz="2400" i="1" dirty="0" smtClean="0"/>
              <a:t>Veřejné </a:t>
            </a:r>
            <a:r>
              <a:rPr lang="cs-CZ" sz="2400" b="1" i="1" dirty="0" smtClean="0">
                <a:solidFill>
                  <a:schemeClr val="accent6">
                    <a:lumMod val="75000"/>
                  </a:schemeClr>
                </a:solidFill>
              </a:rPr>
              <a:t>projednání</a:t>
            </a:r>
            <a:r>
              <a:rPr lang="en-US" sz="2400" dirty="0" smtClean="0"/>
              <a:t> </a:t>
            </a:r>
          </a:p>
        </p:txBody>
      </p:sp>
      <p:sp>
        <p:nvSpPr>
          <p:cNvPr id="30" name="Rectangle 3"/>
          <p:cNvSpPr txBox="1">
            <a:spLocks noChangeArrowheads="1"/>
          </p:cNvSpPr>
          <p:nvPr/>
        </p:nvSpPr>
        <p:spPr>
          <a:xfrm>
            <a:off x="3740955" y="5684099"/>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sz="2400" b="1" dirty="0" smtClean="0">
                <a:solidFill>
                  <a:schemeClr val="accent6">
                    <a:lumMod val="75000"/>
                  </a:schemeClr>
                </a:solidFill>
              </a:rPr>
              <a:t>Závazné</a:t>
            </a:r>
            <a:r>
              <a:rPr lang="cs-CZ" sz="2400" dirty="0" smtClean="0"/>
              <a:t> stanovisko (platnost 5 let, lze prodloužit)</a:t>
            </a:r>
            <a:endParaRPr lang="cs-CZ" sz="2400" i="1" dirty="0" smtClean="0"/>
          </a:p>
        </p:txBody>
      </p:sp>
    </p:spTree>
    <p:extLst>
      <p:ext uri="{BB962C8B-B14F-4D97-AF65-F5344CB8AC3E}">
        <p14:creationId xmlns:p14="http://schemas.microsoft.com/office/powerpoint/2010/main" val="849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28" grpId="0" animBg="1"/>
      <p:bldP spid="29" grpId="0" animBg="1"/>
      <p:bldP spid="3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smtClean="0"/>
              <a:t>PORTÁL EIA</a:t>
            </a:r>
            <a:r>
              <a:rPr lang="cs-CZ" sz="2400" b="1" cap="all" dirty="0"/>
              <a:t>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a:t>
            </a:r>
            <a:r>
              <a:rPr lang="cs-CZ" dirty="0" smtClean="0">
                <a:hlinkClick r:id="rId5"/>
              </a:rPr>
              <a:t>portal.cenia.cz/eiasea/view/eia100_cr</a:t>
            </a:r>
            <a:endParaRPr lang="cs-CZ" dirty="0" smtClean="0"/>
          </a:p>
        </p:txBody>
      </p:sp>
    </p:spTree>
    <p:extLst>
      <p:ext uri="{BB962C8B-B14F-4D97-AF65-F5344CB8AC3E}">
        <p14:creationId xmlns:p14="http://schemas.microsoft.com/office/powerpoint/2010/main" val="28471533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95536" y="1700808"/>
            <a:ext cx="7427168" cy="266429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cs-CZ"/>
          </a:p>
        </p:txBody>
      </p:sp>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Důsledky EIA?</a:t>
            </a:r>
            <a:endParaRPr lang="cs-CZ" sz="4000" b="1" dirty="0"/>
          </a:p>
        </p:txBody>
      </p:sp>
      <p:sp>
        <p:nvSpPr>
          <p:cNvPr id="3" name="TextovéPole 2"/>
          <p:cNvSpPr txBox="1"/>
          <p:nvPr/>
        </p:nvSpPr>
        <p:spPr>
          <a:xfrm>
            <a:off x="683568" y="1191211"/>
            <a:ext cx="7344816" cy="5940088"/>
          </a:xfrm>
          <a:prstGeom prst="rect">
            <a:avLst/>
          </a:prstGeom>
          <a:noFill/>
        </p:spPr>
        <p:txBody>
          <a:bodyPr wrap="square" rtlCol="0">
            <a:spAutoFit/>
          </a:bodyPr>
          <a:lstStyle/>
          <a:p>
            <a:r>
              <a:rPr lang="cs-CZ" sz="2000" b="1" dirty="0" smtClean="0"/>
              <a:t>Zvláštní režim pro tzv. navazující řízení</a:t>
            </a:r>
            <a:r>
              <a:rPr lang="cs-CZ" sz="2000" dirty="0" smtClean="0"/>
              <a:t>: </a:t>
            </a:r>
            <a:endParaRPr lang="cs-CZ" sz="2000" dirty="0" smtClean="0"/>
          </a:p>
          <a:p>
            <a:endParaRPr lang="cs-CZ" sz="2000" dirty="0" smtClean="0"/>
          </a:p>
          <a:p>
            <a:r>
              <a:rPr lang="cs-CZ" dirty="0"/>
              <a:t>územní řízení, stavební řízení, společné územní a stavební řízení, opakované stavební řízení, řízení o dodatečném povolení stavby, řízení o povolení hornické činnosti, řízení o stanovení dobývacího prostoru, řízení o povolení činnosti prováděné hornickým způsobem, řízení o povolení k nakládání s povrchovými a podzemními vodami, řízení o vydání integrovaného povolení, řízení o vydání povolení provozu stacionárního zdroje, řízení o vydání souhlasu k provozování zařízení k využívání, odstraňování, sběru nebo výkupu odpadů</a:t>
            </a:r>
          </a:p>
          <a:p>
            <a:endParaRPr lang="cs-CZ" sz="1200" dirty="0" smtClean="0"/>
          </a:p>
          <a:p>
            <a:endParaRPr lang="cs-CZ" sz="2000" dirty="0"/>
          </a:p>
          <a:p>
            <a:pPr marL="457200" indent="-457200">
              <a:buFont typeface="Arial" panose="020B0604020202020204" pitchFamily="34" charset="0"/>
              <a:buChar char="•"/>
            </a:pPr>
            <a:r>
              <a:rPr lang="cs-CZ" sz="2000" dirty="0" smtClean="0"/>
              <a:t>EIA se tu užije jako </a:t>
            </a:r>
            <a:r>
              <a:rPr lang="cs-CZ" sz="2000" dirty="0"/>
              <a:t>závazné stanovisko</a:t>
            </a:r>
          </a:p>
          <a:p>
            <a:pPr marL="457200" indent="-457200">
              <a:buFont typeface="Arial" panose="020B0604020202020204" pitchFamily="34" charset="0"/>
              <a:buChar char="•"/>
            </a:pPr>
            <a:r>
              <a:rPr lang="cs-CZ" sz="2000" dirty="0" smtClean="0"/>
              <a:t>Vydává se verifikační </a:t>
            </a:r>
            <a:r>
              <a:rPr lang="cs-CZ" sz="2000" dirty="0"/>
              <a:t>stanovisko (tzv. </a:t>
            </a:r>
            <a:r>
              <a:rPr lang="cs-CZ" sz="2000" i="1" dirty="0" err="1"/>
              <a:t>coherence</a:t>
            </a:r>
            <a:r>
              <a:rPr lang="cs-CZ" sz="2000" i="1" dirty="0"/>
              <a:t> </a:t>
            </a:r>
            <a:r>
              <a:rPr lang="cs-CZ" sz="2000" i="1" dirty="0" err="1"/>
              <a:t>stamp</a:t>
            </a:r>
            <a:r>
              <a:rPr lang="cs-CZ" sz="2000" dirty="0" smtClean="0"/>
              <a:t>) – ověřuje se, že posuzovaný záměr odpovídá povolovanému</a:t>
            </a:r>
            <a:endParaRPr lang="cs-CZ" sz="2000" dirty="0"/>
          </a:p>
          <a:p>
            <a:pPr marL="457200" indent="-457200">
              <a:buFont typeface="Arial" panose="020B0604020202020204" pitchFamily="34" charset="0"/>
              <a:buChar char="•"/>
            </a:pPr>
            <a:r>
              <a:rPr lang="cs-CZ" sz="2000" dirty="0"/>
              <a:t>Rozdíly v procesu (např. rozdílné doručování)</a:t>
            </a:r>
          </a:p>
          <a:p>
            <a:pPr marL="457200" indent="-457200">
              <a:buFont typeface="Arial" panose="020B0604020202020204" pitchFamily="34" charset="0"/>
              <a:buChar char="•"/>
            </a:pPr>
            <a:r>
              <a:rPr lang="cs-CZ" sz="2000" dirty="0"/>
              <a:t>Účast </a:t>
            </a:r>
            <a:r>
              <a:rPr lang="cs-CZ" sz="2000" dirty="0" smtClean="0"/>
              <a:t>veřejnosti (ekologické spolky se mohou stát účastníky)</a:t>
            </a:r>
            <a:endParaRPr lang="cs-CZ" sz="2000" dirty="0"/>
          </a:p>
          <a:p>
            <a:r>
              <a:rPr lang="cs-CZ" sz="2000" dirty="0" smtClean="0"/>
              <a:t>Zvláštní režim i </a:t>
            </a:r>
            <a:r>
              <a:rPr lang="cs-CZ" sz="2000" b="1" dirty="0" smtClean="0"/>
              <a:t>pro využití opravných prostředků </a:t>
            </a:r>
            <a:r>
              <a:rPr lang="cs-CZ" sz="2000" dirty="0" smtClean="0"/>
              <a:t>proti rozhodnutí vydanému v navazujícím řízení i </a:t>
            </a:r>
            <a:r>
              <a:rPr lang="cs-CZ" sz="2000" b="1" dirty="0" smtClean="0"/>
              <a:t>pro řízení před správními soudy.</a:t>
            </a:r>
            <a:endParaRPr lang="cs-CZ" sz="2000" dirty="0"/>
          </a:p>
          <a:p>
            <a:endParaRPr lang="cs-CZ" sz="1600" dirty="0"/>
          </a:p>
        </p:txBody>
      </p:sp>
    </p:spTree>
    <p:extLst>
      <p:ext uri="{BB962C8B-B14F-4D97-AF65-F5344CB8AC3E}">
        <p14:creationId xmlns:p14="http://schemas.microsoft.com/office/powerpoint/2010/main" val="29603188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a:t>
            </a:r>
            <a:r>
              <a:rPr lang="cs-CZ" sz="4000" dirty="0" smtClean="0"/>
              <a:t>erifikační </a:t>
            </a:r>
            <a:r>
              <a:rPr lang="cs-CZ" sz="4000" dirty="0"/>
              <a:t>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smtClean="0"/>
          </a:p>
          <a:p>
            <a:endParaRPr lang="cs-CZ" sz="2400" dirty="0" smtClean="0"/>
          </a:p>
          <a:p>
            <a:endParaRPr lang="cs-CZ" sz="2400" dirty="0" smtClean="0"/>
          </a:p>
          <a:p>
            <a:r>
              <a:rPr lang="cs-CZ" sz="2400" dirty="0" smtClean="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smtClean="0"/>
              <a:t>Úřad, který vede navazující řízení</a:t>
            </a:r>
            <a:endParaRPr lang="cs-CZ" sz="2000" b="1" dirty="0"/>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smtClean="0"/>
              <a:t>Úřad pro EIA</a:t>
            </a:r>
            <a:endParaRPr lang="cs-CZ" sz="2400" b="1" dirty="0"/>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smtClean="0"/>
              <a:t>předložení</a:t>
            </a:r>
            <a:endParaRPr lang="cs-CZ" dirty="0"/>
          </a:p>
        </p:txBody>
      </p:sp>
      <p:sp>
        <p:nvSpPr>
          <p:cNvPr id="19" name="TextovéPole 18"/>
          <p:cNvSpPr txBox="1"/>
          <p:nvPr/>
        </p:nvSpPr>
        <p:spPr>
          <a:xfrm>
            <a:off x="539552" y="4077072"/>
            <a:ext cx="2160240" cy="369332"/>
          </a:xfrm>
          <a:prstGeom prst="rect">
            <a:avLst/>
          </a:prstGeom>
          <a:noFill/>
        </p:spPr>
        <p:txBody>
          <a:bodyPr wrap="square" rtlCol="0">
            <a:spAutoFit/>
          </a:bodyPr>
          <a:lstStyle/>
          <a:p>
            <a:r>
              <a:rPr lang="cs-CZ" dirty="0" smtClean="0"/>
              <a:t>závazné stanovisko</a:t>
            </a:r>
            <a:endParaRPr lang="cs-CZ" dirty="0"/>
          </a:p>
        </p:txBody>
      </p:sp>
    </p:spTree>
    <p:extLst>
      <p:ext uri="{BB962C8B-B14F-4D97-AF65-F5344CB8AC3E}">
        <p14:creationId xmlns:p14="http://schemas.microsoft.com/office/powerpoint/2010/main" val="28955276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4708981"/>
          </a:xfrm>
          <a:prstGeom prst="rect">
            <a:avLst/>
          </a:prstGeom>
          <a:noFill/>
        </p:spPr>
        <p:txBody>
          <a:bodyPr wrap="square" rtlCol="0">
            <a:spAutoFit/>
          </a:bodyPr>
          <a:lstStyle/>
          <a:p>
            <a:pPr marL="457200" indent="-457200">
              <a:buFont typeface="Arial" panose="020B0604020202020204" pitchFamily="34" charset="0"/>
              <a:buChar char="•"/>
            </a:pPr>
            <a:r>
              <a:rPr lang="cs-CZ" sz="2000" dirty="0" smtClean="0"/>
              <a:t>§ 94q a násl. stavebního zákona (od 1. 1. 2018)</a:t>
            </a:r>
          </a:p>
          <a:p>
            <a:pPr marL="457200" indent="-457200">
              <a:buFont typeface="Arial" panose="020B0604020202020204" pitchFamily="34" charset="0"/>
              <a:buChar char="•"/>
            </a:pPr>
            <a:r>
              <a:rPr lang="cs-CZ" sz="2000" dirty="0" smtClean="0"/>
              <a:t>Vede </a:t>
            </a:r>
            <a:r>
              <a:rPr lang="cs-CZ" sz="2000" dirty="0"/>
              <a:t>stavební úřad v součinnosti s příslušným úřadem, který vydá závazné </a:t>
            </a:r>
            <a:r>
              <a:rPr lang="cs-CZ" sz="2000" dirty="0" smtClean="0"/>
              <a:t>stanovisko EIA</a:t>
            </a:r>
          </a:p>
          <a:p>
            <a:pPr marL="457200" indent="-457200">
              <a:buFont typeface="Arial" panose="020B0604020202020204" pitchFamily="34" charset="0"/>
              <a:buChar char="•"/>
            </a:pPr>
            <a:r>
              <a:rPr lang="cs-CZ" sz="2000" dirty="0" smtClean="0"/>
              <a:t>Jde o </a:t>
            </a:r>
            <a:r>
              <a:rPr lang="cs-CZ" sz="2000" b="1" dirty="0" smtClean="0">
                <a:solidFill>
                  <a:schemeClr val="accent5"/>
                </a:solidFill>
              </a:rPr>
              <a:t>navazující řízení</a:t>
            </a:r>
          </a:p>
          <a:p>
            <a:pPr marL="457200" indent="-457200">
              <a:buFont typeface="Arial" panose="020B0604020202020204" pitchFamily="34" charset="0"/>
              <a:buChar char="•"/>
            </a:pPr>
            <a:r>
              <a:rPr lang="cs-CZ" sz="2000" b="1" dirty="0" smtClean="0">
                <a:solidFill>
                  <a:schemeClr val="accent5"/>
                </a:solidFill>
              </a:rPr>
              <a:t>Vydává se závazné stanovisko EIA</a:t>
            </a:r>
          </a:p>
          <a:p>
            <a:pPr marL="457200" indent="-457200" algn="just">
              <a:buFont typeface="Arial" panose="020B0604020202020204" pitchFamily="34" charset="0"/>
              <a:buChar char="•"/>
            </a:pPr>
            <a:r>
              <a:rPr lang="cs-CZ" sz="2000" dirty="0"/>
              <a:t>Pokud ze závazného stanoviska </a:t>
            </a:r>
            <a:r>
              <a:rPr lang="cs-CZ" sz="2000" dirty="0" smtClean="0"/>
              <a:t>EIA </a:t>
            </a:r>
            <a:r>
              <a:rPr lang="cs-CZ" sz="2000" dirty="0"/>
              <a:t>vyplyne, že stavební záměr má významně negativní vliv na předmět ochrany nebo celistvost </a:t>
            </a:r>
            <a:r>
              <a:rPr lang="cs-CZ" sz="2000" dirty="0" smtClean="0"/>
              <a:t>EVL nebo PO, </a:t>
            </a:r>
            <a:r>
              <a:rPr lang="cs-CZ" sz="2000" dirty="0"/>
              <a:t>a tato skutečnost nebude přímo důvodem pro zamítnutí žádosti, stavební úřad přeruší řízení do doby uložení </a:t>
            </a:r>
            <a:r>
              <a:rPr lang="cs-CZ" sz="2000" b="1" dirty="0">
                <a:solidFill>
                  <a:schemeClr val="accent5"/>
                </a:solidFill>
              </a:rPr>
              <a:t>kompenzačních </a:t>
            </a:r>
            <a:r>
              <a:rPr lang="cs-CZ" sz="2000" b="1" dirty="0" smtClean="0">
                <a:solidFill>
                  <a:schemeClr val="accent5"/>
                </a:solidFill>
              </a:rPr>
              <a:t>opatření</a:t>
            </a:r>
            <a:endParaRPr lang="cs-CZ" sz="2000" b="1" dirty="0">
              <a:solidFill>
                <a:schemeClr val="accent5"/>
              </a:solidFill>
            </a:endParaRPr>
          </a:p>
          <a:p>
            <a:pPr marL="457200" indent="-457200" algn="just">
              <a:buFont typeface="Arial" panose="020B0604020202020204" pitchFamily="34" charset="0"/>
              <a:buChar char="•"/>
            </a:pPr>
            <a:r>
              <a:rPr lang="cs-CZ" sz="2000" dirty="0"/>
              <a:t>Účastníci řízení a veřejnost mohou uplatnit připomínky ke stavebnímu záměru z hlediska vlivů na životní prostředí a dotčené orgány závazná </a:t>
            </a:r>
            <a:r>
              <a:rPr lang="cs-CZ" sz="2000" dirty="0" smtClean="0"/>
              <a:t>stanoviska</a:t>
            </a:r>
          </a:p>
          <a:p>
            <a:pPr marL="457200" indent="-457200" algn="just">
              <a:buFont typeface="Arial" panose="020B0604020202020204" pitchFamily="34" charset="0"/>
              <a:buChar char="•"/>
            </a:pPr>
            <a:r>
              <a:rPr lang="cs-CZ" sz="2000" dirty="0"/>
              <a:t>Stavební úřad vydá společné povolení ve lhůtě do 90 dnů ode dne zahájení řízení; ve zvlášť složitých případech, zejména u souboru staveb, stavební úřad rozhodne nejdéle ve lhůtě do 120 dnů.</a:t>
            </a:r>
            <a:endParaRPr lang="cs-CZ" sz="2000" b="1" dirty="0">
              <a:solidFill>
                <a:schemeClr val="accent5"/>
              </a:solidFill>
            </a:endParaRPr>
          </a:p>
        </p:txBody>
      </p:sp>
    </p:spTree>
    <p:extLst>
      <p:ext uri="{BB962C8B-B14F-4D97-AF65-F5344CB8AC3E}">
        <p14:creationId xmlns:p14="http://schemas.microsoft.com/office/powerpoint/2010/main" val="424509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Účast veřejnosti na EIA/SEA?</a:t>
            </a:r>
            <a:endParaRPr lang="cs-CZ" sz="4000" b="1" dirty="0"/>
          </a:p>
        </p:txBody>
      </p:sp>
      <p:sp>
        <p:nvSpPr>
          <p:cNvPr id="3" name="TextovéPole 2"/>
          <p:cNvSpPr txBox="1"/>
          <p:nvPr/>
        </p:nvSpPr>
        <p:spPr>
          <a:xfrm>
            <a:off x="395536" y="970944"/>
            <a:ext cx="7704856" cy="6063198"/>
          </a:xfrm>
          <a:prstGeom prst="rect">
            <a:avLst/>
          </a:prstGeom>
          <a:noFill/>
        </p:spPr>
        <p:txBody>
          <a:bodyPr wrap="square" rtlCol="0">
            <a:spAutoFit/>
          </a:bodyPr>
          <a:lstStyle/>
          <a:p>
            <a:r>
              <a:rPr lang="cs-CZ" sz="1600" b="1" dirty="0" smtClean="0">
                <a:solidFill>
                  <a:srgbClr val="00B050"/>
                </a:solidFill>
              </a:rPr>
              <a:t>Veřejnost</a:t>
            </a:r>
            <a:r>
              <a:rPr lang="cs-CZ" sz="1600" dirty="0" smtClean="0"/>
              <a:t>: jedna </a:t>
            </a:r>
            <a:r>
              <a:rPr lang="cs-CZ" sz="1600" dirty="0"/>
              <a:t>nebo více </a:t>
            </a:r>
            <a:r>
              <a:rPr lang="cs-CZ" sz="1600" dirty="0" smtClean="0"/>
              <a:t>osob (</a:t>
            </a:r>
            <a:r>
              <a:rPr lang="cs-CZ" sz="1600" i="1" dirty="0" smtClean="0"/>
              <a:t>každý</a:t>
            </a:r>
            <a:r>
              <a:rPr lang="cs-CZ" sz="1600" dirty="0" smtClean="0"/>
              <a:t>)</a:t>
            </a:r>
            <a:endParaRPr lang="cs-CZ" sz="1600" dirty="0" smtClean="0"/>
          </a:p>
          <a:p>
            <a:endParaRPr lang="cs-CZ" sz="1100" b="1" dirty="0" smtClean="0"/>
          </a:p>
          <a:p>
            <a:r>
              <a:rPr lang="cs-CZ" sz="1600" b="1" dirty="0" smtClean="0">
                <a:solidFill>
                  <a:srgbClr val="00B050"/>
                </a:solidFill>
              </a:rPr>
              <a:t>Dotčená veřejnost:</a:t>
            </a:r>
          </a:p>
          <a:p>
            <a:pPr marL="285750" indent="-285750">
              <a:buFont typeface="Arial" panose="020B0604020202020204" pitchFamily="34" charset="0"/>
              <a:buChar char="•"/>
            </a:pPr>
            <a:r>
              <a:rPr lang="cs-CZ" sz="1600" dirty="0"/>
              <a:t>	</a:t>
            </a:r>
            <a:r>
              <a:rPr lang="cs-CZ" sz="1600" dirty="0" smtClean="0"/>
              <a:t>osoba</a:t>
            </a:r>
            <a:r>
              <a:rPr lang="cs-CZ" sz="1600" dirty="0"/>
              <a:t>, která může být rozhodnutím vydaným v navazujícím řízení </a:t>
            </a:r>
            <a:r>
              <a:rPr lang="cs-CZ" sz="1600" dirty="0" smtClean="0"/>
              <a:t>	dotčena </a:t>
            </a:r>
            <a:r>
              <a:rPr lang="cs-CZ" sz="1600" dirty="0"/>
              <a:t>ve svých právech nebo povinnostech, </a:t>
            </a:r>
            <a:endParaRPr lang="cs-CZ" sz="1600" dirty="0" smtClean="0"/>
          </a:p>
          <a:p>
            <a:pPr marL="285750" indent="-285750">
              <a:buFont typeface="Arial" panose="020B0604020202020204" pitchFamily="34" charset="0"/>
              <a:buChar char="•"/>
            </a:pPr>
            <a:r>
              <a:rPr lang="cs-CZ" sz="1600" dirty="0"/>
              <a:t>	</a:t>
            </a:r>
            <a:r>
              <a:rPr lang="cs-CZ" sz="1600" dirty="0" smtClean="0"/>
              <a:t>právnická </a:t>
            </a:r>
            <a:r>
              <a:rPr lang="cs-CZ" sz="1600" dirty="0"/>
              <a:t>osoba soukromého práva, jejímž předmětem činnosti je </a:t>
            </a:r>
            <a:r>
              <a:rPr lang="cs-CZ" sz="1600" dirty="0" smtClean="0"/>
              <a:t>	podle </a:t>
            </a:r>
            <a:r>
              <a:rPr lang="cs-CZ" sz="1600" dirty="0"/>
              <a:t>zakladatelského právního jednání ochrana životního prostředí </a:t>
            </a:r>
            <a:r>
              <a:rPr lang="cs-CZ" sz="1600" dirty="0" smtClean="0"/>
              <a:t>	nebo </a:t>
            </a:r>
            <a:r>
              <a:rPr lang="cs-CZ" sz="1600" dirty="0"/>
              <a:t>veřejného zdraví, a jejíž hlavní činností není podnikání nebo jiná </a:t>
            </a:r>
            <a:r>
              <a:rPr lang="cs-CZ" sz="1600" dirty="0" smtClean="0"/>
              <a:t>	výdělečná </a:t>
            </a:r>
            <a:r>
              <a:rPr lang="cs-CZ" sz="1600" dirty="0"/>
              <a:t>činnost, která vznikla </a:t>
            </a:r>
            <a:r>
              <a:rPr lang="cs-CZ" sz="1600" b="1" dirty="0"/>
              <a:t>alespoň 3 roky před dnem zveřejnění </a:t>
            </a:r>
            <a:r>
              <a:rPr lang="cs-CZ" sz="1600" b="1" dirty="0" smtClean="0"/>
              <a:t>informací </a:t>
            </a:r>
            <a:r>
              <a:rPr lang="cs-CZ" sz="1600" b="1" dirty="0"/>
              <a:t>o navazujícím řízení </a:t>
            </a:r>
            <a:r>
              <a:rPr lang="cs-CZ" sz="1600" dirty="0"/>
              <a:t>podle § 9 b odst. 1, případně před </a:t>
            </a:r>
            <a:r>
              <a:rPr lang="cs-CZ" sz="1600" dirty="0" smtClean="0"/>
              <a:t>dnem vydání </a:t>
            </a:r>
            <a:r>
              <a:rPr lang="cs-CZ" sz="1600" dirty="0"/>
              <a:t>rozhodnutí, že záměr nebo jeho změna nebudou posuzovány</a:t>
            </a:r>
            <a:r>
              <a:rPr lang="cs-CZ" sz="1600" dirty="0" smtClean="0"/>
              <a:t>, </a:t>
            </a:r>
            <a:r>
              <a:rPr lang="cs-CZ" sz="1600" b="1" dirty="0" smtClean="0"/>
              <a:t>nebo </a:t>
            </a:r>
            <a:r>
              <a:rPr lang="cs-CZ" sz="1600" b="1" dirty="0"/>
              <a:t>kterou podporuje svými podpisy nejméně 200 osob</a:t>
            </a:r>
            <a:r>
              <a:rPr lang="cs-CZ" sz="1600" dirty="0" smtClean="0"/>
              <a:t>.</a:t>
            </a:r>
          </a:p>
          <a:p>
            <a:endParaRPr lang="cs-CZ" sz="1100" dirty="0" smtClean="0"/>
          </a:p>
          <a:p>
            <a:r>
              <a:rPr lang="cs-CZ" sz="1600" b="1" dirty="0" smtClean="0">
                <a:solidFill>
                  <a:schemeClr val="accent2"/>
                </a:solidFill>
              </a:rPr>
              <a:t>SEA: </a:t>
            </a:r>
            <a:r>
              <a:rPr lang="cs-CZ" sz="1600" b="1" dirty="0" smtClean="0">
                <a:solidFill>
                  <a:schemeClr val="accent2"/>
                </a:solidFill>
              </a:rPr>
              <a:t>Účast </a:t>
            </a:r>
            <a:r>
              <a:rPr lang="cs-CZ" sz="1600" b="1" dirty="0">
                <a:solidFill>
                  <a:schemeClr val="accent2"/>
                </a:solidFill>
              </a:rPr>
              <a:t>veřejnosti v procesu posuzování koncepcí na životní prostředí (SEA) je konzultativní.</a:t>
            </a:r>
          </a:p>
          <a:p>
            <a:r>
              <a:rPr lang="cs-CZ" sz="1600" b="1" dirty="0" smtClean="0">
                <a:solidFill>
                  <a:srgbClr val="00B050"/>
                </a:solidFill>
              </a:rPr>
              <a:t>Každý</a:t>
            </a:r>
            <a:r>
              <a:rPr lang="cs-CZ" sz="1600" dirty="0" smtClean="0"/>
              <a:t>  může </a:t>
            </a:r>
            <a:r>
              <a:rPr lang="cs-CZ" sz="1600" dirty="0"/>
              <a:t>zaslat příslušnému úřadu své </a:t>
            </a:r>
            <a:r>
              <a:rPr lang="cs-CZ" sz="1600" b="1" dirty="0"/>
              <a:t>písemné vyjádření k oznámení koncepce </a:t>
            </a:r>
            <a:r>
              <a:rPr lang="cs-CZ" sz="1600" dirty="0"/>
              <a:t>ve lhůtě do 20 dnů ode dne jeho zveřejnění </a:t>
            </a:r>
            <a:r>
              <a:rPr lang="cs-CZ" sz="1600" dirty="0" smtClean="0"/>
              <a:t>a </a:t>
            </a:r>
            <a:r>
              <a:rPr lang="cs-CZ" sz="1600" b="1" dirty="0"/>
              <a:t>písemné vyjádření k návrhu koncepce</a:t>
            </a:r>
            <a:r>
              <a:rPr lang="cs-CZ" sz="1600" dirty="0"/>
              <a:t> nejpozději do 5 dnů ode dne konání veřejného projednání návrhu koncepce. </a:t>
            </a:r>
            <a:r>
              <a:rPr lang="cs-CZ" sz="1600" dirty="0" smtClean="0"/>
              <a:t>Dále </a:t>
            </a:r>
            <a:r>
              <a:rPr lang="cs-CZ" sz="1600" dirty="0"/>
              <a:t>má každý </a:t>
            </a:r>
            <a:r>
              <a:rPr lang="cs-CZ" sz="1600" b="1" dirty="0"/>
              <a:t>možnost se ústně vyjádřit i v rámci veřejného projednání</a:t>
            </a:r>
            <a:r>
              <a:rPr lang="cs-CZ" sz="1600" dirty="0" smtClean="0"/>
              <a:t>.</a:t>
            </a:r>
          </a:p>
          <a:p>
            <a:endParaRPr lang="cs-CZ" sz="1400" dirty="0" smtClean="0"/>
          </a:p>
          <a:p>
            <a:r>
              <a:rPr lang="cs-CZ" sz="1600" b="1" dirty="0" smtClean="0">
                <a:solidFill>
                  <a:schemeClr val="accent2"/>
                </a:solidFill>
              </a:rPr>
              <a:t>EIA: </a:t>
            </a:r>
            <a:r>
              <a:rPr lang="cs-CZ" sz="1600" b="1" dirty="0" smtClean="0">
                <a:solidFill>
                  <a:srgbClr val="00B050"/>
                </a:solidFill>
              </a:rPr>
              <a:t>Každá osoba </a:t>
            </a:r>
            <a:r>
              <a:rPr lang="cs-CZ" sz="1600" dirty="0" smtClean="0"/>
              <a:t>má </a:t>
            </a:r>
            <a:r>
              <a:rPr lang="cs-CZ" sz="1600" dirty="0"/>
              <a:t>právo zaslat příslušnému úřadu své </a:t>
            </a:r>
            <a:r>
              <a:rPr lang="cs-CZ" sz="1600" b="1" dirty="0">
                <a:solidFill>
                  <a:srgbClr val="00B050"/>
                </a:solidFill>
              </a:rPr>
              <a:t>písemné vyjádření k </a:t>
            </a:r>
            <a:r>
              <a:rPr lang="cs-CZ" sz="1600" b="1" dirty="0" smtClean="0">
                <a:solidFill>
                  <a:srgbClr val="00B050"/>
                </a:solidFill>
              </a:rPr>
              <a:t>záměru a vyjádření </a:t>
            </a:r>
            <a:r>
              <a:rPr lang="cs-CZ" sz="1600" b="1" dirty="0">
                <a:solidFill>
                  <a:srgbClr val="00B050"/>
                </a:solidFill>
              </a:rPr>
              <a:t>k dokumentaci</a:t>
            </a:r>
            <a:r>
              <a:rPr lang="cs-CZ" sz="1600" dirty="0"/>
              <a:t> (do 30 dní ode dne zveřejnění informace o dokumentaci). </a:t>
            </a:r>
            <a:r>
              <a:rPr lang="cs-CZ" sz="1600" dirty="0" smtClean="0"/>
              <a:t>Spolky se mohou zúčastnit navazujících řízení (a s nimi i další osoby podle úpravy navazujících řízení v jednotlivých předpisech)</a:t>
            </a: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p:txBody>
      </p:sp>
    </p:spTree>
    <p:extLst>
      <p:ext uri="{BB962C8B-B14F-4D97-AF65-F5344CB8AC3E}">
        <p14:creationId xmlns:p14="http://schemas.microsoft.com/office/powerpoint/2010/main" val="1695223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smtClean="0"/>
              <a:t>Účast veřejnosti v navazujícím řízení</a:t>
            </a:r>
            <a:endParaRPr lang="cs-CZ" sz="3200" b="1" dirty="0"/>
          </a:p>
        </p:txBody>
      </p:sp>
      <p:sp>
        <p:nvSpPr>
          <p:cNvPr id="3" name="TextovéPole 2"/>
          <p:cNvSpPr txBox="1"/>
          <p:nvPr/>
        </p:nvSpPr>
        <p:spPr>
          <a:xfrm>
            <a:off x="84112" y="948690"/>
            <a:ext cx="8880376" cy="6186309"/>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Speciální úprava vůči úpravě účastenství v jiných předpisech!!! (§ 70 ZOPK, § 7 IPPC atd.)</a:t>
            </a:r>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Vždy </a:t>
            </a:r>
            <a:r>
              <a:rPr lang="cs-CZ" dirty="0"/>
              <a:t>se jedná o </a:t>
            </a:r>
            <a:r>
              <a:rPr lang="cs-CZ" b="1" dirty="0">
                <a:solidFill>
                  <a:srgbClr val="FF0000"/>
                </a:solidFill>
              </a:rPr>
              <a:t>řízení s velkým počtem účastníků </a:t>
            </a:r>
            <a:r>
              <a:rPr lang="cs-CZ" dirty="0"/>
              <a:t>podle správního řádu, bez ohledu na skutečný počet </a:t>
            </a:r>
            <a:r>
              <a:rPr lang="cs-CZ" dirty="0" smtClean="0"/>
              <a:t>účastníků</a:t>
            </a:r>
          </a:p>
          <a:p>
            <a:pPr marL="285750" indent="-285750">
              <a:buFont typeface="Arial" panose="020B0604020202020204" pitchFamily="34" charset="0"/>
              <a:buChar char="•"/>
            </a:pPr>
            <a:endParaRPr lang="cs-CZ" b="1" dirty="0" smtClean="0">
              <a:solidFill>
                <a:srgbClr val="00B050"/>
              </a:solidFill>
            </a:endParaRPr>
          </a:p>
          <a:p>
            <a:pPr marL="285750" indent="-285750">
              <a:buFont typeface="Arial" panose="020B0604020202020204" pitchFamily="34" charset="0"/>
              <a:buChar char="•"/>
            </a:pPr>
            <a:r>
              <a:rPr lang="cs-CZ" b="1" dirty="0" smtClean="0">
                <a:solidFill>
                  <a:srgbClr val="00B050"/>
                </a:solidFill>
              </a:rPr>
              <a:t>Veřejnosti</a:t>
            </a:r>
            <a:r>
              <a:rPr lang="cs-CZ" dirty="0" smtClean="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b="1" dirty="0">
                <a:solidFill>
                  <a:srgbClr val="00B050"/>
                </a:solidFill>
              </a:rPr>
              <a:t>Dotčená veřejnost </a:t>
            </a:r>
            <a:r>
              <a:rPr lang="cs-CZ" dirty="0"/>
              <a:t>dle § 3 písm. i) bod 2 zákona EIA (opět pouze ekologické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Konzultativní ani plnoprávná účast v navazujícím řízení není </a:t>
            </a:r>
            <a:r>
              <a:rPr lang="cs-CZ" dirty="0" smtClean="0"/>
              <a:t>podmíněna </a:t>
            </a:r>
            <a:r>
              <a:rPr lang="cs-CZ" dirty="0"/>
              <a:t>aktivní účastí v předchozím procesu EIA</a:t>
            </a:r>
            <a:r>
              <a:rPr lang="cs-CZ"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Proti </a:t>
            </a:r>
            <a:r>
              <a:rPr lang="cs-CZ" dirty="0" smtClean="0"/>
              <a:t>rozhodnutí vydaném v navazujícím </a:t>
            </a:r>
            <a:r>
              <a:rPr lang="cs-CZ" dirty="0"/>
              <a:t>řízení </a:t>
            </a:r>
            <a:r>
              <a:rPr lang="cs-CZ" dirty="0" smtClean="0"/>
              <a:t>se lze odvolat. </a:t>
            </a:r>
            <a:r>
              <a:rPr lang="cs-CZ" dirty="0"/>
              <a:t>Aktivní legitimaci k podání odvolání mají obecně všichni </a:t>
            </a:r>
            <a:r>
              <a:rPr lang="cs-CZ" dirty="0" smtClean="0"/>
              <a:t>účastníci daného </a:t>
            </a:r>
            <a:r>
              <a:rPr lang="cs-CZ" dirty="0"/>
              <a:t>navazujícího. Zákon EIA však umožňuje ekologickým </a:t>
            </a:r>
            <a:r>
              <a:rPr lang="cs-CZ" dirty="0" smtClean="0"/>
              <a:t>spolkům splňujícím </a:t>
            </a:r>
            <a:r>
              <a:rPr lang="cs-CZ" dirty="0"/>
              <a:t>podmínky odvolat se proti rozhodnutí vydanému v </a:t>
            </a:r>
            <a:r>
              <a:rPr lang="cs-CZ" dirty="0" smtClean="0"/>
              <a:t>navazujícím řízení </a:t>
            </a:r>
            <a:r>
              <a:rPr lang="cs-CZ" dirty="0"/>
              <a:t>i v případě, že nebyly účastníky prvostupňového </a:t>
            </a:r>
            <a:r>
              <a:rPr lang="cs-CZ" dirty="0" smtClean="0"/>
              <a:t>řízení.</a:t>
            </a:r>
          </a:p>
          <a:p>
            <a:endParaRPr lang="cs-CZ" dirty="0"/>
          </a:p>
        </p:txBody>
      </p:sp>
    </p:spTree>
    <p:extLst>
      <p:ext uri="{BB962C8B-B14F-4D97-AF65-F5344CB8AC3E}">
        <p14:creationId xmlns:p14="http://schemas.microsoft.com/office/powerpoint/2010/main" val="26624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768752" cy="584775"/>
          </a:xfrm>
          <a:prstGeom prst="rect">
            <a:avLst/>
          </a:prstGeom>
          <a:noFill/>
        </p:spPr>
        <p:txBody>
          <a:bodyPr wrap="square" rtlCol="0">
            <a:spAutoFit/>
          </a:bodyPr>
          <a:lstStyle/>
          <a:p>
            <a:r>
              <a:rPr lang="cs-CZ" sz="3200" b="1" dirty="0" smtClean="0"/>
              <a:t>Přístup k soudní ochraně</a:t>
            </a:r>
            <a:endParaRPr lang="cs-CZ" sz="3200" b="1" dirty="0"/>
          </a:p>
        </p:txBody>
      </p:sp>
      <p:sp>
        <p:nvSpPr>
          <p:cNvPr id="3" name="TextovéPole 2"/>
          <p:cNvSpPr txBox="1"/>
          <p:nvPr/>
        </p:nvSpPr>
        <p:spPr>
          <a:xfrm>
            <a:off x="517512" y="1376698"/>
            <a:ext cx="8280920" cy="4524315"/>
          </a:xfrm>
          <a:prstGeom prst="rect">
            <a:avLst/>
          </a:prstGeom>
          <a:noFill/>
        </p:spPr>
        <p:txBody>
          <a:bodyPr wrap="square" rtlCol="0">
            <a:spAutoFit/>
          </a:bodyPr>
          <a:lstStyle/>
          <a:p>
            <a:pPr marL="285750" indent="-285750">
              <a:buFont typeface="Arial" panose="020B0604020202020204" pitchFamily="34" charset="0"/>
              <a:buChar char="•"/>
            </a:pPr>
            <a:r>
              <a:rPr lang="cs-CZ" sz="2400" dirty="0" smtClean="0"/>
              <a:t>Dotčená </a:t>
            </a:r>
            <a:r>
              <a:rPr lang="cs-CZ" sz="2400" dirty="0"/>
              <a:t>veřejnost se může žalobou </a:t>
            </a:r>
            <a:r>
              <a:rPr lang="cs-CZ" sz="2400" dirty="0" smtClean="0"/>
              <a:t>domáhat zrušení </a:t>
            </a:r>
            <a:r>
              <a:rPr lang="cs-CZ" sz="2400" dirty="0"/>
              <a:t>rozhodnutí vydaného v navazujícím řízení </a:t>
            </a:r>
            <a:r>
              <a:rPr lang="cs-CZ" sz="2400" dirty="0" smtClean="0"/>
              <a:t>a napadat </a:t>
            </a:r>
            <a:r>
              <a:rPr lang="cs-CZ" sz="2400" dirty="0"/>
              <a:t>hmotnou nebo procesní </a:t>
            </a:r>
            <a:r>
              <a:rPr lang="cs-CZ" sz="2400" dirty="0" smtClean="0"/>
              <a:t>zákonnost tohoto </a:t>
            </a:r>
            <a:r>
              <a:rPr lang="cs-CZ" sz="2400" dirty="0"/>
              <a:t>rozhodnutí (§ 9d ZEIA)</a:t>
            </a:r>
          </a:p>
          <a:p>
            <a:pPr marL="285750" indent="-285750">
              <a:buFont typeface="Arial" panose="020B0604020202020204" pitchFamily="34" charset="0"/>
              <a:buChar char="•"/>
            </a:pPr>
            <a:r>
              <a:rPr lang="cs-CZ" sz="2400" dirty="0" smtClean="0"/>
              <a:t>Má </a:t>
            </a:r>
            <a:r>
              <a:rPr lang="cs-CZ" sz="2400" dirty="0"/>
              <a:t>se za to, že </a:t>
            </a:r>
            <a:r>
              <a:rPr lang="cs-CZ" sz="2400" dirty="0" smtClean="0"/>
              <a:t>ekologické spolky mají </a:t>
            </a:r>
            <a:r>
              <a:rPr lang="cs-CZ" sz="2400" dirty="0"/>
              <a:t>práva, na kterých </a:t>
            </a:r>
            <a:r>
              <a:rPr lang="cs-CZ" sz="2400" dirty="0" smtClean="0"/>
              <a:t>mohou být rozhodnutím vydaným </a:t>
            </a:r>
            <a:r>
              <a:rPr lang="cs-CZ" sz="2400" dirty="0"/>
              <a:t>v navazujícím řízení </a:t>
            </a:r>
            <a:r>
              <a:rPr lang="cs-CZ" sz="2400" dirty="0" smtClean="0"/>
              <a:t>zkráceny</a:t>
            </a:r>
            <a:endParaRPr lang="cs-CZ" sz="2400" dirty="0"/>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smtClean="0"/>
              <a:t>Přípustnost </a:t>
            </a:r>
            <a:r>
              <a:rPr lang="cs-CZ" sz="2400" dirty="0"/>
              <a:t>žaloby po vyčerpání </a:t>
            </a:r>
            <a:r>
              <a:rPr lang="cs-CZ" sz="2400" dirty="0" smtClean="0"/>
              <a:t>řádného opravného </a:t>
            </a:r>
            <a:r>
              <a:rPr lang="cs-CZ" sz="2400" dirty="0"/>
              <a:t>prostředku</a:t>
            </a:r>
          </a:p>
          <a:p>
            <a:pPr marL="285750" indent="-285750">
              <a:buFont typeface="Arial" panose="020B0604020202020204" pitchFamily="34" charset="0"/>
              <a:buChar char="•"/>
            </a:pPr>
            <a:r>
              <a:rPr lang="cs-CZ" sz="2400" dirty="0" smtClean="0"/>
              <a:t>Soud </a:t>
            </a:r>
            <a:r>
              <a:rPr lang="cs-CZ" sz="2400" dirty="0"/>
              <a:t>o žalobě rozhodne do 90 dnů </a:t>
            </a:r>
            <a:r>
              <a:rPr lang="cs-CZ" sz="2400" dirty="0" smtClean="0"/>
              <a:t>po jejím doručení soud </a:t>
            </a:r>
            <a:r>
              <a:rPr lang="cs-CZ" sz="2400" dirty="0"/>
              <a:t>rozhodne i bez návrhu </a:t>
            </a:r>
            <a:r>
              <a:rPr lang="cs-CZ" sz="2400" dirty="0" smtClean="0"/>
              <a:t>o přiznání </a:t>
            </a:r>
            <a:r>
              <a:rPr lang="cs-CZ" sz="2400" dirty="0"/>
              <a:t>odkladného účinku </a:t>
            </a:r>
            <a:r>
              <a:rPr lang="cs-CZ" sz="2400" dirty="0" smtClean="0"/>
              <a:t>žalobě nebo o návrhu na vydání předběžného opatření, hrozí-li </a:t>
            </a:r>
            <a:r>
              <a:rPr lang="cs-CZ" sz="2400" dirty="0"/>
              <a:t>realizací záměru závažné </a:t>
            </a:r>
            <a:r>
              <a:rPr lang="cs-CZ" sz="2400" dirty="0" smtClean="0"/>
              <a:t>škody na </a:t>
            </a:r>
            <a:r>
              <a:rPr lang="cs-CZ" sz="2400" dirty="0"/>
              <a:t>životním prostředí.</a:t>
            </a:r>
          </a:p>
        </p:txBody>
      </p:sp>
    </p:spTree>
    <p:extLst>
      <p:ext uri="{BB962C8B-B14F-4D97-AF65-F5344CB8AC3E}">
        <p14:creationId xmlns:p14="http://schemas.microsoft.com/office/powerpoint/2010/main" val="18517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76880"/>
            <a:ext cx="7128792" cy="830997"/>
          </a:xfrm>
          <a:prstGeom prst="rect">
            <a:avLst/>
          </a:prstGeom>
          <a:noFill/>
        </p:spPr>
        <p:txBody>
          <a:bodyPr wrap="square" rtlCol="0">
            <a:spAutoFit/>
          </a:bodyPr>
          <a:lstStyle/>
          <a:p>
            <a:r>
              <a:rPr lang="cs-CZ" sz="2800" b="1" dirty="0" smtClean="0"/>
              <a:t>Návaznost územní plánování x </a:t>
            </a:r>
            <a:r>
              <a:rPr lang="cs-CZ" sz="2800" b="1" dirty="0" smtClean="0"/>
              <a:t>povolování</a:t>
            </a:r>
          </a:p>
          <a:p>
            <a:r>
              <a:rPr lang="cs-CZ" dirty="0" smtClean="0"/>
              <a:t>(z pohledu ochrany životního prostředí)</a:t>
            </a:r>
            <a:endParaRPr lang="cs-CZ" dirty="0"/>
          </a:p>
        </p:txBody>
      </p:sp>
      <p:sp>
        <p:nvSpPr>
          <p:cNvPr id="5" name="Zástupný symbol pro obsah 4"/>
          <p:cNvSpPr>
            <a:spLocks noGrp="1"/>
          </p:cNvSpPr>
          <p:nvPr>
            <p:ph idx="1"/>
          </p:nvPr>
        </p:nvSpPr>
        <p:spPr>
          <a:xfrm>
            <a:off x="457200" y="1600200"/>
            <a:ext cx="8229600" cy="5199912"/>
          </a:xfrm>
        </p:spPr>
        <p:txBody>
          <a:bodyPr>
            <a:normAutofit fontScale="47500" lnSpcReduction="20000"/>
          </a:bodyPr>
          <a:lstStyle/>
          <a:p>
            <a:pPr marL="0" indent="0">
              <a:buNone/>
            </a:pPr>
            <a:r>
              <a:rPr lang="cs-CZ" b="1" dirty="0" smtClean="0">
                <a:solidFill>
                  <a:schemeClr val="accent3"/>
                </a:solidFill>
              </a:rPr>
              <a:t>Příklad: Ochrana krajinného rázu</a:t>
            </a:r>
          </a:p>
          <a:p>
            <a:pPr marL="0" indent="0">
              <a:buNone/>
            </a:pPr>
            <a:endParaRPr lang="cs-CZ" b="1" dirty="0" smtClean="0"/>
          </a:p>
          <a:p>
            <a:pPr marL="0" indent="0">
              <a:buNone/>
            </a:pPr>
            <a:r>
              <a:rPr lang="cs-CZ" b="1" dirty="0" smtClean="0"/>
              <a:t>§ </a:t>
            </a:r>
            <a:r>
              <a:rPr lang="cs-CZ" b="1" dirty="0" smtClean="0"/>
              <a:t>12 zákona č. 114/1992 Sb., o ochraně přírody a krajiny</a:t>
            </a:r>
            <a:endParaRPr lang="cs-CZ" b="1" dirty="0"/>
          </a:p>
          <a:p>
            <a:pPr marL="0" indent="0">
              <a:buNone/>
            </a:pPr>
            <a:endParaRPr lang="cs-CZ" b="1" dirty="0" smtClean="0"/>
          </a:p>
          <a:p>
            <a:pPr marL="0" indent="0" algn="just">
              <a:buNone/>
            </a:pPr>
            <a:r>
              <a:rPr lang="cs-CZ" sz="3400" b="1" dirty="0" smtClean="0"/>
              <a:t>Ochrana </a:t>
            </a:r>
            <a:r>
              <a:rPr lang="cs-CZ" sz="3400" b="1" dirty="0"/>
              <a:t>krajinného rázu a přírodní park</a:t>
            </a:r>
          </a:p>
          <a:p>
            <a:pPr algn="just"/>
            <a:r>
              <a:rPr lang="cs-CZ" sz="3400" b="1" dirty="0"/>
              <a:t>(1)</a:t>
            </a:r>
            <a:r>
              <a:rPr lang="cs-CZ" sz="3400" dirty="0"/>
              <a:t> Krajinný ráz, kterým je zejména přírodní, kulturní a historická charakteristika určitého místa či oblasti, je chráněn před činností snižující jeho estetickou a přírodní hodnotu. Zásahy do krajinného rázu, zejména umisťování a povolování staveb, mohou být prováděny pouze s ohledem na zachování významných krajinných prvků, zvláště chráněných území, kulturních dominant krajiny, harmonické měřítko a vztahy v krajině.</a:t>
            </a:r>
          </a:p>
          <a:p>
            <a:pPr algn="just"/>
            <a:r>
              <a:rPr lang="cs-CZ" sz="3400" b="1" dirty="0"/>
              <a:t>(2)</a:t>
            </a:r>
            <a:r>
              <a:rPr lang="cs-CZ" sz="3400" dirty="0"/>
              <a:t> </a:t>
            </a:r>
            <a:r>
              <a:rPr lang="cs-CZ" sz="3400" b="1" i="1" dirty="0">
                <a:solidFill>
                  <a:schemeClr val="accent6"/>
                </a:solidFill>
              </a:rPr>
              <a:t>K umisťování a povolování staveb, jakož i jiným činnostem, které by mohly snížit nebo změnit krajinný ráz, je nezbytný souhlas orgánu ochrany přírody. </a:t>
            </a:r>
            <a:r>
              <a:rPr lang="cs-CZ" sz="3400" dirty="0"/>
              <a:t>Podrobnosti ochrany krajinného rázu může stanovit ministerstvo životního prostředí obecně závazným právním předpisem.</a:t>
            </a:r>
          </a:p>
          <a:p>
            <a:pPr algn="just"/>
            <a:r>
              <a:rPr lang="cs-CZ" sz="3400" b="1" dirty="0"/>
              <a:t>(3)</a:t>
            </a:r>
            <a:r>
              <a:rPr lang="cs-CZ" sz="3400" dirty="0"/>
              <a:t> K ochraně krajinného rázu s významnými soustředěnými estetickými a přírodními hodnotami, který není zvláště chráněn podle části třetí tohoto zákona, může orgán ochrany přírody zřídit obecně závazným právním předpisem přírodní park a stanovit omezení takového využití území, které by znamenalo zničení, poškození nebo rušení stavu tohoto území.</a:t>
            </a:r>
          </a:p>
          <a:p>
            <a:pPr algn="just"/>
            <a:r>
              <a:rPr lang="cs-CZ" sz="3400" b="1" dirty="0"/>
              <a:t>(4)</a:t>
            </a:r>
            <a:r>
              <a:rPr lang="cs-CZ" sz="3400" dirty="0"/>
              <a:t> </a:t>
            </a:r>
            <a:r>
              <a:rPr lang="cs-CZ" sz="3400" b="1" i="1" dirty="0">
                <a:solidFill>
                  <a:schemeClr val="accent2"/>
                </a:solidFill>
              </a:rPr>
              <a:t>Krajinný ráz se neposuzuje v zastavěném území a v zastavitelných plochách, pro které je územním plánem nebo regulačním plánem stanoveno plošné a prostorové uspořádání a podmínky ochrany krajinného rázu dohodnuté s orgánem ochrany </a:t>
            </a:r>
            <a:r>
              <a:rPr lang="cs-CZ" sz="3400" b="1" i="1" dirty="0" smtClean="0">
                <a:solidFill>
                  <a:schemeClr val="accent2"/>
                </a:solidFill>
              </a:rPr>
              <a:t>přírody</a:t>
            </a:r>
            <a:r>
              <a:rPr lang="cs-CZ" sz="3400" dirty="0" smtClean="0"/>
              <a:t>.</a:t>
            </a:r>
            <a:endParaRPr lang="cs-CZ" sz="3400" dirty="0"/>
          </a:p>
          <a:p>
            <a:endParaRPr lang="cs-CZ" dirty="0"/>
          </a:p>
        </p:txBody>
      </p:sp>
    </p:spTree>
    <p:extLst>
      <p:ext uri="{BB962C8B-B14F-4D97-AF65-F5344CB8AC3E}">
        <p14:creationId xmlns:p14="http://schemas.microsoft.com/office/powerpoint/2010/main" val="8222990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9" name="Shape 119"/>
          <p:cNvSpPr txBox="1"/>
          <p:nvPr/>
        </p:nvSpPr>
        <p:spPr>
          <a:xfrm>
            <a:off x="1475656" y="2780928"/>
            <a:ext cx="7949850" cy="3186774"/>
          </a:xfrm>
          <a:prstGeom prst="rect">
            <a:avLst/>
          </a:prstGeom>
          <a:noFill/>
          <a:ln>
            <a:noFill/>
          </a:ln>
        </p:spPr>
        <p:txBody>
          <a:bodyPr lIns="91425" tIns="91425" rIns="91425" bIns="91425" anchor="t" anchorCtr="0">
            <a:noAutofit/>
          </a:bodyPr>
          <a:lstStyle/>
          <a:p>
            <a:pPr marL="0" lvl="3">
              <a:spcBef>
                <a:spcPts val="600"/>
              </a:spcBef>
            </a:pPr>
            <a:r>
              <a:rPr lang="cs-CZ" sz="2400" b="1" dirty="0" smtClean="0">
                <a:latin typeface="Cambria" pitchFamily="18" charset="0"/>
                <a:ea typeface="Roboto Slab" panose="020B0604020202020204" charset="0"/>
                <a:cs typeface="Nixie One"/>
                <a:sym typeface="Nixie One"/>
              </a:rPr>
              <a:t>INTEGROVANÉ POVOLOVÁNÍ (IPPC)</a:t>
            </a:r>
          </a:p>
        </p:txBody>
      </p:sp>
    </p:spTree>
    <p:extLst>
      <p:ext uri="{BB962C8B-B14F-4D97-AF65-F5344CB8AC3E}">
        <p14:creationId xmlns:p14="http://schemas.microsoft.com/office/powerpoint/2010/main" val="4197665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IPPC: Integrované povolování</a:t>
            </a:r>
            <a:endParaRPr lang="cs-CZ" sz="4000" b="1" dirty="0"/>
          </a:p>
        </p:txBody>
      </p:sp>
      <p:sp>
        <p:nvSpPr>
          <p:cNvPr id="13" name="TextovéPole 12"/>
          <p:cNvSpPr txBox="1"/>
          <p:nvPr/>
        </p:nvSpPr>
        <p:spPr>
          <a:xfrm>
            <a:off x="827584" y="1844824"/>
            <a:ext cx="7920880" cy="3847207"/>
          </a:xfrm>
          <a:prstGeom prst="rect">
            <a:avLst/>
          </a:prstGeom>
          <a:noFill/>
        </p:spPr>
        <p:txBody>
          <a:bodyPr wrap="square" rtlCol="0">
            <a:spAutoFit/>
          </a:bodyPr>
          <a:lstStyle/>
          <a:p>
            <a:pPr marL="457200" indent="-457200">
              <a:buFont typeface="Arial" pitchFamily="34" charset="0"/>
              <a:buChar char="•"/>
            </a:pPr>
            <a:r>
              <a:rPr lang="cs-CZ" sz="3200" b="1" dirty="0" smtClean="0"/>
              <a:t>K čemu IPPC slouží?</a:t>
            </a:r>
          </a:p>
          <a:p>
            <a:pPr marL="457200" indent="-457200">
              <a:buFont typeface="Arial" pitchFamily="34" charset="0"/>
              <a:buChar char="•"/>
            </a:pPr>
            <a:r>
              <a:rPr lang="cs-CZ" sz="3200" b="1" dirty="0" smtClean="0"/>
              <a:t>Co se integruje a kdy?</a:t>
            </a:r>
          </a:p>
          <a:p>
            <a:pPr marL="457200" indent="-457200">
              <a:buFont typeface="Arial" pitchFamily="34" charset="0"/>
              <a:buChar char="•"/>
            </a:pPr>
            <a:r>
              <a:rPr lang="cs-CZ" sz="3200" b="1" dirty="0" smtClean="0"/>
              <a:t>Specifika oproti běžnému povolování </a:t>
            </a:r>
          </a:p>
          <a:p>
            <a:pPr marL="457200" indent="-457200">
              <a:buFont typeface="Arial" pitchFamily="34" charset="0"/>
              <a:buChar char="•"/>
            </a:pPr>
            <a:r>
              <a:rPr lang="cs-CZ" sz="3200" b="1" dirty="0"/>
              <a:t>Vztah EIA x </a:t>
            </a:r>
            <a:r>
              <a:rPr lang="cs-CZ" sz="3200" b="1" dirty="0" smtClean="0"/>
              <a:t>IPPC?</a:t>
            </a:r>
            <a:endParaRPr lang="cs-CZ" sz="3200" b="1" dirty="0"/>
          </a:p>
          <a:p>
            <a:pPr marL="457200" indent="-457200">
              <a:buFont typeface="Arial" pitchFamily="34" charset="0"/>
              <a:buChar char="•"/>
            </a:pPr>
            <a:endParaRPr lang="cs-CZ" sz="3200" b="1" dirty="0" smtClean="0"/>
          </a:p>
          <a:p>
            <a:endParaRPr lang="cs-CZ" sz="2800" dirty="0" smtClean="0"/>
          </a:p>
          <a:p>
            <a:endParaRPr lang="cs-CZ" sz="2800" dirty="0" smtClean="0"/>
          </a:p>
          <a:p>
            <a:endParaRPr lang="cs-CZ" sz="2800" dirty="0"/>
          </a:p>
        </p:txBody>
      </p:sp>
      <p:sp>
        <p:nvSpPr>
          <p:cNvPr id="7" name="TextovéPole 6"/>
          <p:cNvSpPr txBox="1"/>
          <p:nvPr/>
        </p:nvSpPr>
        <p:spPr>
          <a:xfrm>
            <a:off x="323528" y="4797152"/>
            <a:ext cx="8496944" cy="1323439"/>
          </a:xfrm>
          <a:prstGeom prst="rect">
            <a:avLst/>
          </a:prstGeom>
          <a:noFill/>
        </p:spPr>
        <p:txBody>
          <a:bodyPr wrap="square" rtlCol="0">
            <a:spAutoFit/>
          </a:bodyPr>
          <a:lstStyle/>
          <a:p>
            <a:r>
              <a:rPr lang="cs-CZ" sz="2000" i="1" dirty="0" smtClean="0"/>
              <a:t>Integrovaná </a:t>
            </a:r>
            <a:r>
              <a:rPr lang="cs-CZ" sz="2000" i="1" dirty="0"/>
              <a:t>prevence a omezování znečištění (</a:t>
            </a:r>
            <a:r>
              <a:rPr lang="cs-CZ" sz="2000" i="1" dirty="0" smtClean="0"/>
              <a:t>z angl</a:t>
            </a:r>
            <a:r>
              <a:rPr lang="cs-CZ" sz="2000" i="1" dirty="0"/>
              <a:t>. </a:t>
            </a:r>
            <a:r>
              <a:rPr lang="cs-CZ" sz="2000" b="1" i="1" dirty="0" err="1"/>
              <a:t>I</a:t>
            </a:r>
            <a:r>
              <a:rPr lang="cs-CZ" sz="2000" i="1" dirty="0" err="1"/>
              <a:t>ntegrated</a:t>
            </a:r>
            <a:r>
              <a:rPr lang="cs-CZ" sz="2000" i="1" dirty="0"/>
              <a:t> </a:t>
            </a:r>
            <a:r>
              <a:rPr lang="cs-CZ" sz="2000" b="1" i="1" dirty="0" err="1"/>
              <a:t>P</a:t>
            </a:r>
            <a:r>
              <a:rPr lang="cs-CZ" sz="2000" i="1" dirty="0" err="1"/>
              <a:t>ollution</a:t>
            </a:r>
            <a:r>
              <a:rPr lang="cs-CZ" sz="2000" i="1" dirty="0"/>
              <a:t> </a:t>
            </a:r>
            <a:r>
              <a:rPr lang="cs-CZ" sz="2000" b="1" i="1" dirty="0" err="1"/>
              <a:t>P</a:t>
            </a:r>
            <a:r>
              <a:rPr lang="cs-CZ" sz="2000" i="1" dirty="0" err="1"/>
              <a:t>revention</a:t>
            </a:r>
            <a:r>
              <a:rPr lang="cs-CZ" sz="2000" i="1" dirty="0"/>
              <a:t> and </a:t>
            </a:r>
            <a:r>
              <a:rPr lang="cs-CZ" sz="2000" b="1" i="1" dirty="0" err="1"/>
              <a:t>C</a:t>
            </a:r>
            <a:r>
              <a:rPr lang="cs-CZ" sz="2000" i="1" dirty="0" err="1"/>
              <a:t>ontrol</a:t>
            </a:r>
            <a:r>
              <a:rPr lang="cs-CZ" sz="2000" i="1" dirty="0"/>
              <a:t> - </a:t>
            </a:r>
            <a:r>
              <a:rPr lang="cs-CZ" sz="2000" b="1" i="1" dirty="0"/>
              <a:t>IPPC</a:t>
            </a:r>
            <a:r>
              <a:rPr lang="cs-CZ" sz="2000" i="1" dirty="0"/>
              <a:t>) je pokročilým způsobem regulace vybraných průmyslových a zemědělských činností při dosažení vysoké úrovně ochrany životního prostředí jako celku.</a:t>
            </a:r>
          </a:p>
        </p:txBody>
      </p:sp>
    </p:spTree>
    <p:extLst>
      <p:ext uri="{BB962C8B-B14F-4D97-AF65-F5344CB8AC3E}">
        <p14:creationId xmlns:p14="http://schemas.microsoft.com/office/powerpoint/2010/main" val="127552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a:t>
            </a:r>
            <a:r>
              <a:rPr lang="cs-CZ" sz="4000" b="1" smtClean="0"/>
              <a:t>– forma?</a:t>
            </a:r>
            <a:endParaRPr lang="cs-CZ" sz="4000" b="1" dirty="0"/>
          </a:p>
        </p:txBody>
      </p:sp>
      <p:sp>
        <p:nvSpPr>
          <p:cNvPr id="9" name="TextovéPole 8"/>
          <p:cNvSpPr txBox="1"/>
          <p:nvPr/>
        </p:nvSpPr>
        <p:spPr>
          <a:xfrm>
            <a:off x="414174" y="1511206"/>
            <a:ext cx="7776864" cy="2800767"/>
          </a:xfrm>
          <a:prstGeom prst="rect">
            <a:avLst/>
          </a:prstGeom>
          <a:noFill/>
        </p:spPr>
        <p:txBody>
          <a:bodyPr wrap="square" rtlCol="0">
            <a:spAutoFit/>
          </a:bodyPr>
          <a:lstStyle/>
          <a:p>
            <a:r>
              <a:rPr lang="cs-CZ" sz="2400" b="1" dirty="0" smtClean="0"/>
              <a:t>Co je integrované povolování?</a:t>
            </a:r>
          </a:p>
          <a:p>
            <a:r>
              <a:rPr lang="cs-CZ" sz="2400" b="1" dirty="0" smtClean="0">
                <a:solidFill>
                  <a:schemeClr val="accent3"/>
                </a:solidFill>
              </a:rPr>
              <a:t>Proces upravený v zák. č. </a:t>
            </a:r>
            <a:r>
              <a:rPr lang="cs-CZ" sz="2400" b="1" dirty="0">
                <a:solidFill>
                  <a:schemeClr val="accent3"/>
                </a:solidFill>
              </a:rPr>
              <a:t>76/2002 Sb., </a:t>
            </a:r>
            <a:r>
              <a:rPr lang="cs-CZ" sz="2400" b="1" dirty="0" smtClean="0">
                <a:solidFill>
                  <a:schemeClr val="accent3"/>
                </a:solidFill>
              </a:rPr>
              <a:t>o </a:t>
            </a:r>
            <a:r>
              <a:rPr lang="cs-CZ" sz="2400" b="1" dirty="0">
                <a:solidFill>
                  <a:schemeClr val="accent3"/>
                </a:solidFill>
              </a:rPr>
              <a:t>integrované prevenci a o omezování znečištění, o integrovaném registru znečišťování a o změně některých zákonů (zákon o integrované prevenci)</a:t>
            </a:r>
          </a:p>
          <a:p>
            <a:endParaRPr lang="cs-CZ" sz="2800" b="1" dirty="0" smtClean="0"/>
          </a:p>
          <a:p>
            <a:endParaRPr lang="cs-CZ" sz="2800" b="1" dirty="0"/>
          </a:p>
        </p:txBody>
      </p:sp>
      <p:sp>
        <p:nvSpPr>
          <p:cNvPr id="3" name="TextovéPole 2"/>
          <p:cNvSpPr txBox="1"/>
          <p:nvPr/>
        </p:nvSpPr>
        <p:spPr>
          <a:xfrm>
            <a:off x="457200" y="3683750"/>
            <a:ext cx="7992888" cy="2862322"/>
          </a:xfrm>
          <a:prstGeom prst="rect">
            <a:avLst/>
          </a:prstGeom>
          <a:noFill/>
        </p:spPr>
        <p:txBody>
          <a:bodyPr wrap="square" rtlCol="0">
            <a:spAutoFit/>
          </a:bodyPr>
          <a:lstStyle/>
          <a:p>
            <a:r>
              <a:rPr lang="cs-CZ" sz="2000" b="1" dirty="0" smtClean="0"/>
              <a:t>Preventivní nástroj unijního původu, odlišný od </a:t>
            </a:r>
            <a:r>
              <a:rPr lang="cs-CZ" sz="2000" i="1" dirty="0" smtClean="0"/>
              <a:t>end-</a:t>
            </a:r>
            <a:r>
              <a:rPr lang="cs-CZ" sz="2000" i="1" dirty="0" err="1" smtClean="0"/>
              <a:t>of</a:t>
            </a:r>
            <a:r>
              <a:rPr lang="cs-CZ" sz="2000" i="1" dirty="0" smtClean="0"/>
              <a:t>-</a:t>
            </a:r>
            <a:r>
              <a:rPr lang="cs-CZ" sz="2000" i="1" dirty="0" err="1" smtClean="0"/>
              <a:t>pipe</a:t>
            </a:r>
            <a:r>
              <a:rPr lang="cs-CZ" sz="2000" dirty="0" smtClean="0"/>
              <a:t> </a:t>
            </a:r>
            <a:r>
              <a:rPr lang="cs-CZ" sz="2000" b="1" dirty="0" smtClean="0"/>
              <a:t>regulace nebo  ekonomických nástrojů typu emisních povolenek. </a:t>
            </a:r>
            <a:endParaRPr lang="cs-CZ" sz="2000" b="1" dirty="0" smtClean="0">
              <a:solidFill>
                <a:srgbClr val="C00000"/>
              </a:solidFill>
            </a:endParaRPr>
          </a:p>
          <a:p>
            <a:endParaRPr lang="cs-CZ" sz="2000" b="1" dirty="0" smtClean="0">
              <a:solidFill>
                <a:srgbClr val="C00000"/>
              </a:solidFill>
            </a:endParaRPr>
          </a:p>
          <a:p>
            <a:r>
              <a:rPr lang="cs-CZ" sz="2000" b="1" dirty="0" smtClean="0">
                <a:solidFill>
                  <a:srgbClr val="C00000"/>
                </a:solidFill>
              </a:rPr>
              <a:t>Správní </a:t>
            </a:r>
            <a:r>
              <a:rPr lang="cs-CZ" sz="2000" b="1" u="sng" dirty="0" smtClean="0">
                <a:solidFill>
                  <a:srgbClr val="C00000"/>
                </a:solidFill>
              </a:rPr>
              <a:t>rozhodnutí vydávané ve správním řízení</a:t>
            </a:r>
            <a:endParaRPr lang="cs-CZ" sz="2000" b="1" u="sng" dirty="0">
              <a:solidFill>
                <a:srgbClr val="C00000"/>
              </a:solidFill>
            </a:endParaRPr>
          </a:p>
          <a:p>
            <a:r>
              <a:rPr lang="cs-CZ" sz="2000" b="1" dirty="0" smtClean="0"/>
              <a:t>- kterým </a:t>
            </a:r>
            <a:r>
              <a:rPr lang="cs-CZ" sz="2000" b="1" dirty="0"/>
              <a:t>se </a:t>
            </a:r>
            <a:r>
              <a:rPr lang="cs-CZ" sz="2000" b="1" dirty="0">
                <a:solidFill>
                  <a:srgbClr val="C00000"/>
                </a:solidFill>
              </a:rPr>
              <a:t>stanoví podmínky k provozu zařízení</a:t>
            </a:r>
          </a:p>
          <a:p>
            <a:r>
              <a:rPr lang="cs-CZ" sz="2000" b="1" dirty="0" smtClean="0"/>
              <a:t>- </a:t>
            </a:r>
            <a:r>
              <a:rPr lang="cs-CZ" sz="2000" b="1" dirty="0"/>
              <a:t>a které se vydává </a:t>
            </a:r>
            <a:r>
              <a:rPr lang="cs-CZ" sz="2000" b="1" dirty="0">
                <a:solidFill>
                  <a:srgbClr val="C00000"/>
                </a:solidFill>
              </a:rPr>
              <a:t>namísto rozhodnutí, stanovisek, vyjádření a </a:t>
            </a:r>
            <a:r>
              <a:rPr lang="cs-CZ" sz="2000" b="1" dirty="0" smtClean="0">
                <a:solidFill>
                  <a:srgbClr val="C00000"/>
                </a:solidFill>
              </a:rPr>
              <a:t>souhlasů vydávaných </a:t>
            </a:r>
            <a:r>
              <a:rPr lang="cs-CZ" sz="2000" b="1" dirty="0">
                <a:solidFill>
                  <a:srgbClr val="C00000"/>
                </a:solidFill>
              </a:rPr>
              <a:t>podle zvláštních právních předpisů </a:t>
            </a:r>
            <a:r>
              <a:rPr lang="cs-CZ" sz="2000" b="1" dirty="0"/>
              <a:t>v oblasti ochrany </a:t>
            </a:r>
            <a:r>
              <a:rPr lang="cs-CZ" sz="2000" b="1" dirty="0" smtClean="0"/>
              <a:t>životního prostředí</a:t>
            </a:r>
            <a:r>
              <a:rPr lang="cs-CZ" sz="2000" b="1" dirty="0"/>
              <a:t>, ochrany veřejného zdraví a v oblasti zemědělství</a:t>
            </a:r>
            <a:r>
              <a:rPr lang="cs-CZ" sz="2000" b="1" dirty="0" smtClean="0"/>
              <a:t>, </a:t>
            </a:r>
            <a:r>
              <a:rPr lang="cs-CZ" sz="2000" b="1" dirty="0">
                <a:solidFill>
                  <a:srgbClr val="C00000"/>
                </a:solidFill>
              </a:rPr>
              <a:t>pokud to tyto předpisy </a:t>
            </a:r>
            <a:r>
              <a:rPr lang="cs-CZ" sz="2000" b="1" dirty="0" smtClean="0">
                <a:solidFill>
                  <a:srgbClr val="C00000"/>
                </a:solidFill>
              </a:rPr>
              <a:t>umožňují.</a:t>
            </a:r>
            <a:endParaRPr lang="cs-CZ" sz="2000" b="1" dirty="0">
              <a:solidFill>
                <a:srgbClr val="C00000"/>
              </a:solidFill>
            </a:endParaRPr>
          </a:p>
        </p:txBody>
      </p:sp>
    </p:spTree>
    <p:extLst>
      <p:ext uri="{BB962C8B-B14F-4D97-AF65-F5344CB8AC3E}">
        <p14:creationId xmlns:p14="http://schemas.microsoft.com/office/powerpoint/2010/main" val="17374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Principy IPPC</a:t>
            </a:r>
            <a:endParaRPr lang="cs-CZ" sz="4000" b="1" dirty="0"/>
          </a:p>
        </p:txBody>
      </p:sp>
      <p:sp>
        <p:nvSpPr>
          <p:cNvPr id="9" name="TextovéPole 8"/>
          <p:cNvSpPr txBox="1"/>
          <p:nvPr/>
        </p:nvSpPr>
        <p:spPr>
          <a:xfrm>
            <a:off x="297260" y="983417"/>
            <a:ext cx="7776864" cy="5816977"/>
          </a:xfrm>
          <a:prstGeom prst="rect">
            <a:avLst/>
          </a:prstGeom>
          <a:noFill/>
        </p:spPr>
        <p:txBody>
          <a:bodyPr wrap="square" rtlCol="0">
            <a:spAutoFit/>
          </a:bodyPr>
          <a:lstStyle/>
          <a:p>
            <a:r>
              <a:rPr lang="cs-CZ" sz="1600" b="1" dirty="0" smtClean="0">
                <a:solidFill>
                  <a:srgbClr val="FF0000"/>
                </a:solidFill>
              </a:rPr>
              <a:t>Integrace</a:t>
            </a:r>
            <a:r>
              <a:rPr lang="cs-CZ" sz="1600" b="1" dirty="0">
                <a:solidFill>
                  <a:srgbClr val="FF0000"/>
                </a:solidFill>
              </a:rPr>
              <a:t>:</a:t>
            </a:r>
          </a:p>
          <a:p>
            <a:r>
              <a:rPr lang="cs-CZ" sz="1200" b="1" dirty="0" smtClean="0"/>
              <a:t>	Jednotný </a:t>
            </a:r>
            <a:r>
              <a:rPr lang="cs-CZ" sz="1200" b="1" dirty="0"/>
              <a:t>přístup ke stanovování podmínek IP v rámci EU.</a:t>
            </a:r>
          </a:p>
          <a:p>
            <a:r>
              <a:rPr lang="cs-CZ" sz="1200" b="1" dirty="0" smtClean="0"/>
              <a:t>	Hodnocení </a:t>
            </a:r>
            <a:r>
              <a:rPr lang="cs-CZ" sz="1200" b="1" dirty="0"/>
              <a:t>vlivu provozu zařízení na ŽP jako celku.</a:t>
            </a:r>
          </a:p>
          <a:p>
            <a:r>
              <a:rPr lang="cs-CZ" sz="1200" b="1" dirty="0" smtClean="0"/>
              <a:t>	Přechod </a:t>
            </a:r>
            <a:r>
              <a:rPr lang="cs-CZ" sz="1200" b="1" dirty="0"/>
              <a:t>od samostatné ochrany jednotlivých složek ŽP k ochraně ŽP jako celku.</a:t>
            </a:r>
          </a:p>
          <a:p>
            <a:endParaRPr lang="cs-CZ" sz="1200" b="1" dirty="0"/>
          </a:p>
          <a:p>
            <a:r>
              <a:rPr lang="cs-CZ" sz="1600" b="1" dirty="0" smtClean="0">
                <a:solidFill>
                  <a:srgbClr val="FF0000"/>
                </a:solidFill>
              </a:rPr>
              <a:t>Jedno </a:t>
            </a:r>
            <a:r>
              <a:rPr lang="cs-CZ" sz="1600" b="1" dirty="0">
                <a:solidFill>
                  <a:srgbClr val="FF0000"/>
                </a:solidFill>
              </a:rPr>
              <a:t>povolení, jedno povolovací místo:</a:t>
            </a:r>
          </a:p>
          <a:p>
            <a:r>
              <a:rPr lang="cs-CZ" sz="1200" b="1" dirty="0" smtClean="0"/>
              <a:t>	Povolení </a:t>
            </a:r>
            <a:r>
              <a:rPr lang="cs-CZ" sz="1200" b="1" dirty="0"/>
              <a:t>vydávají krajské úřady – jsou koordinátory jednotlivých specializovaných stanovisek k ochraně </a:t>
            </a:r>
            <a:r>
              <a:rPr lang="cs-CZ" sz="1200" b="1" dirty="0" smtClean="0"/>
              <a:t>	ŽP </a:t>
            </a:r>
            <a:r>
              <a:rPr lang="cs-CZ" sz="1200" b="1" dirty="0"/>
              <a:t>a zdraví člověka.</a:t>
            </a:r>
          </a:p>
          <a:p>
            <a:r>
              <a:rPr lang="cs-CZ" sz="1200" b="1" dirty="0" smtClean="0"/>
              <a:t>	Povolení </a:t>
            </a:r>
            <a:r>
              <a:rPr lang="cs-CZ" sz="1200" b="1" dirty="0"/>
              <a:t>nahradí více rozhodnutí, vyjádření a souhlasů, vyžadovaných pro stavební povolení.</a:t>
            </a:r>
          </a:p>
          <a:p>
            <a:endParaRPr lang="cs-CZ" sz="1200" b="1" dirty="0" smtClean="0"/>
          </a:p>
          <a:p>
            <a:r>
              <a:rPr lang="cs-CZ" sz="1600" b="1" dirty="0" smtClean="0">
                <a:solidFill>
                  <a:srgbClr val="FF0000"/>
                </a:solidFill>
              </a:rPr>
              <a:t>Subsidiarita</a:t>
            </a:r>
            <a:r>
              <a:rPr lang="cs-CZ" sz="1600" b="1" dirty="0">
                <a:solidFill>
                  <a:srgbClr val="FF0000"/>
                </a:solidFill>
              </a:rPr>
              <a:t>:</a:t>
            </a:r>
          </a:p>
          <a:p>
            <a:r>
              <a:rPr lang="cs-CZ" sz="1200" b="1" dirty="0" smtClean="0"/>
              <a:t>	Přenášení </a:t>
            </a:r>
            <a:r>
              <a:rPr lang="cs-CZ" sz="1200" b="1" dirty="0"/>
              <a:t>rozhodovací pravomoci na nejnižší možnou úroveň.</a:t>
            </a:r>
          </a:p>
          <a:p>
            <a:r>
              <a:rPr lang="cs-CZ" sz="1200" b="1" dirty="0" smtClean="0"/>
              <a:t>	Důraz </a:t>
            </a:r>
            <a:r>
              <a:rPr lang="cs-CZ" sz="1200" b="1" dirty="0"/>
              <a:t>je kladen na regionální rozhodování a zodpovědnost za kvalitu životního prostředí v místě </a:t>
            </a:r>
            <a:r>
              <a:rPr lang="cs-CZ" sz="1200" b="1" dirty="0" smtClean="0"/>
              <a:t>	působení </a:t>
            </a:r>
            <a:r>
              <a:rPr lang="cs-CZ" sz="1200" b="1" dirty="0"/>
              <a:t>daného zařízení.</a:t>
            </a:r>
          </a:p>
          <a:p>
            <a:endParaRPr lang="cs-CZ" sz="1200" b="1" dirty="0" smtClean="0"/>
          </a:p>
          <a:p>
            <a:r>
              <a:rPr lang="cs-CZ" sz="1600" b="1" dirty="0" smtClean="0">
                <a:solidFill>
                  <a:srgbClr val="FF0000"/>
                </a:solidFill>
              </a:rPr>
              <a:t>Dialog </a:t>
            </a:r>
            <a:r>
              <a:rPr lang="cs-CZ" sz="1600" b="1" dirty="0">
                <a:solidFill>
                  <a:srgbClr val="FF0000"/>
                </a:solidFill>
              </a:rPr>
              <a:t>a vyjednávání:</a:t>
            </a:r>
          </a:p>
          <a:p>
            <a:r>
              <a:rPr lang="cs-CZ" sz="1200" b="1" dirty="0" smtClean="0"/>
              <a:t>	Používá </a:t>
            </a:r>
            <a:r>
              <a:rPr lang="cs-CZ" sz="1200" b="1" dirty="0"/>
              <a:t>se při stanovení konkrétních podmínek povolení provozu mezi povolovacím úřadem  a </a:t>
            </a:r>
            <a:r>
              <a:rPr lang="cs-CZ" sz="1200" b="1" dirty="0" smtClean="0"/>
              <a:t>	provozovatelem. </a:t>
            </a:r>
            <a:r>
              <a:rPr lang="cs-CZ" sz="1200" b="1" dirty="0"/>
              <a:t>Zákon o IPPC je často přezdíván jako zákon o vyjednávání.</a:t>
            </a:r>
          </a:p>
          <a:p>
            <a:endParaRPr lang="cs-CZ" sz="1200" b="1" dirty="0" smtClean="0"/>
          </a:p>
          <a:p>
            <a:r>
              <a:rPr lang="cs-CZ" sz="1600" b="1" dirty="0" smtClean="0">
                <a:solidFill>
                  <a:srgbClr val="FF0000"/>
                </a:solidFill>
              </a:rPr>
              <a:t>Transparentnost</a:t>
            </a:r>
            <a:r>
              <a:rPr lang="cs-CZ" sz="1600" b="1" dirty="0">
                <a:solidFill>
                  <a:srgbClr val="FF0000"/>
                </a:solidFill>
              </a:rPr>
              <a:t>:</a:t>
            </a:r>
          </a:p>
          <a:p>
            <a:r>
              <a:rPr lang="cs-CZ" sz="1200" b="1" dirty="0" smtClean="0"/>
              <a:t>	Možnost </a:t>
            </a:r>
            <a:r>
              <a:rPr lang="cs-CZ" sz="1200" b="1" dirty="0"/>
              <a:t>aktivní spoluúčasti veřejnosti na procesu stanovování podmínek povolení provozu.</a:t>
            </a:r>
          </a:p>
          <a:p>
            <a:endParaRPr lang="cs-CZ" sz="1200" b="1" dirty="0" smtClean="0"/>
          </a:p>
          <a:p>
            <a:r>
              <a:rPr lang="cs-CZ" sz="1600" b="1" dirty="0" smtClean="0">
                <a:solidFill>
                  <a:srgbClr val="FF0000"/>
                </a:solidFill>
              </a:rPr>
              <a:t>Harmonizace </a:t>
            </a:r>
            <a:r>
              <a:rPr lang="cs-CZ" sz="1600" b="1" dirty="0">
                <a:solidFill>
                  <a:srgbClr val="FF0000"/>
                </a:solidFill>
              </a:rPr>
              <a:t>složkových limitů a parametrů:</a:t>
            </a:r>
            <a:endParaRPr lang="cs-CZ" sz="2000" b="1" dirty="0">
              <a:solidFill>
                <a:srgbClr val="FF0000"/>
              </a:solidFill>
            </a:endParaRPr>
          </a:p>
          <a:p>
            <a:r>
              <a:rPr lang="cs-CZ" sz="1200" b="1" dirty="0" smtClean="0"/>
              <a:t>	Složkové </a:t>
            </a:r>
            <a:r>
              <a:rPr lang="cs-CZ" sz="1200" b="1" dirty="0"/>
              <a:t>emisní limity a limity </a:t>
            </a:r>
            <a:r>
              <a:rPr lang="cs-CZ" sz="1200" b="1" dirty="0" smtClean="0"/>
              <a:t>BAT </a:t>
            </a:r>
            <a:r>
              <a:rPr lang="cs-CZ" sz="1200" b="1" dirty="0"/>
              <a:t>se někdy liší.</a:t>
            </a:r>
          </a:p>
          <a:p>
            <a:r>
              <a:rPr lang="cs-CZ" sz="1200" b="1" dirty="0" smtClean="0"/>
              <a:t>	Předepsané </a:t>
            </a:r>
            <a:r>
              <a:rPr lang="cs-CZ" sz="1200" b="1" dirty="0"/>
              <a:t>emisní limitní hodnoty v integrovaném povolení nesmí složkové limity zmírňovat a umožnit </a:t>
            </a:r>
            <a:r>
              <a:rPr lang="cs-CZ" sz="1200" b="1" dirty="0" smtClean="0"/>
              <a:t>	jejich </a:t>
            </a:r>
            <a:r>
              <a:rPr lang="cs-CZ" sz="1200" b="1" dirty="0"/>
              <a:t>nedodržování.</a:t>
            </a:r>
          </a:p>
          <a:p>
            <a:r>
              <a:rPr lang="cs-CZ" sz="1200" b="1" dirty="0" smtClean="0"/>
              <a:t>	Nelze </a:t>
            </a:r>
            <a:r>
              <a:rPr lang="cs-CZ" sz="1200" b="1" dirty="0"/>
              <a:t>předepisovat  žádné techniky nebo konkrétní technologie, ale pokud se výhradně uvedou v </a:t>
            </a:r>
            <a:r>
              <a:rPr lang="cs-CZ" sz="1200" b="1" dirty="0" smtClean="0"/>
              <a:t>	rozhodnutí </a:t>
            </a:r>
            <a:r>
              <a:rPr lang="cs-CZ" sz="1200" b="1" dirty="0"/>
              <a:t>o integrovaném povolení, jsou takové podmínky závazné. Pokud se  provozovatel rozhodne </a:t>
            </a:r>
            <a:r>
              <a:rPr lang="cs-CZ" sz="1200" b="1" dirty="0" smtClean="0"/>
              <a:t>	pro </a:t>
            </a:r>
            <a:r>
              <a:rPr lang="cs-CZ" sz="1200" b="1" dirty="0"/>
              <a:t>změnu technologie, je nucen žádat o změnu povolení příslušný krajský úřad.</a:t>
            </a:r>
          </a:p>
        </p:txBody>
      </p:sp>
      <p:sp>
        <p:nvSpPr>
          <p:cNvPr id="3" name="TextovéPole 2"/>
          <p:cNvSpPr txBox="1"/>
          <p:nvPr/>
        </p:nvSpPr>
        <p:spPr>
          <a:xfrm>
            <a:off x="447396" y="2276872"/>
            <a:ext cx="7992888" cy="461665"/>
          </a:xfrm>
          <a:prstGeom prst="rect">
            <a:avLst/>
          </a:prstGeom>
          <a:noFill/>
        </p:spPr>
        <p:txBody>
          <a:bodyPr wrap="square" rtlCol="0">
            <a:spAutoFit/>
          </a:bodyPr>
          <a:lstStyle/>
          <a:p>
            <a:endParaRPr lang="cs-CZ" sz="2400" b="1" dirty="0">
              <a:solidFill>
                <a:srgbClr val="C00000"/>
              </a:solidFill>
            </a:endParaRPr>
          </a:p>
        </p:txBody>
      </p:sp>
    </p:spTree>
    <p:extLst>
      <p:ext uri="{BB962C8B-B14F-4D97-AF65-F5344CB8AC3E}">
        <p14:creationId xmlns:p14="http://schemas.microsoft.com/office/powerpoint/2010/main" val="24356888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se povoluje?</a:t>
            </a:r>
            <a:endParaRPr lang="cs-CZ" sz="4000" b="1" dirty="0"/>
          </a:p>
        </p:txBody>
      </p:sp>
      <p:sp>
        <p:nvSpPr>
          <p:cNvPr id="5" name="TextovéPole 4"/>
          <p:cNvSpPr txBox="1"/>
          <p:nvPr/>
        </p:nvSpPr>
        <p:spPr>
          <a:xfrm>
            <a:off x="611560" y="1216332"/>
            <a:ext cx="7488832" cy="3539430"/>
          </a:xfrm>
          <a:prstGeom prst="rect">
            <a:avLst/>
          </a:prstGeom>
          <a:noFill/>
        </p:spPr>
        <p:txBody>
          <a:bodyPr wrap="square" rtlCol="0">
            <a:spAutoFit/>
          </a:bodyPr>
          <a:lstStyle/>
          <a:p>
            <a:r>
              <a:rPr lang="cs-CZ" sz="2800" b="1" dirty="0" smtClean="0"/>
              <a:t>Kategorie činností:</a:t>
            </a:r>
          </a:p>
          <a:p>
            <a:endParaRPr lang="cs-CZ" sz="2800" b="1" dirty="0" smtClean="0"/>
          </a:p>
          <a:p>
            <a:pPr marL="342900" indent="-342900">
              <a:buFont typeface="Arial" pitchFamily="34" charset="0"/>
              <a:buChar char="•"/>
            </a:pPr>
            <a:r>
              <a:rPr lang="cs-CZ" sz="2800" b="1" dirty="0" smtClean="0"/>
              <a:t>Energetika</a:t>
            </a:r>
            <a:endParaRPr lang="cs-CZ" sz="2800" b="1" dirty="0"/>
          </a:p>
          <a:p>
            <a:pPr marL="342900" indent="-342900">
              <a:buFont typeface="Arial" pitchFamily="34" charset="0"/>
              <a:buChar char="•"/>
            </a:pPr>
            <a:r>
              <a:rPr lang="cs-CZ" sz="2800" b="1" dirty="0" smtClean="0"/>
              <a:t>Výroba </a:t>
            </a:r>
            <a:r>
              <a:rPr lang="cs-CZ" sz="2800" b="1" dirty="0"/>
              <a:t>a zpracování kovů</a:t>
            </a:r>
          </a:p>
          <a:p>
            <a:pPr marL="342900" indent="-342900">
              <a:buFont typeface="Arial" pitchFamily="34" charset="0"/>
              <a:buChar char="•"/>
            </a:pPr>
            <a:r>
              <a:rPr lang="cs-CZ" sz="2800" b="1" dirty="0" smtClean="0"/>
              <a:t>Zpracování </a:t>
            </a:r>
            <a:r>
              <a:rPr lang="cs-CZ" sz="2800" b="1" dirty="0"/>
              <a:t>nerostů</a:t>
            </a:r>
          </a:p>
          <a:p>
            <a:pPr marL="342900" indent="-342900">
              <a:buFont typeface="Arial" pitchFamily="34" charset="0"/>
              <a:buChar char="•"/>
            </a:pPr>
            <a:r>
              <a:rPr lang="cs-CZ" sz="2800" b="1" dirty="0" smtClean="0"/>
              <a:t>Chemický </a:t>
            </a:r>
            <a:r>
              <a:rPr lang="cs-CZ" sz="2800" b="1" dirty="0"/>
              <a:t>průmysl</a:t>
            </a:r>
          </a:p>
          <a:p>
            <a:pPr marL="342900" indent="-342900">
              <a:buFont typeface="Arial" pitchFamily="34" charset="0"/>
              <a:buChar char="•"/>
            </a:pPr>
            <a:r>
              <a:rPr lang="cs-CZ" sz="2800" b="1" dirty="0" smtClean="0"/>
              <a:t>Nakládání </a:t>
            </a:r>
            <a:r>
              <a:rPr lang="cs-CZ" sz="2800" b="1" dirty="0"/>
              <a:t>s odpady</a:t>
            </a:r>
          </a:p>
          <a:p>
            <a:pPr marL="342900" indent="-342900">
              <a:buFont typeface="Arial" pitchFamily="34" charset="0"/>
              <a:buChar char="•"/>
            </a:pPr>
            <a:r>
              <a:rPr lang="cs-CZ" sz="2800" b="1" dirty="0" smtClean="0"/>
              <a:t>Ostatní </a:t>
            </a:r>
            <a:r>
              <a:rPr lang="cs-CZ" sz="2800" b="1" dirty="0"/>
              <a:t>průmyslové činnosti</a:t>
            </a:r>
          </a:p>
        </p:txBody>
      </p:sp>
    </p:spTree>
    <p:extLst>
      <p:ext uri="{BB962C8B-B14F-4D97-AF65-F5344CB8AC3E}">
        <p14:creationId xmlns:p14="http://schemas.microsoft.com/office/powerpoint/2010/main" val="38012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smysl a účel</a:t>
            </a:r>
            <a:endParaRPr lang="cs-CZ" sz="4000" b="1" dirty="0"/>
          </a:p>
        </p:txBody>
      </p:sp>
      <p:sp>
        <p:nvSpPr>
          <p:cNvPr id="4" name="TextovéPole 3"/>
          <p:cNvSpPr txBox="1"/>
          <p:nvPr/>
        </p:nvSpPr>
        <p:spPr>
          <a:xfrm>
            <a:off x="402383" y="4909805"/>
            <a:ext cx="8321569" cy="307777"/>
          </a:xfrm>
          <a:prstGeom prst="rect">
            <a:avLst/>
          </a:prstGeom>
          <a:noFill/>
        </p:spPr>
        <p:txBody>
          <a:bodyPr wrap="square" rtlCol="0">
            <a:spAutoFit/>
          </a:bodyPr>
          <a:lstStyle/>
          <a:p>
            <a:r>
              <a:rPr lang="cs-CZ" sz="1400" dirty="0">
                <a:hlinkClick r:id="rId4"/>
              </a:rPr>
              <a:t>http://www.ceskatelevize.cz/ct24/regiony/302143-vitkovicke-strojirny-prijmou-desitky-lidi-z-uzavrene-ocelarny</a:t>
            </a:r>
            <a:r>
              <a:rPr lang="cs-CZ" sz="1400" dirty="0" smtClean="0">
                <a:hlinkClick r:id="rId4"/>
              </a:rPr>
              <a:t>/</a:t>
            </a:r>
            <a:r>
              <a:rPr lang="cs-CZ" sz="1400" dirty="0" smtClean="0"/>
              <a:t> </a:t>
            </a:r>
            <a:endParaRPr lang="cs-CZ" sz="1400" dirty="0"/>
          </a:p>
        </p:txBody>
      </p:sp>
      <p:pic>
        <p:nvPicPr>
          <p:cNvPr id="5" name="Obrázek 4"/>
          <p:cNvPicPr>
            <a:picLocks noChangeAspect="1"/>
          </p:cNvPicPr>
          <p:nvPr/>
        </p:nvPicPr>
        <p:blipFill>
          <a:blip r:embed="rId5"/>
          <a:stretch>
            <a:fillRect/>
          </a:stretch>
        </p:blipFill>
        <p:spPr>
          <a:xfrm>
            <a:off x="1259632" y="1772816"/>
            <a:ext cx="5630763" cy="3194884"/>
          </a:xfrm>
          <a:prstGeom prst="rect">
            <a:avLst/>
          </a:prstGeom>
        </p:spPr>
      </p:pic>
    </p:spTree>
    <p:extLst>
      <p:ext uri="{BB962C8B-B14F-4D97-AF65-F5344CB8AC3E}">
        <p14:creationId xmlns:p14="http://schemas.microsoft.com/office/powerpoint/2010/main" val="11429374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nahrazuje?</a:t>
            </a:r>
            <a:endParaRPr lang="cs-CZ" sz="4000" b="1" dirty="0"/>
          </a:p>
        </p:txBody>
      </p:sp>
      <p:pic>
        <p:nvPicPr>
          <p:cNvPr id="3" name="Obrázek 2"/>
          <p:cNvPicPr>
            <a:picLocks noChangeAspect="1"/>
          </p:cNvPicPr>
          <p:nvPr/>
        </p:nvPicPr>
        <p:blipFill>
          <a:blip r:embed="rId3" cstate="print"/>
          <a:stretch>
            <a:fillRect/>
          </a:stretch>
        </p:blipFill>
        <p:spPr>
          <a:xfrm>
            <a:off x="105856" y="116632"/>
            <a:ext cx="8361918" cy="5544616"/>
          </a:xfrm>
          <a:prstGeom prst="rect">
            <a:avLst/>
          </a:prstGeom>
        </p:spPr>
      </p:pic>
      <p:sp>
        <p:nvSpPr>
          <p:cNvPr id="4" name="TextovéPole 3"/>
          <p:cNvSpPr txBox="1"/>
          <p:nvPr/>
        </p:nvSpPr>
        <p:spPr>
          <a:xfrm>
            <a:off x="323528" y="5855127"/>
            <a:ext cx="8280920" cy="307777"/>
          </a:xfrm>
          <a:prstGeom prst="rect">
            <a:avLst/>
          </a:prstGeom>
          <a:noFill/>
        </p:spPr>
        <p:txBody>
          <a:bodyPr wrap="square" rtlCol="0">
            <a:spAutoFit/>
          </a:bodyPr>
          <a:lstStyle/>
          <a:p>
            <a:r>
              <a:rPr lang="cs-CZ" sz="1400" dirty="0">
                <a:hlinkClick r:id="rId4"/>
              </a:rPr>
              <a:t>https://</a:t>
            </a:r>
            <a:r>
              <a:rPr lang="cs-CZ" sz="1400" dirty="0" smtClean="0">
                <a:hlinkClick r:id="rId4"/>
              </a:rPr>
              <a:t>www.mzp.cz/ippc/ippc4.nsf/appliances.xsp</a:t>
            </a:r>
            <a:r>
              <a:rPr lang="cs-CZ" sz="1400" dirty="0" smtClean="0"/>
              <a:t> </a:t>
            </a:r>
            <a:endParaRPr lang="cs-CZ" sz="1400" dirty="0"/>
          </a:p>
        </p:txBody>
      </p:sp>
    </p:spTree>
    <p:extLst>
      <p:ext uri="{BB962C8B-B14F-4D97-AF65-F5344CB8AC3E}">
        <p14:creationId xmlns:p14="http://schemas.microsoft.com/office/powerpoint/2010/main" val="41920957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povinnost? </a:t>
            </a:r>
            <a:endParaRPr lang="cs-CZ" sz="4000" b="1" dirty="0"/>
          </a:p>
        </p:txBody>
      </p:sp>
      <p:sp>
        <p:nvSpPr>
          <p:cNvPr id="3" name="TextovéPole 2"/>
          <p:cNvSpPr txBox="1"/>
          <p:nvPr/>
        </p:nvSpPr>
        <p:spPr>
          <a:xfrm>
            <a:off x="414174" y="2275917"/>
            <a:ext cx="8406298" cy="4801314"/>
          </a:xfrm>
          <a:prstGeom prst="rect">
            <a:avLst/>
          </a:prstGeom>
          <a:noFill/>
        </p:spPr>
        <p:txBody>
          <a:bodyPr wrap="square" rtlCol="0">
            <a:spAutoFit/>
          </a:bodyPr>
          <a:lstStyle/>
          <a:p>
            <a:r>
              <a:rPr lang="cs-CZ" sz="2400" dirty="0"/>
              <a:t> </a:t>
            </a:r>
            <a:r>
              <a:rPr lang="cs-CZ" sz="2400" b="1" dirty="0" smtClean="0">
                <a:solidFill>
                  <a:srgbClr val="C00000"/>
                </a:solidFill>
              </a:rPr>
              <a:t>Povinně:</a:t>
            </a:r>
            <a:r>
              <a:rPr lang="cs-CZ" sz="2400" dirty="0" smtClean="0"/>
              <a:t> </a:t>
            </a:r>
            <a:r>
              <a:rPr lang="cs-CZ" sz="2400" b="1" dirty="0" smtClean="0">
                <a:solidFill>
                  <a:srgbClr val="C00000"/>
                </a:solidFill>
              </a:rPr>
              <a:t>Zařízení</a:t>
            </a:r>
            <a:r>
              <a:rPr lang="cs-CZ" sz="2400" dirty="0"/>
              <a:t>, ve kterém probíhá</a:t>
            </a:r>
          </a:p>
          <a:p>
            <a:r>
              <a:rPr lang="cs-CZ" sz="2400" dirty="0" smtClean="0"/>
              <a:t>- jedna </a:t>
            </a:r>
            <a:r>
              <a:rPr lang="cs-CZ" sz="2400" dirty="0"/>
              <a:t>či více průmyslových činností vymezených </a:t>
            </a:r>
            <a:r>
              <a:rPr lang="cs-CZ" sz="2400" b="1" dirty="0">
                <a:solidFill>
                  <a:srgbClr val="C00000"/>
                </a:solidFill>
              </a:rPr>
              <a:t>v příloze č. 1 zákona</a:t>
            </a:r>
            <a:r>
              <a:rPr lang="cs-CZ" sz="2400" dirty="0"/>
              <a:t>,</a:t>
            </a:r>
          </a:p>
          <a:p>
            <a:r>
              <a:rPr lang="cs-CZ" sz="2400" dirty="0" smtClean="0"/>
              <a:t>- </a:t>
            </a:r>
            <a:r>
              <a:rPr lang="cs-CZ" sz="2400" b="1" dirty="0" smtClean="0">
                <a:solidFill>
                  <a:srgbClr val="C00000"/>
                </a:solidFill>
              </a:rPr>
              <a:t>související činnosti </a:t>
            </a:r>
            <a:r>
              <a:rPr lang="cs-CZ" sz="2400" dirty="0" smtClean="0"/>
              <a:t>v </a:t>
            </a:r>
            <a:r>
              <a:rPr lang="cs-CZ" sz="2400" dirty="0"/>
              <a:t>dotčeném </a:t>
            </a:r>
            <a:r>
              <a:rPr lang="cs-CZ" sz="2400" dirty="0" smtClean="0"/>
              <a:t>místě, které by mohly </a:t>
            </a:r>
            <a:r>
              <a:rPr lang="cs-CZ" sz="2400" dirty="0"/>
              <a:t>ovlivnit emise a </a:t>
            </a:r>
            <a:r>
              <a:rPr lang="cs-CZ" sz="2400" dirty="0" smtClean="0"/>
              <a:t>znečištění,</a:t>
            </a:r>
            <a:endParaRPr lang="cs-CZ" sz="2400" dirty="0"/>
          </a:p>
          <a:p>
            <a:r>
              <a:rPr lang="cs-CZ" sz="2400" dirty="0" smtClean="0"/>
              <a:t>- ne výzkum, vývoj </a:t>
            </a:r>
            <a:r>
              <a:rPr lang="cs-CZ" sz="2400" dirty="0"/>
              <a:t>a zkoušení </a:t>
            </a:r>
            <a:r>
              <a:rPr lang="cs-CZ" sz="2400" dirty="0" smtClean="0"/>
              <a:t>nových výrobků </a:t>
            </a:r>
            <a:r>
              <a:rPr lang="cs-CZ" sz="2400" dirty="0"/>
              <a:t>a </a:t>
            </a:r>
            <a:r>
              <a:rPr lang="cs-CZ" sz="2400" dirty="0" smtClean="0"/>
              <a:t>procesů</a:t>
            </a:r>
          </a:p>
          <a:p>
            <a:endParaRPr lang="cs-CZ" sz="2400" dirty="0" smtClean="0"/>
          </a:p>
          <a:p>
            <a:r>
              <a:rPr lang="cs-CZ" sz="2400" b="1" dirty="0">
                <a:solidFill>
                  <a:srgbClr val="00B050"/>
                </a:solidFill>
              </a:rPr>
              <a:t>Dobrovolně</a:t>
            </a:r>
          </a:p>
          <a:p>
            <a:pPr marL="342900" indent="-342900">
              <a:buFontTx/>
              <a:buChar char="-"/>
            </a:pPr>
            <a:r>
              <a:rPr lang="cs-CZ" sz="2400" dirty="0" smtClean="0"/>
              <a:t>zařízení</a:t>
            </a:r>
            <a:r>
              <a:rPr lang="cs-CZ" sz="2400" dirty="0"/>
              <a:t>, ve kterém neprobíhá žádná činnost uvedená v příloze č. </a:t>
            </a:r>
            <a:r>
              <a:rPr lang="cs-CZ" sz="2400" dirty="0" smtClean="0"/>
              <a:t>1 zákona</a:t>
            </a:r>
          </a:p>
          <a:p>
            <a:pPr marL="342900" indent="-342900"/>
            <a:endParaRPr lang="cs-CZ" sz="2400" dirty="0" smtClean="0"/>
          </a:p>
          <a:p>
            <a:r>
              <a:rPr lang="cs-CZ" sz="2400" dirty="0" smtClean="0"/>
              <a:t>			</a:t>
            </a:r>
            <a:endParaRPr lang="cs-CZ" sz="2400" dirty="0"/>
          </a:p>
          <a:p>
            <a:endParaRPr lang="cs-CZ" dirty="0"/>
          </a:p>
        </p:txBody>
      </p:sp>
      <p:sp>
        <p:nvSpPr>
          <p:cNvPr id="5" name="TextovéPole 4"/>
          <p:cNvSpPr txBox="1"/>
          <p:nvPr/>
        </p:nvSpPr>
        <p:spPr>
          <a:xfrm>
            <a:off x="611560" y="1216333"/>
            <a:ext cx="7128792" cy="830997"/>
          </a:xfrm>
          <a:prstGeom prst="rect">
            <a:avLst/>
          </a:prstGeom>
          <a:noFill/>
        </p:spPr>
        <p:txBody>
          <a:bodyPr wrap="square" rtlCol="0">
            <a:spAutoFit/>
          </a:bodyPr>
          <a:lstStyle/>
          <a:p>
            <a:r>
              <a:rPr lang="cs-CZ" sz="2400" b="1" dirty="0"/>
              <a:t>Může být integrované povolení vydáno i pro zařízení, pro které není </a:t>
            </a:r>
            <a:r>
              <a:rPr lang="cs-CZ" sz="2400" b="1" dirty="0" smtClean="0"/>
              <a:t>ze zákona </a:t>
            </a:r>
            <a:r>
              <a:rPr lang="cs-CZ" sz="2400" b="1" dirty="0"/>
              <a:t>povinné?</a:t>
            </a:r>
          </a:p>
        </p:txBody>
      </p:sp>
    </p:spTree>
    <p:extLst>
      <p:ext uri="{BB962C8B-B14F-4D97-AF65-F5344CB8AC3E}">
        <p14:creationId xmlns:p14="http://schemas.microsoft.com/office/powerpoint/2010/main" val="36922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nahrazuje?</a:t>
            </a:r>
            <a:endParaRPr lang="cs-CZ" sz="4000" b="1" dirty="0"/>
          </a:p>
        </p:txBody>
      </p:sp>
      <p:sp>
        <p:nvSpPr>
          <p:cNvPr id="5" name="TextovéPole 4"/>
          <p:cNvSpPr txBox="1"/>
          <p:nvPr/>
        </p:nvSpPr>
        <p:spPr>
          <a:xfrm>
            <a:off x="287524" y="1290912"/>
            <a:ext cx="8640960" cy="5509200"/>
          </a:xfrm>
          <a:prstGeom prst="rect">
            <a:avLst/>
          </a:prstGeom>
          <a:noFill/>
        </p:spPr>
        <p:txBody>
          <a:bodyPr wrap="square" rtlCol="0">
            <a:spAutoFit/>
          </a:bodyPr>
          <a:lstStyle/>
          <a:p>
            <a:r>
              <a:rPr lang="cs-CZ" sz="2000" b="1" dirty="0" smtClean="0"/>
              <a:t>Povolení, závazná stanoviska a stanoviska podle:</a:t>
            </a:r>
          </a:p>
          <a:p>
            <a:endParaRPr lang="cs-CZ" sz="2000" b="1" dirty="0" smtClean="0"/>
          </a:p>
          <a:p>
            <a:pPr marL="457200" indent="-457200">
              <a:buFont typeface="Arial" pitchFamily="34" charset="0"/>
              <a:buChar char="•"/>
            </a:pPr>
            <a:r>
              <a:rPr lang="cs-CZ" sz="2000" b="1" dirty="0" smtClean="0">
                <a:solidFill>
                  <a:schemeClr val="accent3"/>
                </a:solidFill>
              </a:rPr>
              <a:t>Vodní </a:t>
            </a:r>
            <a:r>
              <a:rPr lang="cs-CZ" sz="2000" b="1" dirty="0">
                <a:solidFill>
                  <a:schemeClr val="accent3"/>
                </a:solidFill>
              </a:rPr>
              <a:t>zákon (§ 126 odst. </a:t>
            </a:r>
            <a:r>
              <a:rPr lang="cs-CZ" sz="2000" b="1" dirty="0" smtClean="0">
                <a:solidFill>
                  <a:schemeClr val="accent3"/>
                </a:solidFill>
              </a:rPr>
              <a:t>5)</a:t>
            </a:r>
          </a:p>
          <a:p>
            <a:pPr marL="457200" indent="-457200">
              <a:buFont typeface="Arial" pitchFamily="34" charset="0"/>
              <a:buChar char="•"/>
            </a:pPr>
            <a:r>
              <a:rPr lang="cs-CZ" sz="2000" b="1" dirty="0" smtClean="0">
                <a:solidFill>
                  <a:schemeClr val="accent3"/>
                </a:solidFill>
              </a:rPr>
              <a:t>Zákon o </a:t>
            </a:r>
            <a:r>
              <a:rPr lang="cs-CZ" sz="2000" b="1" dirty="0">
                <a:solidFill>
                  <a:schemeClr val="accent3"/>
                </a:solidFill>
              </a:rPr>
              <a:t>ochraně ovzduší (§ 40 odst. </a:t>
            </a:r>
            <a:r>
              <a:rPr lang="cs-CZ" sz="2000" b="1" dirty="0" smtClean="0">
                <a:solidFill>
                  <a:schemeClr val="accent3"/>
                </a:solidFill>
              </a:rPr>
              <a:t>2)</a:t>
            </a:r>
          </a:p>
          <a:p>
            <a:pPr marL="457200" indent="-457200">
              <a:buFont typeface="Arial" pitchFamily="34" charset="0"/>
              <a:buChar char="•"/>
            </a:pPr>
            <a:r>
              <a:rPr lang="cs-CZ" sz="2000" b="1" dirty="0" smtClean="0">
                <a:solidFill>
                  <a:schemeClr val="accent3"/>
                </a:solidFill>
              </a:rPr>
              <a:t>Zákon </a:t>
            </a:r>
            <a:r>
              <a:rPr lang="cs-CZ" sz="2000" b="1" dirty="0">
                <a:solidFill>
                  <a:schemeClr val="accent3"/>
                </a:solidFill>
              </a:rPr>
              <a:t>o odpadech (§ 82 odst. </a:t>
            </a:r>
            <a:r>
              <a:rPr lang="cs-CZ" sz="2000" b="1" dirty="0" smtClean="0">
                <a:solidFill>
                  <a:schemeClr val="accent3"/>
                </a:solidFill>
              </a:rPr>
              <a:t>2)</a:t>
            </a:r>
          </a:p>
          <a:p>
            <a:pPr marL="457200" indent="-457200">
              <a:buFont typeface="Arial" pitchFamily="34" charset="0"/>
              <a:buChar char="•"/>
            </a:pPr>
            <a:r>
              <a:rPr lang="cs-CZ" sz="2000" b="1" dirty="0">
                <a:solidFill>
                  <a:schemeClr val="accent3"/>
                </a:solidFill>
              </a:rPr>
              <a:t>Lázeňský zákon (§ 37 odst. </a:t>
            </a:r>
            <a:r>
              <a:rPr lang="cs-CZ" sz="2000" b="1" dirty="0" smtClean="0">
                <a:solidFill>
                  <a:schemeClr val="accent3"/>
                </a:solidFill>
              </a:rPr>
              <a:t>6</a:t>
            </a:r>
            <a:r>
              <a:rPr lang="cs-CZ" sz="2400" b="1" dirty="0" smtClean="0">
                <a:solidFill>
                  <a:schemeClr val="accent3"/>
                </a:solidFill>
              </a:rPr>
              <a:t>)</a:t>
            </a:r>
          </a:p>
          <a:p>
            <a:pPr marL="457200" indent="-457200">
              <a:buFont typeface="Arial" pitchFamily="34" charset="0"/>
              <a:buChar char="•"/>
            </a:pPr>
            <a:r>
              <a:rPr lang="cs-CZ" sz="2400" b="1" dirty="0" smtClean="0">
                <a:solidFill>
                  <a:schemeClr val="accent3"/>
                </a:solidFill>
              </a:rPr>
              <a:t>Zákon o ochraně </a:t>
            </a:r>
            <a:r>
              <a:rPr lang="cs-CZ" sz="2400" b="1" dirty="0">
                <a:solidFill>
                  <a:schemeClr val="accent3"/>
                </a:solidFill>
              </a:rPr>
              <a:t>veřejného zdraví (§ 31 odst. </a:t>
            </a:r>
            <a:r>
              <a:rPr lang="cs-CZ" sz="2400" b="1" dirty="0" smtClean="0">
                <a:solidFill>
                  <a:schemeClr val="accent3"/>
                </a:solidFill>
              </a:rPr>
              <a:t>1)</a:t>
            </a:r>
          </a:p>
          <a:p>
            <a:pPr marL="457200" indent="-457200">
              <a:buFont typeface="Arial" pitchFamily="34" charset="0"/>
              <a:buChar char="•"/>
            </a:pPr>
            <a:r>
              <a:rPr lang="cs-CZ" sz="2400" b="1" dirty="0">
                <a:solidFill>
                  <a:schemeClr val="accent3"/>
                </a:solidFill>
              </a:rPr>
              <a:t>Veterinární zákon (§ </a:t>
            </a:r>
            <a:r>
              <a:rPr lang="cs-CZ" sz="2400" b="1" dirty="0" smtClean="0">
                <a:solidFill>
                  <a:schemeClr val="accent3"/>
                </a:solidFill>
              </a:rPr>
              <a:t>77a)</a:t>
            </a:r>
          </a:p>
          <a:p>
            <a:pPr marL="457200" indent="-457200">
              <a:buFont typeface="Arial" pitchFamily="34" charset="0"/>
              <a:buChar char="•"/>
            </a:pPr>
            <a:endParaRPr lang="cs-CZ" sz="2400" b="1" dirty="0"/>
          </a:p>
          <a:p>
            <a:r>
              <a:rPr lang="cs-CZ" sz="2400" b="1" dirty="0" smtClean="0"/>
              <a:t>Např. povolení k nakládání s vodami, povolení k provozu stacionárního zdroje znečištění, povolení k provozování zařízení pro nakládání s odpady, povolení o výjimce z hlukových limitů</a:t>
            </a:r>
          </a:p>
          <a:p>
            <a:pPr marL="457200" indent="-457200">
              <a:buFont typeface="Arial" pitchFamily="34" charset="0"/>
              <a:buChar char="•"/>
            </a:pPr>
            <a:endParaRPr lang="cs-CZ" sz="2800" b="1" dirty="0" smtClean="0"/>
          </a:p>
          <a:p>
            <a:endParaRPr lang="cs-CZ" sz="2800" b="1" dirty="0"/>
          </a:p>
          <a:p>
            <a:endParaRPr lang="cs-CZ" sz="2800" b="1" dirty="0"/>
          </a:p>
        </p:txBody>
      </p:sp>
      <p:sp>
        <p:nvSpPr>
          <p:cNvPr id="7" name="TextovéPole 6"/>
          <p:cNvSpPr txBox="1"/>
          <p:nvPr/>
        </p:nvSpPr>
        <p:spPr>
          <a:xfrm>
            <a:off x="395536" y="5631514"/>
            <a:ext cx="8424936" cy="461665"/>
          </a:xfrm>
          <a:prstGeom prst="rect">
            <a:avLst/>
          </a:prstGeom>
          <a:noFill/>
        </p:spPr>
        <p:txBody>
          <a:bodyPr wrap="square" rtlCol="0">
            <a:spAutoFit/>
          </a:bodyPr>
          <a:lstStyle/>
          <a:p>
            <a:r>
              <a:rPr lang="cs-CZ" sz="2400" b="1" dirty="0" smtClean="0"/>
              <a:t>Přechodná ustanovení – pokrývání již existujících zařízení</a:t>
            </a:r>
            <a:endParaRPr lang="cs-CZ" sz="2400" b="1" dirty="0"/>
          </a:p>
        </p:txBody>
      </p:sp>
    </p:spTree>
    <p:extLst>
      <p:ext uri="{BB962C8B-B14F-4D97-AF65-F5344CB8AC3E}">
        <p14:creationId xmlns:p14="http://schemas.microsoft.com/office/powerpoint/2010/main" val="42379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co nahrazuje?</a:t>
            </a:r>
            <a:endParaRPr lang="cs-CZ" sz="4000" b="1" dirty="0"/>
          </a:p>
        </p:txBody>
      </p:sp>
      <p:sp>
        <p:nvSpPr>
          <p:cNvPr id="5" name="TextovéPole 4"/>
          <p:cNvSpPr txBox="1"/>
          <p:nvPr/>
        </p:nvSpPr>
        <p:spPr>
          <a:xfrm>
            <a:off x="251520" y="1628800"/>
            <a:ext cx="8640960" cy="6032421"/>
          </a:xfrm>
          <a:prstGeom prst="rect">
            <a:avLst/>
          </a:prstGeom>
          <a:noFill/>
        </p:spPr>
        <p:txBody>
          <a:bodyPr wrap="square" rtlCol="0">
            <a:spAutoFit/>
          </a:bodyPr>
          <a:lstStyle/>
          <a:p>
            <a:pPr marL="457200" indent="-457200">
              <a:buFont typeface="Arial" pitchFamily="34" charset="0"/>
              <a:buChar char="•"/>
            </a:pPr>
            <a:r>
              <a:rPr lang="cs-CZ" sz="2800" dirty="0" smtClean="0"/>
              <a:t>Stanovené </a:t>
            </a:r>
            <a:r>
              <a:rPr lang="cs-CZ" sz="2800" dirty="0"/>
              <a:t>emisní limity </a:t>
            </a:r>
            <a:r>
              <a:rPr lang="cs-CZ" sz="2800" dirty="0" smtClean="0"/>
              <a:t>nesmí </a:t>
            </a:r>
            <a:r>
              <a:rPr lang="cs-CZ" sz="2800" dirty="0"/>
              <a:t>být </a:t>
            </a:r>
            <a:r>
              <a:rPr lang="cs-CZ" sz="2800" dirty="0" smtClean="0"/>
              <a:t>mírnější </a:t>
            </a:r>
            <a:r>
              <a:rPr lang="cs-CZ" sz="2800" dirty="0"/>
              <a:t>než emisní limity, které by jinak byly stanoveny podle zvláštních právních předpisů</a:t>
            </a:r>
            <a:r>
              <a:rPr lang="cs-CZ" sz="2800" dirty="0" smtClean="0"/>
              <a:t>.</a:t>
            </a:r>
          </a:p>
          <a:p>
            <a:pPr marL="457200" indent="-457200">
              <a:buFont typeface="Arial" pitchFamily="34" charset="0"/>
              <a:buChar char="•"/>
            </a:pPr>
            <a:endParaRPr lang="cs-CZ" sz="2800" b="1" dirty="0"/>
          </a:p>
          <a:p>
            <a:pPr marL="457200" indent="-457200" algn="just">
              <a:buFont typeface="Arial" pitchFamily="34" charset="0"/>
              <a:buChar char="•"/>
            </a:pPr>
            <a:r>
              <a:rPr lang="pl-PL" sz="2000" i="1" dirty="0"/>
              <a:t>Stanovení přísnějších limitů na odtoku </a:t>
            </a:r>
            <a:r>
              <a:rPr lang="pl-PL" sz="2000" i="1" dirty="0" smtClean="0"/>
              <a:t>ze </a:t>
            </a:r>
            <a:r>
              <a:rPr lang="cs-CZ" sz="2000" i="1" dirty="0"/>
              <a:t>zařízení do kanalizace bez přihlédnutí k již vybudované ČOV by pro životní prostředí bylo naopak zatěžující, neboť v konečném důsledku, jak již uvedl žalovaný, by znamenalo nutnost „předčištění vypouštěných vod“, tj. vybudování vlastního čistícího objektu (se spotřebou surovin a energie) a nejen nevyužití plné efektivity stávající ČOV, ale narušení i samotného procesu čištění, založeného na složení odpadních vod natékajících na čistírnu</a:t>
            </a:r>
            <a:r>
              <a:rPr lang="cs-CZ" sz="2000" i="1" dirty="0" smtClean="0"/>
              <a:t>. </a:t>
            </a:r>
            <a:r>
              <a:rPr lang="cs-CZ" sz="2000" dirty="0" smtClean="0"/>
              <a:t>(rozsudek NSS ze dne </a:t>
            </a:r>
            <a:r>
              <a:rPr lang="pt-BR" sz="2000" dirty="0"/>
              <a:t>23. 1. 2014, č. j. 9 As </a:t>
            </a:r>
            <a:r>
              <a:rPr lang="pt-BR" sz="2000" dirty="0" smtClean="0"/>
              <a:t>37/2013-47</a:t>
            </a:r>
            <a:r>
              <a:rPr lang="cs-CZ" sz="2000" dirty="0" smtClean="0"/>
              <a:t>).</a:t>
            </a:r>
            <a:endParaRPr lang="cs-CZ" sz="2000" b="1" dirty="0" smtClean="0"/>
          </a:p>
          <a:p>
            <a:pPr marL="457200" indent="-457200">
              <a:buFont typeface="Arial" pitchFamily="34" charset="0"/>
              <a:buChar char="•"/>
            </a:pPr>
            <a:endParaRPr lang="cs-CZ" sz="3200" b="1" dirty="0" smtClean="0"/>
          </a:p>
          <a:p>
            <a:pPr marL="457200" indent="-457200">
              <a:buFont typeface="Arial" pitchFamily="34" charset="0"/>
              <a:buChar char="•"/>
            </a:pPr>
            <a:endParaRPr lang="cs-CZ" sz="2800" b="1" dirty="0" smtClean="0"/>
          </a:p>
          <a:p>
            <a:endParaRPr lang="cs-CZ" sz="2800" b="1" dirty="0"/>
          </a:p>
          <a:p>
            <a:endParaRPr lang="cs-CZ" sz="2800" b="1" dirty="0"/>
          </a:p>
        </p:txBody>
      </p:sp>
    </p:spTree>
    <p:extLst>
      <p:ext uri="{BB962C8B-B14F-4D97-AF65-F5344CB8AC3E}">
        <p14:creationId xmlns:p14="http://schemas.microsoft.com/office/powerpoint/2010/main" val="23400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p:nvSpPr>
        <p:spPr bwMode="auto">
          <a:xfrm>
            <a:off x="1259632" y="764704"/>
            <a:ext cx="2161968" cy="405834"/>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ZÚR</a:t>
            </a:r>
            <a:endParaRPr lang="en-US" sz="2400" dirty="0">
              <a:latin typeface="Verdana" pitchFamily="34" charset="0"/>
            </a:endParaRPr>
          </a:p>
        </p:txBody>
      </p:sp>
      <p:sp>
        <p:nvSpPr>
          <p:cNvPr id="12" name="Text Box 4"/>
          <p:cNvSpPr txBox="1">
            <a:spLocks noChangeArrowheads="1"/>
          </p:cNvSpPr>
          <p:nvPr/>
        </p:nvSpPr>
        <p:spPr bwMode="auto">
          <a:xfrm>
            <a:off x="1331640" y="1412776"/>
            <a:ext cx="2104246" cy="433000"/>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ÚP</a:t>
            </a:r>
            <a:endParaRPr lang="en-US" sz="2400" dirty="0">
              <a:latin typeface="Verdana" pitchFamily="34" charset="0"/>
            </a:endParaRPr>
          </a:p>
        </p:txBody>
      </p:sp>
      <p:cxnSp>
        <p:nvCxnSpPr>
          <p:cNvPr id="27" name="AutoShape 18"/>
          <p:cNvCxnSpPr>
            <a:cxnSpLocks noChangeShapeType="1"/>
            <a:stCxn id="11" idx="2"/>
            <a:endCxn id="12" idx="0"/>
          </p:cNvCxnSpPr>
          <p:nvPr/>
        </p:nvCxnSpPr>
        <p:spPr bwMode="auto">
          <a:xfrm>
            <a:off x="2340616" y="1170538"/>
            <a:ext cx="43147" cy="2422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00" y="6381328"/>
            <a:ext cx="9147720" cy="461544"/>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Přímá spojnice se šipkou 78"/>
          <p:cNvCxnSpPr/>
          <p:nvPr/>
        </p:nvCxnSpPr>
        <p:spPr>
          <a:xfrm>
            <a:off x="3598434" y="1011146"/>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552979" y="1604849"/>
            <a:ext cx="46795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164144" y="818129"/>
            <a:ext cx="2448272" cy="369332"/>
          </a:xfrm>
          <a:prstGeom prst="rect">
            <a:avLst/>
          </a:prstGeom>
          <a:noFill/>
        </p:spPr>
        <p:txBody>
          <a:bodyPr wrap="square" rtlCol="0">
            <a:spAutoFit/>
          </a:bodyPr>
          <a:lstStyle/>
          <a:p>
            <a:r>
              <a:rPr lang="cs-CZ" b="1" dirty="0" smtClean="0"/>
              <a:t>OOP</a:t>
            </a:r>
            <a:endParaRPr lang="cs-CZ" b="1" dirty="0"/>
          </a:p>
        </p:txBody>
      </p:sp>
      <p:sp>
        <p:nvSpPr>
          <p:cNvPr id="51" name="TextovéPole 50"/>
          <p:cNvSpPr txBox="1"/>
          <p:nvPr/>
        </p:nvSpPr>
        <p:spPr>
          <a:xfrm>
            <a:off x="4164144" y="1403296"/>
            <a:ext cx="2448272" cy="338554"/>
          </a:xfrm>
          <a:prstGeom prst="rect">
            <a:avLst/>
          </a:prstGeom>
          <a:noFill/>
        </p:spPr>
        <p:txBody>
          <a:bodyPr wrap="square" rtlCol="0">
            <a:spAutoFit/>
          </a:bodyPr>
          <a:lstStyle/>
          <a:p>
            <a:r>
              <a:rPr lang="cs-CZ" sz="1600" b="1" dirty="0" smtClean="0"/>
              <a:t>OOP</a:t>
            </a:r>
            <a:endParaRPr lang="cs-CZ" sz="1600" b="1" dirty="0"/>
          </a:p>
        </p:txBody>
      </p:sp>
      <p:sp>
        <p:nvSpPr>
          <p:cNvPr id="54" name="Text Box 5"/>
          <p:cNvSpPr txBox="1">
            <a:spLocks noChangeArrowheads="1"/>
          </p:cNvSpPr>
          <p:nvPr/>
        </p:nvSpPr>
        <p:spPr bwMode="auto">
          <a:xfrm>
            <a:off x="2818429" y="608657"/>
            <a:ext cx="617457" cy="545465"/>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55" name="Text Box 5"/>
          <p:cNvSpPr txBox="1">
            <a:spLocks noChangeArrowheads="1"/>
          </p:cNvSpPr>
          <p:nvPr/>
        </p:nvSpPr>
        <p:spPr bwMode="auto">
          <a:xfrm>
            <a:off x="2822459" y="1310185"/>
            <a:ext cx="587309" cy="535592"/>
          </a:xfrm>
          <a:prstGeom prst="rect">
            <a:avLst/>
          </a:prstGeom>
          <a:ln>
            <a:prstDash val="sysDash"/>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400" dirty="0" smtClean="0">
                <a:latin typeface="Verdana" pitchFamily="34" charset="0"/>
              </a:rPr>
              <a:t>SEA</a:t>
            </a:r>
            <a:endParaRPr lang="en-US" sz="1400" dirty="0">
              <a:latin typeface="Verdana" pitchFamily="34" charset="0"/>
            </a:endParaRPr>
          </a:p>
        </p:txBody>
      </p:sp>
      <p:sp>
        <p:nvSpPr>
          <p:cNvPr id="56" name="Text Box 3"/>
          <p:cNvSpPr txBox="1">
            <a:spLocks noChangeArrowheads="1"/>
          </p:cNvSpPr>
          <p:nvPr/>
        </p:nvSpPr>
        <p:spPr bwMode="auto">
          <a:xfrm>
            <a:off x="1259632" y="188640"/>
            <a:ext cx="2101906" cy="3485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400" dirty="0" smtClean="0">
                <a:latin typeface="Verdana" pitchFamily="34" charset="0"/>
              </a:rPr>
              <a:t>PÚR</a:t>
            </a:r>
            <a:endParaRPr lang="en-US" sz="2400" dirty="0">
              <a:latin typeface="Verdana" pitchFamily="34" charset="0"/>
            </a:endParaRPr>
          </a:p>
        </p:txBody>
      </p:sp>
      <p:cxnSp>
        <p:nvCxnSpPr>
          <p:cNvPr id="57" name="AutoShape 18"/>
          <p:cNvCxnSpPr>
            <a:cxnSpLocks noChangeShapeType="1"/>
            <a:stCxn id="56" idx="2"/>
          </p:cNvCxnSpPr>
          <p:nvPr/>
        </p:nvCxnSpPr>
        <p:spPr bwMode="auto">
          <a:xfrm>
            <a:off x="2310585" y="537217"/>
            <a:ext cx="13116" cy="17023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 Box 5"/>
          <p:cNvSpPr txBox="1">
            <a:spLocks noChangeArrowheads="1"/>
          </p:cNvSpPr>
          <p:nvPr/>
        </p:nvSpPr>
        <p:spPr bwMode="auto">
          <a:xfrm>
            <a:off x="2758367" y="166872"/>
            <a:ext cx="617457" cy="353929"/>
          </a:xfrm>
          <a:prstGeom prst="rect">
            <a:avLst/>
          </a:prstGeom>
          <a:ln>
            <a:prstDash val="solid"/>
            <a:headEnd/>
            <a:tailEnd/>
          </a:ln>
          <a:extLst/>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600" dirty="0" smtClean="0">
                <a:latin typeface="Verdana" pitchFamily="34" charset="0"/>
              </a:rPr>
              <a:t>SEA</a:t>
            </a:r>
            <a:endParaRPr lang="en-US" sz="1600" dirty="0">
              <a:latin typeface="Verdana" pitchFamily="34" charset="0"/>
            </a:endParaRPr>
          </a:p>
        </p:txBody>
      </p:sp>
      <p:sp>
        <p:nvSpPr>
          <p:cNvPr id="16" name="TextovéPole 15"/>
          <p:cNvSpPr txBox="1"/>
          <p:nvPr/>
        </p:nvSpPr>
        <p:spPr>
          <a:xfrm>
            <a:off x="5364088" y="1484784"/>
            <a:ext cx="5256584" cy="830997"/>
          </a:xfrm>
          <a:prstGeom prst="rect">
            <a:avLst/>
          </a:prstGeom>
          <a:noFill/>
        </p:spPr>
        <p:txBody>
          <a:bodyPr wrap="square" rtlCol="0">
            <a:spAutoFit/>
          </a:bodyPr>
          <a:lstStyle/>
          <a:p>
            <a:r>
              <a:rPr lang="cs-CZ" sz="2400" b="1" i="1" dirty="0" smtClean="0">
                <a:solidFill>
                  <a:schemeClr val="accent2"/>
                </a:solidFill>
              </a:rPr>
              <a:t>Fáze: územní plánování</a:t>
            </a:r>
          </a:p>
          <a:p>
            <a:r>
              <a:rPr lang="cs-CZ" sz="2400" b="1" i="1" dirty="0" smtClean="0">
                <a:solidFill>
                  <a:schemeClr val="accent2"/>
                </a:solidFill>
              </a:rPr>
              <a:t>+ posuzování vlivů (SEA)</a:t>
            </a:r>
            <a:endParaRPr lang="cs-CZ" sz="2400" b="1" i="1" dirty="0">
              <a:solidFill>
                <a:schemeClr val="accent2"/>
              </a:solidFill>
            </a:endParaRPr>
          </a:p>
        </p:txBody>
      </p:sp>
      <p:sp>
        <p:nvSpPr>
          <p:cNvPr id="17" name="Obdélníkový bublinový popisek 16"/>
          <p:cNvSpPr/>
          <p:nvPr/>
        </p:nvSpPr>
        <p:spPr>
          <a:xfrm>
            <a:off x="2740091" y="2839796"/>
            <a:ext cx="5976664" cy="2677097"/>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600" dirty="0" smtClean="0"/>
              <a:t>Ochrana životního prostředí je včleněna již do přípravy a schvalování územně plánovací dokumentace (ÚPD): posuzováním vlivů koncepcí na životní prostředí (SEA – viz dále), prostřednictvím stanovisek dotčených orgánů (např. z hlediska ochrany zemědělského půdního fondu)  i námitek a připomínek veřejnosti. Byť se SEA provádí relativně samostatně, je podkladem pro vydání ÚPD a posouzení se stává součástí schváleného aktu. Pokud je nějaké stanovisko (SEA) nezákonné, pak je obranou proti němu návrh na zrušení zásad územního rozvoje, územního plánu, případně jejich změny (z hlediska právní formy jde o opatření obecné povahy – OOP).</a:t>
            </a:r>
            <a:endParaRPr lang="cs-CZ" sz="700" dirty="0"/>
          </a:p>
        </p:txBody>
      </p:sp>
    </p:spTree>
    <p:extLst>
      <p:ext uri="{BB962C8B-B14F-4D97-AF65-F5344CB8AC3E}">
        <p14:creationId xmlns:p14="http://schemas.microsoft.com/office/powerpoint/2010/main" val="41213277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IPPC – kdy je třeba doložit?</a:t>
            </a:r>
            <a:endParaRPr lang="cs-CZ" sz="4000" b="1" dirty="0"/>
          </a:p>
        </p:txBody>
      </p:sp>
      <p:sp>
        <p:nvSpPr>
          <p:cNvPr id="8" name="TextovéPole 7"/>
          <p:cNvSpPr txBox="1"/>
          <p:nvPr/>
        </p:nvSpPr>
        <p:spPr>
          <a:xfrm>
            <a:off x="443119" y="1382947"/>
            <a:ext cx="8424936" cy="6186309"/>
          </a:xfrm>
          <a:prstGeom prst="rect">
            <a:avLst/>
          </a:prstGeom>
          <a:noFill/>
        </p:spPr>
        <p:txBody>
          <a:bodyPr wrap="square" rtlCol="0">
            <a:spAutoFit/>
          </a:bodyPr>
          <a:lstStyle/>
          <a:p>
            <a:pPr marL="342900" indent="-342900"/>
            <a:r>
              <a:rPr lang="cs-CZ" sz="2400" dirty="0"/>
              <a:t>V jaké fázi realizace záměru je investor povinen požádat o integrované povolení</a:t>
            </a:r>
            <a:r>
              <a:rPr lang="cs-CZ" sz="2400" dirty="0" smtClean="0"/>
              <a:t>?</a:t>
            </a:r>
          </a:p>
          <a:p>
            <a:pPr marL="342900" indent="-342900">
              <a:buFont typeface="Arial" panose="020B0604020202020204" pitchFamily="34" charset="0"/>
              <a:buChar char="•"/>
            </a:pPr>
            <a:endParaRPr lang="cs-CZ" sz="2400" dirty="0"/>
          </a:p>
          <a:p>
            <a:pPr algn="just"/>
            <a:r>
              <a:rPr lang="cs-CZ" sz="1400" b="1" dirty="0"/>
              <a:t>§ </a:t>
            </a:r>
            <a:r>
              <a:rPr lang="cs-CZ" sz="1400" b="1" dirty="0" smtClean="0"/>
              <a:t>45</a:t>
            </a:r>
            <a:endParaRPr lang="cs-CZ" sz="1400" b="1" dirty="0"/>
          </a:p>
          <a:p>
            <a:pPr algn="just"/>
            <a:r>
              <a:rPr lang="cs-CZ" sz="1400" b="1" dirty="0" smtClean="0">
                <a:solidFill>
                  <a:srgbClr val="FF0000"/>
                </a:solidFill>
              </a:rPr>
              <a:t>(</a:t>
            </a:r>
            <a:r>
              <a:rPr lang="cs-CZ" sz="1400" b="1" dirty="0">
                <a:solidFill>
                  <a:srgbClr val="FF0000"/>
                </a:solidFill>
              </a:rPr>
              <a:t>1) Práva a povinnosti vyplývající ze stavebního povolení, nebo společného povolení, kterým se stavba umisťuje a povoluje, vydaného pro zařízení podle zvláštního právního </a:t>
            </a:r>
            <a:r>
              <a:rPr lang="cs-CZ" sz="1400" b="1" dirty="0" smtClean="0">
                <a:solidFill>
                  <a:srgbClr val="FF0000"/>
                </a:solidFill>
              </a:rPr>
              <a:t>předpisu </a:t>
            </a:r>
            <a:r>
              <a:rPr lang="cs-CZ" sz="1400" b="1" dirty="0">
                <a:solidFill>
                  <a:srgbClr val="FF0000"/>
                </a:solidFill>
              </a:rPr>
              <a:t>lze vykonávat nejdříve ode dne právní moci integrovaného povolení.</a:t>
            </a:r>
          </a:p>
          <a:p>
            <a:pPr algn="just"/>
            <a:endParaRPr lang="cs-CZ" sz="1400" dirty="0"/>
          </a:p>
          <a:p>
            <a:pPr algn="just"/>
            <a:r>
              <a:rPr lang="cs-CZ" sz="1400" dirty="0" smtClean="0"/>
              <a:t>(</a:t>
            </a:r>
            <a:r>
              <a:rPr lang="cs-CZ" sz="1400" dirty="0"/>
              <a:t>2) Provozovatel zařízení, který podal žádost o stavební povolení pro zařízení do 31. prosince 2002 a do tohoto data nebylo pro zařízení vydáno stavební povolení, musí doložit integrované povolení současně s návrhem, na základě kterého má být započato s užíváním stavby podle zvláštního právního předpisu24). Tímto návrhem se rozumí žádost o povolení k předčasnému užívání stavby, žádost o souhlas se zkušebním provozem a návrh na zahájení kolaudačního řízení.</a:t>
            </a:r>
          </a:p>
          <a:p>
            <a:pPr algn="just"/>
            <a:r>
              <a:rPr lang="cs-CZ" sz="1400" dirty="0" smtClean="0"/>
              <a:t>(</a:t>
            </a:r>
            <a:r>
              <a:rPr lang="cs-CZ" sz="1400" dirty="0"/>
              <a:t>3) </a:t>
            </a:r>
            <a:r>
              <a:rPr lang="cs-CZ" sz="1400" b="1" dirty="0">
                <a:solidFill>
                  <a:srgbClr val="FF0000"/>
                </a:solidFill>
              </a:rPr>
              <a:t>Změna zařízení</a:t>
            </a:r>
            <a:r>
              <a:rPr lang="cs-CZ" sz="1400" dirty="0"/>
              <a:t>, která vyžaduje změnu integrovaného povolení, může být uskutečněna pouze na základě pravomocně schválené změny integrovaného povolení podle § 19a. V případě, že se jedná o změnu zařízení, jejíž provedení vyžaduje stavební povolení, nebo společné povolení, kterým se stavba umisťuje a povoluje podle zvláštního právního </a:t>
            </a:r>
            <a:r>
              <a:rPr lang="cs-CZ" sz="1400" dirty="0" smtClean="0"/>
              <a:t>předpisu, </a:t>
            </a:r>
            <a:r>
              <a:rPr lang="cs-CZ" sz="1400" dirty="0"/>
              <a:t>postupuje se </a:t>
            </a:r>
            <a:r>
              <a:rPr lang="cs-CZ" sz="1400" b="1" dirty="0">
                <a:solidFill>
                  <a:srgbClr val="FF0000"/>
                </a:solidFill>
              </a:rPr>
              <a:t>obdobně podle odstavce 1</a:t>
            </a:r>
            <a:r>
              <a:rPr lang="cs-CZ" sz="1400" dirty="0" smtClean="0"/>
              <a:t>.</a:t>
            </a:r>
          </a:p>
          <a:p>
            <a:pPr algn="just"/>
            <a:endParaRPr lang="cs-CZ" sz="1400" b="1" dirty="0" smtClean="0"/>
          </a:p>
          <a:p>
            <a:pPr algn="just"/>
            <a:r>
              <a:rPr lang="cs-CZ" sz="1400" b="1" dirty="0" smtClean="0"/>
              <a:t>§ 4 odst. 1 písm. r)</a:t>
            </a:r>
          </a:p>
          <a:p>
            <a:pPr algn="just"/>
            <a:r>
              <a:rPr lang="cs-CZ" sz="1400" dirty="0"/>
              <a:t>r) údaj o tom, </a:t>
            </a:r>
            <a:r>
              <a:rPr lang="cs-CZ" sz="1400" b="1" dirty="0">
                <a:solidFill>
                  <a:srgbClr val="FF0000"/>
                </a:solidFill>
              </a:rPr>
              <a:t>zda provozovatel žádá o vydání integrovaného povolení před vydáním, nebo po vydání stavebního povolení</a:t>
            </a:r>
            <a:r>
              <a:rPr lang="cs-CZ" sz="1400" dirty="0"/>
              <a:t>, nebo společného povolení, kterým se stavba umisťuje a povoluje, podle zvláštního právního </a:t>
            </a:r>
            <a:r>
              <a:rPr lang="cs-CZ" sz="1400" dirty="0" smtClean="0"/>
              <a:t>předpisu.</a:t>
            </a:r>
          </a:p>
          <a:p>
            <a:endParaRPr lang="cs-CZ" sz="2400" dirty="0"/>
          </a:p>
          <a:p>
            <a:endParaRPr lang="cs-CZ" sz="2400" dirty="0"/>
          </a:p>
          <a:p>
            <a:endParaRPr lang="cs-CZ" sz="2400" b="1" dirty="0"/>
          </a:p>
        </p:txBody>
      </p:sp>
      <p:sp>
        <p:nvSpPr>
          <p:cNvPr id="6" name="Obdélníkový bublinový popisek 5"/>
          <p:cNvSpPr/>
          <p:nvPr/>
        </p:nvSpPr>
        <p:spPr>
          <a:xfrm>
            <a:off x="4788024" y="1772816"/>
            <a:ext cx="4100013" cy="6995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smtClean="0"/>
              <a:t>Zpravidla je o vydání integrovaného povolení žádáno po vydání rozhodnutí v územním řízení. Stávající úprava však umožňuje vydat integrované povolení i po vydání stavebního povolení, ovšem do té doby není možné stavět (vykonávat práva). </a:t>
            </a:r>
            <a:endParaRPr lang="cs-CZ" sz="1000" b="1" dirty="0"/>
          </a:p>
        </p:txBody>
      </p:sp>
    </p:spTree>
    <p:extLst>
      <p:ext uri="{BB962C8B-B14F-4D97-AF65-F5344CB8AC3E}">
        <p14:creationId xmlns:p14="http://schemas.microsoft.com/office/powerpoint/2010/main" val="8498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BAT</a:t>
            </a:r>
            <a:endParaRPr lang="cs-CZ" sz="4000" b="1" dirty="0"/>
          </a:p>
        </p:txBody>
      </p:sp>
      <p:sp>
        <p:nvSpPr>
          <p:cNvPr id="9" name="TextovéPole 8"/>
          <p:cNvSpPr txBox="1"/>
          <p:nvPr/>
        </p:nvSpPr>
        <p:spPr>
          <a:xfrm>
            <a:off x="414174" y="1511206"/>
            <a:ext cx="8262282" cy="6494085"/>
          </a:xfrm>
          <a:prstGeom prst="rect">
            <a:avLst/>
          </a:prstGeom>
          <a:noFill/>
        </p:spPr>
        <p:txBody>
          <a:bodyPr wrap="square" rtlCol="0">
            <a:spAutoFit/>
          </a:bodyPr>
          <a:lstStyle/>
          <a:p>
            <a:r>
              <a:rPr lang="cs-CZ" b="1" dirty="0"/>
              <a:t>Při stanovení závazných podmínek provozu</a:t>
            </a:r>
            <a:r>
              <a:rPr lang="cs-CZ" dirty="0"/>
              <a:t>, zejména emisních limitů, </a:t>
            </a:r>
            <a:r>
              <a:rPr lang="cs-CZ" b="1" dirty="0"/>
              <a:t>úřad vychází z nejlepších dostupných technik</a:t>
            </a:r>
            <a:r>
              <a:rPr lang="cs-CZ" dirty="0"/>
              <a:t> (</a:t>
            </a:r>
            <a:r>
              <a:rPr lang="cs-CZ" b="1" dirty="0"/>
              <a:t>B</a:t>
            </a:r>
            <a:r>
              <a:rPr lang="cs-CZ" dirty="0"/>
              <a:t>est </a:t>
            </a:r>
            <a:r>
              <a:rPr lang="cs-CZ" b="1" dirty="0" err="1"/>
              <a:t>A</a:t>
            </a:r>
            <a:r>
              <a:rPr lang="cs-CZ" dirty="0" err="1"/>
              <a:t>vailable</a:t>
            </a:r>
            <a:r>
              <a:rPr lang="cs-CZ" dirty="0"/>
              <a:t> </a:t>
            </a:r>
            <a:r>
              <a:rPr lang="cs-CZ" b="1" dirty="0" err="1"/>
              <a:t>T</a:t>
            </a:r>
            <a:r>
              <a:rPr lang="cs-CZ" dirty="0" err="1"/>
              <a:t>echniques</a:t>
            </a:r>
            <a:r>
              <a:rPr lang="cs-CZ" dirty="0"/>
              <a:t> - </a:t>
            </a:r>
            <a:r>
              <a:rPr lang="cs-CZ" b="1" dirty="0"/>
              <a:t>BAT</a:t>
            </a:r>
            <a:r>
              <a:rPr lang="cs-CZ" dirty="0"/>
              <a:t>) a </a:t>
            </a:r>
            <a:r>
              <a:rPr lang="cs-CZ" b="1" dirty="0"/>
              <a:t>použije závěry o nejlepších dostupných technikách</a:t>
            </a:r>
            <a:r>
              <a:rPr lang="cs-CZ" dirty="0"/>
              <a:t> (</a:t>
            </a:r>
            <a:r>
              <a:rPr lang="cs-CZ" b="1" u="sng" dirty="0"/>
              <a:t>Závěry o </a:t>
            </a:r>
            <a:r>
              <a:rPr lang="cs-CZ" b="1" u="sng" dirty="0" smtClean="0"/>
              <a:t>BAT – součást BREF</a:t>
            </a:r>
            <a:r>
              <a:rPr lang="cs-CZ" dirty="0" smtClean="0"/>
              <a:t>), </a:t>
            </a:r>
            <a:r>
              <a:rPr lang="cs-CZ" dirty="0"/>
              <a:t>aniž by však předepisoval použití jakékoliv konkrétní metody a technologie</a:t>
            </a:r>
            <a:r>
              <a:rPr lang="cs-CZ" dirty="0" smtClean="0"/>
              <a:t>.</a:t>
            </a:r>
          </a:p>
          <a:p>
            <a:endParaRPr lang="cs-CZ" dirty="0" smtClean="0"/>
          </a:p>
          <a:p>
            <a:r>
              <a:rPr lang="cs-CZ" dirty="0" smtClean="0"/>
              <a:t>Možnost výjimek:</a:t>
            </a:r>
            <a:endParaRPr lang="cs-CZ" dirty="0"/>
          </a:p>
          <a:p>
            <a:pPr marL="457200" indent="-457200">
              <a:buFontTx/>
              <a:buChar char="-"/>
            </a:pPr>
            <a:r>
              <a:rPr lang="cs-CZ" b="1" dirty="0" smtClean="0"/>
              <a:t>odborné </a:t>
            </a:r>
            <a:r>
              <a:rPr lang="cs-CZ" b="1" dirty="0"/>
              <a:t>posouzení</a:t>
            </a:r>
            <a:r>
              <a:rPr lang="cs-CZ" dirty="0"/>
              <a:t> </a:t>
            </a:r>
            <a:r>
              <a:rPr lang="cs-CZ" dirty="0" smtClean="0"/>
              <a:t>prokáže</a:t>
            </a:r>
            <a:r>
              <a:rPr lang="cs-CZ" dirty="0"/>
              <a:t>, že </a:t>
            </a:r>
            <a:r>
              <a:rPr lang="cs-CZ" dirty="0" smtClean="0"/>
              <a:t>nedojde </a:t>
            </a:r>
            <a:r>
              <a:rPr lang="cs-CZ" dirty="0"/>
              <a:t>k závažnému znečištění životního prostředí</a:t>
            </a:r>
            <a:r>
              <a:rPr lang="cs-CZ" dirty="0" smtClean="0"/>
              <a:t>,</a:t>
            </a:r>
          </a:p>
          <a:p>
            <a:pPr marL="457200" indent="-457200">
              <a:buFontTx/>
              <a:buChar char="-"/>
            </a:pPr>
            <a:r>
              <a:rPr lang="cs-CZ" dirty="0" smtClean="0"/>
              <a:t>plus nepřiměřené náklady</a:t>
            </a:r>
            <a:r>
              <a:rPr lang="cs-CZ" dirty="0" smtClean="0"/>
              <a:t>.</a:t>
            </a:r>
          </a:p>
          <a:p>
            <a:pPr marL="457200" indent="-457200">
              <a:buFontTx/>
              <a:buChar char="-"/>
            </a:pPr>
            <a:endParaRPr lang="cs-CZ" dirty="0"/>
          </a:p>
          <a:p>
            <a:r>
              <a:rPr lang="cs-CZ" b="1" dirty="0"/>
              <a:t>Vlastnosti:</a:t>
            </a:r>
          </a:p>
          <a:p>
            <a:endParaRPr lang="cs-CZ" sz="900" dirty="0"/>
          </a:p>
          <a:p>
            <a:r>
              <a:rPr lang="cs-CZ" dirty="0"/>
              <a:t> - </a:t>
            </a:r>
            <a:r>
              <a:rPr lang="cs-CZ" b="1" dirty="0">
                <a:solidFill>
                  <a:srgbClr val="C00000"/>
                </a:solidFill>
              </a:rPr>
              <a:t>Vědecká vyspělost </a:t>
            </a:r>
            <a:r>
              <a:rPr lang="cs-CZ" dirty="0"/>
              <a:t>(nejpokročilejšího stádium, co nejvyšší účinnost výroby a kumulativně i ochrany životního prostředí jako celku,</a:t>
            </a:r>
          </a:p>
          <a:p>
            <a:r>
              <a:rPr lang="cs-CZ" dirty="0"/>
              <a:t>- </a:t>
            </a:r>
            <a:r>
              <a:rPr lang="cs-CZ" b="1" dirty="0">
                <a:solidFill>
                  <a:srgbClr val="C00000"/>
                </a:solidFill>
              </a:rPr>
              <a:t>Praktičnost </a:t>
            </a:r>
            <a:r>
              <a:rPr lang="cs-CZ" dirty="0"/>
              <a:t>(vyzkoušené pro praxi), </a:t>
            </a:r>
          </a:p>
          <a:p>
            <a:pPr>
              <a:buFontTx/>
              <a:buChar char="-"/>
            </a:pPr>
            <a:r>
              <a:rPr lang="cs-CZ" dirty="0"/>
              <a:t> </a:t>
            </a:r>
            <a:r>
              <a:rPr lang="cs-CZ" b="1" dirty="0">
                <a:solidFill>
                  <a:srgbClr val="C00000"/>
                </a:solidFill>
              </a:rPr>
              <a:t>Ekonomická a technická únosnost</a:t>
            </a:r>
            <a:r>
              <a:rPr lang="cs-CZ" dirty="0"/>
              <a:t>.</a:t>
            </a:r>
          </a:p>
          <a:p>
            <a:pPr>
              <a:buFontTx/>
              <a:buChar char="-"/>
            </a:pPr>
            <a:r>
              <a:rPr lang="cs-CZ" dirty="0"/>
              <a:t> </a:t>
            </a:r>
            <a:r>
              <a:rPr lang="cs-CZ" b="1" dirty="0">
                <a:solidFill>
                  <a:srgbClr val="C00000"/>
                </a:solidFill>
              </a:rPr>
              <a:t>Nejlepší ekologická účinnost.</a:t>
            </a:r>
          </a:p>
          <a:p>
            <a:pPr>
              <a:buFontTx/>
              <a:buChar char="-"/>
            </a:pPr>
            <a:endParaRPr lang="cs-CZ" b="1" dirty="0">
              <a:solidFill>
                <a:srgbClr val="C00000"/>
              </a:solidFill>
            </a:endParaRPr>
          </a:p>
          <a:p>
            <a:r>
              <a:rPr lang="cs-CZ" b="1" dirty="0">
                <a:solidFill>
                  <a:srgbClr val="C00000"/>
                </a:solidFill>
              </a:rPr>
              <a:t>Testování – dočasná výjimka (9 měsíců)</a:t>
            </a:r>
          </a:p>
          <a:p>
            <a:pPr marL="457200" indent="-457200">
              <a:buFontTx/>
              <a:buChar char="-"/>
            </a:pPr>
            <a:endParaRPr lang="cs-CZ" dirty="0" smtClean="0"/>
          </a:p>
          <a:p>
            <a:pPr marL="457200" indent="-457200">
              <a:buFontTx/>
              <a:buChar char="-"/>
            </a:pPr>
            <a:endParaRPr lang="cs-CZ" sz="2800" dirty="0" smtClean="0"/>
          </a:p>
          <a:p>
            <a:endParaRPr lang="cs-CZ" sz="2800" b="1" dirty="0"/>
          </a:p>
        </p:txBody>
      </p:sp>
      <p:sp>
        <p:nvSpPr>
          <p:cNvPr id="6" name="Obdélníkový bublinový popisek 5"/>
          <p:cNvSpPr/>
          <p:nvPr/>
        </p:nvSpPr>
        <p:spPr>
          <a:xfrm>
            <a:off x="3707904" y="304126"/>
            <a:ext cx="5151411" cy="984784"/>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smtClean="0"/>
              <a:t>Integrace nespočívá jen ve spojení různých povolovacích procesů do jednoho řízení, které vede krajský úřad nebo MŽP, podstatou procesu je stanovení takových podmínek, které reflektují nejlepší dostupné technologie. Tím se předchází zbytečné zátěži na životní prostředí. BAT jsou společné pro zařízení v celé EU. Závěry o BAT schvaluje Evropská komise rozhodnutím, vychází přitom z referenčních dokumentů, které připravuje zvláštní úřad ve španělské Seville.</a:t>
            </a:r>
            <a:endParaRPr lang="cs-CZ" sz="1000" b="1" dirty="0"/>
          </a:p>
        </p:txBody>
      </p:sp>
    </p:spTree>
    <p:extLst>
      <p:ext uri="{BB962C8B-B14F-4D97-AF65-F5344CB8AC3E}">
        <p14:creationId xmlns:p14="http://schemas.microsoft.com/office/powerpoint/2010/main" val="3813893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BAT</a:t>
            </a:r>
            <a:endParaRPr lang="cs-CZ" sz="4000" b="1" dirty="0"/>
          </a:p>
        </p:txBody>
      </p:sp>
      <p:sp>
        <p:nvSpPr>
          <p:cNvPr id="9" name="TextovéPole 8"/>
          <p:cNvSpPr txBox="1"/>
          <p:nvPr/>
        </p:nvSpPr>
        <p:spPr>
          <a:xfrm>
            <a:off x="457200" y="874167"/>
            <a:ext cx="8262282" cy="5386090"/>
          </a:xfrm>
          <a:prstGeom prst="rect">
            <a:avLst/>
          </a:prstGeom>
          <a:noFill/>
        </p:spPr>
        <p:txBody>
          <a:bodyPr wrap="square" rtlCol="0">
            <a:spAutoFit/>
          </a:bodyPr>
          <a:lstStyle/>
          <a:p>
            <a:r>
              <a:rPr lang="cs-CZ" b="1" dirty="0"/>
              <a:t>Hlediska pro určování nejlepších dostupných technik</a:t>
            </a:r>
          </a:p>
          <a:p>
            <a:endParaRPr lang="cs-CZ" b="1" dirty="0"/>
          </a:p>
          <a:p>
            <a:r>
              <a:rPr lang="cs-CZ" b="1" dirty="0"/>
              <a:t>1. Použití </a:t>
            </a:r>
            <a:r>
              <a:rPr lang="cs-CZ" b="1" dirty="0" err="1"/>
              <a:t>nízkoodpadové</a:t>
            </a:r>
            <a:r>
              <a:rPr lang="cs-CZ" b="1" dirty="0"/>
              <a:t> technologie.</a:t>
            </a:r>
          </a:p>
          <a:p>
            <a:r>
              <a:rPr lang="cs-CZ" b="1" dirty="0" smtClean="0"/>
              <a:t>2</a:t>
            </a:r>
            <a:r>
              <a:rPr lang="cs-CZ" b="1" dirty="0"/>
              <a:t>. Použití látek méně nebezpečných.</a:t>
            </a:r>
          </a:p>
          <a:p>
            <a:r>
              <a:rPr lang="cs-CZ" b="1" dirty="0" smtClean="0"/>
              <a:t>3</a:t>
            </a:r>
            <a:r>
              <a:rPr lang="cs-CZ" b="1" dirty="0"/>
              <a:t>. Podpora využívání a recyklace látek, které vznikají nebo se používají v technologickém procesu, a případně využívání a recyklace odpadu.</a:t>
            </a:r>
          </a:p>
          <a:p>
            <a:r>
              <a:rPr lang="cs-CZ" b="1" dirty="0" smtClean="0"/>
              <a:t>4</a:t>
            </a:r>
            <a:r>
              <a:rPr lang="cs-CZ" b="1" dirty="0"/>
              <a:t>. Srovnatelné procesy, zařízení či provozní metody, které již byly úspěšně vyzkoušeny v průmyslovém měřítku.</a:t>
            </a:r>
          </a:p>
          <a:p>
            <a:r>
              <a:rPr lang="cs-CZ" b="1" dirty="0" smtClean="0"/>
              <a:t>5</a:t>
            </a:r>
            <a:r>
              <a:rPr lang="cs-CZ" b="1" dirty="0"/>
              <a:t>. Technický pokrok.</a:t>
            </a:r>
          </a:p>
          <a:p>
            <a:r>
              <a:rPr lang="cs-CZ" b="1" dirty="0" smtClean="0"/>
              <a:t>6</a:t>
            </a:r>
            <a:r>
              <a:rPr lang="cs-CZ" b="1" dirty="0"/>
              <a:t>. Charakter, účinky a množství příslušných emisí.</a:t>
            </a:r>
          </a:p>
          <a:p>
            <a:r>
              <a:rPr lang="cs-CZ" b="1" dirty="0" smtClean="0"/>
              <a:t>7</a:t>
            </a:r>
            <a:r>
              <a:rPr lang="cs-CZ" b="1" dirty="0"/>
              <a:t>. Datum uvedení nových nebo existujících zařízení do provozu.</a:t>
            </a:r>
          </a:p>
          <a:p>
            <a:r>
              <a:rPr lang="cs-CZ" b="1" dirty="0" smtClean="0"/>
              <a:t>8</a:t>
            </a:r>
            <a:r>
              <a:rPr lang="cs-CZ" b="1" dirty="0"/>
              <a:t>. Doba potřebná k zavedení nejlepší dostupné techniky.</a:t>
            </a:r>
          </a:p>
          <a:p>
            <a:r>
              <a:rPr lang="cs-CZ" b="1" dirty="0" smtClean="0"/>
              <a:t>9</a:t>
            </a:r>
            <a:r>
              <a:rPr lang="cs-CZ" b="1" dirty="0"/>
              <a:t>. Spotřeba a druh surovin (včetně vody) používaných v technologickém procesu a energetická účinnost.</a:t>
            </a:r>
          </a:p>
          <a:p>
            <a:r>
              <a:rPr lang="cs-CZ" b="1" dirty="0" smtClean="0"/>
              <a:t>10</a:t>
            </a:r>
            <a:r>
              <a:rPr lang="cs-CZ" b="1" dirty="0"/>
              <a:t>. Požadavek prevence nebo omezení celkových dopadů emisí na životní prostředí a rizik s nimi spojených na minimum.</a:t>
            </a:r>
          </a:p>
          <a:p>
            <a:r>
              <a:rPr lang="cs-CZ" b="1" dirty="0" smtClean="0"/>
              <a:t>11</a:t>
            </a:r>
            <a:r>
              <a:rPr lang="cs-CZ" b="1" dirty="0"/>
              <a:t>. Požadavek prevence havárií a minimalizace jejich následků pro životní prostředí.</a:t>
            </a:r>
          </a:p>
          <a:p>
            <a:r>
              <a:rPr lang="cs-CZ" b="1" dirty="0" smtClean="0"/>
              <a:t>12</a:t>
            </a:r>
            <a:r>
              <a:rPr lang="cs-CZ" b="1" dirty="0"/>
              <a:t>. Informace zveřejňované mezinárodními organizacemi.</a:t>
            </a:r>
            <a:endParaRPr lang="cs-CZ" dirty="0" smtClean="0"/>
          </a:p>
          <a:p>
            <a:endParaRPr lang="cs-CZ" sz="2000" b="1" dirty="0"/>
          </a:p>
        </p:txBody>
      </p:sp>
      <p:sp>
        <p:nvSpPr>
          <p:cNvPr id="6" name="Obdélníkový bublinový popisek 5"/>
          <p:cNvSpPr/>
          <p:nvPr/>
        </p:nvSpPr>
        <p:spPr>
          <a:xfrm>
            <a:off x="5724128" y="476672"/>
            <a:ext cx="3135187" cy="81797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smtClean="0"/>
              <a:t>Zákon vymezuje hlediska pro určování BAT. Jak ovšem bylo uvedeno, samotné BAT v zákoně nenajdete, musíte se dívat do schválených závěrů BAT a případně do BREF.</a:t>
            </a:r>
            <a:endParaRPr lang="cs-CZ" sz="1000" b="1" dirty="0"/>
          </a:p>
        </p:txBody>
      </p:sp>
    </p:spTree>
    <p:extLst>
      <p:ext uri="{BB962C8B-B14F-4D97-AF65-F5344CB8AC3E}">
        <p14:creationId xmlns:p14="http://schemas.microsoft.com/office/powerpoint/2010/main" val="41906591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6408712" cy="1200329"/>
          </a:xfrm>
          <a:prstGeom prst="rect">
            <a:avLst/>
          </a:prstGeom>
          <a:noFill/>
        </p:spPr>
        <p:txBody>
          <a:bodyPr wrap="square" rtlCol="0">
            <a:spAutoFit/>
          </a:bodyPr>
          <a:lstStyle/>
          <a:p>
            <a:r>
              <a:rPr lang="cs-CZ" sz="4000" b="1" dirty="0" smtClean="0"/>
              <a:t>BREF </a:t>
            </a:r>
            <a:r>
              <a:rPr lang="cs-CZ" sz="3200" b="1" dirty="0" smtClean="0"/>
              <a:t>(</a:t>
            </a:r>
            <a:r>
              <a:rPr lang="fr-FR" sz="3200" b="1" dirty="0"/>
              <a:t>Reference Document on Best Available </a:t>
            </a:r>
            <a:r>
              <a:rPr lang="fr-FR" sz="3200" b="1" dirty="0" smtClean="0"/>
              <a:t>Techniques</a:t>
            </a:r>
            <a:r>
              <a:rPr lang="cs-CZ" sz="3200" b="1" dirty="0" smtClean="0"/>
              <a:t>)</a:t>
            </a:r>
            <a:endParaRPr lang="cs-CZ" sz="3200" b="1" dirty="0"/>
          </a:p>
        </p:txBody>
      </p:sp>
      <p:sp>
        <p:nvSpPr>
          <p:cNvPr id="9" name="TextovéPole 8"/>
          <p:cNvSpPr txBox="1"/>
          <p:nvPr/>
        </p:nvSpPr>
        <p:spPr>
          <a:xfrm>
            <a:off x="414174" y="1511206"/>
            <a:ext cx="8262282" cy="5386090"/>
          </a:xfrm>
          <a:prstGeom prst="rect">
            <a:avLst/>
          </a:prstGeom>
          <a:noFill/>
        </p:spPr>
        <p:txBody>
          <a:bodyPr wrap="square" rtlCol="0">
            <a:spAutoFit/>
          </a:bodyPr>
          <a:lstStyle/>
          <a:p>
            <a:pPr marL="457200" indent="-457200">
              <a:buFont typeface="Arial" pitchFamily="34" charset="0"/>
              <a:buChar char="•"/>
            </a:pPr>
            <a:r>
              <a:rPr lang="cs-CZ" sz="2000" dirty="0" smtClean="0"/>
              <a:t>Všeobecné </a:t>
            </a:r>
            <a:r>
              <a:rPr lang="cs-CZ" sz="2000" dirty="0"/>
              <a:t>informace a souhrnné zprávy o </a:t>
            </a:r>
            <a:r>
              <a:rPr lang="cs-CZ" sz="2000" b="1" dirty="0">
                <a:solidFill>
                  <a:srgbClr val="C00000"/>
                </a:solidFill>
              </a:rPr>
              <a:t>stavu</a:t>
            </a:r>
            <a:r>
              <a:rPr lang="cs-CZ" sz="2000" dirty="0"/>
              <a:t> dané průmyslové činnosti </a:t>
            </a:r>
            <a:r>
              <a:rPr lang="cs-CZ" sz="2000" b="1" dirty="0" smtClean="0">
                <a:solidFill>
                  <a:srgbClr val="C00000"/>
                </a:solidFill>
              </a:rPr>
              <a:t>v </a:t>
            </a:r>
            <a:r>
              <a:rPr lang="cs-CZ" sz="2000" b="1" dirty="0">
                <a:solidFill>
                  <a:srgbClr val="C00000"/>
                </a:solidFill>
              </a:rPr>
              <a:t>zemích </a:t>
            </a:r>
            <a:r>
              <a:rPr lang="cs-CZ" sz="2000" b="1" dirty="0" smtClean="0">
                <a:solidFill>
                  <a:srgbClr val="C00000"/>
                </a:solidFill>
              </a:rPr>
              <a:t>EU</a:t>
            </a:r>
            <a:r>
              <a:rPr lang="cs-CZ" sz="2000" dirty="0"/>
              <a:t> a o používaných </a:t>
            </a:r>
            <a:r>
              <a:rPr lang="cs-CZ" sz="2000" dirty="0" smtClean="0"/>
              <a:t>technikách (Evropský úřad pro IPPC v Seville).</a:t>
            </a:r>
          </a:p>
          <a:p>
            <a:pPr marL="457200" indent="-457200">
              <a:buFont typeface="Arial" pitchFamily="34" charset="0"/>
              <a:buChar char="•"/>
            </a:pPr>
            <a:r>
              <a:rPr lang="cs-CZ" sz="2000" b="1" dirty="0" smtClean="0">
                <a:solidFill>
                  <a:srgbClr val="C00000"/>
                </a:solidFill>
              </a:rPr>
              <a:t>Procesy </a:t>
            </a:r>
            <a:r>
              <a:rPr lang="cs-CZ" sz="2000" b="1" dirty="0">
                <a:solidFill>
                  <a:srgbClr val="C00000"/>
                </a:solidFill>
              </a:rPr>
              <a:t>a techniky</a:t>
            </a:r>
            <a:r>
              <a:rPr lang="cs-CZ" sz="2000" dirty="0"/>
              <a:t>, skladování a </a:t>
            </a:r>
            <a:r>
              <a:rPr lang="cs-CZ" sz="2000" dirty="0" smtClean="0"/>
              <a:t>úprava surovin až po balení, </a:t>
            </a:r>
            <a:r>
              <a:rPr lang="cs-CZ" sz="2000" b="1" dirty="0" smtClean="0"/>
              <a:t>monitoring.</a:t>
            </a:r>
          </a:p>
          <a:p>
            <a:pPr marL="457200" indent="-457200">
              <a:buFont typeface="Arial" pitchFamily="34" charset="0"/>
              <a:buChar char="•"/>
            </a:pPr>
            <a:r>
              <a:rPr lang="cs-CZ" sz="2000" dirty="0" smtClean="0"/>
              <a:t>Popisují a doporučují techniky</a:t>
            </a:r>
            <a:r>
              <a:rPr lang="cs-CZ" sz="2000" dirty="0"/>
              <a:t>, které splňují </a:t>
            </a:r>
            <a:r>
              <a:rPr lang="cs-CZ" sz="2000" dirty="0" smtClean="0"/>
              <a:t>kritéria </a:t>
            </a:r>
            <a:r>
              <a:rPr lang="cs-CZ" sz="2000" b="1" dirty="0" smtClean="0">
                <a:solidFill>
                  <a:srgbClr val="C00000"/>
                </a:solidFill>
              </a:rPr>
              <a:t>BAT</a:t>
            </a:r>
            <a:r>
              <a:rPr lang="cs-CZ" sz="2000" b="1" dirty="0" smtClean="0"/>
              <a:t>.</a:t>
            </a:r>
          </a:p>
          <a:p>
            <a:pPr marL="457200" indent="-457200">
              <a:buFont typeface="Arial" pitchFamily="34" charset="0"/>
              <a:buChar char="•"/>
            </a:pPr>
            <a:r>
              <a:rPr lang="cs-CZ" sz="2000" b="1" dirty="0" smtClean="0"/>
              <a:t>Neposkytují </a:t>
            </a:r>
            <a:r>
              <a:rPr lang="cs-CZ" sz="2000" b="1" dirty="0"/>
              <a:t>však detailní návody s konkrétními technologiemi</a:t>
            </a:r>
            <a:r>
              <a:rPr lang="cs-CZ" sz="2000" dirty="0"/>
              <a:t> </a:t>
            </a:r>
            <a:r>
              <a:rPr lang="cs-CZ" sz="2000" dirty="0" smtClean="0"/>
              <a:t>(rozpor </a:t>
            </a:r>
            <a:r>
              <a:rPr lang="cs-CZ" sz="2000" dirty="0"/>
              <a:t>s pravidly rovné hospodářské soutěže</a:t>
            </a:r>
            <a:r>
              <a:rPr lang="cs-CZ" sz="2000" dirty="0" smtClean="0"/>
              <a:t>).</a:t>
            </a:r>
          </a:p>
          <a:p>
            <a:pPr marL="457200" indent="-457200">
              <a:buFont typeface="Arial" pitchFamily="34" charset="0"/>
              <a:buChar char="•"/>
            </a:pPr>
            <a:endParaRPr lang="cs-CZ" sz="2000" b="1" dirty="0"/>
          </a:p>
          <a:p>
            <a:pPr marL="457200" indent="-457200">
              <a:buFont typeface="Arial" pitchFamily="34" charset="0"/>
              <a:buChar char="•"/>
            </a:pPr>
            <a:r>
              <a:rPr lang="cs-CZ" sz="2000" dirty="0"/>
              <a:t>Evropská komise rozhoduje o vypracování nového referenčního dokumentu o nejlepších dostupných technikách (BREF) nebo o zahájení revize stávajícího referenčního dokumentu o BAT (BREF). Požadavkem je, aby referenční dokumenty o BAT (BREF) byly aktualizovány nejpozději osm let po zveřejnění předchozí verze.</a:t>
            </a:r>
          </a:p>
          <a:p>
            <a:pPr marL="457200" indent="-457200">
              <a:buFont typeface="Arial" pitchFamily="34" charset="0"/>
              <a:buChar char="•"/>
            </a:pPr>
            <a:endParaRPr lang="cs-CZ" sz="2000" dirty="0"/>
          </a:p>
          <a:p>
            <a:pPr marL="457200" indent="-457200">
              <a:buFont typeface="Arial" pitchFamily="34" charset="0"/>
              <a:buChar char="•"/>
            </a:pPr>
            <a:r>
              <a:rPr lang="cs-CZ" sz="2000" dirty="0"/>
              <a:t>Proces tvorby nebo revize referenčního dokumentu o BAT (BREF) je stanoven a popsán v prováděcím rozhodnutí Komise.</a:t>
            </a:r>
            <a:endParaRPr lang="cs-CZ" sz="2000" b="1" dirty="0"/>
          </a:p>
          <a:p>
            <a:pPr marL="457200" indent="-457200">
              <a:buFont typeface="Arial" pitchFamily="34" charset="0"/>
              <a:buChar char="•"/>
            </a:pPr>
            <a:endParaRPr lang="cs-CZ" sz="2400" b="1" dirty="0"/>
          </a:p>
        </p:txBody>
      </p:sp>
    </p:spTree>
    <p:extLst>
      <p:ext uri="{BB962C8B-B14F-4D97-AF65-F5344CB8AC3E}">
        <p14:creationId xmlns:p14="http://schemas.microsoft.com/office/powerpoint/2010/main" val="22814809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369849"/>
            <a:ext cx="7128792" cy="707886"/>
          </a:xfrm>
          <a:prstGeom prst="rect">
            <a:avLst/>
          </a:prstGeom>
          <a:noFill/>
        </p:spPr>
        <p:txBody>
          <a:bodyPr wrap="square" rtlCol="0">
            <a:spAutoFit/>
          </a:bodyPr>
          <a:lstStyle/>
          <a:p>
            <a:r>
              <a:rPr lang="cs-CZ" sz="4000" b="1" dirty="0"/>
              <a:t>Evropský úřad pro IPPC (EIPPCB)</a:t>
            </a:r>
            <a:endParaRPr lang="cs-CZ" sz="3200" b="1" dirty="0"/>
          </a:p>
        </p:txBody>
      </p:sp>
      <p:sp>
        <p:nvSpPr>
          <p:cNvPr id="9" name="TextovéPole 8"/>
          <p:cNvSpPr txBox="1"/>
          <p:nvPr/>
        </p:nvSpPr>
        <p:spPr>
          <a:xfrm>
            <a:off x="414174" y="1511206"/>
            <a:ext cx="8262282" cy="5262979"/>
          </a:xfrm>
          <a:prstGeom prst="rect">
            <a:avLst/>
          </a:prstGeom>
          <a:noFill/>
        </p:spPr>
        <p:txBody>
          <a:bodyPr wrap="square" rtlCol="0">
            <a:spAutoFit/>
          </a:bodyPr>
          <a:lstStyle/>
          <a:p>
            <a:pPr marL="457200" indent="-457200">
              <a:buFont typeface="Arial" pitchFamily="34" charset="0"/>
              <a:buChar char="•"/>
            </a:pPr>
            <a:r>
              <a:rPr lang="cs-CZ" sz="2400" b="1" dirty="0"/>
              <a:t>Zpracování referenčních dokumentů o BAT (BREF)</a:t>
            </a:r>
            <a:r>
              <a:rPr lang="cs-CZ" sz="2400" dirty="0"/>
              <a:t> v </a:t>
            </a:r>
            <a:r>
              <a:rPr lang="cs-CZ" sz="2400" dirty="0" smtClean="0"/>
              <a:t>EU zajišťuje Evropský úřad pro IPPC (</a:t>
            </a:r>
            <a:r>
              <a:rPr lang="cs-CZ" sz="2400" dirty="0" err="1" smtClean="0"/>
              <a:t>European</a:t>
            </a:r>
            <a:r>
              <a:rPr lang="cs-CZ" sz="2400" dirty="0" smtClean="0"/>
              <a:t> </a:t>
            </a:r>
            <a:r>
              <a:rPr lang="cs-CZ" sz="2400" dirty="0" err="1"/>
              <a:t>Integrated</a:t>
            </a:r>
            <a:r>
              <a:rPr lang="cs-CZ" sz="2400" dirty="0"/>
              <a:t> </a:t>
            </a:r>
            <a:r>
              <a:rPr lang="cs-CZ" sz="2400" dirty="0" err="1"/>
              <a:t>Pollution</a:t>
            </a:r>
            <a:r>
              <a:rPr lang="cs-CZ" sz="2400" dirty="0"/>
              <a:t> </a:t>
            </a:r>
            <a:r>
              <a:rPr lang="cs-CZ" sz="2400" dirty="0" err="1"/>
              <a:t>Prevention</a:t>
            </a:r>
            <a:r>
              <a:rPr lang="cs-CZ" sz="2400" dirty="0"/>
              <a:t> and </a:t>
            </a:r>
            <a:r>
              <a:rPr lang="cs-CZ" sz="2400" dirty="0" err="1"/>
              <a:t>Control</a:t>
            </a:r>
            <a:r>
              <a:rPr lang="cs-CZ" sz="2400" dirty="0"/>
              <a:t> </a:t>
            </a:r>
            <a:r>
              <a:rPr lang="cs-CZ" sz="2400" dirty="0" err="1"/>
              <a:t>Bureau</a:t>
            </a:r>
            <a:r>
              <a:rPr lang="cs-CZ" sz="2400" dirty="0"/>
              <a:t> - EIPPCB) se sídlem v </a:t>
            </a:r>
            <a:r>
              <a:rPr lang="cs-CZ" sz="2400" b="1" dirty="0" smtClean="0"/>
              <a:t>Seville </a:t>
            </a:r>
            <a:r>
              <a:rPr lang="cs-CZ" sz="2400" dirty="0"/>
              <a:t>(</a:t>
            </a:r>
            <a:r>
              <a:rPr lang="cs-CZ" sz="2400" dirty="0">
                <a:hlinkClick r:id="rId4"/>
              </a:rPr>
              <a:t>http://eippcb.jrc.ec.europa.eu/reference/</a:t>
            </a:r>
            <a:r>
              <a:rPr lang="cs-CZ" sz="2400" dirty="0"/>
              <a:t>) </a:t>
            </a:r>
            <a:endParaRPr lang="cs-CZ" sz="2400" dirty="0" smtClean="0"/>
          </a:p>
          <a:p>
            <a:pPr marL="457200" indent="-457200">
              <a:buFont typeface="Arial" pitchFamily="34" charset="0"/>
              <a:buChar char="•"/>
            </a:pPr>
            <a:endParaRPr lang="cs-CZ" sz="2400" dirty="0"/>
          </a:p>
          <a:p>
            <a:pPr marL="457200" indent="-457200">
              <a:buFont typeface="Arial" pitchFamily="34" charset="0"/>
              <a:buChar char="•"/>
            </a:pPr>
            <a:r>
              <a:rPr lang="cs-CZ" sz="2400" dirty="0" smtClean="0"/>
              <a:t>Úlohou </a:t>
            </a:r>
            <a:r>
              <a:rPr lang="cs-CZ" sz="2400" dirty="0"/>
              <a:t>Evropského úřadu pro IPPC (EIPPCB) tedy je koordinovat výměnu informací a zajistit, aby byly za účelem vypracování nebo přezkoumání referenčních dokumentů o BAT (BREF) informace shromažďovány a zpracovávány podle pokynů uvedených v Rozhodnutí 2012/119/EU</a:t>
            </a:r>
            <a:r>
              <a:rPr lang="cs-CZ" sz="2400" dirty="0" smtClean="0"/>
              <a:t>.</a:t>
            </a:r>
          </a:p>
          <a:p>
            <a:pPr marL="457200" indent="-457200">
              <a:buFont typeface="Arial" pitchFamily="34" charset="0"/>
              <a:buChar char="•"/>
            </a:pPr>
            <a:endParaRPr lang="cs-CZ" sz="2400" b="1" dirty="0"/>
          </a:p>
          <a:p>
            <a:pPr marL="457200" indent="-457200">
              <a:buFont typeface="Arial" pitchFamily="34" charset="0"/>
              <a:buChar char="•"/>
            </a:pPr>
            <a:r>
              <a:rPr lang="cs-CZ" b="1" dirty="0"/>
              <a:t>Závěry o BAT – prováděcí rozhodnutí Komise - viz např. </a:t>
            </a:r>
            <a:r>
              <a:rPr lang="cs-CZ" b="1" dirty="0">
                <a:hlinkClick r:id="rId5"/>
              </a:rPr>
              <a:t>https://www.mzp.cz/ippc</a:t>
            </a:r>
            <a:r>
              <a:rPr lang="cs-CZ" b="1" dirty="0"/>
              <a:t> </a:t>
            </a:r>
          </a:p>
          <a:p>
            <a:pPr marL="457200" indent="-457200">
              <a:buFont typeface="Arial" pitchFamily="34" charset="0"/>
              <a:buChar char="•"/>
            </a:pPr>
            <a:endParaRPr lang="cs-CZ" sz="2400" b="1" dirty="0"/>
          </a:p>
        </p:txBody>
      </p:sp>
    </p:spTree>
    <p:extLst>
      <p:ext uri="{BB962C8B-B14F-4D97-AF65-F5344CB8AC3E}">
        <p14:creationId xmlns:p14="http://schemas.microsoft.com/office/powerpoint/2010/main" val="17746740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smtClean="0"/>
              <a:t>Kontrola</a:t>
            </a:r>
            <a:endParaRPr lang="cs-CZ" sz="4000" b="1" dirty="0"/>
          </a:p>
        </p:txBody>
      </p:sp>
      <p:sp>
        <p:nvSpPr>
          <p:cNvPr id="8" name="TextovéPole 7"/>
          <p:cNvSpPr txBox="1"/>
          <p:nvPr/>
        </p:nvSpPr>
        <p:spPr>
          <a:xfrm>
            <a:off x="445504" y="1712974"/>
            <a:ext cx="8424936" cy="4832092"/>
          </a:xfrm>
          <a:prstGeom prst="rect">
            <a:avLst/>
          </a:prstGeom>
          <a:noFill/>
        </p:spPr>
        <p:txBody>
          <a:bodyPr wrap="square" rtlCol="0">
            <a:spAutoFit/>
          </a:bodyPr>
          <a:lstStyle/>
          <a:p>
            <a:r>
              <a:rPr lang="cs-CZ" sz="2800" dirty="0" smtClean="0"/>
              <a:t>Obligatorní </a:t>
            </a:r>
          </a:p>
          <a:p>
            <a:r>
              <a:rPr lang="cs-CZ" sz="2800" dirty="0" smtClean="0"/>
              <a:t>		Pravidelná (každých 8 let) </a:t>
            </a:r>
          </a:p>
          <a:p>
            <a:r>
              <a:rPr lang="cs-CZ" sz="2800" dirty="0" smtClean="0"/>
              <a:t>		Mimořádná (§ 18 odst. 2, 3 a 4) </a:t>
            </a:r>
          </a:p>
          <a:p>
            <a:r>
              <a:rPr lang="cs-CZ" sz="2800" dirty="0" smtClean="0"/>
              <a:t>Fakultativní </a:t>
            </a:r>
          </a:p>
          <a:p>
            <a:r>
              <a:rPr lang="cs-CZ" sz="2800" dirty="0" smtClean="0"/>
              <a:t>		Právní skutečnosti dle § 18 odst. 6 </a:t>
            </a:r>
          </a:p>
          <a:p>
            <a:endParaRPr lang="cs-CZ" sz="2800" dirty="0" smtClean="0"/>
          </a:p>
          <a:p>
            <a:r>
              <a:rPr lang="cs-CZ" sz="2800" dirty="0" smtClean="0"/>
              <a:t>	Důsledky </a:t>
            </a:r>
          </a:p>
          <a:p>
            <a:r>
              <a:rPr lang="cs-CZ" sz="2800" dirty="0" smtClean="0"/>
              <a:t>		Opatření k nápravě </a:t>
            </a:r>
          </a:p>
          <a:p>
            <a:r>
              <a:rPr lang="cs-CZ" sz="2800" dirty="0" smtClean="0"/>
              <a:t>		Omezení nebo zastavení provozu zařízení </a:t>
            </a:r>
          </a:p>
          <a:p>
            <a:r>
              <a:rPr lang="cs-CZ" sz="2800" dirty="0" smtClean="0"/>
              <a:t>		Správní delikt </a:t>
            </a:r>
          </a:p>
          <a:p>
            <a:r>
              <a:rPr lang="cs-CZ" sz="2800" dirty="0" smtClean="0"/>
              <a:t>		Řízení o změně IP - na žádost, z moci úřední </a:t>
            </a:r>
          </a:p>
        </p:txBody>
      </p:sp>
      <p:sp>
        <p:nvSpPr>
          <p:cNvPr id="6" name="Obdélníkový bublinový popisek 5"/>
          <p:cNvSpPr/>
          <p:nvPr/>
        </p:nvSpPr>
        <p:spPr>
          <a:xfrm>
            <a:off x="4669392" y="1146227"/>
            <a:ext cx="4100013" cy="699542"/>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smtClean="0"/>
              <a:t>Podstatným rysem IPPC je provádění kontrol. jejich výsledky se mohou projevit uložením sankce provozovateli, ale také musí být zohledněny při vydávání změn integrovaného povolení.</a:t>
            </a:r>
            <a:endParaRPr lang="cs-CZ" sz="1000" b="1" dirty="0"/>
          </a:p>
        </p:txBody>
      </p:sp>
    </p:spTree>
    <p:extLst>
      <p:ext uri="{BB962C8B-B14F-4D97-AF65-F5344CB8AC3E}">
        <p14:creationId xmlns:p14="http://schemas.microsoft.com/office/powerpoint/2010/main" val="20790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Ú</a:t>
            </a:r>
            <a:r>
              <a:rPr lang="cs-CZ" sz="4000" b="1" dirty="0" smtClean="0"/>
              <a:t>častníci řízení</a:t>
            </a:r>
            <a:endParaRPr lang="cs-CZ" sz="4000" b="1" dirty="0"/>
          </a:p>
        </p:txBody>
      </p:sp>
      <p:sp>
        <p:nvSpPr>
          <p:cNvPr id="9" name="TextovéPole 8"/>
          <p:cNvSpPr txBox="1"/>
          <p:nvPr/>
        </p:nvSpPr>
        <p:spPr>
          <a:xfrm>
            <a:off x="414174" y="1511206"/>
            <a:ext cx="7776864" cy="523220"/>
          </a:xfrm>
          <a:prstGeom prst="rect">
            <a:avLst/>
          </a:prstGeom>
          <a:noFill/>
        </p:spPr>
        <p:txBody>
          <a:bodyPr wrap="square" rtlCol="0">
            <a:spAutoFit/>
          </a:bodyPr>
          <a:lstStyle/>
          <a:p>
            <a:r>
              <a:rPr lang="cs-CZ" sz="2800" b="1" dirty="0" smtClean="0"/>
              <a:t>§7 odst. 1 písm. e) IPPC</a:t>
            </a:r>
            <a:endParaRPr lang="cs-CZ" sz="2800" b="1" dirty="0"/>
          </a:p>
        </p:txBody>
      </p:sp>
      <p:sp>
        <p:nvSpPr>
          <p:cNvPr id="3" name="TextovéPole 2"/>
          <p:cNvSpPr txBox="1"/>
          <p:nvPr/>
        </p:nvSpPr>
        <p:spPr>
          <a:xfrm>
            <a:off x="447396" y="2276872"/>
            <a:ext cx="8373076" cy="2677656"/>
          </a:xfrm>
          <a:prstGeom prst="rect">
            <a:avLst/>
          </a:prstGeom>
          <a:noFill/>
        </p:spPr>
        <p:txBody>
          <a:bodyPr wrap="square" rtlCol="0">
            <a:spAutoFit/>
          </a:bodyPr>
          <a:lstStyle/>
          <a:p>
            <a:r>
              <a:rPr lang="cs-CZ" sz="2000" b="1" dirty="0" smtClean="0"/>
              <a:t>e) občanská sdružení</a:t>
            </a:r>
            <a:r>
              <a:rPr lang="cs-CZ" sz="2000" dirty="0" smtClean="0"/>
              <a:t>, obecně prospěšné společnosti, zaměstnavatelské svazy nebo hospodářské komory</a:t>
            </a:r>
            <a:r>
              <a:rPr lang="cs-CZ" sz="2000" b="1" dirty="0" smtClean="0"/>
              <a:t>, jejichž předmětem činnosti je prosazování a ochrana profesních zájmů nebo veřejných zájmů podle zvláštních právních předpisů</a:t>
            </a:r>
            <a:r>
              <a:rPr lang="cs-CZ" sz="2000" dirty="0" smtClean="0"/>
              <a:t>,</a:t>
            </a:r>
            <a:r>
              <a:rPr lang="cs-CZ" sz="2000" baseline="30000" dirty="0" smtClean="0"/>
              <a:t>12) </a:t>
            </a:r>
            <a:r>
              <a:rPr lang="cs-CZ" sz="2000" dirty="0" smtClean="0"/>
              <a:t>dále obce nebo kraje, na jejichž území může toto zařízení ovlivnit životní prostředí, </a:t>
            </a:r>
            <a:r>
              <a:rPr lang="cs-CZ" sz="2000" b="1" dirty="0" smtClean="0"/>
              <a:t>pokud se jako účastníci písemně přihlásily úřadu do 8 dnů ode dne zveřejnění stručného shrnutí údajů ze žádosti podle § 8</a:t>
            </a:r>
            <a:r>
              <a:rPr lang="cs-CZ" sz="2000" dirty="0" smtClean="0"/>
              <a:t>.</a:t>
            </a:r>
          </a:p>
          <a:p>
            <a:endParaRPr lang="cs-CZ" sz="2400" dirty="0" smtClean="0">
              <a:solidFill>
                <a:srgbClr val="C00000"/>
              </a:solidFill>
            </a:endParaRPr>
          </a:p>
          <a:p>
            <a:endParaRPr lang="cs-CZ" sz="2400" dirty="0" smtClean="0">
              <a:solidFill>
                <a:srgbClr val="C00000"/>
              </a:solidFill>
            </a:endParaRPr>
          </a:p>
        </p:txBody>
      </p:sp>
      <p:sp>
        <p:nvSpPr>
          <p:cNvPr id="7" name="Obdélníkový bublinový popisek 6"/>
          <p:cNvSpPr/>
          <p:nvPr/>
        </p:nvSpPr>
        <p:spPr>
          <a:xfrm>
            <a:off x="3779912" y="4357760"/>
            <a:ext cx="4824536" cy="2016224"/>
          </a:xfrm>
          <a:prstGeom prst="wedgeRectCallout">
            <a:avLst>
              <a:gd name="adj1" fmla="val -20706"/>
              <a:gd name="adj2" fmla="val 68383"/>
            </a:avLst>
          </a:prstGeom>
        </p:spPr>
        <p:style>
          <a:lnRef idx="2">
            <a:schemeClr val="accent1"/>
          </a:lnRef>
          <a:fillRef idx="1">
            <a:schemeClr val="lt1"/>
          </a:fillRef>
          <a:effectRef idx="0">
            <a:schemeClr val="accent1"/>
          </a:effectRef>
          <a:fontRef idx="minor">
            <a:schemeClr val="dk1"/>
          </a:fontRef>
        </p:style>
        <p:txBody>
          <a:bodyPr rtlCol="0" anchor="ctr"/>
          <a:lstStyle/>
          <a:p>
            <a:r>
              <a:rPr lang="cs-CZ" sz="1000" b="1" dirty="0" smtClean="0"/>
              <a:t>Vymezení účastníků řízení o vydání integrovaného povolení je jedno z nejširších v českém právním řádu. Všimněte si, že mezi účastníky mohou být nejen kraje a obce, ale také ekologické spolky, zaměstnavatelské svazy nebo hospodářské komory. Účastníky se také stávají osoby, které by byly účastníky řízení o vydání povolení, které se integruje.</a:t>
            </a:r>
          </a:p>
          <a:p>
            <a:endParaRPr lang="cs-CZ" sz="1000" b="1" dirty="0"/>
          </a:p>
          <a:p>
            <a:r>
              <a:rPr lang="cs-CZ" sz="1000" b="1" dirty="0" smtClean="0"/>
              <a:t>V praxi však není časté, že by uvedené osoby svého práva účastnit se řízení využívaly.</a:t>
            </a:r>
          </a:p>
          <a:p>
            <a:endParaRPr lang="cs-CZ" sz="1000" b="1" dirty="0"/>
          </a:p>
          <a:p>
            <a:r>
              <a:rPr lang="cs-CZ" sz="1000" b="1" dirty="0" smtClean="0"/>
              <a:t>Pokud se povoluje nevýznamná změna integrovaného povolení, je okruh účastníků výrazně zúžený.</a:t>
            </a:r>
            <a:endParaRPr lang="cs-CZ" sz="1000" b="1" dirty="0"/>
          </a:p>
        </p:txBody>
      </p:sp>
    </p:spTree>
    <p:extLst>
      <p:ext uri="{BB962C8B-B14F-4D97-AF65-F5344CB8AC3E}">
        <p14:creationId xmlns:p14="http://schemas.microsoft.com/office/powerpoint/2010/main" val="23277028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995120" cy="707886"/>
          </a:xfrm>
          <a:prstGeom prst="rect">
            <a:avLst/>
          </a:prstGeom>
          <a:noFill/>
        </p:spPr>
        <p:txBody>
          <a:bodyPr wrap="square" rtlCol="0">
            <a:spAutoFit/>
          </a:bodyPr>
          <a:lstStyle/>
          <a:p>
            <a:r>
              <a:rPr lang="cs-CZ" sz="4000" dirty="0"/>
              <a:t>Integrovaný registr znečišťování</a:t>
            </a:r>
            <a:endParaRPr lang="cs-CZ" sz="4000" b="1" dirty="0"/>
          </a:p>
        </p:txBody>
      </p:sp>
      <p:sp>
        <p:nvSpPr>
          <p:cNvPr id="5" name="TextovéPole 4"/>
          <p:cNvSpPr txBox="1"/>
          <p:nvPr/>
        </p:nvSpPr>
        <p:spPr>
          <a:xfrm>
            <a:off x="251520" y="1628800"/>
            <a:ext cx="8640960" cy="5262979"/>
          </a:xfrm>
          <a:prstGeom prst="rect">
            <a:avLst/>
          </a:prstGeom>
          <a:noFill/>
        </p:spPr>
        <p:txBody>
          <a:bodyPr wrap="square" rtlCol="0">
            <a:spAutoFit/>
          </a:bodyPr>
          <a:lstStyle/>
          <a:p>
            <a:pPr marL="457200" indent="-457200">
              <a:buFont typeface="Arial" pitchFamily="34" charset="0"/>
              <a:buChar char="•"/>
            </a:pPr>
            <a:r>
              <a:rPr lang="cs-CZ" sz="2800" b="1" dirty="0" smtClean="0"/>
              <a:t>Podle </a:t>
            </a:r>
            <a:r>
              <a:rPr lang="cs-CZ" sz="2800" b="1" dirty="0"/>
              <a:t>zákona č. 25/2008 Sb., o integrovaném registru znečišťování životního prostředí a integrovaném systému plnění ohlašovacích povinností v oblasti životního prostředí a o změně některých </a:t>
            </a:r>
            <a:r>
              <a:rPr lang="cs-CZ" sz="2800" b="1" dirty="0" smtClean="0"/>
              <a:t>zákonů</a:t>
            </a:r>
          </a:p>
          <a:p>
            <a:pPr marL="457200" indent="-457200">
              <a:buFont typeface="Arial" pitchFamily="34" charset="0"/>
              <a:buChar char="•"/>
            </a:pPr>
            <a:r>
              <a:rPr lang="cs-CZ" sz="2800" b="1" dirty="0"/>
              <a:t>Ohlašovací povinnost do IRZ je povinen plnit provozovatel (</a:t>
            </a:r>
            <a:r>
              <a:rPr lang="cs-CZ" sz="2800" b="1" dirty="0" smtClean="0"/>
              <a:t>fyzická nebo </a:t>
            </a:r>
            <a:r>
              <a:rPr lang="cs-CZ" sz="2800" b="1" dirty="0"/>
              <a:t>právnická osoba), který provozuje provozovnu, ze které vznikají úniky a přenosy sledovaných znečišťujících látek nebo přenosy odpadů, které </a:t>
            </a:r>
            <a:r>
              <a:rPr lang="cs-CZ" sz="2800" b="1" dirty="0" smtClean="0"/>
              <a:t>jsou přenášeny </a:t>
            </a:r>
            <a:r>
              <a:rPr lang="cs-CZ" sz="2800" b="1" dirty="0"/>
              <a:t>mimo provozovnu. </a:t>
            </a:r>
            <a:endParaRPr lang="cs-CZ" sz="2800" b="1" dirty="0" smtClean="0"/>
          </a:p>
          <a:p>
            <a:endParaRPr lang="cs-CZ" sz="2800" b="1" dirty="0"/>
          </a:p>
          <a:p>
            <a:r>
              <a:rPr lang="cs-CZ" sz="2800" b="1" dirty="0">
                <a:hlinkClick r:id="rId4"/>
              </a:rPr>
              <a:t>http://www.irz.cz</a:t>
            </a:r>
            <a:r>
              <a:rPr lang="cs-CZ" sz="2800" b="1" dirty="0" smtClean="0">
                <a:hlinkClick r:id="rId4"/>
              </a:rPr>
              <a:t>/</a:t>
            </a:r>
            <a:r>
              <a:rPr lang="cs-CZ" sz="2800" b="1" dirty="0" smtClean="0"/>
              <a:t> </a:t>
            </a:r>
            <a:endParaRPr lang="cs-CZ" sz="2800" b="1" dirty="0"/>
          </a:p>
        </p:txBody>
      </p:sp>
    </p:spTree>
    <p:extLst>
      <p:ext uri="{BB962C8B-B14F-4D97-AF65-F5344CB8AC3E}">
        <p14:creationId xmlns:p14="http://schemas.microsoft.com/office/powerpoint/2010/main" val="3588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115616" y="3933056"/>
            <a:ext cx="6696744" cy="1600438"/>
          </a:xfrm>
          <a:prstGeom prst="rect">
            <a:avLst/>
          </a:prstGeom>
          <a:noFill/>
        </p:spPr>
        <p:txBody>
          <a:bodyPr wrap="square" rtlCol="0">
            <a:spAutoFit/>
          </a:bodyPr>
          <a:lstStyle/>
          <a:p>
            <a:pPr algn="ctr"/>
            <a:r>
              <a:rPr lang="cs-CZ" sz="4000" dirty="0" smtClean="0"/>
              <a:t>Děkuji za pozornost!</a:t>
            </a:r>
          </a:p>
          <a:p>
            <a:pPr algn="ctr"/>
            <a:endParaRPr lang="cs-CZ" sz="4000" dirty="0" smtClean="0"/>
          </a:p>
          <a:p>
            <a:endParaRPr lang="cs-CZ" dirty="0"/>
          </a:p>
        </p:txBody>
      </p:sp>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11915</TotalTime>
  <Words>8064</Words>
  <Application>Microsoft Office PowerPoint</Application>
  <PresentationFormat>Předvádění na obrazovce (4:3)</PresentationFormat>
  <Paragraphs>1124</Paragraphs>
  <Slides>98</Slides>
  <Notes>7</Notes>
  <HiddenSlides>0</HiddenSlides>
  <MMClips>0</MMClips>
  <ScaleCrop>false</ScaleCrop>
  <HeadingPairs>
    <vt:vector size="8" baseType="variant">
      <vt:variant>
        <vt:lpstr>Použitá písma</vt:lpstr>
      </vt:variant>
      <vt:variant>
        <vt:i4>10</vt:i4>
      </vt:variant>
      <vt:variant>
        <vt:lpstr>Motiv</vt:lpstr>
      </vt:variant>
      <vt:variant>
        <vt:i4>1</vt:i4>
      </vt:variant>
      <vt:variant>
        <vt:lpstr>Vložené servery OLE</vt:lpstr>
      </vt:variant>
      <vt:variant>
        <vt:i4>0</vt:i4>
      </vt:variant>
      <vt:variant>
        <vt:lpstr>Nadpisy snímků</vt:lpstr>
      </vt:variant>
      <vt:variant>
        <vt:i4>98</vt:i4>
      </vt:variant>
    </vt:vector>
  </HeadingPairs>
  <TitlesOfParts>
    <vt:vector size="109" baseType="lpstr">
      <vt:lpstr>Arial</vt:lpstr>
      <vt:lpstr>Calibri</vt:lpstr>
      <vt:lpstr>Cambria</vt:lpstr>
      <vt:lpstr>Nixie One</vt:lpstr>
      <vt:lpstr>Roboto Slab</vt:lpstr>
      <vt:lpstr>Tahoma</vt:lpstr>
      <vt:lpstr>Times New Roman</vt:lpstr>
      <vt:lpstr>Verdana</vt:lpstr>
      <vt:lpstr>Wingdings</vt:lpstr>
      <vt:lpstr>Wingdings 2</vt:lpstr>
      <vt:lpstr>Motiv systému Office</vt:lpstr>
      <vt:lpstr>Základy práva životního prostředí - BZ406Zk Ochrana životního prostředí v procesech podle stavebního zákona.  Posuzování vlivů na životní prostředí. Integrované povolování.</vt:lpstr>
      <vt:lpstr>Osnova</vt:lpstr>
      <vt:lpstr>Ochrana životního prostředí v procesech podle stavebního zákona: Cíle a východiska</vt:lpstr>
      <vt:lpstr>Udržitelný rozvoj a stavební zákon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Procesy podle stavebního zákona – základní přehled</vt:lpstr>
      <vt:lpstr>Prezentace aplikace PowerPoint</vt:lpstr>
      <vt:lpstr>Prezentace aplikace PowerPoint</vt:lpstr>
      <vt:lpstr>PROCESY PODLE STAVEBNÍHO ZÁKONA – blíže ke grafu výše</vt:lpstr>
      <vt:lpstr>SUBJEKTY V PROCESECH  PODLE  STAVEBNÍHO  ZÁKONA  A  JEJICH  ROLE  PŘI  OCHRANĚ   ŽIVOTNÍHO  PROSTŘEDÍ </vt:lpstr>
      <vt:lpstr>Orgány územního plánování a stavební úřady </vt:lpstr>
      <vt:lpstr>Dotčené orgány</vt:lpstr>
      <vt:lpstr>Dotčené orgány</vt:lpstr>
      <vt:lpstr>Obsah závazného stanoviska/stanoviska</vt:lpstr>
      <vt:lpstr>Veřejnost a dotčená veřejnost</vt:lpstr>
      <vt:lpstr>Zástupce veřejnosti   specifický subjekt ve vztahu k územně plánovací dokumentaci  </vt:lpstr>
      <vt:lpstr>Územní plánování</vt:lpstr>
      <vt:lpstr>Nástroje územního plánování přehled</vt:lpstr>
      <vt:lpstr>Prezentace aplikace PowerPoint</vt:lpstr>
      <vt:lpstr>Územně plánovací informace</vt:lpstr>
      <vt:lpstr>POLITIKA ÚZEMNÍHO ROZVOJE – ROZVOJOVÉ OBLASTI A PLOCHY</vt:lpstr>
      <vt:lpstr>Politika územního rozvoje</vt:lpstr>
      <vt:lpstr>Zásady   územního rozvoje</vt:lpstr>
      <vt:lpstr>Územní plán a posuzování vlivů na ŽP (SEA) Natura 2000</vt:lpstr>
      <vt:lpstr>Regulační plán</vt:lpstr>
      <vt:lpstr>    Územní opatření o stavební uzávěře </vt:lpstr>
      <vt:lpstr>Územní opatření o asanaci území</vt:lpstr>
      <vt:lpstr>Přezkoumání opatření obecné povahy </vt:lpstr>
      <vt:lpstr>Řízení a postupy  podle stavebního zákona a ochrana životního prostředí</vt:lpstr>
      <vt:lpstr>Řízení dle stavebního zákona a ochrana životního prostředí -přehled</vt:lpstr>
      <vt:lpstr>VÝZNAM POVAHY ZÁMĚRU pro procesy podle stavebního zákona </vt:lpstr>
      <vt:lpstr>Ochrana životního prostředí/vybraných složek životního prostředí ve vztahu k procesům podle stavebního zákona dle povahy aktu</vt:lpstr>
      <vt:lpstr>Ochrana ZPF </vt:lpstr>
      <vt:lpstr>Ochrana ZPF (ZoZPF) + zemědělské pozemky jako VKP registrované,  krajinný ráz(ZOPK)</vt:lpstr>
      <vt:lpstr>Příklad: Procesy podle stavebního zákona a  kácení trvalých porostů </vt:lpstr>
      <vt:lpstr>Speciální ustanovení o ochraně kulturně cenných předmětů a chráněných částí přírody dle stavebního zákona (§ 176 StZ)</vt:lpstr>
      <vt:lpstr>Prezentace aplikace PowerPoint</vt:lpstr>
      <vt:lpstr>Prezentace aplikace PowerPoint</vt:lpstr>
      <vt:lpstr>Prezentace aplikace PowerPoint</vt:lpstr>
      <vt:lpstr>EIA/SEA</vt:lpstr>
      <vt:lpstr>EIA/SEA</vt:lpstr>
      <vt:lpstr>Prezentace aplikace PowerPoint</vt:lpstr>
      <vt:lpstr>Prameny: unijní právo</vt:lpstr>
      <vt:lpstr>Prezentace aplikace PowerPoint</vt:lpstr>
      <vt:lpstr>Praměny: české právo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423</cp:revision>
  <dcterms:created xsi:type="dcterms:W3CDTF">2014-09-07T21:44:03Z</dcterms:created>
  <dcterms:modified xsi:type="dcterms:W3CDTF">2020-04-05T13:18:03Z</dcterms:modified>
</cp:coreProperties>
</file>