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5"/>
  </p:notesMasterIdLst>
  <p:handoutMasterIdLst>
    <p:handoutMasterId r:id="rId46"/>
  </p:handoutMasterIdLst>
  <p:sldIdLst>
    <p:sldId id="256" r:id="rId2"/>
    <p:sldId id="379" r:id="rId3"/>
    <p:sldId id="371" r:id="rId4"/>
    <p:sldId id="372" r:id="rId5"/>
    <p:sldId id="407" r:id="rId6"/>
    <p:sldId id="382" r:id="rId7"/>
    <p:sldId id="403" r:id="rId8"/>
    <p:sldId id="404" r:id="rId9"/>
    <p:sldId id="405" r:id="rId10"/>
    <p:sldId id="406" r:id="rId11"/>
    <p:sldId id="402" r:id="rId12"/>
    <p:sldId id="373" r:id="rId13"/>
    <p:sldId id="380" r:id="rId14"/>
    <p:sldId id="381" r:id="rId15"/>
    <p:sldId id="375" r:id="rId16"/>
    <p:sldId id="401" r:id="rId17"/>
    <p:sldId id="374" r:id="rId18"/>
    <p:sldId id="388" r:id="rId19"/>
    <p:sldId id="389" r:id="rId20"/>
    <p:sldId id="390" r:id="rId21"/>
    <p:sldId id="387" r:id="rId22"/>
    <p:sldId id="391" r:id="rId23"/>
    <p:sldId id="392" r:id="rId24"/>
    <p:sldId id="376" r:id="rId25"/>
    <p:sldId id="383" r:id="rId26"/>
    <p:sldId id="384" r:id="rId27"/>
    <p:sldId id="385" r:id="rId28"/>
    <p:sldId id="377" r:id="rId29"/>
    <p:sldId id="408" r:id="rId30"/>
    <p:sldId id="409" r:id="rId31"/>
    <p:sldId id="410" r:id="rId32"/>
    <p:sldId id="411" r:id="rId33"/>
    <p:sldId id="400" r:id="rId34"/>
    <p:sldId id="386" r:id="rId35"/>
    <p:sldId id="378" r:id="rId36"/>
    <p:sldId id="393" r:id="rId37"/>
    <p:sldId id="394" r:id="rId38"/>
    <p:sldId id="397" r:id="rId39"/>
    <p:sldId id="398" r:id="rId40"/>
    <p:sldId id="395" r:id="rId41"/>
    <p:sldId id="399" r:id="rId42"/>
    <p:sldId id="396" r:id="rId43"/>
    <p:sldId id="348" r:id="rId4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754" autoAdjust="0"/>
  </p:normalViewPr>
  <p:slideViewPr>
    <p:cSldViewPr snapToGrid="0">
      <p:cViewPr varScale="1">
        <p:scale>
          <a:sx n="114" d="100"/>
          <a:sy n="114" d="100"/>
        </p:scale>
        <p:origin x="300" y="10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3. března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3. března  2017</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3. března  2017</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3. března  2017</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3. března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3. března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3. března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3. března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3. března  2017</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a:t>Předsoudní stadium trestního řízení</a:t>
            </a:r>
          </a:p>
        </p:txBody>
      </p:sp>
      <p:sp>
        <p:nvSpPr>
          <p:cNvPr id="5" name="Podnadpis 4"/>
          <p:cNvSpPr>
            <a:spLocks noGrp="1"/>
          </p:cNvSpPr>
          <p:nvPr>
            <p:ph type="subTitle" idx="1"/>
          </p:nvPr>
        </p:nvSpPr>
        <p:spPr/>
        <p:txBody>
          <a:bodyPr/>
          <a:lstStyle/>
          <a:p>
            <a:pPr algn="ctr"/>
            <a:r>
              <a:rPr lang="cs-CZ" dirty="0">
                <a:solidFill>
                  <a:schemeClr val="tx2"/>
                </a:solidFill>
              </a:rPr>
              <a:t>Přednáškou provází J. Provazník</a:t>
            </a:r>
          </a:p>
          <a:p>
            <a:pPr algn="ctr"/>
            <a:endParaRPr lang="cs-CZ" dirty="0">
              <a:solidFill>
                <a:schemeClr val="tx2"/>
              </a:solidFill>
            </a:endParaRPr>
          </a:p>
          <a:p>
            <a:pPr algn="ctr"/>
            <a:r>
              <a:rPr lang="cs-CZ" dirty="0">
                <a:solidFill>
                  <a:schemeClr val="tx2"/>
                </a:solidFill>
              </a:rPr>
              <a:t>Základy trestního práva procesního</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Funkce </a:t>
            </a:r>
            <a:r>
              <a:rPr lang="cs-CZ" dirty="0" err="1"/>
              <a:t>odklonná</a:t>
            </a:r>
            <a:endParaRPr lang="cs-CZ" dirty="0"/>
          </a:p>
        </p:txBody>
      </p:sp>
      <p:sp>
        <p:nvSpPr>
          <p:cNvPr id="5123" name="Zástupný symbol pro obsah 2"/>
          <p:cNvSpPr>
            <a:spLocks noGrp="1"/>
          </p:cNvSpPr>
          <p:nvPr>
            <p:ph idx="1"/>
          </p:nvPr>
        </p:nvSpPr>
        <p:spPr>
          <a:xfrm>
            <a:off x="720000" y="1325461"/>
            <a:ext cx="10753200" cy="4506539"/>
          </a:xfrm>
        </p:spPr>
        <p:txBody>
          <a:bodyPr/>
          <a:lstStyle/>
          <a:p>
            <a:pPr marL="533400" indent="-533400" algn="just"/>
            <a:r>
              <a:rPr lang="cs-CZ" dirty="0"/>
              <a:t>již v přípravném řízení vyhledávají OČTŘ vhodné případy k použití tzv. odklonů</a:t>
            </a:r>
          </a:p>
          <a:p>
            <a:pPr marL="533400" indent="-533400" algn="just"/>
            <a:r>
              <a:rPr lang="cs-CZ" dirty="0"/>
              <a:t>odklony míníme (v užším slova smyslu)</a:t>
            </a:r>
          </a:p>
          <a:p>
            <a:pPr marL="785400" lvl="1" indent="-533400" algn="just"/>
            <a:r>
              <a:rPr lang="cs-CZ" dirty="0"/>
              <a:t>podmíněné zastavení trestního stíhání</a:t>
            </a:r>
          </a:p>
          <a:p>
            <a:pPr marL="785400" lvl="1" indent="-533400" algn="just"/>
            <a:r>
              <a:rPr lang="cs-CZ" dirty="0"/>
              <a:t>narovnání</a:t>
            </a:r>
          </a:p>
          <a:p>
            <a:pPr marL="785400" lvl="1" indent="-533400" algn="just"/>
            <a:r>
              <a:rPr lang="cs-CZ" dirty="0"/>
              <a:t>odstoupení od trestního stíhání mladistvého</a:t>
            </a:r>
          </a:p>
          <a:p>
            <a:pPr marL="785400" lvl="1" indent="-533400" algn="just"/>
            <a:r>
              <a:rPr lang="cs-CZ" dirty="0"/>
              <a:t>podmíněné odložení podání návrhu na potrestání</a:t>
            </a:r>
          </a:p>
          <a:p>
            <a:pPr marL="533400" indent="-533400" algn="just"/>
            <a:r>
              <a:rPr lang="cs-CZ" dirty="0"/>
              <a:t>je-li využito odklonu, je tím věc zásadně vyřízena s konečnou platností a nedostane se vůbec před soud</a:t>
            </a:r>
          </a:p>
          <a:p>
            <a:pPr marL="785400" lvl="1" indent="-533400" algn="just"/>
            <a:r>
              <a:rPr lang="cs-CZ" dirty="0"/>
              <a:t>s výjimkou podmíněného zastavení </a:t>
            </a:r>
            <a:r>
              <a:rPr lang="cs-CZ" dirty="0" err="1"/>
              <a:t>tr</a:t>
            </a:r>
            <a:r>
              <a:rPr lang="cs-CZ" dirty="0"/>
              <a:t>. stíhání a podmíněného odložení podání návrhu na potrestání, kde je zkušební doba</a:t>
            </a:r>
          </a:p>
          <a:p>
            <a:pPr marL="785400" lvl="1" indent="-533400" algn="just"/>
            <a:r>
              <a:rPr lang="cs-CZ" dirty="0"/>
              <a:t>k odklonům blíže v dalším semestru</a:t>
            </a:r>
          </a:p>
          <a:p>
            <a:pPr marL="533400" indent="-533400" algn="just"/>
            <a:endParaRPr lang="cs-CZ" sz="2800" dirty="0">
              <a:ea typeface="+mn-ea"/>
              <a:cs typeface="+mn-cs"/>
            </a:endParaRP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10</a:t>
            </a:fld>
            <a:endParaRPr lang="cs-CZ"/>
          </a:p>
        </p:txBody>
      </p:sp>
    </p:spTree>
    <p:extLst>
      <p:ext uri="{BB962C8B-B14F-4D97-AF65-F5344CB8AC3E}">
        <p14:creationId xmlns:p14="http://schemas.microsoft.com/office/powerpoint/2010/main" val="3214512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Základní zásady v přípravném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zahájení na základě zásad oficiality a legality</a:t>
            </a:r>
          </a:p>
          <a:p>
            <a:pPr marL="533400" indent="-533400" algn="just"/>
            <a:r>
              <a:rPr lang="cs-CZ" dirty="0"/>
              <a:t>přípravné řízení je </a:t>
            </a:r>
            <a:r>
              <a:rPr lang="cs-CZ" b="1" dirty="0"/>
              <a:t>neveřejné</a:t>
            </a:r>
          </a:p>
          <a:p>
            <a:pPr marL="533400" indent="-533400" algn="just"/>
            <a:r>
              <a:rPr lang="cs-CZ" dirty="0"/>
              <a:t>zpravidla je </a:t>
            </a:r>
            <a:r>
              <a:rPr lang="cs-CZ" b="1" dirty="0"/>
              <a:t>písemné</a:t>
            </a:r>
          </a:p>
          <a:p>
            <a:pPr marL="533400" indent="-533400" algn="just"/>
            <a:r>
              <a:rPr lang="cs-CZ" dirty="0"/>
              <a:t>právo na obhajobu od zahájení trestního stíhání</a:t>
            </a:r>
          </a:p>
          <a:p>
            <a:pPr marL="785400" lvl="1" indent="-533400" algn="just"/>
            <a:r>
              <a:rPr lang="cs-CZ" dirty="0"/>
              <a:t>předtím má při podání vysvětlení každý právo na právní pomoc advokáta (§ 158 odst. 5</a:t>
            </a:r>
          </a:p>
          <a:p>
            <a:pPr marL="533400" indent="-533400" algn="just"/>
            <a:r>
              <a:rPr lang="cs-CZ" dirty="0"/>
              <a:t>základní zásady dokazování se uplatňují v plném rozsahu</a:t>
            </a:r>
          </a:p>
          <a:p>
            <a:pPr marL="533400" indent="-533400" algn="just">
              <a:lnSpc>
                <a:spcPct val="100000"/>
              </a:lnSpc>
            </a:pPr>
            <a:r>
              <a:rPr lang="cs-CZ" sz="2800" dirty="0">
                <a:ea typeface="+mn-ea"/>
                <a:cs typeface="+mn-cs"/>
              </a:rPr>
              <a:t>zásada kontradiktornosti ve zvláštní podobě </a:t>
            </a:r>
          </a:p>
          <a:p>
            <a:pPr marL="785400" lvl="1" indent="-533400" algn="just"/>
            <a:r>
              <a:rPr lang="cs-CZ" dirty="0">
                <a:ea typeface="+mn-ea"/>
                <a:cs typeface="+mn-cs"/>
              </a:rPr>
              <a:t>právo seznámit se spisem a reagovat na jeho obsah</a:t>
            </a:r>
          </a:p>
          <a:p>
            <a:pPr marL="785400" lvl="1" indent="-533400" algn="just"/>
            <a:r>
              <a:rPr lang="cs-CZ" dirty="0">
                <a:ea typeface="+mn-ea"/>
                <a:cs typeface="+mn-cs"/>
              </a:rPr>
              <a:t>v řízení před soudem, účastní-li se jej obviněný i státní zástupce </a:t>
            </a: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11</a:t>
            </a:fld>
            <a:endParaRPr lang="cs-CZ"/>
          </a:p>
        </p:txBody>
      </p:sp>
    </p:spTree>
    <p:extLst>
      <p:ext uri="{BB962C8B-B14F-4D97-AF65-F5344CB8AC3E}">
        <p14:creationId xmlns:p14="http://schemas.microsoft.com/office/powerpoint/2010/main" val="2498542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Formy přípravného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„standardní“ přípravné řízení</a:t>
            </a:r>
          </a:p>
          <a:p>
            <a:pPr marL="533400" indent="-533400" algn="just"/>
            <a:r>
              <a:rPr lang="cs-CZ" dirty="0"/>
              <a:t>zkrácené přípravné řízení</a:t>
            </a:r>
          </a:p>
          <a:p>
            <a:pPr marL="533400" indent="-533400" algn="just"/>
            <a:r>
              <a:rPr lang="cs-CZ" dirty="0"/>
              <a:t>„rozšířené“ přípravné řízení</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12</a:t>
            </a:fld>
            <a:endParaRPr lang="cs-CZ"/>
          </a:p>
        </p:txBody>
      </p:sp>
    </p:spTree>
    <p:extLst>
      <p:ext uri="{BB962C8B-B14F-4D97-AF65-F5344CB8AC3E}">
        <p14:creationId xmlns:p14="http://schemas.microsoft.com/office/powerpoint/2010/main" val="3781752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FBD9ED6-3F7F-46F3-A950-34E08F14FFAD}"/>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3" name="Nadpis 2">
            <a:extLst>
              <a:ext uri="{FF2B5EF4-FFF2-40B4-BE49-F238E27FC236}">
                <a16:creationId xmlns:a16="http://schemas.microsoft.com/office/drawing/2014/main" id="{59CBD35A-0AD2-4782-A85B-FF2D56059A5E}"/>
              </a:ext>
            </a:extLst>
          </p:cNvPr>
          <p:cNvSpPr>
            <a:spLocks noGrp="1"/>
          </p:cNvSpPr>
          <p:nvPr>
            <p:ph type="title"/>
          </p:nvPr>
        </p:nvSpPr>
        <p:spPr/>
        <p:txBody>
          <a:bodyPr/>
          <a:lstStyle/>
          <a:p>
            <a:pPr algn="ctr"/>
            <a:r>
              <a:rPr lang="cs-CZ" dirty="0"/>
              <a:t>Zkrácené přípravné řízení</a:t>
            </a:r>
          </a:p>
        </p:txBody>
      </p:sp>
      <p:sp>
        <p:nvSpPr>
          <p:cNvPr id="4" name="Zástupný obsah 3">
            <a:extLst>
              <a:ext uri="{FF2B5EF4-FFF2-40B4-BE49-F238E27FC236}">
                <a16:creationId xmlns:a16="http://schemas.microsoft.com/office/drawing/2014/main" id="{27AA084A-A085-4E04-88D6-6AD61259CD86}"/>
              </a:ext>
            </a:extLst>
          </p:cNvPr>
          <p:cNvSpPr>
            <a:spLocks noGrp="1"/>
          </p:cNvSpPr>
          <p:nvPr>
            <p:ph idx="1"/>
          </p:nvPr>
        </p:nvSpPr>
        <p:spPr/>
        <p:txBody>
          <a:bodyPr/>
          <a:lstStyle/>
          <a:p>
            <a:pPr marL="533400" indent="-533400" algn="just"/>
            <a:r>
              <a:rPr lang="cs-CZ" dirty="0"/>
              <a:t>Podmínky:</a:t>
            </a:r>
          </a:p>
          <a:p>
            <a:pPr marL="785400" lvl="1" indent="-533400" algn="just"/>
            <a:r>
              <a:rPr lang="cs-CZ" sz="2400" dirty="0"/>
              <a:t>TČ v příslušnosti okresního soudu v prvním stupni</a:t>
            </a:r>
          </a:p>
          <a:p>
            <a:pPr marL="785400" lvl="1" indent="-533400" algn="just"/>
            <a:r>
              <a:rPr lang="cs-CZ" sz="2400" dirty="0"/>
              <a:t>TČ s horní hranicí trestní sazby nejvýše 5 let</a:t>
            </a:r>
          </a:p>
          <a:p>
            <a:pPr marL="785400" lvl="1" indent="-533400" algn="just"/>
            <a:r>
              <a:rPr lang="cs-CZ" sz="2400" dirty="0"/>
              <a:t>podezřelý byl přistižen při činu či bezprostředně po něm nebo je důvodné očekávat, že bude možné postavit podezřelého před soud ve lhůtě 14 dní</a:t>
            </a:r>
          </a:p>
          <a:p>
            <a:pPr marL="533400" indent="-533400" algn="just"/>
            <a:r>
              <a:rPr lang="cs-CZ" dirty="0"/>
              <a:t>Důsledky:</a:t>
            </a:r>
          </a:p>
          <a:p>
            <a:pPr marL="785400" lvl="1" indent="-533400" algn="just"/>
            <a:r>
              <a:rPr lang="cs-CZ" sz="2400" dirty="0"/>
              <a:t>policejní orgán postupuje jako při prověřování, zajišťovací úkony smí učinit jen, jsou-li neodkladné nebo neopakovatelné úkony</a:t>
            </a:r>
          </a:p>
          <a:p>
            <a:pPr marL="785400" lvl="1" indent="-533400" algn="just"/>
            <a:r>
              <a:rPr lang="cs-CZ" sz="2400" dirty="0"/>
              <a:t>podezřelý má stejná práva, jako obviněný</a:t>
            </a:r>
          </a:p>
          <a:p>
            <a:pPr marL="785400" lvl="1" indent="-533400" algn="just"/>
            <a:r>
              <a:rPr lang="cs-CZ" sz="2400" dirty="0"/>
              <a:t>trestní stíhání se zahajuje až doručením návrhu na potrestání soudu</a:t>
            </a:r>
          </a:p>
          <a:p>
            <a:endParaRPr lang="cs-CZ" dirty="0"/>
          </a:p>
        </p:txBody>
      </p:sp>
    </p:spTree>
    <p:extLst>
      <p:ext uri="{BB962C8B-B14F-4D97-AF65-F5344CB8AC3E}">
        <p14:creationId xmlns:p14="http://schemas.microsoft.com/office/powerpoint/2010/main" val="3963012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FBD9ED6-3F7F-46F3-A950-34E08F14FFAD}"/>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3" name="Nadpis 2">
            <a:extLst>
              <a:ext uri="{FF2B5EF4-FFF2-40B4-BE49-F238E27FC236}">
                <a16:creationId xmlns:a16="http://schemas.microsoft.com/office/drawing/2014/main" id="{59CBD35A-0AD2-4782-A85B-FF2D56059A5E}"/>
              </a:ext>
            </a:extLst>
          </p:cNvPr>
          <p:cNvSpPr>
            <a:spLocks noGrp="1"/>
          </p:cNvSpPr>
          <p:nvPr>
            <p:ph type="title"/>
          </p:nvPr>
        </p:nvSpPr>
        <p:spPr/>
        <p:txBody>
          <a:bodyPr/>
          <a:lstStyle/>
          <a:p>
            <a:pPr algn="ctr"/>
            <a:r>
              <a:rPr lang="cs-CZ" dirty="0"/>
              <a:t>„Rozšířené“ přípravné řízení</a:t>
            </a:r>
          </a:p>
        </p:txBody>
      </p:sp>
      <p:sp>
        <p:nvSpPr>
          <p:cNvPr id="4" name="Zástupný obsah 3">
            <a:extLst>
              <a:ext uri="{FF2B5EF4-FFF2-40B4-BE49-F238E27FC236}">
                <a16:creationId xmlns:a16="http://schemas.microsoft.com/office/drawing/2014/main" id="{27AA084A-A085-4E04-88D6-6AD61259CD86}"/>
              </a:ext>
            </a:extLst>
          </p:cNvPr>
          <p:cNvSpPr>
            <a:spLocks noGrp="1"/>
          </p:cNvSpPr>
          <p:nvPr>
            <p:ph idx="1"/>
          </p:nvPr>
        </p:nvSpPr>
        <p:spPr/>
        <p:txBody>
          <a:bodyPr/>
          <a:lstStyle/>
          <a:p>
            <a:pPr marL="533400" indent="-533400" algn="just"/>
            <a:r>
              <a:rPr lang="cs-CZ" dirty="0"/>
              <a:t>zvláštní ustanovení o vyšetřování některých činů (§ 168 TŘ)</a:t>
            </a:r>
          </a:p>
          <a:p>
            <a:pPr marL="533400" indent="-533400" algn="just"/>
            <a:r>
              <a:rPr lang="cs-CZ" dirty="0"/>
              <a:t>Podmínky</a:t>
            </a:r>
          </a:p>
          <a:p>
            <a:pPr marL="785400" lvl="1" indent="-533400" algn="just"/>
            <a:r>
              <a:rPr lang="cs-CZ" sz="2400" dirty="0"/>
              <a:t>tam, kde je v prvním stupni příslušný krajský soud</a:t>
            </a:r>
          </a:p>
          <a:p>
            <a:pPr marL="533400" indent="-533400" algn="just"/>
            <a:r>
              <a:rPr lang="cs-CZ" dirty="0"/>
              <a:t>Důsledky:</a:t>
            </a:r>
          </a:p>
          <a:p>
            <a:pPr marL="785400" lvl="1" indent="-533400" algn="just"/>
            <a:r>
              <a:rPr lang="cs-CZ" sz="2400" dirty="0"/>
              <a:t>obecně se po zahájení trestního stíhání postupuje jako při standardním vyšetřování </a:t>
            </a:r>
          </a:p>
          <a:p>
            <a:pPr marL="785400" lvl="1" indent="-533400" algn="just"/>
            <a:r>
              <a:rPr lang="cs-CZ" sz="2400" dirty="0"/>
              <a:t>policejní orgán není vázán omezeními pro výslech svědků</a:t>
            </a:r>
          </a:p>
          <a:p>
            <a:pPr marL="785400" lvl="1" indent="-533400" algn="just"/>
            <a:r>
              <a:rPr lang="cs-CZ" sz="2400" dirty="0"/>
              <a:t>lhůta šesti měsíců pro skončení vyšetřování</a:t>
            </a:r>
          </a:p>
          <a:p>
            <a:endParaRPr lang="cs-CZ" dirty="0"/>
          </a:p>
        </p:txBody>
      </p:sp>
    </p:spTree>
    <p:extLst>
      <p:ext uri="{BB962C8B-B14F-4D97-AF65-F5344CB8AC3E}">
        <p14:creationId xmlns:p14="http://schemas.microsoft.com/office/powerpoint/2010/main" val="4165153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Úkoly policejního orgánu v přípravném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hlavní aktér</a:t>
            </a:r>
          </a:p>
          <a:p>
            <a:pPr marL="785400" lvl="1" indent="-533400" algn="just"/>
            <a:r>
              <a:rPr lang="cs-CZ" sz="2400" dirty="0"/>
              <a:t>fakticky vykonává většinu úkonů prověřování i vyšetřování </a:t>
            </a:r>
          </a:p>
          <a:p>
            <a:pPr marL="533400" indent="-533400" algn="just"/>
            <a:r>
              <a:rPr lang="cs-CZ" dirty="0"/>
              <a:t>postupuje z vlastní iniciativy</a:t>
            </a:r>
          </a:p>
          <a:p>
            <a:pPr marL="785400" lvl="1" indent="-533400" algn="just"/>
            <a:r>
              <a:rPr lang="cs-CZ" sz="2400" dirty="0"/>
              <a:t>jak z hlediska práva (zásada oficiality)</a:t>
            </a:r>
          </a:p>
          <a:p>
            <a:pPr marL="785400" lvl="1" indent="-533400" algn="just"/>
            <a:r>
              <a:rPr lang="cs-CZ" sz="2400" dirty="0"/>
              <a:t>tak fakticky (např. vytyčení vyšetřovacích verzí, stanovení plánu vyšetřování atd.)</a:t>
            </a:r>
          </a:p>
          <a:p>
            <a:pPr marL="785400" lvl="1" indent="-533400" algn="just"/>
            <a:r>
              <a:rPr lang="cs-CZ" sz="2400" dirty="0"/>
              <a:t>někde vyžaduje souhlas státního zástupce či podání návrhu státním zástupce soudu</a:t>
            </a:r>
          </a:p>
          <a:p>
            <a:pPr marL="533400" indent="-533400" algn="just"/>
            <a:r>
              <a:rPr lang="cs-CZ" dirty="0"/>
              <a:t>dozor nad ním vykonává státní zástupce</a:t>
            </a:r>
          </a:p>
          <a:p>
            <a:pPr marL="785400" lvl="1" indent="-533400" algn="just"/>
            <a:r>
              <a:rPr lang="cs-CZ" sz="2400" dirty="0"/>
              <a:t>policejní orgán je vázán jeho pokyny</a:t>
            </a:r>
          </a:p>
          <a:p>
            <a:pPr marL="785400" lvl="1" indent="-533400" algn="just"/>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15</a:t>
            </a:fld>
            <a:endParaRPr lang="cs-CZ"/>
          </a:p>
        </p:txBody>
      </p:sp>
    </p:spTree>
    <p:extLst>
      <p:ext uri="{BB962C8B-B14F-4D97-AF65-F5344CB8AC3E}">
        <p14:creationId xmlns:p14="http://schemas.microsoft.com/office/powerpoint/2010/main" val="1722207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243281" y="214538"/>
            <a:ext cx="11229319" cy="451576"/>
          </a:xfrm>
        </p:spPr>
        <p:txBody>
          <a:bodyPr/>
          <a:lstStyle/>
          <a:p>
            <a:pPr algn="ctr" eaLnBrk="1" hangingPunct="1"/>
            <a:r>
              <a:rPr lang="cs-CZ" b="1" dirty="0"/>
              <a:t>Oprávnění pol. </a:t>
            </a:r>
            <a:r>
              <a:rPr lang="cs-CZ" b="1" dirty="0" err="1"/>
              <a:t>org</a:t>
            </a:r>
            <a:r>
              <a:rPr lang="cs-CZ" b="1" dirty="0"/>
              <a:t>. při prověřování (§ 158 TŘ)</a:t>
            </a:r>
            <a:endParaRPr lang="cs-CZ" dirty="0"/>
          </a:p>
        </p:txBody>
      </p:sp>
      <p:sp>
        <p:nvSpPr>
          <p:cNvPr id="5123" name="Zástupný symbol pro obsah 2"/>
          <p:cNvSpPr>
            <a:spLocks noGrp="1"/>
          </p:cNvSpPr>
          <p:nvPr>
            <p:ph idx="1"/>
          </p:nvPr>
        </p:nvSpPr>
        <p:spPr>
          <a:xfrm>
            <a:off x="481340" y="859061"/>
            <a:ext cx="10753200" cy="4139998"/>
          </a:xfrm>
        </p:spPr>
        <p:txBody>
          <a:bodyPr/>
          <a:lstStyle/>
          <a:p>
            <a:pPr>
              <a:lnSpc>
                <a:spcPct val="100000"/>
              </a:lnSpc>
            </a:pPr>
            <a:r>
              <a:rPr lang="cs-CZ" sz="2400" i="1" dirty="0"/>
              <a:t>a)</a:t>
            </a:r>
            <a:r>
              <a:rPr lang="cs-CZ" sz="2400" dirty="0"/>
              <a:t> </a:t>
            </a:r>
            <a:r>
              <a:rPr lang="cs-CZ" sz="2400" b="1" dirty="0"/>
              <a:t>vyžadovat vysvětlení </a:t>
            </a:r>
          </a:p>
          <a:p>
            <a:pPr>
              <a:lnSpc>
                <a:spcPct val="100000"/>
              </a:lnSpc>
            </a:pPr>
            <a:r>
              <a:rPr lang="cs-CZ" sz="2400" i="1" dirty="0"/>
              <a:t>b)</a:t>
            </a:r>
            <a:r>
              <a:rPr lang="cs-CZ" sz="2400" dirty="0"/>
              <a:t> vyžadovat </a:t>
            </a:r>
            <a:r>
              <a:rPr lang="cs-CZ" sz="2400" b="1" dirty="0"/>
              <a:t>odborné vyjádření </a:t>
            </a:r>
            <a:r>
              <a:rPr lang="cs-CZ" sz="2400" dirty="0"/>
              <a:t>a </a:t>
            </a:r>
            <a:r>
              <a:rPr lang="cs-CZ" sz="2400" b="1" dirty="0"/>
              <a:t>znalecké posudky</a:t>
            </a:r>
            <a:endParaRPr lang="cs-CZ" sz="2400" dirty="0"/>
          </a:p>
          <a:p>
            <a:pPr>
              <a:lnSpc>
                <a:spcPct val="100000"/>
              </a:lnSpc>
            </a:pPr>
            <a:r>
              <a:rPr lang="cs-CZ" sz="2400" i="1" dirty="0"/>
              <a:t>c)</a:t>
            </a:r>
            <a:r>
              <a:rPr lang="cs-CZ" sz="2400" dirty="0"/>
              <a:t> obstarávat </a:t>
            </a:r>
            <a:r>
              <a:rPr lang="cs-CZ" sz="2400" b="1" dirty="0"/>
              <a:t>potřebné podklady</a:t>
            </a:r>
            <a:r>
              <a:rPr lang="cs-CZ" sz="2400" dirty="0"/>
              <a:t> </a:t>
            </a:r>
          </a:p>
          <a:p>
            <a:pPr>
              <a:lnSpc>
                <a:spcPct val="100000"/>
              </a:lnSpc>
            </a:pPr>
            <a:r>
              <a:rPr lang="cs-CZ" sz="2400" i="1" dirty="0"/>
              <a:t>d)</a:t>
            </a:r>
            <a:r>
              <a:rPr lang="cs-CZ" sz="2400" dirty="0"/>
              <a:t> </a:t>
            </a:r>
            <a:r>
              <a:rPr lang="cs-CZ" sz="2400" b="1" dirty="0"/>
              <a:t>provádět ohledání </a:t>
            </a:r>
            <a:r>
              <a:rPr lang="cs-CZ" sz="2400" dirty="0"/>
              <a:t>věci a místa činu,</a:t>
            </a:r>
          </a:p>
          <a:p>
            <a:pPr>
              <a:lnSpc>
                <a:spcPct val="100000"/>
              </a:lnSpc>
            </a:pPr>
            <a:r>
              <a:rPr lang="cs-CZ" sz="2400" i="1" dirty="0"/>
              <a:t>e)</a:t>
            </a:r>
            <a:r>
              <a:rPr lang="cs-CZ" sz="2400" dirty="0"/>
              <a:t> vyžadovat </a:t>
            </a:r>
            <a:r>
              <a:rPr lang="cs-CZ" sz="2400" b="1" dirty="0"/>
              <a:t>provedení zkoušky krve </a:t>
            </a:r>
            <a:r>
              <a:rPr lang="cs-CZ" sz="2400" dirty="0"/>
              <a:t>nebo jiného podobného úkonu, </a:t>
            </a:r>
          </a:p>
          <a:p>
            <a:pPr>
              <a:lnSpc>
                <a:spcPct val="100000"/>
              </a:lnSpc>
            </a:pPr>
            <a:r>
              <a:rPr lang="cs-CZ" sz="2400" i="1" dirty="0"/>
              <a:t>f)</a:t>
            </a:r>
            <a:r>
              <a:rPr lang="cs-CZ" sz="2400" dirty="0"/>
              <a:t> pořizovat </a:t>
            </a:r>
            <a:r>
              <a:rPr lang="cs-CZ" sz="2400" b="1" dirty="0"/>
              <a:t>zvukové a obrazové záznamy </a:t>
            </a:r>
            <a:r>
              <a:rPr lang="cs-CZ" sz="2400" dirty="0"/>
              <a:t>osob, snímat </a:t>
            </a:r>
            <a:r>
              <a:rPr lang="cs-CZ" sz="2400" b="1" dirty="0"/>
              <a:t>daktyloskopické otisky</a:t>
            </a:r>
            <a:r>
              <a:rPr lang="cs-CZ" sz="2400" dirty="0"/>
              <a:t>, provádět osobou téhož pohlaví nebo lékařem </a:t>
            </a:r>
            <a:r>
              <a:rPr lang="cs-CZ" sz="2400" b="1" dirty="0"/>
              <a:t>prohlídku těla </a:t>
            </a:r>
            <a:r>
              <a:rPr lang="cs-CZ" sz="2400" dirty="0"/>
              <a:t>a jeho zevní měření, </a:t>
            </a:r>
          </a:p>
          <a:p>
            <a:pPr>
              <a:lnSpc>
                <a:spcPct val="100000"/>
              </a:lnSpc>
            </a:pPr>
            <a:r>
              <a:rPr lang="cs-CZ" sz="2400" i="1" dirty="0"/>
              <a:t>g)</a:t>
            </a:r>
            <a:r>
              <a:rPr lang="cs-CZ" sz="2400" dirty="0"/>
              <a:t> za podmínek stanovených v § 76 </a:t>
            </a:r>
            <a:r>
              <a:rPr lang="cs-CZ" sz="2400" b="1" dirty="0"/>
              <a:t>zadržet podezřelou osobu</a:t>
            </a:r>
            <a:r>
              <a:rPr lang="cs-CZ" sz="2400" dirty="0"/>
              <a:t>,</a:t>
            </a:r>
          </a:p>
          <a:p>
            <a:pPr>
              <a:lnSpc>
                <a:spcPct val="100000"/>
              </a:lnSpc>
            </a:pPr>
            <a:r>
              <a:rPr lang="cs-CZ" sz="2400" i="1" dirty="0"/>
              <a:t>h)</a:t>
            </a:r>
            <a:r>
              <a:rPr lang="cs-CZ" sz="2400" dirty="0"/>
              <a:t> za podmínek stanovených v § 78 až 81 </a:t>
            </a:r>
            <a:r>
              <a:rPr lang="cs-CZ" sz="2400" b="1" dirty="0"/>
              <a:t>zajišťovat věci,</a:t>
            </a:r>
          </a:p>
          <a:p>
            <a:pPr>
              <a:lnSpc>
                <a:spcPct val="100000"/>
              </a:lnSpc>
            </a:pPr>
            <a:r>
              <a:rPr lang="cs-CZ" sz="2400" i="1" dirty="0"/>
              <a:t>i)</a:t>
            </a:r>
            <a:r>
              <a:rPr lang="cs-CZ" sz="2400" dirty="0"/>
              <a:t> provádět </a:t>
            </a:r>
            <a:r>
              <a:rPr lang="cs-CZ" sz="2400" b="1" dirty="0"/>
              <a:t>neodkladné nebo neopakovatelné úkony</a:t>
            </a:r>
            <a:r>
              <a:rPr lang="cs-CZ" sz="2400" dirty="0"/>
              <a:t>,</a:t>
            </a:r>
          </a:p>
          <a:p>
            <a:pPr>
              <a:lnSpc>
                <a:spcPct val="100000"/>
              </a:lnSpc>
            </a:pPr>
            <a:r>
              <a:rPr lang="cs-CZ" sz="2400" dirty="0"/>
              <a:t>+ iniciovat potřebná rozhodnutí státního zástupce či soudu (např. operativně pátrací prostředky</a:t>
            </a:r>
          </a:p>
          <a:p>
            <a:pPr marL="533400" indent="-533400" algn="just">
              <a:lnSpc>
                <a:spcPct val="100000"/>
              </a:lnSpc>
            </a:pPr>
            <a:endParaRPr lang="cs-CZ" sz="2400"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16</a:t>
            </a:fld>
            <a:endParaRPr lang="cs-CZ"/>
          </a:p>
        </p:txBody>
      </p:sp>
    </p:spTree>
    <p:extLst>
      <p:ext uri="{BB962C8B-B14F-4D97-AF65-F5344CB8AC3E}">
        <p14:creationId xmlns:p14="http://schemas.microsoft.com/office/powerpoint/2010/main" val="348126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719400" y="0"/>
            <a:ext cx="10753200" cy="451576"/>
          </a:xfrm>
        </p:spPr>
        <p:txBody>
          <a:bodyPr/>
          <a:lstStyle/>
          <a:p>
            <a:pPr algn="ctr" eaLnBrk="1" hangingPunct="1"/>
            <a:r>
              <a:rPr lang="cs-CZ" b="1" dirty="0"/>
              <a:t>Úkoly státního zástupce v přípravném řízení</a:t>
            </a:r>
            <a:endParaRPr lang="cs-CZ" dirty="0"/>
          </a:p>
        </p:txBody>
      </p:sp>
      <p:sp>
        <p:nvSpPr>
          <p:cNvPr id="5123" name="Zástupný symbol pro obsah 2"/>
          <p:cNvSpPr>
            <a:spLocks noGrp="1"/>
          </p:cNvSpPr>
          <p:nvPr>
            <p:ph idx="1"/>
          </p:nvPr>
        </p:nvSpPr>
        <p:spPr>
          <a:xfrm>
            <a:off x="0" y="125835"/>
            <a:ext cx="11778143" cy="5311884"/>
          </a:xfrm>
        </p:spPr>
        <p:txBody>
          <a:bodyPr/>
          <a:lstStyle/>
          <a:p>
            <a:pPr marL="533400" indent="-533400" algn="just"/>
            <a:r>
              <a:rPr lang="cs-CZ" dirty="0"/>
              <a:t>funkce dozorová</a:t>
            </a:r>
          </a:p>
          <a:p>
            <a:pPr marL="785400" lvl="1" indent="-533400" algn="just"/>
            <a:r>
              <a:rPr lang="cs-CZ" sz="2400" dirty="0"/>
              <a:t>je jeho odpovědností, aby přípravné řízení probíhalo podle zákona, aby v něm byla chráněna práva osoby, proti níž se řízení vede, jakož i dalších osob (např. poškozeného)</a:t>
            </a:r>
          </a:p>
          <a:p>
            <a:pPr marL="533400" indent="-533400" algn="just"/>
            <a:r>
              <a:rPr lang="cs-CZ" dirty="0"/>
              <a:t>funkce řídící</a:t>
            </a:r>
          </a:p>
          <a:p>
            <a:pPr marL="785400" lvl="1" indent="-533400" algn="just"/>
            <a:r>
              <a:rPr lang="cs-CZ" sz="2400" dirty="0"/>
              <a:t>je oprávněn usměrňovat činnost policejního orgánu, aby byl naplněn účel přípravného řízení</a:t>
            </a:r>
          </a:p>
          <a:p>
            <a:pPr marL="533400" indent="-533400" algn="just"/>
            <a:r>
              <a:rPr lang="cs-CZ" dirty="0"/>
              <a:t>funkce návrhová</a:t>
            </a:r>
          </a:p>
          <a:p>
            <a:pPr marL="785400" lvl="1" indent="-533400" algn="just"/>
            <a:r>
              <a:rPr lang="cs-CZ" sz="2400" dirty="0"/>
              <a:t>je-li potřeba již v přípravném řízení rozhodnutí soudu, návrh na jeho vydání činí státní zástupce (např. návrh na vzetí do vazby, na vydání příkazu k domovní prohlídce atd.)</a:t>
            </a:r>
          </a:p>
          <a:p>
            <a:pPr marL="533400" indent="-533400" algn="just"/>
            <a:r>
              <a:rPr lang="cs-CZ" dirty="0"/>
              <a:t>funkce rozhodovací</a:t>
            </a:r>
          </a:p>
          <a:p>
            <a:pPr marL="785400" lvl="1" indent="-533400" algn="just"/>
            <a:r>
              <a:rPr lang="cs-CZ" sz="2400" dirty="0"/>
              <a:t>o některých úkonech rozhoduje sám (např. zadržení zásilky, „pouliční“ sledování osob a věcí atd.)</a:t>
            </a:r>
          </a:p>
          <a:p>
            <a:pPr marL="533400" indent="-533400" algn="just"/>
            <a:r>
              <a:rPr lang="cs-CZ" dirty="0"/>
              <a:t>další funkce </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17</a:t>
            </a:fld>
            <a:endParaRPr lang="cs-CZ"/>
          </a:p>
        </p:txBody>
      </p:sp>
    </p:spTree>
    <p:extLst>
      <p:ext uri="{BB962C8B-B14F-4D97-AF65-F5344CB8AC3E}">
        <p14:creationId xmlns:p14="http://schemas.microsoft.com/office/powerpoint/2010/main" val="3160919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719400" y="300551"/>
            <a:ext cx="10753200" cy="451576"/>
          </a:xfrm>
        </p:spPr>
        <p:txBody>
          <a:bodyPr/>
          <a:lstStyle/>
          <a:p>
            <a:pPr algn="ctr" eaLnBrk="1" hangingPunct="1"/>
            <a:r>
              <a:rPr lang="cs-CZ" b="1" dirty="0"/>
              <a:t>Pravomoci SZ vůči policejnímu </a:t>
            </a:r>
            <a:r>
              <a:rPr lang="cs-CZ" b="1" dirty="0" err="1"/>
              <a:t>org</a:t>
            </a:r>
            <a:r>
              <a:rPr lang="cs-CZ" b="1" dirty="0"/>
              <a:t>.</a:t>
            </a:r>
            <a:endParaRPr lang="cs-CZ" dirty="0"/>
          </a:p>
        </p:txBody>
      </p:sp>
      <p:sp>
        <p:nvSpPr>
          <p:cNvPr id="5123" name="Zástupný symbol pro obsah 2"/>
          <p:cNvSpPr>
            <a:spLocks noGrp="1"/>
          </p:cNvSpPr>
          <p:nvPr>
            <p:ph idx="1"/>
          </p:nvPr>
        </p:nvSpPr>
        <p:spPr>
          <a:xfrm>
            <a:off x="719400" y="970549"/>
            <a:ext cx="10753200" cy="4139998"/>
          </a:xfrm>
        </p:spPr>
        <p:txBody>
          <a:bodyPr/>
          <a:lstStyle/>
          <a:p>
            <a:pPr marL="533400" indent="-533400" algn="just">
              <a:lnSpc>
                <a:spcPct val="100000"/>
              </a:lnSpc>
              <a:spcAft>
                <a:spcPts val="600"/>
              </a:spcAft>
            </a:pPr>
            <a:r>
              <a:rPr lang="cs-CZ" dirty="0"/>
              <a:t>SZ si může vyhradit poskytování určitých informací (§ 8a odst. 3 TŘ)</a:t>
            </a:r>
          </a:p>
          <a:p>
            <a:pPr marL="533400" indent="-533400" algn="just">
              <a:lnSpc>
                <a:spcPct val="100000"/>
              </a:lnSpc>
              <a:spcAft>
                <a:spcPts val="600"/>
              </a:spcAft>
            </a:pPr>
            <a:r>
              <a:rPr lang="cs-CZ" dirty="0"/>
              <a:t>rozhodování o stížnostech proti usnesením PO (§ 146 odst. 2 písm. a) TŘ)</a:t>
            </a:r>
          </a:p>
          <a:p>
            <a:pPr marL="533400" indent="-533400" algn="just">
              <a:lnSpc>
                <a:spcPct val="100000"/>
              </a:lnSpc>
              <a:spcAft>
                <a:spcPts val="600"/>
              </a:spcAft>
            </a:pPr>
            <a:r>
              <a:rPr lang="cs-CZ" dirty="0"/>
              <a:t>oprávnění dle § 157 odst. 2 TŘ</a:t>
            </a:r>
          </a:p>
          <a:p>
            <a:pPr marL="533400" indent="-533400" algn="just">
              <a:lnSpc>
                <a:spcPct val="100000"/>
              </a:lnSpc>
              <a:spcAft>
                <a:spcPts val="600"/>
              </a:spcAft>
            </a:pPr>
            <a:r>
              <a:rPr lang="cs-CZ" dirty="0"/>
              <a:t>dozor státního zástupce dle § 174 TŘ</a:t>
            </a:r>
          </a:p>
          <a:p>
            <a:pPr marL="533400" indent="-533400" algn="just">
              <a:lnSpc>
                <a:spcPct val="100000"/>
              </a:lnSpc>
              <a:spcAft>
                <a:spcPts val="600"/>
              </a:spcAft>
            </a:pPr>
            <a:r>
              <a:rPr lang="cs-CZ" dirty="0"/>
              <a:t>přezkum důvodů odepření přístupu do spisu policejním orgánem (§ 65 odst. 2 TŘ) </a:t>
            </a:r>
          </a:p>
          <a:p>
            <a:pPr marL="533400" indent="-533400" algn="just">
              <a:lnSpc>
                <a:spcPct val="100000"/>
              </a:lnSpc>
              <a:spcAft>
                <a:spcPts val="600"/>
              </a:spcAft>
            </a:pPr>
            <a:r>
              <a:rPr lang="cs-CZ" dirty="0"/>
              <a:t>přezkum postupu policejního orgánu dle § 157a odst. 1 TŘ</a:t>
            </a:r>
          </a:p>
          <a:p>
            <a:pPr marL="533400" indent="-533400" algn="just">
              <a:lnSpc>
                <a:spcPct val="100000"/>
              </a:lnSpc>
              <a:spcAft>
                <a:spcPts val="600"/>
              </a:spcAft>
            </a:pPr>
            <a:r>
              <a:rPr lang="cs-CZ" dirty="0"/>
              <a:t>povinnost zaslat opis ÚZ o zahájení úkonů TŘ státnímu zástupci do 48 hodin (§ 158  odst. 3 TŘ)</a:t>
            </a:r>
          </a:p>
          <a:p>
            <a:pPr marL="533400" indent="-533400" algn="just">
              <a:lnSpc>
                <a:spcPct val="100000"/>
              </a:lnSpc>
              <a:spcAft>
                <a:spcPts val="600"/>
              </a:spcAft>
            </a:pPr>
            <a:r>
              <a:rPr lang="cs-CZ" dirty="0"/>
              <a:t>kontrola lhůt (§ 159 odst. 2 a 3 TŘ + 167 odst. 2 a 3 TŘ)</a:t>
            </a:r>
          </a:p>
          <a:p>
            <a:pPr marL="252000" lvl="1" indent="0" algn="just">
              <a:buNone/>
            </a:pPr>
            <a:r>
              <a:rPr lang="cs-CZ" dirty="0"/>
              <a:t> </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18</a:t>
            </a:fld>
            <a:endParaRPr lang="cs-CZ"/>
          </a:p>
        </p:txBody>
      </p:sp>
    </p:spTree>
    <p:extLst>
      <p:ext uri="{BB962C8B-B14F-4D97-AF65-F5344CB8AC3E}">
        <p14:creationId xmlns:p14="http://schemas.microsoft.com/office/powerpoint/2010/main" val="1366751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B3FCF57-9B81-45D0-A286-D94122E256EF}"/>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3" name="Nadpis 2">
            <a:extLst>
              <a:ext uri="{FF2B5EF4-FFF2-40B4-BE49-F238E27FC236}">
                <a16:creationId xmlns:a16="http://schemas.microsoft.com/office/drawing/2014/main" id="{EB4FA7E6-45D9-44A3-9AF9-495654091C13}"/>
              </a:ext>
            </a:extLst>
          </p:cNvPr>
          <p:cNvSpPr>
            <a:spLocks noGrp="1"/>
          </p:cNvSpPr>
          <p:nvPr>
            <p:ph type="title"/>
          </p:nvPr>
        </p:nvSpPr>
        <p:spPr>
          <a:xfrm>
            <a:off x="666000" y="487575"/>
            <a:ext cx="10753200" cy="451576"/>
          </a:xfrm>
        </p:spPr>
        <p:txBody>
          <a:bodyPr/>
          <a:lstStyle/>
          <a:p>
            <a:pPr algn="ctr"/>
            <a:r>
              <a:rPr lang="cs-CZ" dirty="0"/>
              <a:t>Oprávnění státního zástupce dle § 157 odst. 2 TŘ</a:t>
            </a:r>
          </a:p>
        </p:txBody>
      </p:sp>
      <p:sp>
        <p:nvSpPr>
          <p:cNvPr id="4" name="Zástupný obsah 3">
            <a:extLst>
              <a:ext uri="{FF2B5EF4-FFF2-40B4-BE49-F238E27FC236}">
                <a16:creationId xmlns:a16="http://schemas.microsoft.com/office/drawing/2014/main" id="{5440837B-3EED-49FD-80B9-C927CBBE56D6}"/>
              </a:ext>
            </a:extLst>
          </p:cNvPr>
          <p:cNvSpPr>
            <a:spLocks noGrp="1"/>
          </p:cNvSpPr>
          <p:nvPr>
            <p:ph idx="1"/>
          </p:nvPr>
        </p:nvSpPr>
        <p:spPr>
          <a:xfrm>
            <a:off x="414000" y="1171576"/>
            <a:ext cx="10753200" cy="4139998"/>
          </a:xfrm>
        </p:spPr>
        <p:txBody>
          <a:bodyPr/>
          <a:lstStyle/>
          <a:p>
            <a:r>
              <a:rPr lang="cs-CZ" dirty="0"/>
              <a:t>uložit policejnímu orgánu provedení takových úkonů, které je tento orgán oprávněn provést a jichž je třeba k objasnění věci nebo ke zjištění pachatele. </a:t>
            </a:r>
          </a:p>
          <a:p>
            <a:r>
              <a:rPr lang="cs-CZ" dirty="0"/>
              <a:t>vyžadovat od policejního orgánu spisy, včetně spisů, v nichž nebylo zahájeno trestní řízení, dokumenty, materiály a zprávy o postupu při prověřování oznámení,</a:t>
            </a:r>
          </a:p>
          <a:p>
            <a:r>
              <a:rPr lang="cs-CZ" dirty="0"/>
              <a:t>odejmout kteroukoliv věc policejnímu orgánu a učinit opatření, aby věc byla přikázána jinému policejnímu orgánu,</a:t>
            </a:r>
          </a:p>
          <a:p>
            <a:r>
              <a:rPr lang="cs-CZ" dirty="0"/>
              <a:t>dočasně odložit zahájení trestního stíhání.</a:t>
            </a:r>
          </a:p>
        </p:txBody>
      </p:sp>
    </p:spTree>
    <p:extLst>
      <p:ext uri="{BB962C8B-B14F-4D97-AF65-F5344CB8AC3E}">
        <p14:creationId xmlns:p14="http://schemas.microsoft.com/office/powerpoint/2010/main" val="273437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C19BFB8-0FA4-4E01-AEA9-898D93D6AC6C}"/>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graphicFrame>
        <p:nvGraphicFramePr>
          <p:cNvPr id="5" name="Object 2">
            <a:extLst>
              <a:ext uri="{FF2B5EF4-FFF2-40B4-BE49-F238E27FC236}">
                <a16:creationId xmlns:a16="http://schemas.microsoft.com/office/drawing/2014/main" id="{C0C64E5A-00DF-4B5B-BA8D-BEE044820FAE}"/>
              </a:ext>
            </a:extLst>
          </p:cNvPr>
          <p:cNvGraphicFramePr>
            <a:graphicFrameLocks noGrp="1" noChangeAspect="1"/>
          </p:cNvGraphicFramePr>
          <p:nvPr>
            <p:ph idx="1"/>
          </p:nvPr>
        </p:nvGraphicFramePr>
        <p:xfrm>
          <a:off x="447675" y="501650"/>
          <a:ext cx="11279188" cy="7138988"/>
        </p:xfrm>
        <a:graphic>
          <a:graphicData uri="http://schemas.openxmlformats.org/presentationml/2006/ole">
            <mc:AlternateContent xmlns:mc="http://schemas.openxmlformats.org/markup-compatibility/2006">
              <mc:Choice xmlns:v="urn:schemas-microsoft-com:vml" Requires="v">
                <p:oleObj spid="_x0000_s2054" name="Document" r:id="rId3" imgW="9125033" imgH="5774758" progId="Word.Document.8">
                  <p:embed/>
                </p:oleObj>
              </mc:Choice>
              <mc:Fallback>
                <p:oleObj name="Document" r:id="rId3" imgW="9125033" imgH="5774758" progId="Word.Document.8">
                  <p:embed/>
                  <p:pic>
                    <p:nvPicPr>
                      <p:cNvPr id="5" name="Object 2">
                        <a:extLst>
                          <a:ext uri="{FF2B5EF4-FFF2-40B4-BE49-F238E27FC236}">
                            <a16:creationId xmlns:a16="http://schemas.microsoft.com/office/drawing/2014/main" id="{C0C64E5A-00DF-4B5B-BA8D-BEE044820FAE}"/>
                          </a:ext>
                        </a:extLst>
                      </p:cNvPr>
                      <p:cNvPicPr>
                        <a:picLocks noChangeAspect="1" noChangeArrowheads="1"/>
                      </p:cNvPicPr>
                      <p:nvPr/>
                    </p:nvPicPr>
                    <p:blipFill>
                      <a:blip r:embed="rId4"/>
                      <a:srcRect/>
                      <a:stretch>
                        <a:fillRect/>
                      </a:stretch>
                    </p:blipFill>
                    <p:spPr bwMode="auto">
                      <a:xfrm>
                        <a:off x="447675" y="501650"/>
                        <a:ext cx="11279188" cy="713898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2973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B3FCF57-9B81-45D0-A286-D94122E256EF}"/>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3" name="Nadpis 2">
            <a:extLst>
              <a:ext uri="{FF2B5EF4-FFF2-40B4-BE49-F238E27FC236}">
                <a16:creationId xmlns:a16="http://schemas.microsoft.com/office/drawing/2014/main" id="{EB4FA7E6-45D9-44A3-9AF9-495654091C13}"/>
              </a:ext>
            </a:extLst>
          </p:cNvPr>
          <p:cNvSpPr>
            <a:spLocks noGrp="1"/>
          </p:cNvSpPr>
          <p:nvPr>
            <p:ph type="title"/>
          </p:nvPr>
        </p:nvSpPr>
        <p:spPr>
          <a:xfrm>
            <a:off x="666000" y="487575"/>
            <a:ext cx="10753200" cy="451576"/>
          </a:xfrm>
        </p:spPr>
        <p:txBody>
          <a:bodyPr/>
          <a:lstStyle/>
          <a:p>
            <a:pPr algn="ctr"/>
            <a:r>
              <a:rPr lang="cs-CZ" dirty="0"/>
              <a:t>Dozor státního zástupce dle § 174 TŘ</a:t>
            </a:r>
          </a:p>
        </p:txBody>
      </p:sp>
      <p:sp>
        <p:nvSpPr>
          <p:cNvPr id="4" name="Zástupný obsah 3">
            <a:extLst>
              <a:ext uri="{FF2B5EF4-FFF2-40B4-BE49-F238E27FC236}">
                <a16:creationId xmlns:a16="http://schemas.microsoft.com/office/drawing/2014/main" id="{5440837B-3EED-49FD-80B9-C927CBBE56D6}"/>
              </a:ext>
            </a:extLst>
          </p:cNvPr>
          <p:cNvSpPr>
            <a:spLocks noGrp="1"/>
          </p:cNvSpPr>
          <p:nvPr>
            <p:ph idx="1"/>
          </p:nvPr>
        </p:nvSpPr>
        <p:spPr>
          <a:xfrm>
            <a:off x="414000" y="1171576"/>
            <a:ext cx="10753200" cy="4139998"/>
          </a:xfrm>
        </p:spPr>
        <p:txBody>
          <a:bodyPr/>
          <a:lstStyle/>
          <a:p>
            <a:pPr marL="533400" lvl="1" indent="-533400" algn="just"/>
            <a:r>
              <a:rPr lang="cs-CZ" sz="2800" dirty="0">
                <a:ea typeface="+mn-ea"/>
                <a:cs typeface="+mn-cs"/>
              </a:rPr>
              <a:t>a) dávat závazné pokyny k vyšetřování trestných činů,</a:t>
            </a:r>
          </a:p>
          <a:p>
            <a:pPr marL="533400" lvl="1" indent="-533400" algn="just"/>
            <a:r>
              <a:rPr lang="cs-CZ" sz="2800" dirty="0">
                <a:ea typeface="+mn-ea"/>
                <a:cs typeface="+mn-cs"/>
              </a:rPr>
              <a:t>b) vyžadovat od policejního orgánu spisy, dokumenty, materiály a zprávy o spáchaných trestných činech za účelem prověrky, zda policejní orgán včas zahajuje trestní stíhání a řádně v něm postupuje,</a:t>
            </a:r>
          </a:p>
          <a:p>
            <a:pPr marL="533400" lvl="1" indent="-533400" algn="just"/>
            <a:r>
              <a:rPr lang="cs-CZ" sz="2800" dirty="0">
                <a:ea typeface="+mn-ea"/>
                <a:cs typeface="+mn-cs"/>
              </a:rPr>
              <a:t>c) zúčastnit se provádění úkonů policejního orgánu, osobně provést jednotlivý úkon nebo i celé vyšetřování a vydat rozhodnutí v kterékoliv věci</a:t>
            </a:r>
          </a:p>
          <a:p>
            <a:pPr marL="533400" lvl="1" indent="-533400" algn="just"/>
            <a:r>
              <a:rPr lang="cs-CZ" sz="2800" dirty="0">
                <a:ea typeface="+mn-ea"/>
                <a:cs typeface="+mn-cs"/>
              </a:rPr>
              <a:t>d) vracet věc policejnímu orgánu se svými pokyny k doplnění,</a:t>
            </a:r>
          </a:p>
          <a:p>
            <a:pPr marL="533400" lvl="1" indent="-533400" algn="just"/>
            <a:r>
              <a:rPr lang="cs-CZ" sz="2800" dirty="0">
                <a:ea typeface="+mn-ea"/>
                <a:cs typeface="+mn-cs"/>
              </a:rPr>
              <a:t>e) rušit nezákonná nebo neodůvodněná rozhodnutí a opatření policejního orgánu, která může nahrazovat vlastními; </a:t>
            </a:r>
          </a:p>
          <a:p>
            <a:pPr marL="533400" lvl="1" indent="-533400" algn="just"/>
            <a:r>
              <a:rPr lang="cs-CZ" sz="2800" dirty="0">
                <a:ea typeface="+mn-ea"/>
                <a:cs typeface="+mn-cs"/>
              </a:rPr>
              <a:t>f) přikázat, aby úkony ve věci prováděla jiná osoba služebně činná v policejním orgánu</a:t>
            </a:r>
          </a:p>
        </p:txBody>
      </p:sp>
    </p:spTree>
    <p:extLst>
      <p:ext uri="{BB962C8B-B14F-4D97-AF65-F5344CB8AC3E}">
        <p14:creationId xmlns:p14="http://schemas.microsoft.com/office/powerpoint/2010/main" val="1550478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4626E82-2D19-40B4-BB6F-09FC5F85CED8}"/>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3" name="Nadpis 2">
            <a:extLst>
              <a:ext uri="{FF2B5EF4-FFF2-40B4-BE49-F238E27FC236}">
                <a16:creationId xmlns:a16="http://schemas.microsoft.com/office/drawing/2014/main" id="{A092E78B-AEF4-4E33-BFB7-8E7CAE779892}"/>
              </a:ext>
            </a:extLst>
          </p:cNvPr>
          <p:cNvSpPr>
            <a:spLocks noGrp="1"/>
          </p:cNvSpPr>
          <p:nvPr>
            <p:ph type="title"/>
          </p:nvPr>
        </p:nvSpPr>
        <p:spPr>
          <a:xfrm>
            <a:off x="720000" y="241828"/>
            <a:ext cx="10753200" cy="451576"/>
          </a:xfrm>
        </p:spPr>
        <p:txBody>
          <a:bodyPr/>
          <a:lstStyle/>
          <a:p>
            <a:pPr algn="ctr"/>
            <a:r>
              <a:rPr lang="cs-CZ" dirty="0"/>
              <a:t>Úkony, které může v přípravném řízení provést jen SZ (nikoliv PO)</a:t>
            </a:r>
          </a:p>
        </p:txBody>
      </p:sp>
      <p:sp>
        <p:nvSpPr>
          <p:cNvPr id="4" name="Zástupný obsah 3">
            <a:extLst>
              <a:ext uri="{FF2B5EF4-FFF2-40B4-BE49-F238E27FC236}">
                <a16:creationId xmlns:a16="http://schemas.microsoft.com/office/drawing/2014/main" id="{44AE3F4D-801E-48F7-876A-3EE9932EFED8}"/>
              </a:ext>
            </a:extLst>
          </p:cNvPr>
          <p:cNvSpPr>
            <a:spLocks noGrp="1"/>
          </p:cNvSpPr>
          <p:nvPr>
            <p:ph idx="1"/>
          </p:nvPr>
        </p:nvSpPr>
        <p:spPr>
          <a:xfrm>
            <a:off x="720000" y="1692002"/>
            <a:ext cx="11150422" cy="4139998"/>
          </a:xfrm>
        </p:spPr>
        <p:txBody>
          <a:bodyPr/>
          <a:lstStyle/>
          <a:p>
            <a:pPr>
              <a:lnSpc>
                <a:spcPct val="100000"/>
              </a:lnSpc>
            </a:pPr>
            <a:r>
              <a:rPr lang="cs-CZ" dirty="0"/>
              <a:t>požadovat údaje, které jsou předmětem bankovního tajemství a informace od správce daně (§ 8 odst. 2 TŘ)</a:t>
            </a:r>
          </a:p>
          <a:p>
            <a:pPr>
              <a:lnSpc>
                <a:spcPct val="100000"/>
              </a:lnSpc>
            </a:pPr>
            <a:r>
              <a:rPr lang="cs-CZ" dirty="0"/>
              <a:t>ustanovení opatrovníka obviněnému (§ 34 odst. 2 TŘ), zúčastněné osobě (§ 42 odst. 4 TŘ) či poškozenému (§ 45 odst. 2 TŘ)</a:t>
            </a:r>
          </a:p>
          <a:p>
            <a:pPr>
              <a:lnSpc>
                <a:spcPct val="100000"/>
              </a:lnSpc>
            </a:pPr>
            <a:r>
              <a:rPr lang="cs-CZ" dirty="0"/>
              <a:t>určení obhájce k přijímání písemností (§ 37 odst. 3 TŘ)</a:t>
            </a:r>
          </a:p>
          <a:p>
            <a:pPr>
              <a:lnSpc>
                <a:spcPct val="100000"/>
              </a:lnSpc>
            </a:pPr>
            <a:r>
              <a:rPr lang="cs-CZ" dirty="0"/>
              <a:t>zajištění nároku poškozeného (§ 47 odst. 2 TŘ)</a:t>
            </a:r>
          </a:p>
          <a:p>
            <a:pPr>
              <a:lnSpc>
                <a:spcPct val="100000"/>
              </a:lnSpc>
            </a:pPr>
            <a:r>
              <a:rPr lang="cs-CZ" dirty="0"/>
              <a:t>žádat vzetí obviněného do vazby (§ 73b odst. 1 TŘ) + další návrhy</a:t>
            </a:r>
          </a:p>
          <a:p>
            <a:pPr>
              <a:lnSpc>
                <a:spcPct val="100000"/>
              </a:lnSpc>
            </a:pPr>
            <a:r>
              <a:rPr lang="cs-CZ" dirty="0"/>
              <a:t>propustit obviněného z vazby (§ 73b odst. 6 TŘ)</a:t>
            </a:r>
          </a:p>
          <a:p>
            <a:pPr>
              <a:lnSpc>
                <a:spcPct val="100000"/>
              </a:lnSpc>
            </a:pPr>
            <a:r>
              <a:rPr lang="cs-CZ" dirty="0"/>
              <a:t>dát souhlas se zadržením podezřelého (§ 76 odst. 1 TŘ)</a:t>
            </a:r>
          </a:p>
          <a:p>
            <a:pPr>
              <a:lnSpc>
                <a:spcPct val="100000"/>
              </a:lnSpc>
            </a:pPr>
            <a:r>
              <a:rPr lang="cs-CZ" dirty="0"/>
              <a:t>dát souhlas se zajištěním nástrojů a výnosů (§ 79a odst. 1 TŘ)</a:t>
            </a:r>
          </a:p>
          <a:p>
            <a:pPr>
              <a:lnSpc>
                <a:spcPct val="100000"/>
              </a:lnSpc>
            </a:pPr>
            <a:r>
              <a:rPr lang="cs-CZ" dirty="0"/>
              <a:t>rozhodnout o zničení odňaté věci (§ 81b odst. 1 TŘ)</a:t>
            </a:r>
          </a:p>
        </p:txBody>
      </p:sp>
    </p:spTree>
    <p:extLst>
      <p:ext uri="{BB962C8B-B14F-4D97-AF65-F5344CB8AC3E}">
        <p14:creationId xmlns:p14="http://schemas.microsoft.com/office/powerpoint/2010/main" val="121262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4626E82-2D19-40B4-BB6F-09FC5F85CED8}"/>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Zástupný obsah 3">
            <a:extLst>
              <a:ext uri="{FF2B5EF4-FFF2-40B4-BE49-F238E27FC236}">
                <a16:creationId xmlns:a16="http://schemas.microsoft.com/office/drawing/2014/main" id="{44AE3F4D-801E-48F7-876A-3EE9932EFED8}"/>
              </a:ext>
            </a:extLst>
          </p:cNvPr>
          <p:cNvSpPr>
            <a:spLocks noGrp="1"/>
          </p:cNvSpPr>
          <p:nvPr>
            <p:ph idx="1"/>
          </p:nvPr>
        </p:nvSpPr>
        <p:spPr>
          <a:xfrm>
            <a:off x="293615" y="0"/>
            <a:ext cx="11811699" cy="5832000"/>
          </a:xfrm>
        </p:spPr>
        <p:txBody>
          <a:bodyPr/>
          <a:lstStyle/>
          <a:p>
            <a:pPr>
              <a:lnSpc>
                <a:spcPct val="100000"/>
              </a:lnSpc>
            </a:pPr>
            <a:r>
              <a:rPr lang="cs-CZ" dirty="0"/>
              <a:t>nařídit osobní prohlídku (§ 83b odst. 1 TŘ)</a:t>
            </a:r>
          </a:p>
          <a:p>
            <a:pPr>
              <a:lnSpc>
                <a:spcPct val="100000"/>
              </a:lnSpc>
            </a:pPr>
            <a:r>
              <a:rPr lang="cs-CZ" dirty="0"/>
              <a:t>nařídit zadržení (§ 86 odst. 1 TŘ) či sledování zásilky (§ 87b odst. 1 TŘ)</a:t>
            </a:r>
          </a:p>
          <a:p>
            <a:pPr algn="just">
              <a:lnSpc>
                <a:spcPct val="100000"/>
              </a:lnSpc>
            </a:pPr>
            <a:r>
              <a:rPr lang="cs-CZ" dirty="0"/>
              <a:t>uložit předběžné opatření zákazu styku s určitými osobami, držet a přechovávat věci, které mohou sloužit k páchání trestné činnosti, užívat, držet nebo přechovávat alkoholické nápoje nebo jiné návykové látky a zákazu her a sázek (§ 88m odst. 2 TŘ)</a:t>
            </a:r>
          </a:p>
          <a:p>
            <a:pPr algn="just">
              <a:lnSpc>
                <a:spcPct val="100000"/>
              </a:lnSpc>
            </a:pPr>
            <a:r>
              <a:rPr lang="cs-CZ" dirty="0"/>
              <a:t>udělit souhlas s překonáním odporu při prohlídce těla (§ 114 odst. 4 TŘ)</a:t>
            </a:r>
          </a:p>
          <a:p>
            <a:pPr algn="just">
              <a:lnSpc>
                <a:spcPct val="100000"/>
              </a:lnSpc>
            </a:pPr>
            <a:r>
              <a:rPr lang="cs-CZ" dirty="0"/>
              <a:t>rozhodnout o exhumaci či o pohřbení mrtvoly, u níž je podezření na násilnou smrt (§ 115 TŘ)</a:t>
            </a:r>
          </a:p>
          <a:p>
            <a:pPr algn="just">
              <a:lnSpc>
                <a:spcPct val="100000"/>
              </a:lnSpc>
            </a:pPr>
            <a:r>
              <a:rPr lang="cs-CZ" dirty="0"/>
              <a:t>rozhodnout o tom, že náklady znaleckého posudku ponese stát (§ 151a odst. 1 TŘ)</a:t>
            </a:r>
          </a:p>
          <a:p>
            <a:pPr algn="just">
              <a:lnSpc>
                <a:spcPct val="100000"/>
              </a:lnSpc>
            </a:pPr>
            <a:r>
              <a:rPr lang="cs-CZ" dirty="0"/>
              <a:t>řešit spory o příslušnost policejních orgánů (§ 158 odst. 11 TŘ)</a:t>
            </a:r>
          </a:p>
          <a:p>
            <a:pPr algn="just">
              <a:lnSpc>
                <a:spcPct val="100000"/>
              </a:lnSpc>
            </a:pPr>
            <a:r>
              <a:rPr lang="cs-CZ" dirty="0"/>
              <a:t>povolit předstíraný převod (§ 158c odst. 2 TŘ) či sledování osob a věcí, mají-li u něj být pořízeny audio(vizuální) záznamy (§ 158d odst. 2 TŘ)</a:t>
            </a:r>
          </a:p>
          <a:p>
            <a:pPr algn="just">
              <a:lnSpc>
                <a:spcPct val="100000"/>
              </a:lnSpc>
            </a:pPr>
            <a:r>
              <a:rPr lang="cs-CZ" dirty="0"/>
              <a:t>některá rozhodnutí, jimiž se řízení končí či odkládá</a:t>
            </a:r>
          </a:p>
        </p:txBody>
      </p:sp>
    </p:spTree>
    <p:extLst>
      <p:ext uri="{BB962C8B-B14F-4D97-AF65-F5344CB8AC3E}">
        <p14:creationId xmlns:p14="http://schemas.microsoft.com/office/powerpoint/2010/main" val="995338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4626E82-2D19-40B4-BB6F-09FC5F85CED8}"/>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3" name="Nadpis 2">
            <a:extLst>
              <a:ext uri="{FF2B5EF4-FFF2-40B4-BE49-F238E27FC236}">
                <a16:creationId xmlns:a16="http://schemas.microsoft.com/office/drawing/2014/main" id="{A092E78B-AEF4-4E33-BFB7-8E7CAE779892}"/>
              </a:ext>
            </a:extLst>
          </p:cNvPr>
          <p:cNvSpPr>
            <a:spLocks noGrp="1"/>
          </p:cNvSpPr>
          <p:nvPr>
            <p:ph type="title"/>
          </p:nvPr>
        </p:nvSpPr>
        <p:spPr>
          <a:xfrm>
            <a:off x="719400" y="166753"/>
            <a:ext cx="10753200" cy="451576"/>
          </a:xfrm>
        </p:spPr>
        <p:txBody>
          <a:bodyPr/>
          <a:lstStyle/>
          <a:p>
            <a:pPr algn="ctr"/>
            <a:r>
              <a:rPr lang="cs-CZ" dirty="0"/>
              <a:t>§ 175 – pouze SZ je oprávněn:</a:t>
            </a:r>
          </a:p>
        </p:txBody>
      </p:sp>
      <p:sp>
        <p:nvSpPr>
          <p:cNvPr id="4" name="Zástupný obsah 3">
            <a:extLst>
              <a:ext uri="{FF2B5EF4-FFF2-40B4-BE49-F238E27FC236}">
                <a16:creationId xmlns:a16="http://schemas.microsoft.com/office/drawing/2014/main" id="{44AE3F4D-801E-48F7-876A-3EE9932EFED8}"/>
              </a:ext>
            </a:extLst>
          </p:cNvPr>
          <p:cNvSpPr>
            <a:spLocks noGrp="1"/>
          </p:cNvSpPr>
          <p:nvPr>
            <p:ph idx="1"/>
          </p:nvPr>
        </p:nvSpPr>
        <p:spPr>
          <a:xfrm>
            <a:off x="141159" y="820668"/>
            <a:ext cx="12050841" cy="4979205"/>
          </a:xfrm>
        </p:spPr>
        <p:txBody>
          <a:bodyPr/>
          <a:lstStyle/>
          <a:p>
            <a:pPr>
              <a:lnSpc>
                <a:spcPct val="100000"/>
              </a:lnSpc>
            </a:pPr>
            <a:r>
              <a:rPr lang="cs-CZ" sz="2400" i="1" dirty="0"/>
              <a:t>a)</a:t>
            </a:r>
            <a:r>
              <a:rPr lang="cs-CZ" sz="2400" dirty="0"/>
              <a:t> rozhodnout o zastavení, podmíněném zastavení nebo přerušení trestního stíhání a o postoupení věci jinému orgánu,</a:t>
            </a:r>
          </a:p>
          <a:p>
            <a:pPr>
              <a:lnSpc>
                <a:spcPct val="100000"/>
              </a:lnSpc>
            </a:pPr>
            <a:r>
              <a:rPr lang="cs-CZ" sz="2400" i="1" dirty="0"/>
              <a:t>b)</a:t>
            </a:r>
            <a:r>
              <a:rPr lang="cs-CZ" sz="2400" dirty="0"/>
              <a:t> podat obžalobu,</a:t>
            </a:r>
          </a:p>
          <a:p>
            <a:pPr>
              <a:lnSpc>
                <a:spcPct val="100000"/>
              </a:lnSpc>
            </a:pPr>
            <a:r>
              <a:rPr lang="cs-CZ" sz="2400" i="1" dirty="0"/>
              <a:t>c)</a:t>
            </a:r>
            <a:r>
              <a:rPr lang="cs-CZ" sz="2400" dirty="0"/>
              <a:t> sjednat s obviněným dohodu o vině a trestu a podat soudu návrh na její schválení,</a:t>
            </a:r>
          </a:p>
          <a:p>
            <a:pPr>
              <a:lnSpc>
                <a:spcPct val="100000"/>
              </a:lnSpc>
            </a:pPr>
            <a:r>
              <a:rPr lang="cs-CZ" sz="2400" i="1" dirty="0"/>
              <a:t>d)</a:t>
            </a:r>
            <a:r>
              <a:rPr lang="cs-CZ" sz="2400" dirty="0"/>
              <a:t> rozhodnout o propuštění obviněného z vazby</a:t>
            </a:r>
          </a:p>
          <a:p>
            <a:pPr>
              <a:lnSpc>
                <a:spcPct val="100000"/>
              </a:lnSpc>
            </a:pPr>
            <a:r>
              <a:rPr lang="cs-CZ" sz="2400" i="1" dirty="0"/>
              <a:t>e)</a:t>
            </a:r>
            <a:r>
              <a:rPr lang="cs-CZ" sz="2400" dirty="0"/>
              <a:t> nařídit zajištění majetku obviněného a určit, na které prostředky a věci se toto zajištění nevztahuje, anebo zrušit takové zajištění,</a:t>
            </a:r>
          </a:p>
          <a:p>
            <a:pPr>
              <a:lnSpc>
                <a:spcPct val="100000"/>
              </a:lnSpc>
            </a:pPr>
            <a:r>
              <a:rPr lang="cs-CZ" sz="2400" i="1" dirty="0"/>
              <a:t>f)</a:t>
            </a:r>
            <a:r>
              <a:rPr lang="cs-CZ" sz="2400" dirty="0"/>
              <a:t> provést zajištění nároku poškozeného na náhradu škody nebo nemajetkové újmy nebo na vydání bezdůvodného obohacení a omezit nebo zrušit takové zajištění anebo věc z něho vyjmout,</a:t>
            </a:r>
          </a:p>
          <a:p>
            <a:pPr>
              <a:lnSpc>
                <a:spcPct val="100000"/>
              </a:lnSpc>
            </a:pPr>
            <a:r>
              <a:rPr lang="cs-CZ" sz="2400" i="1" dirty="0"/>
              <a:t>g)</a:t>
            </a:r>
            <a:r>
              <a:rPr lang="cs-CZ" sz="2400" dirty="0"/>
              <a:t> rozhodnout o zničení zajištěné věci podle § 81b,</a:t>
            </a:r>
          </a:p>
          <a:p>
            <a:pPr>
              <a:lnSpc>
                <a:spcPct val="100000"/>
              </a:lnSpc>
            </a:pPr>
            <a:r>
              <a:rPr lang="cs-CZ" sz="2400" i="1" dirty="0"/>
              <a:t>h)</a:t>
            </a:r>
            <a:r>
              <a:rPr lang="cs-CZ" sz="2400" dirty="0"/>
              <a:t> nařídit exhumaci mrtvoly,</a:t>
            </a:r>
          </a:p>
          <a:p>
            <a:pPr>
              <a:lnSpc>
                <a:spcPct val="100000"/>
              </a:lnSpc>
            </a:pPr>
            <a:r>
              <a:rPr lang="cs-CZ" sz="2400" i="1" dirty="0"/>
              <a:t>i)</a:t>
            </a:r>
            <a:r>
              <a:rPr lang="cs-CZ" sz="2400" dirty="0"/>
              <a:t> navrhnout vyžádání obviněného z ciziny nebo vydání evropského zatýkacího rozkazu,</a:t>
            </a:r>
          </a:p>
          <a:p>
            <a:pPr>
              <a:lnSpc>
                <a:spcPct val="100000"/>
              </a:lnSpc>
            </a:pPr>
            <a:r>
              <a:rPr lang="cs-CZ" sz="2400" i="1" dirty="0"/>
              <a:t>j)</a:t>
            </a:r>
            <a:r>
              <a:rPr lang="cs-CZ" sz="2400" dirty="0"/>
              <a:t> provést předběžné šetření v řízení o vydání do ciziny nebo v řízení o předání na základě evropského zatýkacího rozkazu.</a:t>
            </a:r>
          </a:p>
        </p:txBody>
      </p:sp>
    </p:spTree>
    <p:extLst>
      <p:ext uri="{BB962C8B-B14F-4D97-AF65-F5344CB8AC3E}">
        <p14:creationId xmlns:p14="http://schemas.microsoft.com/office/powerpoint/2010/main" val="4046571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Úkoly soudu v přípravném řízení</a:t>
            </a:r>
            <a:endParaRPr lang="cs-CZ" dirty="0"/>
          </a:p>
        </p:txBody>
      </p:sp>
      <p:sp>
        <p:nvSpPr>
          <p:cNvPr id="5123" name="Zástupný symbol pro obsah 2"/>
          <p:cNvSpPr>
            <a:spLocks noGrp="1"/>
          </p:cNvSpPr>
          <p:nvPr>
            <p:ph idx="1"/>
          </p:nvPr>
        </p:nvSpPr>
        <p:spPr/>
        <p:txBody>
          <a:bodyPr/>
          <a:lstStyle/>
          <a:p>
            <a:pPr marL="533400" indent="-533400" algn="just">
              <a:lnSpc>
                <a:spcPct val="100000"/>
              </a:lnSpc>
              <a:spcAft>
                <a:spcPts val="600"/>
              </a:spcAft>
            </a:pPr>
            <a:r>
              <a:rPr lang="cs-CZ" dirty="0"/>
              <a:t>odpovědnost za výsledek přípravného řízení má státní zástupce</a:t>
            </a:r>
          </a:p>
          <a:p>
            <a:pPr marL="533400" indent="-533400" algn="just">
              <a:lnSpc>
                <a:spcPct val="100000"/>
              </a:lnSpc>
              <a:spcAft>
                <a:spcPts val="600"/>
              </a:spcAft>
            </a:pPr>
            <a:r>
              <a:rPr lang="cs-CZ" dirty="0"/>
              <a:t>rozdělení rolí mezi mocí výkonnou a soudní v trestním řízení</a:t>
            </a:r>
          </a:p>
          <a:p>
            <a:pPr marL="533400" indent="-533400" algn="just">
              <a:lnSpc>
                <a:spcPct val="100000"/>
              </a:lnSpc>
              <a:spcAft>
                <a:spcPts val="600"/>
              </a:spcAft>
            </a:pPr>
            <a:r>
              <a:rPr lang="cs-CZ" dirty="0"/>
              <a:t>soud rozhoduje jen, je-li do přípravného řízení vtažen -&gt; nejzávažnější zásahy do základních lidských práv a svobod</a:t>
            </a:r>
          </a:p>
          <a:p>
            <a:pPr marL="533400" indent="-533400" algn="just">
              <a:lnSpc>
                <a:spcPct val="100000"/>
              </a:lnSpc>
              <a:spcAft>
                <a:spcPts val="600"/>
              </a:spcAft>
            </a:pPr>
            <a:r>
              <a:rPr lang="cs-CZ" dirty="0"/>
              <a:t>garance zákonnosti neodkladných a neopakovatelných úkonů, spočívajících ve výslechu či rekognici (§ 158a TŘ) </a:t>
            </a:r>
          </a:p>
          <a:p>
            <a:pPr marL="533400" indent="-533400" algn="just">
              <a:lnSpc>
                <a:spcPct val="100000"/>
              </a:lnSpc>
              <a:spcAft>
                <a:spcPts val="600"/>
              </a:spcAft>
            </a:pPr>
            <a:r>
              <a:rPr lang="cs-CZ" dirty="0"/>
              <a:t>ustanovení obhájce a jeho zrušení (§ 38 TŘ), vyloučení z obhajoby (§ 40a TŘ), zproštění obhajoby (§ 37a TŘ)</a:t>
            </a:r>
          </a:p>
          <a:p>
            <a:pPr marL="533400" indent="-533400" algn="just">
              <a:lnSpc>
                <a:spcPct val="100000"/>
              </a:lnSpc>
              <a:spcAft>
                <a:spcPts val="600"/>
              </a:spcAft>
            </a:pPr>
            <a:r>
              <a:rPr lang="cs-CZ" dirty="0"/>
              <a:t>rozhodnutí o společném zmocněnci poškozených (§ 44 odst. 2 TŘ) a o bezplatném zmocněnci či zmocněnci za sníženou odměnu (§ 51a odst. 1 TŘ)</a:t>
            </a:r>
          </a:p>
          <a:p>
            <a:pPr marL="785400" lvl="1" indent="-533400" algn="just"/>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24</a:t>
            </a:fld>
            <a:endParaRPr lang="cs-CZ"/>
          </a:p>
        </p:txBody>
      </p:sp>
    </p:spTree>
    <p:extLst>
      <p:ext uri="{BB962C8B-B14F-4D97-AF65-F5344CB8AC3E}">
        <p14:creationId xmlns:p14="http://schemas.microsoft.com/office/powerpoint/2010/main" val="59740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Úkony, o kterých může rozhodnout jen soud</a:t>
            </a:r>
            <a:endParaRPr lang="cs-CZ" dirty="0"/>
          </a:p>
        </p:txBody>
      </p:sp>
      <p:sp>
        <p:nvSpPr>
          <p:cNvPr id="5123" name="Zástupný symbol pro obsah 2"/>
          <p:cNvSpPr>
            <a:spLocks noGrp="1"/>
          </p:cNvSpPr>
          <p:nvPr>
            <p:ph idx="1"/>
          </p:nvPr>
        </p:nvSpPr>
        <p:spPr>
          <a:xfrm>
            <a:off x="720000" y="1700391"/>
            <a:ext cx="11251090" cy="4139998"/>
          </a:xfrm>
        </p:spPr>
        <p:txBody>
          <a:bodyPr/>
          <a:lstStyle/>
          <a:p>
            <a:pPr marL="785400" lvl="1" indent="-533400" algn="just"/>
            <a:r>
              <a:rPr lang="cs-CZ" sz="2800" dirty="0"/>
              <a:t>příkaz k zatčení (§ 69 odst. 1 TŘ) a k zadržení (§ 76a odst. 1 TŘ)</a:t>
            </a:r>
          </a:p>
          <a:p>
            <a:pPr marL="785400" lvl="1" indent="-533400" algn="just"/>
            <a:r>
              <a:rPr lang="cs-CZ" sz="2800" dirty="0"/>
              <a:t>rozhodování o vazbě (§ 73b odst. 1 TŘ)</a:t>
            </a:r>
          </a:p>
          <a:p>
            <a:pPr marL="785400" lvl="1" indent="-533400" algn="just"/>
            <a:r>
              <a:rPr lang="cs-CZ" sz="2800" dirty="0"/>
              <a:t>zákaz vycestování do zahraničí (§ 77a odst.1 TŘ)</a:t>
            </a:r>
          </a:p>
          <a:p>
            <a:pPr marL="785400" lvl="1" indent="-533400" algn="just"/>
            <a:r>
              <a:rPr lang="cs-CZ" sz="2800" dirty="0"/>
              <a:t>ohledání nemovité věci (§ 79d odst. 1 TŘ)</a:t>
            </a:r>
          </a:p>
          <a:p>
            <a:pPr marL="785400" lvl="1" indent="-533400" algn="just"/>
            <a:r>
              <a:rPr lang="cs-CZ" sz="2800" dirty="0"/>
              <a:t>příkaz k domovní prohlídce (§ 83 odst. 1 TŘ) a prohlídce nebytových prostor a pozemků (§ 83a odst. 1 TŘ)</a:t>
            </a:r>
          </a:p>
          <a:p>
            <a:pPr marL="785400" lvl="1" indent="-533400" algn="just"/>
            <a:r>
              <a:rPr lang="cs-CZ" sz="2800" dirty="0"/>
              <a:t>nahrazení souhlasu zástupce ČAK s vydáním listin zajištěných při prohlídce prostor, kde se vykonává advokacie (§ 85b odst. 3 TŘ) </a:t>
            </a:r>
          </a:p>
          <a:p>
            <a:pPr marL="785400" lvl="1" indent="-533400" algn="just"/>
            <a:r>
              <a:rPr lang="cs-CZ" sz="2800" dirty="0"/>
              <a:t>otevření (§ 87 odst. 1 TŘ) a záměna (§ 87a odst. 1 TŘ) zásilky</a:t>
            </a:r>
          </a:p>
          <a:p>
            <a:pPr marL="785400" lvl="1" indent="-533400" algn="just"/>
            <a:r>
              <a:rPr lang="cs-CZ" sz="2800" dirty="0"/>
              <a:t>odposlech a záznam (§ 88 odst. 1 TŘ) telekomunikačního provozu a údaje o něm (§ 88a odst. 1 TŘ)</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25</a:t>
            </a:fld>
            <a:endParaRPr lang="cs-CZ"/>
          </a:p>
        </p:txBody>
      </p:sp>
    </p:spTree>
    <p:extLst>
      <p:ext uri="{BB962C8B-B14F-4D97-AF65-F5344CB8AC3E}">
        <p14:creationId xmlns:p14="http://schemas.microsoft.com/office/powerpoint/2010/main" val="2155329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Zástupný symbol pro obsah 2"/>
          <p:cNvSpPr>
            <a:spLocks noGrp="1"/>
          </p:cNvSpPr>
          <p:nvPr>
            <p:ph idx="1"/>
          </p:nvPr>
        </p:nvSpPr>
        <p:spPr>
          <a:xfrm>
            <a:off x="720000" y="209725"/>
            <a:ext cx="11251090" cy="5630664"/>
          </a:xfrm>
        </p:spPr>
        <p:txBody>
          <a:bodyPr/>
          <a:lstStyle/>
          <a:p>
            <a:pPr marL="785400" lvl="1" indent="-533400" algn="just"/>
            <a:r>
              <a:rPr lang="cs-CZ" sz="2800" dirty="0"/>
              <a:t>předběžná opatření zákazu vstupu do obydlí, návštěv nevhodného prostředí, zdržování se na určitém místě, vycestování do zahraničí a konkrétně vymezené činnosti (§ 88m odst. 3 TŘ)</a:t>
            </a:r>
          </a:p>
          <a:p>
            <a:pPr marL="785400" lvl="1" indent="-533400" algn="just"/>
            <a:r>
              <a:rPr lang="cs-CZ" sz="2800" dirty="0"/>
              <a:t>nařízení vyšetření duševního stavu ve zdravotnickém zařízení (§ 116 odst. 2 TŘ)</a:t>
            </a:r>
          </a:p>
          <a:p>
            <a:pPr marL="785400" lvl="1" indent="-533400" algn="just"/>
            <a:r>
              <a:rPr lang="cs-CZ" sz="2800" dirty="0"/>
              <a:t>sledování osob a věcí, jímž je zasahováno do nedotknutelnosti obydlí či listovního tajemství (§ 158d odst. 3 TŘ)</a:t>
            </a:r>
          </a:p>
          <a:p>
            <a:pPr marL="785400" lvl="1" indent="-533400" algn="just"/>
            <a:r>
              <a:rPr lang="cs-CZ" sz="2800" dirty="0"/>
              <a:t>použití agenta (§ 158e odst. 4 TŘ)</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26</a:t>
            </a:fld>
            <a:endParaRPr lang="cs-CZ"/>
          </a:p>
        </p:txBody>
      </p:sp>
    </p:spTree>
    <p:extLst>
      <p:ext uri="{BB962C8B-B14F-4D97-AF65-F5344CB8AC3E}">
        <p14:creationId xmlns:p14="http://schemas.microsoft.com/office/powerpoint/2010/main" val="3227333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58723" y="308940"/>
            <a:ext cx="11945923" cy="451576"/>
          </a:xfrm>
        </p:spPr>
        <p:txBody>
          <a:bodyPr/>
          <a:lstStyle/>
          <a:p>
            <a:pPr algn="ctr" eaLnBrk="1" hangingPunct="1"/>
            <a:r>
              <a:rPr lang="cs-CZ" b="1" dirty="0"/>
              <a:t>Rozhodování o některých stížnostech (§146a TŘ)</a:t>
            </a:r>
            <a:endParaRPr lang="cs-CZ" dirty="0"/>
          </a:p>
        </p:txBody>
      </p:sp>
      <p:sp>
        <p:nvSpPr>
          <p:cNvPr id="5123" name="Zástupný symbol pro obsah 2"/>
          <p:cNvSpPr>
            <a:spLocks noGrp="1"/>
          </p:cNvSpPr>
          <p:nvPr>
            <p:ph idx="1"/>
          </p:nvPr>
        </p:nvSpPr>
        <p:spPr>
          <a:xfrm>
            <a:off x="227901" y="760516"/>
            <a:ext cx="11736198" cy="5605497"/>
          </a:xfrm>
        </p:spPr>
        <p:txBody>
          <a:bodyPr/>
          <a:lstStyle/>
          <a:p>
            <a:pPr>
              <a:lnSpc>
                <a:spcPct val="100000"/>
              </a:lnSpc>
            </a:pPr>
            <a:r>
              <a:rPr lang="cs-CZ" sz="1800" i="1" dirty="0"/>
              <a:t>a)</a:t>
            </a:r>
            <a:r>
              <a:rPr lang="cs-CZ" sz="1800" dirty="0"/>
              <a:t> o vazbě, nejde-li o rozhodnutí o propuštění obviněného z vazby bez přijetí některého opatření nahrazujícího vazbu,</a:t>
            </a:r>
          </a:p>
          <a:p>
            <a:pPr>
              <a:lnSpc>
                <a:spcPct val="100000"/>
              </a:lnSpc>
            </a:pPr>
            <a:r>
              <a:rPr lang="cs-CZ" sz="1800" i="1" dirty="0"/>
              <a:t>b)</a:t>
            </a:r>
            <a:r>
              <a:rPr lang="cs-CZ" sz="1800" dirty="0"/>
              <a:t> o žádosti o zrušení omezení spočívajícího v zákazu vycestování do zahraničí, o uložení předběžného opatření (§ 88m odst. 2), o tom, že se nepovolí setkání obviněného s poškozeným, osobou mu blízkou nebo jinou osobou (§ 88d odst. 2), nebo o žádosti o zrušení předběžného opatření (§ 88n odst. 3),</a:t>
            </a:r>
          </a:p>
          <a:p>
            <a:pPr>
              <a:lnSpc>
                <a:spcPct val="100000"/>
              </a:lnSpc>
            </a:pPr>
            <a:r>
              <a:rPr lang="cs-CZ" sz="1800" i="1" dirty="0"/>
              <a:t>c)</a:t>
            </a:r>
            <a:r>
              <a:rPr lang="cs-CZ" sz="1800" dirty="0"/>
              <a:t> zajištění věci, o níž nasvědčují zjištěné skutečnosti tomu, že je nástrojem trestné činnosti nebo výnosem z trestné činnosti, rozhodnutí o omezení takového zajištění nebo nevyhovění žádosti o zrušení nebo omezení takového zajištění,</a:t>
            </a:r>
          </a:p>
          <a:p>
            <a:pPr>
              <a:lnSpc>
                <a:spcPct val="100000"/>
              </a:lnSpc>
            </a:pPr>
            <a:r>
              <a:rPr lang="cs-CZ" sz="1800" i="1" dirty="0"/>
              <a:t>d)</a:t>
            </a:r>
            <a:r>
              <a:rPr lang="cs-CZ" sz="1800" dirty="0"/>
              <a:t> zajištění náhradní hodnoty, rozhodnutí o omezení zajištění náhradní hodnoty, nepovolení provedení úkonu týkajícího se zajištěné náhradní hodnoty, nebo nevyhovění žádosti o zrušení nebo omezení takového zajištění,</a:t>
            </a:r>
          </a:p>
          <a:p>
            <a:pPr>
              <a:lnSpc>
                <a:spcPct val="100000"/>
              </a:lnSpc>
            </a:pPr>
            <a:r>
              <a:rPr lang="cs-CZ" sz="1800" i="1" dirty="0"/>
              <a:t>e)</a:t>
            </a:r>
            <a:r>
              <a:rPr lang="cs-CZ" sz="1800" dirty="0"/>
              <a:t> změna důvod zajištění věci,</a:t>
            </a:r>
          </a:p>
          <a:p>
            <a:pPr>
              <a:lnSpc>
                <a:spcPct val="100000"/>
              </a:lnSpc>
            </a:pPr>
            <a:r>
              <a:rPr lang="cs-CZ" sz="1800" i="1" dirty="0"/>
              <a:t>f)</a:t>
            </a:r>
            <a:r>
              <a:rPr lang="cs-CZ" sz="1800" dirty="0"/>
              <a:t> zajištění majetku pro účely zajištění nároku poškozeného nebo omezení zajištění, nepovolení provedení úkonu týkajícího se zajištěného majetku, anebo nevyhovění žádosti o zrušení nebo omezení takového zajištění,</a:t>
            </a:r>
          </a:p>
          <a:p>
            <a:pPr>
              <a:lnSpc>
                <a:spcPct val="100000"/>
              </a:lnSpc>
            </a:pPr>
            <a:r>
              <a:rPr lang="cs-CZ" sz="1800" i="1" dirty="0"/>
              <a:t>g)</a:t>
            </a:r>
            <a:r>
              <a:rPr lang="cs-CZ" sz="1800" dirty="0"/>
              <a:t> zajištění majetku obviněného pro účely výkonu peněžitého trestu nebo trestu propadnutí majetku, rozhodnutí o omezení zajištění, nepovolení provedení úkonu týkajícího se zajištěného majetku, anebo nevyhovění žádosti o zrušení nebo omezení takového zajištění,</a:t>
            </a:r>
          </a:p>
          <a:p>
            <a:pPr>
              <a:lnSpc>
                <a:spcPct val="100000"/>
              </a:lnSpc>
            </a:pPr>
            <a:r>
              <a:rPr lang="cs-CZ" sz="1800" i="1" dirty="0"/>
              <a:t>h)</a:t>
            </a:r>
            <a:r>
              <a:rPr lang="cs-CZ" sz="1800" dirty="0"/>
              <a:t> zajištění majetku pro účely výkonu zabrání části majetku, rozhodnutí o omezení takového zajištění, nepovolení provedení úkonu týkajícího se zajištěného majetku, anebo nevyhovění žádosti o zrušení nebo omezení takového zajištění,</a:t>
            </a:r>
          </a:p>
          <a:p>
            <a:pPr>
              <a:lnSpc>
                <a:spcPct val="100000"/>
              </a:lnSpc>
            </a:pPr>
            <a:r>
              <a:rPr lang="cs-CZ" sz="1800" i="1" dirty="0"/>
              <a:t>i)</a:t>
            </a:r>
            <a:r>
              <a:rPr lang="cs-CZ" sz="1800" dirty="0"/>
              <a:t> rozhodnutí o uložení pořádkové pokuty (§ 66 odst. 1),</a:t>
            </a:r>
          </a:p>
          <a:p>
            <a:pPr>
              <a:lnSpc>
                <a:spcPct val="100000"/>
              </a:lnSpc>
            </a:pPr>
            <a:r>
              <a:rPr lang="cs-CZ" sz="1800" i="1" dirty="0"/>
              <a:t>j)</a:t>
            </a:r>
            <a:r>
              <a:rPr lang="cs-CZ" sz="1800" dirty="0"/>
              <a:t> rozhodnutí o zničení věci ohrožující bezpečnost lidí nebo majetku (§ 81b odst. 1), nebo</a:t>
            </a:r>
          </a:p>
          <a:p>
            <a:pPr>
              <a:lnSpc>
                <a:spcPct val="100000"/>
              </a:lnSpc>
            </a:pPr>
            <a:r>
              <a:rPr lang="cs-CZ" sz="1800" i="1" dirty="0"/>
              <a:t>k)</a:t>
            </a:r>
            <a:r>
              <a:rPr lang="cs-CZ" sz="1800" dirty="0"/>
              <a:t> rozhodnutí o nesplnění podmínek podle § 159c odst. 1,</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27</a:t>
            </a:fld>
            <a:endParaRPr lang="cs-CZ"/>
          </a:p>
        </p:txBody>
      </p:sp>
    </p:spTree>
    <p:extLst>
      <p:ext uri="{BB962C8B-B14F-4D97-AF65-F5344CB8AC3E}">
        <p14:creationId xmlns:p14="http://schemas.microsoft.com/office/powerpoint/2010/main" val="1307068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Průběh přípravného řízení</a:t>
            </a:r>
            <a:endParaRPr lang="cs-CZ" dirty="0"/>
          </a:p>
        </p:txBody>
      </p:sp>
      <p:sp>
        <p:nvSpPr>
          <p:cNvPr id="5123" name="Zástupný symbol pro obsah 2"/>
          <p:cNvSpPr>
            <a:spLocks noGrp="1"/>
          </p:cNvSpPr>
          <p:nvPr>
            <p:ph idx="1"/>
          </p:nvPr>
        </p:nvSpPr>
        <p:spPr>
          <a:xfrm>
            <a:off x="666000" y="1264164"/>
            <a:ext cx="10753200" cy="4139998"/>
          </a:xfrm>
        </p:spPr>
        <p:txBody>
          <a:bodyPr/>
          <a:lstStyle/>
          <a:p>
            <a:pPr marL="533400" indent="-533400" algn="just"/>
            <a:r>
              <a:rPr lang="cs-CZ" dirty="0"/>
              <a:t>fáze postupu před zahájením trestního stíhání (tzv. prověřování)</a:t>
            </a:r>
          </a:p>
          <a:p>
            <a:pPr marL="785400" lvl="1" indent="-533400" algn="just"/>
            <a:r>
              <a:rPr lang="cs-CZ" sz="2400" dirty="0"/>
              <a:t>policejní orgán</a:t>
            </a:r>
          </a:p>
          <a:p>
            <a:pPr marL="785400" lvl="1" indent="-533400" algn="just"/>
            <a:r>
              <a:rPr lang="cs-CZ" sz="2400" dirty="0"/>
              <a:t>zahájení </a:t>
            </a:r>
          </a:p>
          <a:p>
            <a:pPr marL="1195800" lvl="2" indent="-533400" algn="just">
              <a:buFontTx/>
              <a:buChar char="-"/>
            </a:pPr>
            <a:r>
              <a:rPr lang="cs-CZ" sz="2000" dirty="0"/>
              <a:t>sepsáním záznamu o zahájení úkonů trestního řízení</a:t>
            </a:r>
          </a:p>
          <a:p>
            <a:pPr marL="1195800" lvl="2" indent="-533400" algn="just">
              <a:buFontTx/>
              <a:buChar char="-"/>
            </a:pPr>
            <a:r>
              <a:rPr lang="cs-CZ" sz="2000" dirty="0"/>
              <a:t>provedením neodkladných a neopakovatelných úkonů</a:t>
            </a:r>
          </a:p>
          <a:p>
            <a:pPr marL="785400" lvl="1" indent="-533400" algn="just"/>
            <a:r>
              <a:rPr lang="cs-CZ" sz="2400" dirty="0"/>
              <a:t>skončení</a:t>
            </a:r>
          </a:p>
          <a:p>
            <a:pPr marL="1195800" lvl="2" indent="-533400" algn="just">
              <a:buFontTx/>
              <a:buChar char="-"/>
            </a:pPr>
            <a:r>
              <a:rPr lang="cs-CZ" sz="2000" dirty="0"/>
              <a:t>zahájením trestního stíhání</a:t>
            </a:r>
          </a:p>
          <a:p>
            <a:pPr marL="1195800" lvl="2" indent="-533400" algn="just">
              <a:buFontTx/>
              <a:buChar char="-"/>
            </a:pPr>
            <a:r>
              <a:rPr lang="cs-CZ" sz="2000" dirty="0"/>
              <a:t>jiným rozhodnutím</a:t>
            </a:r>
          </a:p>
          <a:p>
            <a:pPr marL="533400" indent="-533400" algn="just"/>
            <a:r>
              <a:rPr lang="cs-CZ" dirty="0"/>
              <a:t>fáze vyšetřování</a:t>
            </a:r>
          </a:p>
          <a:p>
            <a:pPr marL="785400" lvl="1" indent="-533400" algn="just"/>
            <a:r>
              <a:rPr lang="cs-CZ" sz="2400" dirty="0"/>
              <a:t>vyšetřovací orgán</a:t>
            </a:r>
          </a:p>
          <a:p>
            <a:pPr marL="785400" lvl="1" indent="-533400" algn="just"/>
            <a:r>
              <a:rPr lang="cs-CZ" sz="2400" dirty="0"/>
              <a:t>zahájení</a:t>
            </a:r>
          </a:p>
          <a:p>
            <a:pPr marL="1195800" lvl="2" indent="-533400" algn="just">
              <a:buFontTx/>
              <a:buChar char="-"/>
            </a:pPr>
            <a:r>
              <a:rPr lang="cs-CZ" sz="2000" dirty="0"/>
              <a:t>usnesením o zahájení trestního stíhání</a:t>
            </a:r>
          </a:p>
          <a:p>
            <a:pPr marL="785400" lvl="1" indent="-533400" algn="just"/>
            <a:r>
              <a:rPr lang="cs-CZ" sz="2400" dirty="0"/>
              <a:t>skončení</a:t>
            </a:r>
          </a:p>
          <a:p>
            <a:pPr marL="1195800" lvl="2" indent="-533400" algn="just">
              <a:buFontTx/>
              <a:buChar char="-"/>
            </a:pPr>
            <a:r>
              <a:rPr lang="cs-CZ" sz="2000" dirty="0"/>
              <a:t>podáním obžaloby</a:t>
            </a:r>
          </a:p>
          <a:p>
            <a:pPr marL="1195800" lvl="2" indent="-533400" algn="just">
              <a:buFontTx/>
              <a:buChar char="-"/>
            </a:pPr>
            <a:r>
              <a:rPr lang="cs-CZ" sz="2000" dirty="0"/>
              <a:t>podáním návrhu na schválení dohody o vině a trestu</a:t>
            </a:r>
          </a:p>
          <a:p>
            <a:pPr marL="1195800" lvl="2" indent="-533400" algn="just">
              <a:buFontTx/>
              <a:buChar char="-"/>
            </a:pPr>
            <a:r>
              <a:rPr lang="cs-CZ" sz="2000" dirty="0"/>
              <a:t>jiným rozhodnutím</a:t>
            </a:r>
          </a:p>
          <a:p>
            <a:pPr marL="533400" indent="-533400" algn="just"/>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28</a:t>
            </a:fld>
            <a:endParaRPr lang="cs-CZ"/>
          </a:p>
        </p:txBody>
      </p:sp>
    </p:spTree>
    <p:extLst>
      <p:ext uri="{BB962C8B-B14F-4D97-AF65-F5344CB8AC3E}">
        <p14:creationId xmlns:p14="http://schemas.microsoft.com/office/powerpoint/2010/main" val="3400270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0752DAB-042C-448A-9A45-9FBDF6860B83}"/>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3" name="Nadpis 2">
            <a:extLst>
              <a:ext uri="{FF2B5EF4-FFF2-40B4-BE49-F238E27FC236}">
                <a16:creationId xmlns:a16="http://schemas.microsoft.com/office/drawing/2014/main" id="{15EF7DFA-0F2D-4F08-90FD-73AE00808E20}"/>
              </a:ext>
            </a:extLst>
          </p:cNvPr>
          <p:cNvSpPr>
            <a:spLocks noGrp="1"/>
          </p:cNvSpPr>
          <p:nvPr>
            <p:ph type="title"/>
          </p:nvPr>
        </p:nvSpPr>
        <p:spPr/>
        <p:txBody>
          <a:bodyPr/>
          <a:lstStyle/>
          <a:p>
            <a:r>
              <a:rPr lang="cs-CZ" dirty="0"/>
              <a:t>Postup před zahájením trestního stíhání </a:t>
            </a:r>
          </a:p>
        </p:txBody>
      </p:sp>
      <p:sp>
        <p:nvSpPr>
          <p:cNvPr id="4" name="Zástupný obsah 3">
            <a:extLst>
              <a:ext uri="{FF2B5EF4-FFF2-40B4-BE49-F238E27FC236}">
                <a16:creationId xmlns:a16="http://schemas.microsoft.com/office/drawing/2014/main" id="{809C8539-EBDA-4B1B-9466-C1B2128A1A0D}"/>
              </a:ext>
            </a:extLst>
          </p:cNvPr>
          <p:cNvSpPr>
            <a:spLocks noGrp="1"/>
          </p:cNvSpPr>
          <p:nvPr>
            <p:ph idx="1"/>
          </p:nvPr>
        </p:nvSpPr>
        <p:spPr>
          <a:xfrm>
            <a:off x="720000" y="1171577"/>
            <a:ext cx="10753200" cy="4660424"/>
          </a:xfrm>
        </p:spPr>
        <p:txBody>
          <a:bodyPr/>
          <a:lstStyle/>
          <a:p>
            <a:r>
              <a:rPr lang="cs-CZ" dirty="0"/>
              <a:t>tzv. prověřování </a:t>
            </a:r>
          </a:p>
          <a:p>
            <a:pPr>
              <a:lnSpc>
                <a:spcPct val="100000"/>
              </a:lnSpc>
            </a:pPr>
            <a:r>
              <a:rPr lang="cs-CZ" dirty="0"/>
              <a:t>policejní orgán zahájí na základě primárního poznatku o tom, že je zde podezření ze spáchání TČ, trestní řízení</a:t>
            </a:r>
          </a:p>
          <a:p>
            <a:pPr lvl="1"/>
            <a:r>
              <a:rPr lang="cs-CZ" sz="2400" dirty="0"/>
              <a:t>na základě trestního oznámení, zjistí-li to při své vlastní činnosti, např. při prověřování či vyšetřování jiné trestní věci</a:t>
            </a:r>
          </a:p>
          <a:p>
            <a:pPr lvl="1"/>
            <a:r>
              <a:rPr lang="cs-CZ" sz="2400" dirty="0"/>
              <a:t>policejní orgán vyrozumí státního zástupce, ten se ujímá dozoru </a:t>
            </a:r>
          </a:p>
          <a:p>
            <a:pPr>
              <a:lnSpc>
                <a:spcPct val="100000"/>
              </a:lnSpc>
            </a:pPr>
            <a:r>
              <a:rPr lang="cs-CZ" dirty="0"/>
              <a:t>policejní orgán vyhledává o věci skutečnosti a důkazy k tomu, aby mohl určit, zda je zde důvodné podezření ze spáchání trestného činu konkrétní osobou</a:t>
            </a:r>
          </a:p>
          <a:p>
            <a:pPr lvl="1"/>
            <a:r>
              <a:rPr lang="cs-CZ" dirty="0"/>
              <a:t>v této fázi nemusí být konkrétní podezřelá osoba (cílem této fáze je takovou osobu určit), naopak jich však může být i více (více podezřelých)</a:t>
            </a:r>
          </a:p>
          <a:p>
            <a:pPr lvl="1"/>
            <a:r>
              <a:rPr lang="cs-CZ" dirty="0"/>
              <a:t>v této fázi tak podezřelý vůbec nemusí vědět, že se nějaké trestní řízení vede a že je podezřelý</a:t>
            </a:r>
          </a:p>
          <a:p>
            <a:pPr lvl="1"/>
            <a:r>
              <a:rPr lang="cs-CZ" dirty="0"/>
              <a:t>může existovat i více možných verzí skutku (např. že šlo o vraždu, sebevraždu, nešťastnou náhodu, nutnou obranu atd.), úkolem je vyloučit všechny až na tu „správnou“  </a:t>
            </a:r>
          </a:p>
        </p:txBody>
      </p:sp>
    </p:spTree>
    <p:extLst>
      <p:ext uri="{BB962C8B-B14F-4D97-AF65-F5344CB8AC3E}">
        <p14:creationId xmlns:p14="http://schemas.microsoft.com/office/powerpoint/2010/main" val="56057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Stadia trestního řízení</a:t>
            </a:r>
            <a:endParaRPr lang="cs-CZ" dirty="0"/>
          </a:p>
        </p:txBody>
      </p:sp>
      <p:sp>
        <p:nvSpPr>
          <p:cNvPr id="5123" name="Zástupný symbol pro obsah 2"/>
          <p:cNvSpPr>
            <a:spLocks noGrp="1"/>
          </p:cNvSpPr>
          <p:nvPr>
            <p:ph idx="1"/>
          </p:nvPr>
        </p:nvSpPr>
        <p:spPr/>
        <p:txBody>
          <a:bodyPr/>
          <a:lstStyle/>
          <a:p>
            <a:pPr marL="533400" indent="-533400" algn="just"/>
            <a:r>
              <a:rPr lang="cs-CZ" u="sng" dirty="0"/>
              <a:t>přípravné řízení</a:t>
            </a:r>
          </a:p>
          <a:p>
            <a:pPr marL="533400" indent="-533400" algn="just"/>
            <a:r>
              <a:rPr lang="cs-CZ" dirty="0"/>
              <a:t>předběžné projednání obžaloby</a:t>
            </a:r>
          </a:p>
          <a:p>
            <a:pPr marL="533400" indent="-533400" algn="just"/>
            <a:r>
              <a:rPr lang="cs-CZ" dirty="0"/>
              <a:t>hlavní líčení</a:t>
            </a:r>
          </a:p>
          <a:p>
            <a:pPr marL="533400" indent="-533400" algn="just"/>
            <a:r>
              <a:rPr lang="cs-CZ" dirty="0"/>
              <a:t>opravná řízení</a:t>
            </a:r>
          </a:p>
          <a:p>
            <a:pPr marL="533400" indent="-533400" algn="just"/>
            <a:r>
              <a:rPr lang="cs-CZ" dirty="0"/>
              <a:t>vykonávací řízení </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a:t>
            </a:fld>
            <a:endParaRPr 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6923B05-4CB8-4753-8B37-E24FF4FCF4DA}"/>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3" name="Nadpis 2">
            <a:extLst>
              <a:ext uri="{FF2B5EF4-FFF2-40B4-BE49-F238E27FC236}">
                <a16:creationId xmlns:a16="http://schemas.microsoft.com/office/drawing/2014/main" id="{29FE6F5B-FCCD-47C4-8CD4-CD6E2854F005}"/>
              </a:ext>
            </a:extLst>
          </p:cNvPr>
          <p:cNvSpPr>
            <a:spLocks noGrp="1"/>
          </p:cNvSpPr>
          <p:nvPr>
            <p:ph type="title"/>
          </p:nvPr>
        </p:nvSpPr>
        <p:spPr/>
        <p:txBody>
          <a:bodyPr/>
          <a:lstStyle/>
          <a:p>
            <a:r>
              <a:rPr lang="cs-CZ" dirty="0"/>
              <a:t>Trestní stíhání </a:t>
            </a:r>
          </a:p>
        </p:txBody>
      </p:sp>
      <p:sp>
        <p:nvSpPr>
          <p:cNvPr id="4" name="Zástupný obsah 3">
            <a:extLst>
              <a:ext uri="{FF2B5EF4-FFF2-40B4-BE49-F238E27FC236}">
                <a16:creationId xmlns:a16="http://schemas.microsoft.com/office/drawing/2014/main" id="{AA46BFD7-8EBB-4437-920B-B6201AA8952D}"/>
              </a:ext>
            </a:extLst>
          </p:cNvPr>
          <p:cNvSpPr>
            <a:spLocks noGrp="1"/>
          </p:cNvSpPr>
          <p:nvPr>
            <p:ph idx="1"/>
          </p:nvPr>
        </p:nvSpPr>
        <p:spPr>
          <a:xfrm>
            <a:off x="720000" y="1409350"/>
            <a:ext cx="10753200" cy="4422650"/>
          </a:xfrm>
        </p:spPr>
        <p:txBody>
          <a:bodyPr/>
          <a:lstStyle/>
          <a:p>
            <a:pPr algn="just">
              <a:lnSpc>
                <a:spcPct val="100000"/>
              </a:lnSpc>
            </a:pPr>
            <a:r>
              <a:rPr lang="cs-CZ" dirty="0"/>
              <a:t>podmínkou je důvodné podezření vůči konkrétní osobě (či osobám, např. mělo-li jít o spolupachatele), že se dopustila konkrétního trestného činu</a:t>
            </a:r>
          </a:p>
          <a:p>
            <a:pPr algn="just">
              <a:lnSpc>
                <a:spcPct val="100000"/>
              </a:lnSpc>
            </a:pPr>
            <a:r>
              <a:rPr lang="cs-CZ" dirty="0"/>
              <a:t>zahájeno jedině usnesením o zahájení trestního stíhání</a:t>
            </a:r>
          </a:p>
          <a:p>
            <a:pPr lvl="1" algn="just"/>
            <a:r>
              <a:rPr lang="cs-CZ" sz="2400" dirty="0"/>
              <a:t>standardní rozhodnutí – </a:t>
            </a:r>
            <a:r>
              <a:rPr lang="cs-CZ" sz="2400" dirty="0" err="1"/>
              <a:t>návětí</a:t>
            </a:r>
            <a:r>
              <a:rPr lang="cs-CZ" sz="2400" dirty="0"/>
              <a:t>, výrok, odůvodnění, poučení</a:t>
            </a:r>
          </a:p>
          <a:p>
            <a:pPr lvl="1" algn="just"/>
            <a:r>
              <a:rPr lang="cs-CZ" sz="2400" dirty="0"/>
              <a:t>přesné vymezení skutku, individuální určení obviněného</a:t>
            </a:r>
          </a:p>
          <a:p>
            <a:pPr lvl="1" algn="just"/>
            <a:r>
              <a:rPr lang="cs-CZ" sz="2400" dirty="0"/>
              <a:t>standard je „důvodné podezření“, OČTŘ nemusí mít jistotu</a:t>
            </a:r>
          </a:p>
          <a:p>
            <a:pPr lvl="1" algn="just"/>
            <a:r>
              <a:rPr lang="cs-CZ" sz="2400" dirty="0"/>
              <a:t>tomuto standardu musí odpovídat i odůvodnění</a:t>
            </a:r>
          </a:p>
          <a:p>
            <a:pPr lvl="1" algn="just"/>
            <a:r>
              <a:rPr lang="cs-CZ" sz="2400" dirty="0"/>
              <a:t>opravným prostředkem je stížnost ke státnímu zástupci</a:t>
            </a:r>
          </a:p>
          <a:p>
            <a:pPr algn="just">
              <a:lnSpc>
                <a:spcPct val="100000"/>
              </a:lnSpc>
            </a:pPr>
            <a:r>
              <a:rPr lang="cs-CZ" dirty="0"/>
              <a:t>po zahájení trestního stíhání má obviněný možnost podstatně ovlivnit další průběh řízení</a:t>
            </a:r>
          </a:p>
          <a:p>
            <a:pPr lvl="1" algn="just"/>
            <a:r>
              <a:rPr lang="cs-CZ" sz="2400" dirty="0"/>
              <a:t>vzniká mu v plném rozsahu právo na obhajobu</a:t>
            </a:r>
          </a:p>
          <a:p>
            <a:pPr lvl="1" algn="just"/>
            <a:r>
              <a:rPr lang="cs-CZ" sz="2400" dirty="0"/>
              <a:t>může (ale nemusí) prezentovat vlastní verzi, označit vlastní důkazy či je přímo předložit</a:t>
            </a:r>
          </a:p>
          <a:p>
            <a:pPr algn="just">
              <a:lnSpc>
                <a:spcPct val="100000"/>
              </a:lnSpc>
            </a:pPr>
            <a:endParaRPr lang="cs-CZ" dirty="0"/>
          </a:p>
        </p:txBody>
      </p:sp>
    </p:spTree>
    <p:extLst>
      <p:ext uri="{BB962C8B-B14F-4D97-AF65-F5344CB8AC3E}">
        <p14:creationId xmlns:p14="http://schemas.microsoft.com/office/powerpoint/2010/main" val="3859567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6923B05-4CB8-4753-8B37-E24FF4FCF4DA}"/>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3" name="Nadpis 2">
            <a:extLst>
              <a:ext uri="{FF2B5EF4-FFF2-40B4-BE49-F238E27FC236}">
                <a16:creationId xmlns:a16="http://schemas.microsoft.com/office/drawing/2014/main" id="{29FE6F5B-FCCD-47C4-8CD4-CD6E2854F005}"/>
              </a:ext>
            </a:extLst>
          </p:cNvPr>
          <p:cNvSpPr>
            <a:spLocks noGrp="1"/>
          </p:cNvSpPr>
          <p:nvPr>
            <p:ph type="title"/>
          </p:nvPr>
        </p:nvSpPr>
        <p:spPr>
          <a:xfrm>
            <a:off x="666000" y="152212"/>
            <a:ext cx="10753200" cy="451576"/>
          </a:xfrm>
        </p:spPr>
        <p:txBody>
          <a:bodyPr/>
          <a:lstStyle/>
          <a:p>
            <a:r>
              <a:rPr lang="cs-CZ" dirty="0"/>
              <a:t>Zásada totožnosti skutku  </a:t>
            </a:r>
          </a:p>
        </p:txBody>
      </p:sp>
      <p:sp>
        <p:nvSpPr>
          <p:cNvPr id="4" name="Zástupný obsah 3">
            <a:extLst>
              <a:ext uri="{FF2B5EF4-FFF2-40B4-BE49-F238E27FC236}">
                <a16:creationId xmlns:a16="http://schemas.microsoft.com/office/drawing/2014/main" id="{AA46BFD7-8EBB-4437-920B-B6201AA8952D}"/>
              </a:ext>
            </a:extLst>
          </p:cNvPr>
          <p:cNvSpPr>
            <a:spLocks noGrp="1"/>
          </p:cNvSpPr>
          <p:nvPr>
            <p:ph idx="1"/>
          </p:nvPr>
        </p:nvSpPr>
        <p:spPr>
          <a:xfrm>
            <a:off x="720000" y="755009"/>
            <a:ext cx="10753200" cy="5076991"/>
          </a:xfrm>
        </p:spPr>
        <p:txBody>
          <a:bodyPr/>
          <a:lstStyle/>
          <a:p>
            <a:pPr algn="just">
              <a:lnSpc>
                <a:spcPct val="100000"/>
              </a:lnSpc>
            </a:pPr>
            <a:r>
              <a:rPr lang="cs-CZ" dirty="0"/>
              <a:t>zahájením trestního stíhání se fixuje předmět řízení -&gt; </a:t>
            </a:r>
            <a:r>
              <a:rPr lang="cs-CZ" b="1" dirty="0"/>
              <a:t>konkrétní skutek </a:t>
            </a:r>
          </a:p>
          <a:p>
            <a:pPr algn="just">
              <a:lnSpc>
                <a:spcPct val="100000"/>
              </a:lnSpc>
            </a:pPr>
            <a:r>
              <a:rPr lang="cs-CZ" dirty="0"/>
              <a:t>tento skutek již nelze bez dalšího měnit </a:t>
            </a:r>
          </a:p>
          <a:p>
            <a:pPr lvl="1" algn="just"/>
            <a:r>
              <a:rPr lang="cs-CZ" sz="2400" dirty="0"/>
              <a:t>obviněnému je kladen za vinu právě tento skutek, obviněný musí mít možnost se proti tomuto obvinění bránit (obvinění tedy musí být pořád stejné)</a:t>
            </a:r>
          </a:p>
          <a:p>
            <a:pPr algn="just">
              <a:lnSpc>
                <a:spcPct val="100000"/>
              </a:lnSpc>
            </a:pPr>
            <a:r>
              <a:rPr lang="cs-CZ" dirty="0"/>
              <a:t>pokud vyjde po zahájení trestního stíhání najevo, že skutek byl ve skutečnosti širší či že jich bylo více, je nutno zahájit další trestní stíhání </a:t>
            </a:r>
          </a:p>
          <a:p>
            <a:pPr lvl="1" algn="just"/>
            <a:r>
              <a:rPr lang="cs-CZ" sz="2400" dirty="0"/>
              <a:t>tzv. rozšíření trestního stíhání - § 160 odst. 5 </a:t>
            </a:r>
            <a:r>
              <a:rPr lang="cs-CZ" sz="2400" dirty="0" err="1"/>
              <a:t>TrŘ</a:t>
            </a:r>
            <a:endParaRPr lang="cs-CZ" sz="2400" dirty="0"/>
          </a:p>
          <a:p>
            <a:pPr lvl="1" algn="just"/>
            <a:r>
              <a:rPr lang="cs-CZ" sz="2400" dirty="0"/>
              <a:t>např. se zjistí, že způsobená škoda nebyla 500 000 Kč, ale 5 000 000</a:t>
            </a:r>
          </a:p>
          <a:p>
            <a:pPr algn="just">
              <a:lnSpc>
                <a:spcPct val="100000"/>
              </a:lnSpc>
            </a:pPr>
            <a:r>
              <a:rPr lang="cs-CZ" dirty="0"/>
              <a:t>totožný skutek musí být v usnesení o zahájení trestního stíhání, obžalobě i rozsudku </a:t>
            </a:r>
          </a:p>
          <a:p>
            <a:pPr lvl="1" algn="just"/>
            <a:r>
              <a:rPr lang="cs-CZ" sz="2400" dirty="0"/>
              <a:t>popis skutku se může v průběhu řízení zpřesňovat či zužovat, nesmí se však bez dalšího rozšiřovat </a:t>
            </a:r>
          </a:p>
        </p:txBody>
      </p:sp>
    </p:spTree>
    <p:extLst>
      <p:ext uri="{BB962C8B-B14F-4D97-AF65-F5344CB8AC3E}">
        <p14:creationId xmlns:p14="http://schemas.microsoft.com/office/powerpoint/2010/main" val="1759380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6923B05-4CB8-4753-8B37-E24FF4FCF4DA}"/>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3" name="Nadpis 2">
            <a:extLst>
              <a:ext uri="{FF2B5EF4-FFF2-40B4-BE49-F238E27FC236}">
                <a16:creationId xmlns:a16="http://schemas.microsoft.com/office/drawing/2014/main" id="{29FE6F5B-FCCD-47C4-8CD4-CD6E2854F005}"/>
              </a:ext>
            </a:extLst>
          </p:cNvPr>
          <p:cNvSpPr>
            <a:spLocks noGrp="1"/>
          </p:cNvSpPr>
          <p:nvPr>
            <p:ph type="title"/>
          </p:nvPr>
        </p:nvSpPr>
        <p:spPr>
          <a:xfrm>
            <a:off x="666000" y="152212"/>
            <a:ext cx="10753200" cy="451576"/>
          </a:xfrm>
        </p:spPr>
        <p:txBody>
          <a:bodyPr/>
          <a:lstStyle/>
          <a:p>
            <a:r>
              <a:rPr lang="cs-CZ" dirty="0"/>
              <a:t>Změna právní kvalifikace </a:t>
            </a:r>
          </a:p>
        </p:txBody>
      </p:sp>
      <p:sp>
        <p:nvSpPr>
          <p:cNvPr id="4" name="Zástupný obsah 3">
            <a:extLst>
              <a:ext uri="{FF2B5EF4-FFF2-40B4-BE49-F238E27FC236}">
                <a16:creationId xmlns:a16="http://schemas.microsoft.com/office/drawing/2014/main" id="{AA46BFD7-8EBB-4437-920B-B6201AA8952D}"/>
              </a:ext>
            </a:extLst>
          </p:cNvPr>
          <p:cNvSpPr>
            <a:spLocks noGrp="1"/>
          </p:cNvSpPr>
          <p:nvPr>
            <p:ph idx="1"/>
          </p:nvPr>
        </p:nvSpPr>
        <p:spPr>
          <a:xfrm>
            <a:off x="720000" y="755009"/>
            <a:ext cx="10753200" cy="5076991"/>
          </a:xfrm>
        </p:spPr>
        <p:txBody>
          <a:bodyPr/>
          <a:lstStyle/>
          <a:p>
            <a:pPr algn="just">
              <a:lnSpc>
                <a:spcPct val="100000"/>
              </a:lnSpc>
            </a:pPr>
            <a:r>
              <a:rPr lang="cs-CZ" dirty="0"/>
              <a:t>zásada totožnosti skutku se týká pouze otázek skutkových</a:t>
            </a:r>
            <a:endParaRPr lang="cs-CZ" b="1" dirty="0"/>
          </a:p>
          <a:p>
            <a:pPr algn="just">
              <a:lnSpc>
                <a:spcPct val="100000"/>
              </a:lnSpc>
            </a:pPr>
            <a:r>
              <a:rPr lang="cs-CZ" dirty="0"/>
              <a:t>netýká se tedy otázek právních </a:t>
            </a:r>
          </a:p>
          <a:p>
            <a:pPr algn="just">
              <a:lnSpc>
                <a:spcPct val="100000"/>
              </a:lnSpc>
            </a:pPr>
            <a:r>
              <a:rPr lang="cs-CZ" dirty="0"/>
              <a:t>právní kvalifikace se může v průběhu přípravného řízení měnit</a:t>
            </a:r>
          </a:p>
          <a:p>
            <a:pPr lvl="1" algn="just"/>
            <a:r>
              <a:rPr lang="cs-CZ" sz="2400" dirty="0"/>
              <a:t>jak ve stejném stádiu či fázi (např. policejní orgán v přípravném řízení změní názor či je nucen přijmout právní názor státního zástupce), tak i mezi nimi (např. soud se po podání obžaloby neztotožní s právní kvalifikací provedenou státním zástupcem) </a:t>
            </a:r>
          </a:p>
          <a:p>
            <a:pPr algn="just">
              <a:lnSpc>
                <a:spcPct val="100000"/>
              </a:lnSpc>
            </a:pPr>
            <a:r>
              <a:rPr lang="cs-CZ" dirty="0"/>
              <a:t>jde-li o změnu k horšímu, musí o tom být obviněný vyrozuměn</a:t>
            </a:r>
          </a:p>
          <a:p>
            <a:pPr lvl="1" algn="just"/>
            <a:r>
              <a:rPr lang="cs-CZ" sz="2400" dirty="0"/>
              <a:t>např. stejný skutek se ze začátku jeví jako zabití, v průběhu trestního řízení OČTŘ však dospějí k závěru, že přiléhavější je právní kvalifikace jakožto vraždy</a:t>
            </a:r>
          </a:p>
          <a:p>
            <a:pPr lvl="1" algn="just"/>
            <a:r>
              <a:rPr lang="cs-CZ" sz="2400" dirty="0"/>
              <a:t>vyrozumění je výstrahou obviněnému, aby s novým právním náhledem počítal ve své obhajobě</a:t>
            </a:r>
          </a:p>
          <a:p>
            <a:pPr algn="just">
              <a:lnSpc>
                <a:spcPct val="100000"/>
              </a:lnSpc>
            </a:pPr>
            <a:r>
              <a:rPr lang="cs-CZ" dirty="0"/>
              <a:t>jde-li o změnu k lepšímu, vyrozumění není nutné</a:t>
            </a:r>
          </a:p>
        </p:txBody>
      </p:sp>
    </p:spTree>
    <p:extLst>
      <p:ext uri="{BB962C8B-B14F-4D97-AF65-F5344CB8AC3E}">
        <p14:creationId xmlns:p14="http://schemas.microsoft.com/office/powerpoint/2010/main" val="12659887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3E8A89B6-990E-46B1-B863-18F8BC5D7515}"/>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7" name="Zástupný text 6">
            <a:extLst>
              <a:ext uri="{FF2B5EF4-FFF2-40B4-BE49-F238E27FC236}">
                <a16:creationId xmlns:a16="http://schemas.microsoft.com/office/drawing/2014/main" id="{09F33047-2808-4C38-B04E-61B239AC4965}"/>
              </a:ext>
            </a:extLst>
          </p:cNvPr>
          <p:cNvSpPr>
            <a:spLocks noGrp="1"/>
          </p:cNvSpPr>
          <p:nvPr>
            <p:ph type="body" sz="quarter" idx="26"/>
          </p:nvPr>
        </p:nvSpPr>
        <p:spPr/>
        <p:txBody>
          <a:bodyPr/>
          <a:lstStyle/>
          <a:p>
            <a:r>
              <a:rPr lang="cs-CZ" dirty="0"/>
              <a:t>Policejní orgán - § 12 odst. 2 TŘ</a:t>
            </a:r>
          </a:p>
        </p:txBody>
      </p:sp>
      <p:sp>
        <p:nvSpPr>
          <p:cNvPr id="5" name="Nadpis 4">
            <a:extLst>
              <a:ext uri="{FF2B5EF4-FFF2-40B4-BE49-F238E27FC236}">
                <a16:creationId xmlns:a16="http://schemas.microsoft.com/office/drawing/2014/main" id="{C99A0D1B-5951-40EE-8FB9-2F24E120253F}"/>
              </a:ext>
            </a:extLst>
          </p:cNvPr>
          <p:cNvSpPr>
            <a:spLocks noGrp="1"/>
          </p:cNvSpPr>
          <p:nvPr>
            <p:ph type="title"/>
          </p:nvPr>
        </p:nvSpPr>
        <p:spPr/>
        <p:txBody>
          <a:bodyPr/>
          <a:lstStyle/>
          <a:p>
            <a:pPr algn="ctr"/>
            <a:r>
              <a:rPr lang="cs-CZ" dirty="0"/>
              <a:t>Policejní orgán vs. vyšetřovací orgán</a:t>
            </a:r>
          </a:p>
        </p:txBody>
      </p:sp>
      <p:sp>
        <p:nvSpPr>
          <p:cNvPr id="8" name="Zástupný text 7">
            <a:extLst>
              <a:ext uri="{FF2B5EF4-FFF2-40B4-BE49-F238E27FC236}">
                <a16:creationId xmlns:a16="http://schemas.microsoft.com/office/drawing/2014/main" id="{7DFDA0AD-2E7E-42AD-A025-04713727F112}"/>
              </a:ext>
            </a:extLst>
          </p:cNvPr>
          <p:cNvSpPr>
            <a:spLocks noGrp="1"/>
          </p:cNvSpPr>
          <p:nvPr>
            <p:ph type="body" sz="quarter" idx="27"/>
          </p:nvPr>
        </p:nvSpPr>
        <p:spPr/>
        <p:txBody>
          <a:bodyPr/>
          <a:lstStyle/>
          <a:p>
            <a:r>
              <a:rPr lang="cs-CZ" dirty="0"/>
              <a:t>Vyšetřovací orgán - § 161 TŘ</a:t>
            </a:r>
          </a:p>
        </p:txBody>
      </p:sp>
      <p:sp>
        <p:nvSpPr>
          <p:cNvPr id="6" name="Zástupný obsah 5">
            <a:extLst>
              <a:ext uri="{FF2B5EF4-FFF2-40B4-BE49-F238E27FC236}">
                <a16:creationId xmlns:a16="http://schemas.microsoft.com/office/drawing/2014/main" id="{ABD91A77-8445-431C-BBC6-F42CB89728D0}"/>
              </a:ext>
            </a:extLst>
          </p:cNvPr>
          <p:cNvSpPr>
            <a:spLocks noGrp="1"/>
          </p:cNvSpPr>
          <p:nvPr>
            <p:ph idx="1"/>
          </p:nvPr>
        </p:nvSpPr>
        <p:spPr/>
        <p:txBody>
          <a:bodyPr/>
          <a:lstStyle/>
          <a:p>
            <a:pPr>
              <a:lnSpc>
                <a:spcPct val="100000"/>
              </a:lnSpc>
            </a:pPr>
            <a:r>
              <a:rPr lang="cs-CZ" dirty="0"/>
              <a:t>a) útvary Policie ČR</a:t>
            </a:r>
          </a:p>
          <a:p>
            <a:pPr>
              <a:lnSpc>
                <a:spcPct val="100000"/>
              </a:lnSpc>
            </a:pPr>
            <a:r>
              <a:rPr lang="cs-CZ" dirty="0"/>
              <a:t>b) GIBS</a:t>
            </a:r>
          </a:p>
          <a:p>
            <a:pPr>
              <a:lnSpc>
                <a:spcPct val="100000"/>
              </a:lnSpc>
            </a:pPr>
            <a:r>
              <a:rPr lang="cs-CZ" dirty="0"/>
              <a:t>c) pověřené orgány Vězeňské služby České republiky</a:t>
            </a:r>
          </a:p>
          <a:p>
            <a:pPr>
              <a:lnSpc>
                <a:spcPct val="100000"/>
              </a:lnSpc>
            </a:pPr>
            <a:r>
              <a:rPr lang="cs-CZ" dirty="0"/>
              <a:t>d) pověřené celní orgány</a:t>
            </a:r>
          </a:p>
          <a:p>
            <a:pPr>
              <a:lnSpc>
                <a:spcPct val="100000"/>
              </a:lnSpc>
            </a:pPr>
            <a:r>
              <a:rPr lang="cs-CZ" dirty="0"/>
              <a:t>e) pověřené orgány Vojenské policie</a:t>
            </a:r>
          </a:p>
          <a:p>
            <a:pPr>
              <a:lnSpc>
                <a:spcPct val="100000"/>
              </a:lnSpc>
            </a:pPr>
            <a:r>
              <a:rPr lang="cs-CZ" dirty="0"/>
              <a:t>f) pověřené orgány BIS </a:t>
            </a:r>
          </a:p>
          <a:p>
            <a:pPr>
              <a:lnSpc>
                <a:spcPct val="100000"/>
              </a:lnSpc>
            </a:pPr>
            <a:r>
              <a:rPr lang="cs-CZ" dirty="0"/>
              <a:t>g) pověřené orgány ÚZSI</a:t>
            </a:r>
          </a:p>
          <a:p>
            <a:pPr>
              <a:lnSpc>
                <a:spcPct val="100000"/>
              </a:lnSpc>
            </a:pPr>
            <a:r>
              <a:rPr lang="cs-CZ" dirty="0"/>
              <a:t>h) pověřené orgány </a:t>
            </a:r>
            <a:r>
              <a:rPr lang="cs-CZ" dirty="0" err="1"/>
              <a:t>VojZpr</a:t>
            </a:r>
            <a:endParaRPr lang="cs-CZ" dirty="0"/>
          </a:p>
          <a:p>
            <a:pPr>
              <a:lnSpc>
                <a:spcPct val="100000"/>
              </a:lnSpc>
            </a:pPr>
            <a:r>
              <a:rPr lang="cs-CZ" dirty="0"/>
              <a:t>i) pověřené orgány GIBS</a:t>
            </a:r>
          </a:p>
          <a:p>
            <a:endParaRPr lang="cs-CZ" dirty="0"/>
          </a:p>
        </p:txBody>
      </p:sp>
      <p:sp>
        <p:nvSpPr>
          <p:cNvPr id="9" name="Zástupný obsah 8">
            <a:extLst>
              <a:ext uri="{FF2B5EF4-FFF2-40B4-BE49-F238E27FC236}">
                <a16:creationId xmlns:a16="http://schemas.microsoft.com/office/drawing/2014/main" id="{E1045F8F-B4E5-4F02-B9E5-3C5760DBA205}"/>
              </a:ext>
            </a:extLst>
          </p:cNvPr>
          <p:cNvSpPr>
            <a:spLocks noGrp="1"/>
          </p:cNvSpPr>
          <p:nvPr>
            <p:ph idx="28"/>
          </p:nvPr>
        </p:nvSpPr>
        <p:spPr/>
        <p:txBody>
          <a:bodyPr/>
          <a:lstStyle/>
          <a:p>
            <a:pPr>
              <a:lnSpc>
                <a:spcPct val="100000"/>
              </a:lnSpc>
            </a:pPr>
            <a:r>
              <a:rPr lang="cs-CZ" dirty="0"/>
              <a:t>a) útvary Policie ČR</a:t>
            </a:r>
          </a:p>
          <a:p>
            <a:pPr>
              <a:lnSpc>
                <a:spcPct val="100000"/>
              </a:lnSpc>
            </a:pPr>
            <a:r>
              <a:rPr lang="cs-CZ" dirty="0"/>
              <a:t>b) GIBS</a:t>
            </a:r>
          </a:p>
          <a:p>
            <a:pPr>
              <a:lnSpc>
                <a:spcPct val="100000"/>
              </a:lnSpc>
            </a:pPr>
            <a:r>
              <a:rPr lang="cs-CZ" b="1" dirty="0"/>
              <a:t>c) státní zástupce</a:t>
            </a:r>
          </a:p>
          <a:p>
            <a:pPr>
              <a:lnSpc>
                <a:spcPct val="100000"/>
              </a:lnSpc>
            </a:pPr>
            <a:r>
              <a:rPr lang="cs-CZ" b="1" dirty="0"/>
              <a:t>d) kapitán námořní lodi při dálkových plavbách</a:t>
            </a:r>
          </a:p>
          <a:p>
            <a:pPr>
              <a:lnSpc>
                <a:spcPct val="100000"/>
              </a:lnSpc>
            </a:pPr>
            <a:r>
              <a:rPr lang="cs-CZ" dirty="0"/>
              <a:t>e) pověřené orgány Vojenské policie</a:t>
            </a:r>
          </a:p>
        </p:txBody>
      </p:sp>
    </p:spTree>
    <p:extLst>
      <p:ext uri="{BB962C8B-B14F-4D97-AF65-F5344CB8AC3E}">
        <p14:creationId xmlns:p14="http://schemas.microsoft.com/office/powerpoint/2010/main" val="18138462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Lhůty v přípravném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ke skončení prověřování (§ 159 odst. 1 TŘ)</a:t>
            </a:r>
          </a:p>
          <a:p>
            <a:pPr lvl="1"/>
            <a:r>
              <a:rPr lang="cs-CZ" sz="2400" dirty="0"/>
              <a:t>dva měsíce, jde-li o věc patřící do příslušnosti samosoudce, v níž se nekoná zkrácené přípravné řízení,</a:t>
            </a:r>
          </a:p>
          <a:p>
            <a:pPr lvl="1"/>
            <a:r>
              <a:rPr lang="cs-CZ" sz="2400" dirty="0"/>
              <a:t>tři měsíce, jde-li o jinou věc patřící do příslušnosti okresního soudu</a:t>
            </a:r>
          </a:p>
          <a:p>
            <a:pPr lvl="1"/>
            <a:r>
              <a:rPr lang="cs-CZ" sz="2400" dirty="0"/>
              <a:t>šest měsíců, jde-li o věc patřící v prvním stupni do příslušnosti krajského soudu</a:t>
            </a:r>
          </a:p>
          <a:p>
            <a:pPr marL="533400" indent="-533400" algn="just"/>
            <a:r>
              <a:rPr lang="cs-CZ" dirty="0"/>
              <a:t>ke skončení vyšetřování (§ 167 odst. 1 TŘ)</a:t>
            </a:r>
          </a:p>
          <a:p>
            <a:pPr lvl="1"/>
            <a:r>
              <a:rPr lang="cs-CZ" sz="2400" dirty="0"/>
              <a:t>dva měsíce od zahájení trestního stíhání, jde-li o věc patřící do příslušnosti samosoudce,</a:t>
            </a:r>
          </a:p>
          <a:p>
            <a:pPr lvl="1"/>
            <a:r>
              <a:rPr lang="cs-CZ" sz="2400" dirty="0"/>
              <a:t>tři měsíce od zahájení trestního stíhání, jde-li o jinou věc patřící do příslušnosti okresního soudu</a:t>
            </a:r>
          </a:p>
          <a:p>
            <a:pPr marL="785400" lvl="1" indent="-533400" algn="just"/>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34</a:t>
            </a:fld>
            <a:endParaRPr lang="cs-CZ"/>
          </a:p>
        </p:txBody>
      </p:sp>
    </p:spTree>
    <p:extLst>
      <p:ext uri="{BB962C8B-B14F-4D97-AF65-F5344CB8AC3E}">
        <p14:creationId xmlns:p14="http://schemas.microsoft.com/office/powerpoint/2010/main" val="74442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Rozhodnutí v přípravném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v jehož důsledku se zahajuje řízení před soudem</a:t>
            </a:r>
          </a:p>
          <a:p>
            <a:pPr marL="533400" indent="-533400" algn="just"/>
            <a:r>
              <a:rPr lang="cs-CZ" dirty="0"/>
              <a:t>v jehož důsledku trestní řízení končí </a:t>
            </a:r>
          </a:p>
          <a:p>
            <a:pPr marL="533400" indent="-533400" algn="just"/>
            <a:r>
              <a:rPr lang="cs-CZ" dirty="0"/>
              <a:t>v jehož důsledku se trestní řízení přerušuje</a:t>
            </a:r>
          </a:p>
          <a:p>
            <a:pPr marL="533400" indent="-533400" algn="just"/>
            <a:r>
              <a:rPr lang="cs-CZ" dirty="0"/>
              <a:t>procesního charakteru </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35</a:t>
            </a:fld>
            <a:endParaRPr lang="cs-CZ"/>
          </a:p>
        </p:txBody>
      </p:sp>
    </p:spTree>
    <p:extLst>
      <p:ext uri="{BB962C8B-B14F-4D97-AF65-F5344CB8AC3E}">
        <p14:creationId xmlns:p14="http://schemas.microsoft.com/office/powerpoint/2010/main" val="2487905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666000" y="152212"/>
            <a:ext cx="10753200" cy="451576"/>
          </a:xfrm>
        </p:spPr>
        <p:txBody>
          <a:bodyPr/>
          <a:lstStyle/>
          <a:p>
            <a:pPr algn="ctr" eaLnBrk="1" hangingPunct="1"/>
            <a:r>
              <a:rPr lang="cs-CZ" b="1" dirty="0"/>
              <a:t>Rozhodnutí jimiž se zahajuje řízení před soudem</a:t>
            </a:r>
            <a:endParaRPr lang="cs-CZ" dirty="0"/>
          </a:p>
        </p:txBody>
      </p:sp>
      <p:sp>
        <p:nvSpPr>
          <p:cNvPr id="5123" name="Zástupný symbol pro obsah 2"/>
          <p:cNvSpPr>
            <a:spLocks noGrp="1"/>
          </p:cNvSpPr>
          <p:nvPr>
            <p:ph idx="1"/>
          </p:nvPr>
        </p:nvSpPr>
        <p:spPr>
          <a:xfrm>
            <a:off x="772800" y="603788"/>
            <a:ext cx="10753200" cy="4139998"/>
          </a:xfrm>
        </p:spPr>
        <p:txBody>
          <a:bodyPr/>
          <a:lstStyle/>
          <a:p>
            <a:pPr marL="533400" indent="-533400" algn="just"/>
            <a:r>
              <a:rPr lang="cs-CZ" dirty="0"/>
              <a:t>obžaloba</a:t>
            </a:r>
          </a:p>
          <a:p>
            <a:pPr marL="785400" lvl="1" indent="-533400" algn="just"/>
            <a:r>
              <a:rPr lang="cs-CZ" sz="2400" dirty="0"/>
              <a:t>rozhodnutí </a:t>
            </a:r>
            <a:r>
              <a:rPr lang="cs-CZ" sz="2400" i="1" dirty="0" err="1"/>
              <a:t>sui</a:t>
            </a:r>
            <a:r>
              <a:rPr lang="cs-CZ" sz="2400" i="1" dirty="0"/>
              <a:t> generis</a:t>
            </a:r>
            <a:endParaRPr lang="cs-CZ" sz="2400" dirty="0"/>
          </a:p>
          <a:p>
            <a:pPr marL="785400" lvl="1" indent="-533400" algn="just"/>
            <a:r>
              <a:rPr lang="cs-CZ" sz="2400" dirty="0"/>
              <a:t>obsahuje označení státního zástupce i obviněného, žalobní návrh a odůvodnění včetně seznamu důkazů, které státní zástupce navrhuje provést</a:t>
            </a:r>
          </a:p>
          <a:p>
            <a:pPr marL="785400" lvl="1" indent="-533400" algn="just"/>
            <a:r>
              <a:rPr lang="cs-CZ" sz="2400" dirty="0"/>
              <a:t>žalobní návrh sestává z označení skutku a právní kvalifikace, včetně označení všech skutečností odůvodňujících konkrétní trestní sazbu, uvedení, jaký trestný čin obžaloba v tomto skutku spatřuje, a to jeho zákonným pojmenováním, uvedením příslušného ustanovení zákonů a všech zákonných znaků včetně těch, které odůvodňují určitou trestní sazbu</a:t>
            </a:r>
          </a:p>
          <a:p>
            <a:pPr marL="533400" indent="-533400" algn="just"/>
            <a:r>
              <a:rPr lang="cs-CZ" dirty="0"/>
              <a:t>návrh na potrestání</a:t>
            </a:r>
          </a:p>
          <a:p>
            <a:pPr marL="785400" lvl="1" indent="-533400" algn="just"/>
            <a:r>
              <a:rPr lang="cs-CZ" sz="2400" dirty="0"/>
              <a:t>bylo-li provedeno zkrácené přípravné řízení</a:t>
            </a:r>
          </a:p>
          <a:p>
            <a:pPr marL="785400" lvl="1" indent="-533400" algn="just"/>
            <a:r>
              <a:rPr lang="cs-CZ" sz="2400" dirty="0"/>
              <a:t>jednodušší struktura než obžaloba </a:t>
            </a:r>
          </a:p>
          <a:p>
            <a:pPr marL="533400" indent="-533400" algn="just"/>
            <a:r>
              <a:rPr lang="cs-CZ" dirty="0"/>
              <a:t>návrh na schválení dohody o vině a trestu</a:t>
            </a:r>
          </a:p>
          <a:p>
            <a:pPr marL="785400" lvl="1" indent="-533400" algn="just"/>
            <a:endParaRPr lang="cs-CZ" sz="2400"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36</a:t>
            </a:fld>
            <a:endParaRPr lang="cs-CZ"/>
          </a:p>
        </p:txBody>
      </p:sp>
    </p:spTree>
    <p:extLst>
      <p:ext uri="{BB962C8B-B14F-4D97-AF65-F5344CB8AC3E}">
        <p14:creationId xmlns:p14="http://schemas.microsoft.com/office/powerpoint/2010/main" val="66010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268448" y="720000"/>
            <a:ext cx="11204752" cy="451576"/>
          </a:xfrm>
        </p:spPr>
        <p:txBody>
          <a:bodyPr/>
          <a:lstStyle/>
          <a:p>
            <a:pPr algn="ctr" eaLnBrk="1" hangingPunct="1"/>
            <a:r>
              <a:rPr lang="cs-CZ" b="1" dirty="0"/>
              <a:t>Rozhodnutí jimiž se řízení končí - prověřování</a:t>
            </a:r>
            <a:endParaRPr lang="cs-CZ" dirty="0"/>
          </a:p>
        </p:txBody>
      </p:sp>
      <p:sp>
        <p:nvSpPr>
          <p:cNvPr id="5123" name="Zástupný symbol pro obsah 2"/>
          <p:cNvSpPr>
            <a:spLocks noGrp="1"/>
          </p:cNvSpPr>
          <p:nvPr>
            <p:ph idx="1"/>
          </p:nvPr>
        </p:nvSpPr>
        <p:spPr/>
        <p:txBody>
          <a:bodyPr/>
          <a:lstStyle/>
          <a:p>
            <a:pPr marL="533400" indent="-533400" algn="just"/>
            <a:r>
              <a:rPr lang="cs-CZ" dirty="0"/>
              <a:t>odložení věci (§ 159a TŘ)</a:t>
            </a:r>
          </a:p>
          <a:p>
            <a:pPr marL="785400" lvl="1" indent="-533400" algn="just"/>
            <a:r>
              <a:rPr lang="cs-CZ" dirty="0"/>
              <a:t>není-li zde podezření ze spáchání trestného činu</a:t>
            </a:r>
          </a:p>
          <a:p>
            <a:pPr marL="785400" lvl="1" indent="-533400" algn="just"/>
            <a:r>
              <a:rPr lang="cs-CZ" dirty="0"/>
              <a:t>prověřováním bylo podezření vyvráceno</a:t>
            </a:r>
          </a:p>
          <a:p>
            <a:pPr marL="785400" lvl="1" indent="-533400" algn="just"/>
            <a:r>
              <a:rPr lang="cs-CZ" dirty="0"/>
              <a:t>nezakládá překážku věci rozsouzené (když se později objeví nové skutečnosti, je možno v trestním řízení pokračovat dále a zahájit trestní stíhání)</a:t>
            </a:r>
          </a:p>
          <a:p>
            <a:pPr marL="533400" indent="-533400" algn="just"/>
            <a:r>
              <a:rPr lang="cs-CZ" dirty="0"/>
              <a:t>konečné</a:t>
            </a:r>
          </a:p>
          <a:p>
            <a:pPr marL="785400" lvl="1" indent="-533400" algn="just"/>
            <a:r>
              <a:rPr lang="cs-CZ" dirty="0"/>
              <a:t>odevzdání věci k projednání přestupku či kárného deliktu</a:t>
            </a:r>
          </a:p>
          <a:p>
            <a:pPr marL="785400" lvl="1" indent="-533400" algn="just"/>
            <a:r>
              <a:rPr lang="cs-CZ" dirty="0"/>
              <a:t>je-li trestní stíhání nepřípustné</a:t>
            </a:r>
          </a:p>
          <a:p>
            <a:pPr marL="785400" lvl="1" indent="-533400" algn="just"/>
            <a:r>
              <a:rPr lang="cs-CZ" dirty="0"/>
              <a:t>je-li trestní stíhání neúčelné (trest bez významu, byl potrestán v cizině) </a:t>
            </a:r>
          </a:p>
          <a:p>
            <a:pPr marL="785400" lvl="1" indent="-533400" algn="just"/>
            <a:r>
              <a:rPr lang="cs-CZ" dirty="0"/>
              <a:t>je-li trestní stíhání neúčelné, neboť účelu již bylo dosaženo) -&gt; jen SZ </a:t>
            </a:r>
          </a:p>
          <a:p>
            <a:pPr marL="533400" lvl="1" indent="-533400" algn="just">
              <a:lnSpc>
                <a:spcPct val="150000"/>
              </a:lnSpc>
            </a:pPr>
            <a:r>
              <a:rPr lang="cs-CZ" sz="2800" dirty="0">
                <a:ea typeface="+mn-ea"/>
                <a:cs typeface="+mn-cs"/>
              </a:rPr>
              <a:t>předběžné</a:t>
            </a:r>
          </a:p>
          <a:p>
            <a:pPr marL="785400" lvl="1" indent="-533400" algn="just"/>
            <a:r>
              <a:rPr lang="cs-CZ" dirty="0"/>
              <a:t>nepodařilo se zjistit skutečnosti opravňující zahájení trestního stíhání</a:t>
            </a:r>
          </a:p>
          <a:p>
            <a:pPr marL="785400" lvl="1" indent="-533400" algn="just"/>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37</a:t>
            </a:fld>
            <a:endParaRPr lang="cs-CZ"/>
          </a:p>
        </p:txBody>
      </p:sp>
    </p:spTree>
    <p:extLst>
      <p:ext uri="{BB962C8B-B14F-4D97-AF65-F5344CB8AC3E}">
        <p14:creationId xmlns:p14="http://schemas.microsoft.com/office/powerpoint/2010/main" val="18627661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85458" y="720000"/>
            <a:ext cx="11387742" cy="451576"/>
          </a:xfrm>
        </p:spPr>
        <p:txBody>
          <a:bodyPr/>
          <a:lstStyle/>
          <a:p>
            <a:pPr algn="ctr" eaLnBrk="1" hangingPunct="1"/>
            <a:r>
              <a:rPr lang="cs-CZ" b="1" dirty="0"/>
              <a:t>Rozhodnutí jimiž se řízení končí - vyšetřování</a:t>
            </a:r>
            <a:endParaRPr lang="cs-CZ" dirty="0"/>
          </a:p>
        </p:txBody>
      </p:sp>
      <p:sp>
        <p:nvSpPr>
          <p:cNvPr id="5123" name="Zástupný symbol pro obsah 2"/>
          <p:cNvSpPr>
            <a:spLocks noGrp="1"/>
          </p:cNvSpPr>
          <p:nvPr>
            <p:ph idx="1"/>
          </p:nvPr>
        </p:nvSpPr>
        <p:spPr>
          <a:xfrm>
            <a:off x="720000" y="1233182"/>
            <a:ext cx="10753200" cy="4598818"/>
          </a:xfrm>
        </p:spPr>
        <p:txBody>
          <a:bodyPr/>
          <a:lstStyle/>
          <a:p>
            <a:pPr marL="533400" indent="-533400" algn="just">
              <a:lnSpc>
                <a:spcPct val="100000"/>
              </a:lnSpc>
              <a:spcAft>
                <a:spcPts val="600"/>
              </a:spcAft>
            </a:pPr>
            <a:r>
              <a:rPr lang="cs-CZ" dirty="0"/>
              <a:t>postoupení věci jinému orgánu (§ 171 TŘ) </a:t>
            </a:r>
          </a:p>
          <a:p>
            <a:pPr marL="533400" indent="-533400" algn="just">
              <a:lnSpc>
                <a:spcPct val="100000"/>
              </a:lnSpc>
              <a:spcAft>
                <a:spcPts val="600"/>
              </a:spcAft>
            </a:pPr>
            <a:r>
              <a:rPr lang="cs-CZ" dirty="0"/>
              <a:t>zastavení trestního stíhání – obligatorní (§ 172 odst. 1 TŘ)</a:t>
            </a:r>
          </a:p>
          <a:p>
            <a:pPr marL="785400" lvl="1" indent="-533400" algn="just">
              <a:spcAft>
                <a:spcPts val="600"/>
              </a:spcAft>
            </a:pPr>
            <a:r>
              <a:rPr lang="cs-CZ" dirty="0"/>
              <a:t>skutek se nestal </a:t>
            </a:r>
          </a:p>
          <a:p>
            <a:pPr marL="785400" lvl="1" indent="-533400" algn="just">
              <a:spcAft>
                <a:spcPts val="600"/>
              </a:spcAft>
            </a:pPr>
            <a:r>
              <a:rPr lang="cs-CZ" dirty="0"/>
              <a:t>skutek není trestným činem </a:t>
            </a:r>
          </a:p>
          <a:p>
            <a:pPr marL="785400" lvl="1" indent="-533400" algn="just">
              <a:spcAft>
                <a:spcPts val="600"/>
              </a:spcAft>
            </a:pPr>
            <a:r>
              <a:rPr lang="cs-CZ" dirty="0"/>
              <a:t>skutek nespáchal obviněný</a:t>
            </a:r>
          </a:p>
          <a:p>
            <a:pPr marL="785400" lvl="1" indent="-533400" algn="just">
              <a:spcAft>
                <a:spcPts val="600"/>
              </a:spcAft>
            </a:pPr>
            <a:r>
              <a:rPr lang="cs-CZ" dirty="0"/>
              <a:t>trestní stíhání je nepřípustné </a:t>
            </a:r>
          </a:p>
          <a:p>
            <a:pPr marL="785400" lvl="1" indent="-533400" algn="just">
              <a:spcAft>
                <a:spcPts val="600"/>
              </a:spcAft>
            </a:pPr>
            <a:r>
              <a:rPr lang="cs-CZ" dirty="0"/>
              <a:t>obviněný nebyl pro nepříčetnost trestně odpovědný</a:t>
            </a:r>
          </a:p>
          <a:p>
            <a:pPr marL="785400" lvl="1" indent="-533400" algn="just">
              <a:spcAft>
                <a:spcPts val="600"/>
              </a:spcAft>
            </a:pPr>
            <a:r>
              <a:rPr lang="cs-CZ" dirty="0"/>
              <a:t>zanikla-li trestnosti činu</a:t>
            </a:r>
          </a:p>
          <a:p>
            <a:pPr marL="533400" indent="-533400" algn="just">
              <a:lnSpc>
                <a:spcPct val="100000"/>
              </a:lnSpc>
              <a:spcAft>
                <a:spcPts val="600"/>
              </a:spcAft>
            </a:pPr>
            <a:r>
              <a:rPr lang="cs-CZ" dirty="0"/>
              <a:t>zastavení trestního stíhání – fakultativní (§ 172 odst. 2 TŘ)</a:t>
            </a:r>
          </a:p>
          <a:p>
            <a:pPr marL="785400" lvl="1" indent="-533400" algn="just">
              <a:spcAft>
                <a:spcPts val="600"/>
              </a:spcAft>
            </a:pPr>
            <a:r>
              <a:rPr lang="cs-CZ" dirty="0"/>
              <a:t>hrozící trest je bez významu vedle trestu již uloženého</a:t>
            </a:r>
          </a:p>
          <a:p>
            <a:pPr marL="785400" lvl="1" indent="-533400" algn="just">
              <a:spcAft>
                <a:spcPts val="600"/>
              </a:spcAft>
            </a:pPr>
            <a:r>
              <a:rPr lang="cs-CZ" dirty="0"/>
              <a:t>obviněný byl již dostatečně potrestán v cizině</a:t>
            </a:r>
          </a:p>
          <a:p>
            <a:pPr marL="785400" lvl="1" indent="-533400" algn="just">
              <a:spcAft>
                <a:spcPts val="600"/>
              </a:spcAft>
            </a:pPr>
            <a:r>
              <a:rPr lang="cs-CZ" dirty="0"/>
              <a:t>účelu trestního řízení již bylo dosaženo</a:t>
            </a:r>
          </a:p>
          <a:p>
            <a:pPr marL="533400" indent="-533400" algn="just">
              <a:lnSpc>
                <a:spcPct val="100000"/>
              </a:lnSpc>
              <a:spcAft>
                <a:spcPts val="600"/>
              </a:spcAft>
            </a:pPr>
            <a:r>
              <a:rPr lang="cs-CZ" dirty="0"/>
              <a:t>zastavení trestního stíhání je konečné</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38</a:t>
            </a:fld>
            <a:endParaRPr lang="cs-CZ"/>
          </a:p>
        </p:txBody>
      </p:sp>
    </p:spTree>
    <p:extLst>
      <p:ext uri="{BB962C8B-B14F-4D97-AF65-F5344CB8AC3E}">
        <p14:creationId xmlns:p14="http://schemas.microsoft.com/office/powerpoint/2010/main" val="3479808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85458" y="720000"/>
            <a:ext cx="11387742" cy="451576"/>
          </a:xfrm>
        </p:spPr>
        <p:txBody>
          <a:bodyPr/>
          <a:lstStyle/>
          <a:p>
            <a:pPr algn="ctr" eaLnBrk="1" hangingPunct="1"/>
            <a:r>
              <a:rPr lang="cs-CZ" b="1" dirty="0"/>
              <a:t>Rozhodnutí jimiž se řízení končí - vyšetřování</a:t>
            </a:r>
            <a:endParaRPr lang="cs-CZ" dirty="0"/>
          </a:p>
        </p:txBody>
      </p:sp>
      <p:sp>
        <p:nvSpPr>
          <p:cNvPr id="5123" name="Zástupný symbol pro obsah 2"/>
          <p:cNvSpPr>
            <a:spLocks noGrp="1"/>
          </p:cNvSpPr>
          <p:nvPr>
            <p:ph idx="1"/>
          </p:nvPr>
        </p:nvSpPr>
        <p:spPr>
          <a:xfrm>
            <a:off x="720000" y="1233182"/>
            <a:ext cx="10753200" cy="4598818"/>
          </a:xfrm>
        </p:spPr>
        <p:txBody>
          <a:bodyPr/>
          <a:lstStyle/>
          <a:p>
            <a:pPr marL="533400" indent="-533400" algn="just">
              <a:lnSpc>
                <a:spcPct val="100000"/>
              </a:lnSpc>
              <a:spcAft>
                <a:spcPts val="600"/>
              </a:spcAft>
            </a:pPr>
            <a:r>
              <a:rPr lang="cs-CZ" dirty="0"/>
              <a:t>tzv. odklony</a:t>
            </a:r>
          </a:p>
          <a:p>
            <a:pPr marL="533400" indent="-533400" algn="just">
              <a:lnSpc>
                <a:spcPct val="100000"/>
              </a:lnSpc>
              <a:spcAft>
                <a:spcPts val="600"/>
              </a:spcAft>
            </a:pPr>
            <a:r>
              <a:rPr lang="cs-CZ" dirty="0"/>
              <a:t>podmíněné zastavení trestního stíhání (§ 307 TŘ)</a:t>
            </a:r>
          </a:p>
          <a:p>
            <a:pPr marL="533400" indent="-533400" algn="just">
              <a:lnSpc>
                <a:spcPct val="100000"/>
              </a:lnSpc>
              <a:spcAft>
                <a:spcPts val="600"/>
              </a:spcAft>
            </a:pPr>
            <a:r>
              <a:rPr lang="cs-CZ" dirty="0"/>
              <a:t>podmíněné odložení návrhu na potrestání (§ 178g TŘ)</a:t>
            </a:r>
          </a:p>
          <a:p>
            <a:pPr marL="533400" indent="-533400" algn="just">
              <a:lnSpc>
                <a:spcPct val="100000"/>
              </a:lnSpc>
              <a:spcAft>
                <a:spcPts val="600"/>
              </a:spcAft>
            </a:pPr>
            <a:r>
              <a:rPr lang="cs-CZ" dirty="0"/>
              <a:t>mezitímní rozhodnutí – zkušební doba; osvědčí-li se obviněný/podezřelý, řízení je ukončeno s konečnou platností</a:t>
            </a:r>
          </a:p>
          <a:p>
            <a:pPr marL="533400" indent="-533400" algn="just">
              <a:lnSpc>
                <a:spcPct val="100000"/>
              </a:lnSpc>
              <a:spcAft>
                <a:spcPts val="600"/>
              </a:spcAft>
            </a:pPr>
            <a:endParaRPr lang="cs-CZ" dirty="0"/>
          </a:p>
          <a:p>
            <a:pPr marL="533400" indent="-533400" algn="just">
              <a:lnSpc>
                <a:spcPct val="100000"/>
              </a:lnSpc>
              <a:spcAft>
                <a:spcPts val="600"/>
              </a:spcAft>
            </a:pPr>
            <a:r>
              <a:rPr lang="cs-CZ" dirty="0"/>
              <a:t>odstoupení od trestního stíhání (§ 70 ZSM)</a:t>
            </a:r>
          </a:p>
          <a:p>
            <a:pPr marL="533400" indent="-533400" algn="just">
              <a:lnSpc>
                <a:spcPct val="100000"/>
              </a:lnSpc>
              <a:spcAft>
                <a:spcPts val="600"/>
              </a:spcAft>
            </a:pPr>
            <a:r>
              <a:rPr lang="cs-CZ" dirty="0"/>
              <a:t>narovnání (§ 309 TŘ)</a:t>
            </a:r>
          </a:p>
          <a:p>
            <a:pPr marL="533400" indent="-533400" algn="just">
              <a:lnSpc>
                <a:spcPct val="100000"/>
              </a:lnSpc>
              <a:spcAft>
                <a:spcPts val="600"/>
              </a:spcAft>
            </a:pPr>
            <a:r>
              <a:rPr lang="cs-CZ" dirty="0"/>
              <a:t>řízení je ukončeno s konečnou platností</a:t>
            </a:r>
          </a:p>
          <a:p>
            <a:pPr marL="533400" indent="-533400" algn="just">
              <a:lnSpc>
                <a:spcPct val="100000"/>
              </a:lnSpc>
              <a:spcAft>
                <a:spcPts val="600"/>
              </a:spcAft>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39</a:t>
            </a:fld>
            <a:endParaRPr lang="cs-CZ"/>
          </a:p>
        </p:txBody>
      </p:sp>
    </p:spTree>
    <p:extLst>
      <p:ext uri="{BB962C8B-B14F-4D97-AF65-F5344CB8AC3E}">
        <p14:creationId xmlns:p14="http://schemas.microsoft.com/office/powerpoint/2010/main" val="193186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Přípravné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první stadium trestního řízení </a:t>
            </a:r>
          </a:p>
          <a:p>
            <a:pPr marL="533400" indent="-533400" algn="just"/>
            <a:r>
              <a:rPr lang="cs-CZ" dirty="0"/>
              <a:t>probíhá zde dokazování v rozsahu nutném pro rozhodnutí, jak má řízení dále pokračovat</a:t>
            </a:r>
          </a:p>
          <a:p>
            <a:pPr marL="533400" indent="-533400" algn="just"/>
            <a:r>
              <a:rPr lang="cs-CZ" dirty="0"/>
              <a:t>probíhají zde zajišťovací úkony, aby mohl být dosažen účel trestního řízení </a:t>
            </a:r>
          </a:p>
          <a:p>
            <a:pPr marL="533400" indent="-533400" algn="just"/>
            <a:r>
              <a:rPr lang="cs-CZ" dirty="0"/>
              <a:t>2 fáze </a:t>
            </a:r>
          </a:p>
          <a:p>
            <a:pPr marL="785400" lvl="1" indent="-533400" algn="just"/>
            <a:r>
              <a:rPr lang="cs-CZ" sz="2800" dirty="0">
                <a:ea typeface="+mn-ea"/>
                <a:cs typeface="+mn-cs"/>
              </a:rPr>
              <a:t>prověřování</a:t>
            </a:r>
          </a:p>
          <a:p>
            <a:pPr marL="785400" lvl="1" indent="-533400" algn="just"/>
            <a:r>
              <a:rPr lang="cs-CZ" sz="2800" dirty="0">
                <a:ea typeface="+mn-ea"/>
                <a:cs typeface="+mn-cs"/>
              </a:rPr>
              <a:t>vyšetřování</a:t>
            </a: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4</a:t>
            </a:fld>
            <a:endParaRPr lang="cs-CZ"/>
          </a:p>
        </p:txBody>
      </p:sp>
    </p:spTree>
    <p:extLst>
      <p:ext uri="{BB962C8B-B14F-4D97-AF65-F5344CB8AC3E}">
        <p14:creationId xmlns:p14="http://schemas.microsoft.com/office/powerpoint/2010/main" val="34066352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00668" y="720000"/>
            <a:ext cx="11573868" cy="451576"/>
          </a:xfrm>
        </p:spPr>
        <p:txBody>
          <a:bodyPr/>
          <a:lstStyle/>
          <a:p>
            <a:pPr algn="ctr" eaLnBrk="1" hangingPunct="1"/>
            <a:r>
              <a:rPr lang="cs-CZ" b="1" dirty="0"/>
              <a:t>Rozhodnutí přerušující řízení - prověřování</a:t>
            </a:r>
            <a:endParaRPr lang="cs-CZ" dirty="0"/>
          </a:p>
        </p:txBody>
      </p:sp>
      <p:sp>
        <p:nvSpPr>
          <p:cNvPr id="5123" name="Zástupný symbol pro obsah 2"/>
          <p:cNvSpPr>
            <a:spLocks noGrp="1"/>
          </p:cNvSpPr>
          <p:nvPr>
            <p:ph idx="1"/>
          </p:nvPr>
        </p:nvSpPr>
        <p:spPr/>
        <p:txBody>
          <a:bodyPr/>
          <a:lstStyle/>
          <a:p>
            <a:pPr marL="533400" indent="-533400" algn="just">
              <a:lnSpc>
                <a:spcPct val="100000"/>
              </a:lnSpc>
              <a:spcAft>
                <a:spcPts val="600"/>
              </a:spcAft>
            </a:pPr>
            <a:r>
              <a:rPr lang="cs-CZ" dirty="0"/>
              <a:t>dočasné odložení trestního stíhání (§ 159b TŘ)</a:t>
            </a:r>
          </a:p>
          <a:p>
            <a:pPr marL="785400" lvl="1" indent="-533400" algn="just">
              <a:spcAft>
                <a:spcPts val="600"/>
              </a:spcAft>
            </a:pPr>
            <a:r>
              <a:rPr lang="cs-CZ" sz="2400" dirty="0"/>
              <a:t>je potřeba objasnit trestnou činnost organizované zločinecké skupiny či jiný úmyslný trestný čin či zjistit jejich pachatele</a:t>
            </a:r>
          </a:p>
          <a:p>
            <a:pPr marL="785400" lvl="1" indent="-533400" algn="just">
              <a:spcAft>
                <a:spcPts val="600"/>
              </a:spcAft>
            </a:pPr>
            <a:r>
              <a:rPr lang="cs-CZ" sz="2400" dirty="0"/>
              <a:t>nejdéle na dva měsíce, lze i prodloužit (nutný souhlas SZ)</a:t>
            </a:r>
          </a:p>
          <a:p>
            <a:pPr marL="533400" indent="-533400" algn="just">
              <a:lnSpc>
                <a:spcPct val="100000"/>
              </a:lnSpc>
              <a:spcAft>
                <a:spcPts val="600"/>
              </a:spcAft>
            </a:pPr>
            <a:r>
              <a:rPr lang="cs-CZ" dirty="0"/>
              <a:t>zvláštní ustanovení o dočasném odložení trestního stíhání (§ 159c TŘ)</a:t>
            </a:r>
          </a:p>
          <a:p>
            <a:pPr marL="785400" lvl="1" indent="-533400" algn="just">
              <a:spcAft>
                <a:spcPts val="600"/>
              </a:spcAft>
            </a:pPr>
            <a:r>
              <a:rPr lang="cs-CZ" sz="2400" dirty="0"/>
              <a:t>obdoba institutu spolupracujícího obviněného před zahájením trestního stíhání</a:t>
            </a:r>
          </a:p>
          <a:p>
            <a:pPr marL="785400" lvl="1" indent="-533400" algn="just">
              <a:spcAft>
                <a:spcPts val="600"/>
              </a:spcAft>
            </a:pPr>
            <a:r>
              <a:rPr lang="cs-CZ" sz="2400" dirty="0"/>
              <a:t>vybrané korupční trestné činy</a:t>
            </a:r>
          </a:p>
          <a:p>
            <a:pPr marL="785400" lvl="1" indent="-533400" algn="just">
              <a:spcAft>
                <a:spcPts val="600"/>
              </a:spcAft>
            </a:pPr>
            <a:r>
              <a:rPr lang="cs-CZ" sz="2400" dirty="0"/>
              <a:t>není zakotvena diskrece SZ</a:t>
            </a:r>
          </a:p>
          <a:p>
            <a:pPr marL="785400" lvl="1" indent="-533400" algn="just">
              <a:spcAft>
                <a:spcPts val="600"/>
              </a:spcAft>
            </a:pPr>
            <a:r>
              <a:rPr lang="cs-CZ" sz="2400" dirty="0"/>
              <a:t>v důsledku rozhodnutí o nestíhání </a:t>
            </a:r>
            <a:r>
              <a:rPr lang="cs-CZ" sz="2400" i="1" dirty="0"/>
              <a:t>de facto </a:t>
            </a:r>
            <a:r>
              <a:rPr lang="cs-CZ" sz="2400" dirty="0"/>
              <a:t>vylučuje trestnost </a:t>
            </a:r>
          </a:p>
          <a:p>
            <a:pPr marL="785400" lvl="1" indent="-533400" algn="just"/>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40</a:t>
            </a:fld>
            <a:endParaRPr lang="cs-CZ"/>
          </a:p>
        </p:txBody>
      </p:sp>
    </p:spTree>
    <p:extLst>
      <p:ext uri="{BB962C8B-B14F-4D97-AF65-F5344CB8AC3E}">
        <p14:creationId xmlns:p14="http://schemas.microsoft.com/office/powerpoint/2010/main" val="2221228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100668" y="720000"/>
            <a:ext cx="11573868" cy="451576"/>
          </a:xfrm>
        </p:spPr>
        <p:txBody>
          <a:bodyPr/>
          <a:lstStyle/>
          <a:p>
            <a:pPr algn="ctr" eaLnBrk="1" hangingPunct="1"/>
            <a:r>
              <a:rPr lang="cs-CZ" b="1" dirty="0"/>
              <a:t>Rozhodnutí přerušující řízení - vyšetřování</a:t>
            </a:r>
            <a:endParaRPr lang="cs-CZ" dirty="0"/>
          </a:p>
        </p:txBody>
      </p:sp>
      <p:sp>
        <p:nvSpPr>
          <p:cNvPr id="5123" name="Zástupný symbol pro obsah 2"/>
          <p:cNvSpPr>
            <a:spLocks noGrp="1"/>
          </p:cNvSpPr>
          <p:nvPr>
            <p:ph idx="1"/>
          </p:nvPr>
        </p:nvSpPr>
        <p:spPr>
          <a:xfrm>
            <a:off x="262855" y="1359001"/>
            <a:ext cx="11929145" cy="4139998"/>
          </a:xfrm>
        </p:spPr>
        <p:txBody>
          <a:bodyPr/>
          <a:lstStyle/>
          <a:p>
            <a:pPr marL="533400" indent="-533400" algn="just">
              <a:lnSpc>
                <a:spcPct val="100000"/>
              </a:lnSpc>
              <a:spcAft>
                <a:spcPts val="600"/>
              </a:spcAft>
            </a:pPr>
            <a:r>
              <a:rPr lang="cs-CZ" dirty="0"/>
              <a:t>přerušení trestního stíhání (§ 173 TŘ)</a:t>
            </a:r>
          </a:p>
          <a:p>
            <a:pPr marL="785400" lvl="1" indent="-533400" algn="just">
              <a:spcAft>
                <a:spcPts val="600"/>
              </a:spcAft>
            </a:pPr>
            <a:r>
              <a:rPr lang="cs-CZ" sz="2400" dirty="0"/>
              <a:t>a) nelze-li pro nepřítomnost obviněného věc náležitě objasnit,</a:t>
            </a:r>
          </a:p>
          <a:p>
            <a:pPr marL="785400" lvl="1" indent="-533400" algn="just">
              <a:spcAft>
                <a:spcPts val="600"/>
              </a:spcAft>
            </a:pPr>
            <a:r>
              <a:rPr lang="cs-CZ" sz="2400" dirty="0"/>
              <a:t>b) nelze-li obviněného pro těžkou chorobu postavit před soud,</a:t>
            </a:r>
          </a:p>
          <a:p>
            <a:pPr marL="785400" lvl="1" indent="-533400" algn="just">
              <a:spcAft>
                <a:spcPts val="600"/>
              </a:spcAft>
            </a:pPr>
            <a:r>
              <a:rPr lang="cs-CZ" sz="2400" dirty="0"/>
              <a:t>c) není-li obviněný pro duševní chorobu, která nastala až po spáchání činu, schopen chápat smysl trestního stíhání,</a:t>
            </a:r>
          </a:p>
          <a:p>
            <a:pPr marL="785400" lvl="1" indent="-533400" algn="just">
              <a:spcAft>
                <a:spcPts val="600"/>
              </a:spcAft>
            </a:pPr>
            <a:r>
              <a:rPr lang="cs-CZ" sz="2400" dirty="0"/>
              <a:t>d) je-li obviněný dočasně vyňat z pravomoci orgánů činných v trestním řízení (§ 10) nebo je-li jeho trestní stíhání pro nedostatek souhlasu oprávněného orgánu dočasně nepřípustné,</a:t>
            </a:r>
          </a:p>
          <a:p>
            <a:pPr marL="785400" lvl="1" indent="-533400" algn="just">
              <a:spcAft>
                <a:spcPts val="600"/>
              </a:spcAft>
            </a:pPr>
            <a:r>
              <a:rPr lang="cs-CZ" sz="2400" dirty="0"/>
              <a:t>e) jestliže dřívější řízení pro týž skutek proti téže osobě skončilo pravomocným rozhodnutím o přestupku a dosud neuplynula lhůta pro zahájení přezkumného řízení podle jiného právního předpisu, ve kterém může být rozhodnutí o přestupku zrušeno,</a:t>
            </a:r>
          </a:p>
          <a:p>
            <a:pPr marL="785400" lvl="1" indent="-533400" algn="just">
              <a:spcAft>
                <a:spcPts val="600"/>
              </a:spcAft>
            </a:pPr>
            <a:r>
              <a:rPr lang="cs-CZ" sz="2400" dirty="0"/>
              <a:t>f) byl-li obviněný vydán do ciziny nebo vyhoštěn.</a:t>
            </a:r>
          </a:p>
          <a:p>
            <a:pPr marL="785400" lvl="1" indent="-533400" algn="just">
              <a:spcAft>
                <a:spcPts val="600"/>
              </a:spcAft>
            </a:pPr>
            <a:endParaRPr lang="cs-CZ" sz="2400" i="1"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41</a:t>
            </a:fld>
            <a:endParaRPr lang="cs-CZ"/>
          </a:p>
        </p:txBody>
      </p:sp>
    </p:spTree>
    <p:extLst>
      <p:ext uri="{BB962C8B-B14F-4D97-AF65-F5344CB8AC3E}">
        <p14:creationId xmlns:p14="http://schemas.microsoft.com/office/powerpoint/2010/main" val="34489514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Rozhodnutí procesního charakteru</a:t>
            </a:r>
            <a:endParaRPr lang="cs-CZ" dirty="0"/>
          </a:p>
        </p:txBody>
      </p:sp>
      <p:sp>
        <p:nvSpPr>
          <p:cNvPr id="5123" name="Zástupný symbol pro obsah 2"/>
          <p:cNvSpPr>
            <a:spLocks noGrp="1"/>
          </p:cNvSpPr>
          <p:nvPr>
            <p:ph idx="1"/>
          </p:nvPr>
        </p:nvSpPr>
        <p:spPr/>
        <p:txBody>
          <a:bodyPr/>
          <a:lstStyle/>
          <a:p>
            <a:pPr marL="533400" indent="-533400" algn="just"/>
            <a:r>
              <a:rPr lang="cs-CZ" dirty="0"/>
              <a:t>široká škála</a:t>
            </a:r>
          </a:p>
          <a:p>
            <a:pPr marL="533400" indent="-533400" algn="just"/>
            <a:r>
              <a:rPr lang="cs-CZ" dirty="0"/>
              <a:t>rozhodnutí upravující průběh řízení</a:t>
            </a:r>
          </a:p>
          <a:p>
            <a:pPr marL="533400" indent="-533400" algn="just"/>
            <a:r>
              <a:rPr lang="cs-CZ" dirty="0"/>
              <a:t>rozhodnutí o zajišťovacích institutech</a:t>
            </a:r>
          </a:p>
          <a:p>
            <a:pPr marL="533400" indent="-533400" algn="just"/>
            <a:r>
              <a:rPr lang="cs-CZ" dirty="0"/>
              <a:t>rozhodnutí o vyšetřovacích úkonech</a:t>
            </a:r>
          </a:p>
          <a:p>
            <a:pPr marL="533400" indent="-533400" algn="just"/>
            <a:r>
              <a:rPr lang="cs-CZ" dirty="0"/>
              <a:t>rozhodnutí o operativně pátracích prostředcích </a:t>
            </a:r>
          </a:p>
          <a:p>
            <a:pPr marL="533400" indent="-533400" algn="just"/>
            <a:r>
              <a:rPr lang="cs-CZ" dirty="0"/>
              <a:t>atd. </a:t>
            </a:r>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42</a:t>
            </a:fld>
            <a:endParaRPr lang="cs-CZ"/>
          </a:p>
        </p:txBody>
      </p:sp>
    </p:spTree>
    <p:extLst>
      <p:ext uri="{BB962C8B-B14F-4D97-AF65-F5344CB8AC3E}">
        <p14:creationId xmlns:p14="http://schemas.microsoft.com/office/powerpoint/2010/main" val="4951249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algn="ctr" eaLnBrk="1" hangingPunct="1"/>
            <a:r>
              <a:rPr lang="cs-CZ" dirty="0"/>
              <a:t>Děkuji za Vaši pozornost!</a:t>
            </a:r>
          </a:p>
        </p:txBody>
      </p:sp>
      <p:sp>
        <p:nvSpPr>
          <p:cNvPr id="31747" name="Zástupný symbol pro obsah 2"/>
          <p:cNvSpPr>
            <a:spLocks noGrp="1"/>
          </p:cNvSpPr>
          <p:nvPr>
            <p:ph idx="1"/>
          </p:nvPr>
        </p:nvSpPr>
        <p:spPr/>
        <p:txBody>
          <a:bodyPr/>
          <a:lstStyle/>
          <a:p>
            <a:pPr algn="just" eaLnBrk="1" hangingPunct="1">
              <a:buFont typeface="Wingdings" pitchFamily="2" charset="2"/>
              <a:buNone/>
            </a:pPr>
            <a:r>
              <a:rPr lang="cs-CZ" b="1" dirty="0"/>
              <a:t>JUDr. Jan Provazník, Ph.D.</a:t>
            </a:r>
          </a:p>
          <a:p>
            <a:pPr algn="just" eaLnBrk="1" hangingPunct="1">
              <a:buFont typeface="Wingdings" pitchFamily="2" charset="2"/>
              <a:buNone/>
            </a:pPr>
            <a:r>
              <a:rPr lang="cs-CZ" b="1" dirty="0"/>
              <a:t>Katedra trestního práva </a:t>
            </a:r>
          </a:p>
          <a:p>
            <a:pPr algn="just" eaLnBrk="1" hangingPunct="1">
              <a:buFont typeface="Wingdings" pitchFamily="2" charset="2"/>
              <a:buNone/>
            </a:pPr>
            <a:r>
              <a:rPr lang="cs-CZ" b="1" dirty="0"/>
              <a:t>Právnická fakulta Masarykovy univerzity  </a:t>
            </a:r>
          </a:p>
          <a:p>
            <a:pPr algn="just" eaLnBrk="1" hangingPunct="1">
              <a:buFont typeface="Wingdings" pitchFamily="2" charset="2"/>
              <a:buNone/>
            </a:pPr>
            <a:r>
              <a:rPr lang="cs-CZ" b="1" dirty="0"/>
              <a:t>Veveří 70, 611 80 Brno</a:t>
            </a:r>
          </a:p>
          <a:p>
            <a:pPr algn="just" eaLnBrk="1" hangingPunct="1">
              <a:buFont typeface="Wingdings" pitchFamily="2" charset="2"/>
              <a:buNone/>
            </a:pPr>
            <a:r>
              <a:rPr lang="cs-CZ" b="1" dirty="0" err="1"/>
              <a:t>dv</a:t>
            </a:r>
            <a:r>
              <a:rPr lang="cs-CZ" b="1" dirty="0"/>
              <a:t>. č. 226</a:t>
            </a:r>
          </a:p>
          <a:p>
            <a:pPr algn="just" eaLnBrk="1" hangingPunct="1">
              <a:buFont typeface="Wingdings" pitchFamily="2" charset="2"/>
              <a:buNone/>
            </a:pPr>
            <a:r>
              <a:rPr lang="cs-CZ" b="1" dirty="0"/>
              <a:t>E-mail: jan.provaznik@law.muni.cz</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FE6CED58-10AC-4CA0-A572-3C0DADBAA36E}" type="slidenum">
              <a:rPr lang="cs-CZ" smtClean="0"/>
              <a:pPr>
                <a:defRPr/>
              </a:pPr>
              <a:t>43</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1CC7A4BE-8483-4561-A2FF-034A93FB9835}"/>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3" name="Nadpis 2">
            <a:extLst>
              <a:ext uri="{FF2B5EF4-FFF2-40B4-BE49-F238E27FC236}">
                <a16:creationId xmlns:a16="http://schemas.microsoft.com/office/drawing/2014/main" id="{8CA6F53C-EF36-451B-9851-D6CD949A9FF3}"/>
              </a:ext>
            </a:extLst>
          </p:cNvPr>
          <p:cNvSpPr>
            <a:spLocks noGrp="1"/>
          </p:cNvSpPr>
          <p:nvPr>
            <p:ph type="title"/>
          </p:nvPr>
        </p:nvSpPr>
        <p:spPr/>
        <p:txBody>
          <a:bodyPr/>
          <a:lstStyle/>
          <a:p>
            <a:r>
              <a:rPr lang="cs-CZ" dirty="0"/>
              <a:t>Smysl přípravného řízení</a:t>
            </a:r>
          </a:p>
        </p:txBody>
      </p:sp>
      <p:sp>
        <p:nvSpPr>
          <p:cNvPr id="4" name="Zástupný obsah 3">
            <a:extLst>
              <a:ext uri="{FF2B5EF4-FFF2-40B4-BE49-F238E27FC236}">
                <a16:creationId xmlns:a16="http://schemas.microsoft.com/office/drawing/2014/main" id="{DF56D9D2-D3DC-4CCF-A418-29D8FEDD02DC}"/>
              </a:ext>
            </a:extLst>
          </p:cNvPr>
          <p:cNvSpPr>
            <a:spLocks noGrp="1"/>
          </p:cNvSpPr>
          <p:nvPr>
            <p:ph idx="1"/>
          </p:nvPr>
        </p:nvSpPr>
        <p:spPr/>
        <p:txBody>
          <a:bodyPr/>
          <a:lstStyle/>
          <a:p>
            <a:pPr algn="just">
              <a:lnSpc>
                <a:spcPct val="100000"/>
              </a:lnSpc>
            </a:pPr>
            <a:r>
              <a:rPr lang="cs-CZ" dirty="0"/>
              <a:t>přípravné řízení slouží OČTŘ k náležitému objasnění věci a učinění úsudku o tom, zda:</a:t>
            </a:r>
          </a:p>
          <a:p>
            <a:pPr lvl="1" algn="just"/>
            <a:r>
              <a:rPr lang="cs-CZ" dirty="0"/>
              <a:t>byl spáchán skutek</a:t>
            </a:r>
          </a:p>
          <a:p>
            <a:pPr lvl="1" algn="just"/>
            <a:r>
              <a:rPr lang="cs-CZ" dirty="0"/>
              <a:t>skutek je trestným činem</a:t>
            </a:r>
          </a:p>
          <a:p>
            <a:pPr lvl="1" algn="just"/>
            <a:r>
              <a:rPr lang="cs-CZ" dirty="0"/>
              <a:t>kdo skutek spáchal </a:t>
            </a:r>
          </a:p>
          <a:p>
            <a:pPr lvl="1" algn="just"/>
            <a:r>
              <a:rPr lang="cs-CZ" dirty="0"/>
              <a:t>trestní odpovědnost dosud nezanikla</a:t>
            </a:r>
          </a:p>
          <a:p>
            <a:pPr lvl="1" algn="just"/>
            <a:r>
              <a:rPr lang="cs-CZ" dirty="0"/>
              <a:t>není překážka trestního stíhání toho, kdo čin spáchal, a jeho postavení  před soud</a:t>
            </a:r>
          </a:p>
          <a:p>
            <a:pPr lvl="1" algn="just"/>
            <a:r>
              <a:rPr lang="cs-CZ" dirty="0"/>
              <a:t>je důvodné postavit toho, kdo skutek spáchal, před soud (tj. není na místě věc vyřešit jinak)</a:t>
            </a:r>
          </a:p>
          <a:p>
            <a:pPr marL="252000" lvl="1" algn="just"/>
            <a:endParaRPr lang="cs-CZ" sz="2800" dirty="0">
              <a:ea typeface="+mn-ea"/>
              <a:cs typeface="+mn-cs"/>
            </a:endParaRPr>
          </a:p>
          <a:p>
            <a:pPr marL="252000" lvl="1" algn="just"/>
            <a:r>
              <a:rPr lang="cs-CZ" sz="2800" dirty="0">
                <a:ea typeface="+mn-ea"/>
                <a:cs typeface="+mn-cs"/>
              </a:rPr>
              <a:t>již v přípravném řízení by rovněž OČTŘ měly zjišťovat, zda byl trestným činem někdo poškozen a uplatní-li poškozený nárok na náhradu škody, nemajetkové újmy či na vydání BO, zda a v jaké výši je tento nárok důvodný</a:t>
            </a:r>
          </a:p>
          <a:p>
            <a:pPr lvl="1" algn="just"/>
            <a:endParaRPr lang="cs-CZ" dirty="0"/>
          </a:p>
        </p:txBody>
      </p:sp>
    </p:spTree>
    <p:extLst>
      <p:ext uri="{BB962C8B-B14F-4D97-AF65-F5344CB8AC3E}">
        <p14:creationId xmlns:p14="http://schemas.microsoft.com/office/powerpoint/2010/main" val="228698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Funkce přípravné řízení</a:t>
            </a:r>
            <a:endParaRPr lang="cs-CZ" dirty="0"/>
          </a:p>
        </p:txBody>
      </p:sp>
      <p:sp>
        <p:nvSpPr>
          <p:cNvPr id="5123" name="Zástupný symbol pro obsah 2"/>
          <p:cNvSpPr>
            <a:spLocks noGrp="1"/>
          </p:cNvSpPr>
          <p:nvPr>
            <p:ph idx="1"/>
          </p:nvPr>
        </p:nvSpPr>
        <p:spPr/>
        <p:txBody>
          <a:bodyPr/>
          <a:lstStyle/>
          <a:p>
            <a:pPr marL="533400" indent="-533400" algn="just"/>
            <a:r>
              <a:rPr lang="cs-CZ" dirty="0"/>
              <a:t>vyhledávácí</a:t>
            </a:r>
          </a:p>
          <a:p>
            <a:pPr marL="533400" indent="-533400" algn="just"/>
            <a:r>
              <a:rPr lang="cs-CZ" dirty="0"/>
              <a:t>filtrační</a:t>
            </a:r>
          </a:p>
          <a:p>
            <a:pPr marL="533400" indent="-533400" algn="just"/>
            <a:r>
              <a:rPr lang="cs-CZ" dirty="0"/>
              <a:t>fixační</a:t>
            </a:r>
          </a:p>
          <a:p>
            <a:pPr marL="533400" indent="-533400" algn="just"/>
            <a:r>
              <a:rPr lang="cs-CZ" dirty="0" err="1"/>
              <a:t>odklonná</a:t>
            </a:r>
            <a:r>
              <a:rPr lang="cs-CZ" dirty="0"/>
              <a:t> </a:t>
            </a:r>
          </a:p>
          <a:p>
            <a:pPr marL="533400" indent="-533400" algn="just"/>
            <a:endParaRPr lang="cs-CZ" sz="2800" dirty="0">
              <a:ea typeface="+mn-ea"/>
              <a:cs typeface="+mn-cs"/>
            </a:endParaRP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6</a:t>
            </a:fld>
            <a:endParaRPr lang="cs-CZ"/>
          </a:p>
        </p:txBody>
      </p:sp>
    </p:spTree>
    <p:extLst>
      <p:ext uri="{BB962C8B-B14F-4D97-AF65-F5344CB8AC3E}">
        <p14:creationId xmlns:p14="http://schemas.microsoft.com/office/powerpoint/2010/main" val="448299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Funkce </a:t>
            </a:r>
            <a:r>
              <a:rPr lang="cs-CZ" dirty="0"/>
              <a:t>vyhledávací</a:t>
            </a:r>
          </a:p>
        </p:txBody>
      </p:sp>
      <p:sp>
        <p:nvSpPr>
          <p:cNvPr id="5123" name="Zástupný symbol pro obsah 2"/>
          <p:cNvSpPr>
            <a:spLocks noGrp="1"/>
          </p:cNvSpPr>
          <p:nvPr>
            <p:ph idx="1"/>
          </p:nvPr>
        </p:nvSpPr>
        <p:spPr>
          <a:xfrm>
            <a:off x="720000" y="1325461"/>
            <a:ext cx="10753200" cy="4506539"/>
          </a:xfrm>
        </p:spPr>
        <p:txBody>
          <a:bodyPr/>
          <a:lstStyle/>
          <a:p>
            <a:pPr marL="533400" indent="-533400" algn="just"/>
            <a:r>
              <a:rPr lang="cs-CZ" dirty="0"/>
              <a:t>cílem je vyhledat všechny poznatky nutné pro další postup OČTŘ</a:t>
            </a:r>
          </a:p>
          <a:p>
            <a:pPr marL="785400" lvl="1" indent="-533400" algn="just"/>
            <a:r>
              <a:rPr lang="cs-CZ" dirty="0"/>
              <a:t>poznatky o tom, že je podezření, že byl někde spáchán trestný čin</a:t>
            </a:r>
          </a:p>
          <a:p>
            <a:pPr marL="785400" lvl="1" indent="-533400" algn="just"/>
            <a:r>
              <a:rPr lang="cs-CZ" dirty="0"/>
              <a:t>poznatky nutné proto, aby mohlo toto podezření být potvrzeno, či vyvráceno</a:t>
            </a:r>
          </a:p>
          <a:p>
            <a:pPr marL="785400" lvl="1" indent="-533400" algn="just"/>
            <a:r>
              <a:rPr lang="cs-CZ" dirty="0"/>
              <a:t>tyto poznatky pak předurčují rozhodnutí v přípravném řízení (zda bude věc odložena nebo zahájeno trestní stíhání; zda bude podána obžaloba či zda bude trestní stíhání zastaveno atd.)</a:t>
            </a:r>
          </a:p>
          <a:p>
            <a:pPr marL="533400" indent="-533400" algn="just"/>
            <a:r>
              <a:rPr lang="cs-CZ" dirty="0"/>
              <a:t>přípravné řízení poskytuje pro sběr těchto poznatků potřebný procesní rámec</a:t>
            </a:r>
          </a:p>
          <a:p>
            <a:pPr marL="785400" lvl="1" indent="-533400" algn="just"/>
            <a:r>
              <a:rPr lang="cs-CZ" dirty="0"/>
              <a:t>pravidla pro vyhledávání a zajišťování důkazů -&gt; nutné, aby důkazů následně mohlo být použito i dále v řízení</a:t>
            </a:r>
          </a:p>
          <a:p>
            <a:pPr marL="785400" lvl="1" indent="-533400" algn="just"/>
            <a:r>
              <a:rPr lang="cs-CZ" dirty="0"/>
              <a:t>v rozsahu nutném pro rozhodnutí o dalším průběhu přípravného řízení i provádění a hodnocení důkazů  </a:t>
            </a:r>
          </a:p>
          <a:p>
            <a:pPr marL="533400" indent="-533400" algn="just"/>
            <a:endParaRPr lang="cs-CZ" sz="2800" dirty="0">
              <a:ea typeface="+mn-ea"/>
              <a:cs typeface="+mn-cs"/>
            </a:endParaRP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7</a:t>
            </a:fld>
            <a:endParaRPr lang="cs-CZ"/>
          </a:p>
        </p:txBody>
      </p:sp>
    </p:spTree>
    <p:extLst>
      <p:ext uri="{BB962C8B-B14F-4D97-AF65-F5344CB8AC3E}">
        <p14:creationId xmlns:p14="http://schemas.microsoft.com/office/powerpoint/2010/main" val="19954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Funkce </a:t>
            </a:r>
            <a:r>
              <a:rPr lang="cs-CZ" dirty="0"/>
              <a:t>filtrační</a:t>
            </a:r>
          </a:p>
        </p:txBody>
      </p:sp>
      <p:sp>
        <p:nvSpPr>
          <p:cNvPr id="5123" name="Zástupný symbol pro obsah 2"/>
          <p:cNvSpPr>
            <a:spLocks noGrp="1"/>
          </p:cNvSpPr>
          <p:nvPr>
            <p:ph idx="1"/>
          </p:nvPr>
        </p:nvSpPr>
        <p:spPr>
          <a:xfrm>
            <a:off x="720000" y="1325461"/>
            <a:ext cx="10753200" cy="4506539"/>
          </a:xfrm>
        </p:spPr>
        <p:txBody>
          <a:bodyPr/>
          <a:lstStyle/>
          <a:p>
            <a:pPr marL="533400" indent="-533400" algn="just"/>
            <a:r>
              <a:rPr lang="cs-CZ" dirty="0"/>
              <a:t>slouží k vyloučení neopodstatněných případů</a:t>
            </a:r>
          </a:p>
          <a:p>
            <a:pPr marL="785400" lvl="1" indent="-533400" algn="just"/>
            <a:r>
              <a:rPr lang="cs-CZ" dirty="0"/>
              <a:t>již v přípravném řízení by měly být identifikovány případy, v nichž o žádné podezření ze spáchání trestného činu nejde, a tudíž by stavění pachatele před soud nebylo důvodné</a:t>
            </a:r>
          </a:p>
          <a:p>
            <a:pPr marL="785400" lvl="1" indent="-533400" algn="just"/>
            <a:r>
              <a:rPr lang="cs-CZ" dirty="0"/>
              <a:t>-&gt; oddělení „zrna od plev“</a:t>
            </a:r>
          </a:p>
          <a:p>
            <a:pPr marL="785400" lvl="1" indent="-533400" algn="just"/>
            <a:r>
              <a:rPr lang="cs-CZ" dirty="0"/>
              <a:t>filtrační funkce se uplatní jak před zahájením trestního stíhání, tak po něm </a:t>
            </a:r>
          </a:p>
          <a:p>
            <a:pPr marL="785400" lvl="1" indent="-533400" algn="just"/>
            <a:r>
              <a:rPr lang="cs-CZ" dirty="0"/>
              <a:t>v jakémkoliv bodě průběhu přípravného řízení může být zjištěno, že se nestal skutek, není trestným činem, nespáchal jej obviněný (podezřelý) či trestnost činu zanikla (např. zjistí se, že jej udal skutečný pachatel, aby od sebe odvrátil pozornost)</a:t>
            </a:r>
          </a:p>
          <a:p>
            <a:pPr marL="785400" lvl="1" indent="-533400" algn="just"/>
            <a:endParaRPr lang="cs-CZ" dirty="0"/>
          </a:p>
          <a:p>
            <a:pPr marL="533400" indent="-533400" algn="just"/>
            <a:r>
              <a:rPr lang="cs-CZ" dirty="0"/>
              <a:t>veřejný zájem je stejně tak na tom, aby před soud byli stavěni jen pachatelé, jako aby před něj nebyl stavěn nikdo nevinný</a:t>
            </a:r>
          </a:p>
          <a:p>
            <a:pPr marL="785400" lvl="1" indent="-533400" algn="just"/>
            <a:r>
              <a:rPr lang="cs-CZ" dirty="0"/>
              <a:t>filtrační zásada slouží k tomu, aby před soud byli stavěni jen ti, u nichž je to důvodné</a:t>
            </a:r>
          </a:p>
          <a:p>
            <a:pPr marL="785400" lvl="1" indent="-533400" algn="just"/>
            <a:r>
              <a:rPr lang="cs-CZ" dirty="0"/>
              <a:t>není o nic méně žádoucí výsledek, je-li již v přípravném řízení zjištěno, že se trestný čin nestal či jej nespáchal obviněný, než když se důvodnost podezření proti němu potvrzuje</a:t>
            </a:r>
          </a:p>
          <a:p>
            <a:pPr marL="533400" indent="-533400" algn="just"/>
            <a:endParaRPr lang="cs-CZ" sz="2800" dirty="0">
              <a:ea typeface="+mn-ea"/>
              <a:cs typeface="+mn-cs"/>
            </a:endParaRP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8</a:t>
            </a:fld>
            <a:endParaRPr lang="cs-CZ"/>
          </a:p>
        </p:txBody>
      </p:sp>
    </p:spTree>
    <p:extLst>
      <p:ext uri="{BB962C8B-B14F-4D97-AF65-F5344CB8AC3E}">
        <p14:creationId xmlns:p14="http://schemas.microsoft.com/office/powerpoint/2010/main" val="4148769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algn="ctr" eaLnBrk="1" hangingPunct="1"/>
            <a:r>
              <a:rPr lang="cs-CZ" b="1" dirty="0"/>
              <a:t>Funkce </a:t>
            </a:r>
            <a:r>
              <a:rPr lang="cs-CZ" dirty="0"/>
              <a:t>fixační</a:t>
            </a:r>
          </a:p>
        </p:txBody>
      </p:sp>
      <p:sp>
        <p:nvSpPr>
          <p:cNvPr id="5123" name="Zástupný symbol pro obsah 2"/>
          <p:cNvSpPr>
            <a:spLocks noGrp="1"/>
          </p:cNvSpPr>
          <p:nvPr>
            <p:ph idx="1"/>
          </p:nvPr>
        </p:nvSpPr>
        <p:spPr>
          <a:xfrm>
            <a:off x="720000" y="1325461"/>
            <a:ext cx="10753200" cy="4506539"/>
          </a:xfrm>
        </p:spPr>
        <p:txBody>
          <a:bodyPr/>
          <a:lstStyle/>
          <a:p>
            <a:pPr marL="533400" indent="-533400" algn="just"/>
            <a:r>
              <a:rPr lang="cs-CZ" dirty="0"/>
              <a:t>fixace skutkového a důkazního stavu pro potřeby zejména veřejné žaloby</a:t>
            </a:r>
          </a:p>
          <a:p>
            <a:pPr marL="785400" lvl="1" indent="-533400" algn="just"/>
            <a:r>
              <a:rPr lang="cs-CZ" dirty="0"/>
              <a:t>aby státní zástupce měl šanci u hlavního líčení uspět, má-li za to, že je postavení před soud obviněného důvodné, musí mít vytvořeny podmínky proto, aby soud přesvědčil o vině obviněného stejně tak, jako je o ní přesvědčený on</a:t>
            </a:r>
          </a:p>
          <a:p>
            <a:pPr marL="785400" lvl="1" indent="-533400" algn="just"/>
            <a:endParaRPr lang="cs-CZ" dirty="0"/>
          </a:p>
          <a:p>
            <a:pPr marL="533400" indent="-533400" algn="just"/>
            <a:r>
              <a:rPr lang="cs-CZ" dirty="0"/>
              <a:t>přípravné řízení vytváří procesní rámec nejen zjištění skutkového stavu, ale i použitelnosti důkazů před soudem </a:t>
            </a:r>
          </a:p>
          <a:p>
            <a:pPr marL="785400" lvl="1" indent="-533400" algn="just"/>
            <a:r>
              <a:rPr lang="cs-CZ" dirty="0"/>
              <a:t>souvisí s vyhledávací funkcí</a:t>
            </a:r>
          </a:p>
          <a:p>
            <a:pPr marL="785400" lvl="1" indent="-533400" algn="just"/>
            <a:r>
              <a:rPr lang="cs-CZ" dirty="0"/>
              <a:t>nejde však jen o to, aby se státní zástupce dozvěděl pravdu, nýbrž i o to, aby ji byl před soudem schopen prokázat zákonným způsobem</a:t>
            </a:r>
          </a:p>
          <a:p>
            <a:pPr marL="785400" lvl="1" indent="-533400" algn="just"/>
            <a:r>
              <a:rPr lang="cs-CZ" dirty="0"/>
              <a:t>i když budou relevantní skutečnosti řádně vyhledány, ale v důsledku vadného postupu nebude možno u hlavního líčení o nich použít důkazy, výsledek je stejný, jako kdyby vyhledány nebyly</a:t>
            </a:r>
          </a:p>
          <a:p>
            <a:pPr marL="533400" indent="-533400" algn="just"/>
            <a:endParaRPr lang="cs-CZ" sz="2800" dirty="0">
              <a:ea typeface="+mn-ea"/>
              <a:cs typeface="+mn-cs"/>
            </a:endParaRPr>
          </a:p>
          <a:p>
            <a:pPr marL="0" indent="0" algn="just">
              <a:buNone/>
            </a:pPr>
            <a:endParaRPr lang="cs-CZ" dirty="0"/>
          </a:p>
        </p:txBody>
      </p:sp>
      <p:sp>
        <p:nvSpPr>
          <p:cNvPr id="6" name="Zástupný symbol pro číslo snímku 5"/>
          <p:cNvSpPr>
            <a:spLocks noGrp="1"/>
          </p:cNvSpPr>
          <p:nvPr>
            <p:ph type="sldNum" sz="quarter" idx="11"/>
          </p:nvPr>
        </p:nvSpPr>
        <p:spPr/>
        <p:txBody>
          <a:bodyPr/>
          <a:lstStyle/>
          <a:p>
            <a:pPr>
              <a:defRPr/>
            </a:pPr>
            <a:fld id="{11753526-4C36-4B6E-96CE-16A3AF3AEAB4}" type="slidenum">
              <a:rPr lang="cs-CZ" smtClean="0"/>
              <a:pPr>
                <a:defRPr/>
              </a:pPr>
              <a:t>9</a:t>
            </a:fld>
            <a:endParaRPr lang="cs-CZ"/>
          </a:p>
        </p:txBody>
      </p:sp>
    </p:spTree>
    <p:extLst>
      <p:ext uri="{BB962C8B-B14F-4D97-AF65-F5344CB8AC3E}">
        <p14:creationId xmlns:p14="http://schemas.microsoft.com/office/powerpoint/2010/main" val="330821970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512</TotalTime>
  <Words>4165</Words>
  <Application>Microsoft Office PowerPoint</Application>
  <PresentationFormat>Širokoúhlá obrazovka</PresentationFormat>
  <Paragraphs>416</Paragraphs>
  <Slides>43</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43</vt:i4>
      </vt:variant>
    </vt:vector>
  </HeadingPairs>
  <TitlesOfParts>
    <vt:vector size="48" baseType="lpstr">
      <vt:lpstr>Arial</vt:lpstr>
      <vt:lpstr>Tahoma</vt:lpstr>
      <vt:lpstr>Wingdings</vt:lpstr>
      <vt:lpstr>Prezentace_MU_CZ</vt:lpstr>
      <vt:lpstr>Document</vt:lpstr>
      <vt:lpstr>Předsoudní stadium trestního řízení</vt:lpstr>
      <vt:lpstr>Prezentace aplikace PowerPoint</vt:lpstr>
      <vt:lpstr>Stadia trestního řízení</vt:lpstr>
      <vt:lpstr>Přípravné řízení</vt:lpstr>
      <vt:lpstr>Smysl přípravného řízení</vt:lpstr>
      <vt:lpstr>Funkce přípravné řízení</vt:lpstr>
      <vt:lpstr>Funkce vyhledávací</vt:lpstr>
      <vt:lpstr>Funkce filtrační</vt:lpstr>
      <vt:lpstr>Funkce fixační</vt:lpstr>
      <vt:lpstr>Funkce odklonná</vt:lpstr>
      <vt:lpstr>Základní zásady v přípravném řízení</vt:lpstr>
      <vt:lpstr>Formy přípravného řízení</vt:lpstr>
      <vt:lpstr>Zkrácené přípravné řízení</vt:lpstr>
      <vt:lpstr>„Rozšířené“ přípravné řízení</vt:lpstr>
      <vt:lpstr>Úkoly policejního orgánu v přípravném řízení</vt:lpstr>
      <vt:lpstr>Oprávnění pol. org. při prověřování (§ 158 TŘ)</vt:lpstr>
      <vt:lpstr>Úkoly státního zástupce v přípravném řízení</vt:lpstr>
      <vt:lpstr>Pravomoci SZ vůči policejnímu org.</vt:lpstr>
      <vt:lpstr>Oprávnění státního zástupce dle § 157 odst. 2 TŘ</vt:lpstr>
      <vt:lpstr>Dozor státního zástupce dle § 174 TŘ</vt:lpstr>
      <vt:lpstr>Úkony, které může v přípravném řízení provést jen SZ (nikoliv PO)</vt:lpstr>
      <vt:lpstr>Prezentace aplikace PowerPoint</vt:lpstr>
      <vt:lpstr>§ 175 – pouze SZ je oprávněn:</vt:lpstr>
      <vt:lpstr>Úkoly soudu v přípravném řízení</vt:lpstr>
      <vt:lpstr>Úkony, o kterých může rozhodnout jen soud</vt:lpstr>
      <vt:lpstr>Prezentace aplikace PowerPoint</vt:lpstr>
      <vt:lpstr>Rozhodování o některých stížnostech (§146a TŘ)</vt:lpstr>
      <vt:lpstr>Průběh přípravného řízení</vt:lpstr>
      <vt:lpstr>Postup před zahájením trestního stíhání </vt:lpstr>
      <vt:lpstr>Trestní stíhání </vt:lpstr>
      <vt:lpstr>Zásada totožnosti skutku  </vt:lpstr>
      <vt:lpstr>Změna právní kvalifikace </vt:lpstr>
      <vt:lpstr>Policejní orgán vs. vyšetřovací orgán</vt:lpstr>
      <vt:lpstr>Lhůty v přípravném řízení</vt:lpstr>
      <vt:lpstr>Rozhodnutí v přípravném řízení</vt:lpstr>
      <vt:lpstr>Rozhodnutí jimiž se zahajuje řízení před soudem</vt:lpstr>
      <vt:lpstr>Rozhodnutí jimiž se řízení končí - prověřování</vt:lpstr>
      <vt:lpstr>Rozhodnutí jimiž se řízení končí - vyšetřování</vt:lpstr>
      <vt:lpstr>Rozhodnutí jimiž se řízení končí - vyšetřování</vt:lpstr>
      <vt:lpstr>Rozhodnutí přerušující řízení - prověřování</vt:lpstr>
      <vt:lpstr>Rozhodnutí přerušující řízení - vyšetřování</vt:lpstr>
      <vt:lpstr>Rozhodnutí procesního charakteru</vt:lpstr>
      <vt:lpstr>Děkuji za Vaši pozornost!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Uživatel</cp:lastModifiedBy>
  <cp:revision>38</cp:revision>
  <cp:lastPrinted>1601-01-01T00:00:00Z</cp:lastPrinted>
  <dcterms:created xsi:type="dcterms:W3CDTF">2019-01-29T09:52:45Z</dcterms:created>
  <dcterms:modified xsi:type="dcterms:W3CDTF">2020-04-28T19:11:13Z</dcterms:modified>
</cp:coreProperties>
</file>