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305" r:id="rId3"/>
    <p:sldId id="306" r:id="rId4"/>
    <p:sldId id="310" r:id="rId5"/>
    <p:sldId id="309" r:id="rId6"/>
    <p:sldId id="311" r:id="rId7"/>
    <p:sldId id="314" r:id="rId8"/>
    <p:sldId id="257" r:id="rId9"/>
    <p:sldId id="315" r:id="rId10"/>
    <p:sldId id="333" r:id="rId11"/>
    <p:sldId id="301" r:id="rId12"/>
    <p:sldId id="302" r:id="rId13"/>
    <p:sldId id="304" r:id="rId14"/>
    <p:sldId id="336" r:id="rId15"/>
    <p:sldId id="337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34" r:id="rId24"/>
    <p:sldId id="33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8" autoAdjust="0"/>
    <p:restoredTop sz="94660"/>
  </p:normalViewPr>
  <p:slideViewPr>
    <p:cSldViewPr>
      <p:cViewPr varScale="1">
        <p:scale>
          <a:sx n="64" d="100"/>
          <a:sy n="64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30AD94-A93F-4812-96FF-B9535B8EFABF}" type="datetimeFigureOut">
              <a:rPr lang="cs-CZ" smtClean="0"/>
              <a:pPr/>
              <a:t>22.3.2020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6CD131-A353-4B8A-9861-D4298F20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muni.cz/content/cs/" TargetMode="External"/><Relationship Id="rId2" Type="http://schemas.openxmlformats.org/officeDocument/2006/relationships/hyperlink" Target="https://aleph.mu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to.stanford.edu/" TargetMode="External"/><Relationship Id="rId4" Type="http://schemas.openxmlformats.org/officeDocument/2006/relationships/hyperlink" Target="http://scholar.google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476673"/>
            <a:ext cx="7486600" cy="2160240"/>
          </a:xfrm>
        </p:spPr>
        <p:txBody>
          <a:bodyPr>
            <a:normAutofit/>
          </a:bodyPr>
          <a:lstStyle/>
          <a:p>
            <a:r>
              <a:rPr lang="cs-CZ" b="1" dirty="0" smtClean="0"/>
              <a:t>Volba </a:t>
            </a:r>
            <a:r>
              <a:rPr lang="cs-CZ" b="1" dirty="0"/>
              <a:t>tématu odborné práce </a:t>
            </a:r>
            <a:r>
              <a:rPr lang="cs-CZ" dirty="0" smtClean="0"/>
              <a:t>a formulace výzkumné otázky</a:t>
            </a:r>
            <a:r>
              <a:rPr lang="cs-CZ" b="1" dirty="0" smtClean="0"/>
              <a:t> 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204864"/>
            <a:ext cx="7056784" cy="3433936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Osnova </a:t>
            </a:r>
            <a:r>
              <a:rPr lang="cs-CZ" sz="2800" b="1" dirty="0">
                <a:solidFill>
                  <a:srgbClr val="FF0000"/>
                </a:solidFill>
              </a:rPr>
              <a:t>semináře: </a:t>
            </a:r>
            <a:endParaRPr lang="cs-CZ" sz="2800" dirty="0">
              <a:solidFill>
                <a:srgbClr val="FF0000"/>
              </a:solidFill>
            </a:endParaRPr>
          </a:p>
          <a:p>
            <a:pPr marL="514350" lvl="0" indent="-514350"/>
            <a:r>
              <a:rPr lang="cs-CZ" sz="2800" b="1" dirty="0" smtClean="0">
                <a:solidFill>
                  <a:srgbClr val="FF0000"/>
                </a:solidFill>
              </a:rPr>
              <a:t>a)Jak (dobře) zvolit téma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</a:p>
          <a:p>
            <a:pPr marL="514350" lvl="0" indent="-514350"/>
            <a:r>
              <a:rPr lang="cs-CZ" sz="2800" dirty="0" smtClean="0">
                <a:solidFill>
                  <a:srgbClr val="FF0000"/>
                </a:solidFill>
              </a:rPr>
              <a:t>b) </a:t>
            </a:r>
            <a:r>
              <a:rPr lang="cs-CZ" sz="2800" b="1" dirty="0" smtClean="0">
                <a:solidFill>
                  <a:srgbClr val="FF0000"/>
                </a:solidFill>
              </a:rPr>
              <a:t>Proč je volba tématu důležitá: zdůvodnění aktuálnosti a důležitosti tématu.  </a:t>
            </a:r>
          </a:p>
          <a:p>
            <a:pPr marL="514350" indent="-514350"/>
            <a:r>
              <a:rPr lang="cs-CZ" sz="2800" dirty="0" smtClean="0">
                <a:solidFill>
                  <a:srgbClr val="FF0000"/>
                </a:solidFill>
              </a:rPr>
              <a:t>c) </a:t>
            </a:r>
            <a:r>
              <a:rPr lang="cs-CZ" sz="2800" b="1" dirty="0" smtClean="0">
                <a:solidFill>
                  <a:srgbClr val="FF0000"/>
                </a:solidFill>
              </a:rPr>
              <a:t>Formulace výzkumné otázky nebo         </a:t>
            </a:r>
          </a:p>
          <a:p>
            <a:pPr marL="514350" indent="-514350"/>
            <a:r>
              <a:rPr lang="cs-CZ" sz="2800" dirty="0" smtClean="0">
                <a:solidFill>
                  <a:srgbClr val="FF0000"/>
                </a:solidFill>
              </a:rPr>
              <a:t>      </a:t>
            </a:r>
            <a:r>
              <a:rPr lang="cs-CZ" sz="2800" b="1" dirty="0" smtClean="0">
                <a:solidFill>
                  <a:srgbClr val="FF0000"/>
                </a:solidFill>
              </a:rPr>
              <a:t>hypotézy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d) Jak dobře zvolit název práce?  </a:t>
            </a:r>
          </a:p>
          <a:p>
            <a:pPr marL="514350" indent="-514350">
              <a:buAutoNum type="alphaLcParenR"/>
            </a:pPr>
            <a:endParaRPr lang="cs-CZ" sz="2800" b="1" i="1" dirty="0" smtClean="0">
              <a:solidFill>
                <a:schemeClr val="tx1"/>
              </a:solidFill>
            </a:endParaRP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Jak přejít od přemýšlení k formulaci prvních otázek, problémů, atd... 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Pokud máme  jasno ve  volbě tématu, přikročíme k  jeho zdůvodnění;  </a:t>
            </a:r>
            <a:r>
              <a:rPr lang="cs-CZ" dirty="0" smtClean="0">
                <a:solidFill>
                  <a:srgbClr val="FF0000"/>
                </a:solidFill>
              </a:rPr>
              <a:t>proč chceme o tom psát, co chceme vysvětlit či analyzovat, atd.   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Zdůvodnění volby  tématu  znamená uvedení  racionálních   důvodů, na základě kterých vysvětlíme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a) proč považujeme dané téma za aktuální (nové, přínosné)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b) za  důležité (nutné k řešení,  analýza zásadních problémů,…) 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c) co bude cílem práce.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B1)  Aktuálnost tématu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Aktuálnost znamená vysvětlení: </a:t>
            </a:r>
          </a:p>
          <a:p>
            <a:r>
              <a:rPr lang="cs-CZ" b="1" dirty="0" smtClean="0"/>
              <a:t>proč je dané téma </a:t>
            </a:r>
            <a:r>
              <a:rPr lang="cs-CZ" b="1" u="sng" dirty="0" smtClean="0">
                <a:solidFill>
                  <a:srgbClr val="FF0000"/>
                </a:solidFill>
              </a:rPr>
              <a:t>nové</a:t>
            </a:r>
            <a:r>
              <a:rPr lang="cs-CZ" b="1" dirty="0" smtClean="0"/>
              <a:t>   ve smyslu:   </a:t>
            </a:r>
          </a:p>
          <a:p>
            <a:pPr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jaké nové souvislosti  představuje, proč se stává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novinkou; </a:t>
            </a:r>
          </a:p>
          <a:p>
            <a:pPr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proč jej doposud  nikdo neřešil  nebo  proč  bylo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 nedostatečně řešené;</a:t>
            </a:r>
          </a:p>
          <a:p>
            <a:pPr>
              <a:buNone/>
            </a:pPr>
            <a:r>
              <a:rPr lang="cs-CZ" dirty="0" smtClean="0"/>
              <a:t>   (to znamená, že se objevily  nějaké nové souvislosti;  </a:t>
            </a:r>
          </a:p>
          <a:p>
            <a:pPr>
              <a:buNone/>
            </a:pPr>
            <a:r>
              <a:rPr lang="cs-CZ" dirty="0" smtClean="0"/>
              <a:t>    i  známé téma  může být aktuální, kdy došlo k jeho  změně  či  vývoji)</a:t>
            </a:r>
          </a:p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</a:rPr>
              <a:t>Zdůvodňování aktuálnosti by mělo končit  </a:t>
            </a:r>
          </a:p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</a:rPr>
              <a:t>nastíněním toho,  jaké nové problémy  dané téma </a:t>
            </a:r>
          </a:p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</a:rPr>
              <a:t>otevírá... a to jsou již důvody pro vysvětlení jeho   </a:t>
            </a:r>
          </a:p>
          <a:p>
            <a:pPr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důležitosti.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594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B2)  Zdůvodnění  důležitosti  tématu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/>
              <a:t>p</a:t>
            </a:r>
            <a:r>
              <a:rPr lang="cs-CZ" b="1" dirty="0" smtClean="0"/>
              <a:t>ředpokládá vysvětlit: </a:t>
            </a:r>
          </a:p>
          <a:p>
            <a:pPr>
              <a:defRPr/>
            </a:pPr>
            <a:r>
              <a:rPr lang="cs-CZ" b="1" dirty="0" smtClean="0"/>
              <a:t> jaký zásadní  problém  či otázku dané téma představuje  či otevírá;  </a:t>
            </a:r>
          </a:p>
          <a:p>
            <a:pPr>
              <a:defRPr/>
            </a:pPr>
            <a:r>
              <a:rPr lang="cs-CZ" b="1" dirty="0"/>
              <a:t>c</a:t>
            </a:r>
            <a:r>
              <a:rPr lang="cs-CZ" b="1" dirty="0" smtClean="0"/>
              <a:t>o řešení tohoto problému odhalí či umožní lépe porozumět;  </a:t>
            </a:r>
          </a:p>
          <a:p>
            <a:pPr>
              <a:defRPr/>
            </a:pPr>
            <a:r>
              <a:rPr lang="cs-CZ" b="1" dirty="0"/>
              <a:t>c</a:t>
            </a:r>
            <a:r>
              <a:rPr lang="cs-CZ" b="1" dirty="0" smtClean="0"/>
              <a:t>o doposud a proč nebylo  či nemohlo být  vyřešené; </a:t>
            </a:r>
          </a:p>
          <a:p>
            <a:pPr>
              <a:defRPr/>
            </a:pPr>
            <a:r>
              <a:rPr lang="cs-CZ" b="1" dirty="0"/>
              <a:t>k</a:t>
            </a:r>
            <a:r>
              <a:rPr lang="cs-CZ" b="1" dirty="0" smtClean="0"/>
              <a:t> čemu řešení tohoto problému přispěje;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Zdůvodnění důležitosti  tématu končí jasnou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formulaci cíle práce, který  pak představíte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prostřednictvím základní  výzkumné    otázky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či hypotézy.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6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POZOR! 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Čemu se vyhnout při vysvětlování  aktuálnosti a důležitosti tématu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To,  </a:t>
            </a:r>
            <a:r>
              <a:rPr lang="cs-CZ" u="sng" dirty="0" smtClean="0"/>
              <a:t>že se o něčem už dlouho mluví či diskutuje</a:t>
            </a:r>
            <a:r>
              <a:rPr lang="cs-CZ" dirty="0" smtClean="0"/>
              <a:t>, to ještě nemusí  znamenat, že jde o aktuální a  důležitý problém, že jsou diskutovány zásadní otázky; </a:t>
            </a:r>
          </a:p>
          <a:p>
            <a:r>
              <a:rPr lang="cs-CZ" dirty="0" smtClean="0"/>
              <a:t>to, </a:t>
            </a:r>
            <a:r>
              <a:rPr lang="cs-CZ" u="sng" dirty="0" smtClean="0"/>
              <a:t>že  vás  daný problém  zajímá, </a:t>
            </a:r>
            <a:r>
              <a:rPr lang="cs-CZ" dirty="0" smtClean="0"/>
              <a:t>neznamená, že je aktuální a důležitý  z hlediska rozvoje daného oboru;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Pozor! Nezdůvodňujte  aktuálnost  a důležitost subjektivně, že se vám daný problém líbí, že vás to zajímá,  </a:t>
            </a:r>
            <a:r>
              <a:rPr lang="cs-CZ" b="1" dirty="0" err="1" smtClean="0">
                <a:solidFill>
                  <a:srgbClr val="FF0000"/>
                </a:solidFill>
              </a:rPr>
              <a:t>atd</a:t>
            </a:r>
            <a:r>
              <a:rPr lang="cs-CZ" b="1" dirty="0" smtClean="0">
                <a:solidFill>
                  <a:srgbClr val="FF0000"/>
                </a:solidFill>
              </a:rPr>
              <a:t>… ;</a:t>
            </a:r>
            <a:endParaRPr lang="cs-CZ" dirty="0" smtClean="0"/>
          </a:p>
          <a:p>
            <a:r>
              <a:rPr lang="cs-CZ" dirty="0" smtClean="0"/>
              <a:t>to, </a:t>
            </a:r>
            <a:r>
              <a:rPr lang="cs-CZ" u="sng" dirty="0" smtClean="0"/>
              <a:t>že se to týká všech (</a:t>
            </a:r>
            <a:r>
              <a:rPr lang="cs-CZ" dirty="0" smtClean="0"/>
              <a:t>je to celospolečenský jev) ještě neprokazuje, že to musí být nový a zásadní problém z hlediska  určitého vědního oboru;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vhodného zdůvodnění aktuálnosti a důležitosti tématu: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a)Dané téma považuji za aktuální zejména v souvislosti s Akčním plánem prevence domácího a generově podmíněného násilí na léta 2015 – 2018 schváleného letos v únoru vládou ČR. Ukázalo se, že úroveň ochrany osob ohrožených domácím násilím, a to dětí a především žen, by se dala výrazně zlepšit oproti aktuálnímu stavu na základě efektivnější prevence.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/>
              <a:t>Situace, co se týče hazardování, je v České republice dlouhodobě nepříznivá. Oproti ostatním evropským zemím zde dochází ke vzniku neregulovaného a konkurenčního trhu, který podněcuje ke spotřebě. ....  Otázka regulace hazardního hráčství se nově dostává do popředí vzhledem k novému vládnímu návrhu na vyšší zdanění od ledna 2016 v rámci novely zákona o loteriích.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dirty="0"/>
              <a:t>Plánované zlepšení systému spojené se zvýšením pokut považuji za důležitý a pozitivní krok v řešení problematiky silničního provozu. Čím lépe by byl tento systém nastaven, tím by se stal efektivnějším a cílenějším. Byl by pak schopen znovu snížit počet nehod a úmrtí na našich silnicích, což je ten nejdůležitější cíl bodového systému.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574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nevhodného zdůvodnění aktuálnosti či důležitosti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) </a:t>
            </a:r>
            <a:r>
              <a:rPr lang="cs-CZ" dirty="0"/>
              <a:t>Toto téma považuji za aktuální, protože v České republice </a:t>
            </a:r>
            <a:r>
              <a:rPr lang="cs-CZ" dirty="0">
                <a:solidFill>
                  <a:srgbClr val="FF0000"/>
                </a:solidFill>
              </a:rPr>
              <a:t>se již dlouhou dobu diskutuje o legalizaci eutanazie </a:t>
            </a:r>
            <a:r>
              <a:rPr lang="cs-CZ" dirty="0"/>
              <a:t>a chybí její právní úprava.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 dirty="0" smtClean="0"/>
              <a:t>) </a:t>
            </a:r>
            <a:r>
              <a:rPr lang="cs-CZ" dirty="0"/>
              <a:t>Téma považuji za aktuální, protože násilí, jako společensky patologický jev, </a:t>
            </a:r>
            <a:r>
              <a:rPr lang="cs-CZ" dirty="0">
                <a:solidFill>
                  <a:srgbClr val="FF0000"/>
                </a:solidFill>
              </a:rPr>
              <a:t>bylo a je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pácháno odedávna.</a:t>
            </a:r>
            <a:r>
              <a:rPr lang="cs-CZ" dirty="0"/>
              <a:t> Na základě statistik od roku 2012 až 2014 počet obětí stále roste a domácí násilí zanechává nejen fyzické, ale hlavně psychické rány.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/>
              <a:t>c)  </a:t>
            </a:r>
            <a:r>
              <a:rPr lang="cs-CZ" dirty="0">
                <a:solidFill>
                  <a:srgbClr val="FF0000"/>
                </a:solidFill>
              </a:rPr>
              <a:t>Tato problematika je v aktuálním zájmu všech zainteresovaných stran. Blízka budoucnost ukáže další vývoj tohoto problému a zejména jeho dalekosáhlé následky. 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dirty="0" err="1" smtClean="0">
                <a:solidFill>
                  <a:srgbClr val="FF0000"/>
                </a:solidFill>
              </a:rPr>
              <a:t>bla-bla-bla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257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 </a:t>
            </a:r>
            <a:br>
              <a:rPr lang="cs-CZ" dirty="0" smtClean="0"/>
            </a:br>
            <a:r>
              <a:rPr lang="cs-CZ" b="1" dirty="0" smtClean="0">
                <a:solidFill>
                  <a:srgbClr val="C00000"/>
                </a:solidFill>
              </a:rPr>
              <a:t>Vysvětlením aktuálnosti a zdůvodněním důležitosti  tématu začíná úvod každé  odborné práce. 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467600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Aktuálnost  =  nové souvislosti -  nutnost jejich zkoumání  </a:t>
            </a:r>
            <a:r>
              <a:rPr lang="cs-CZ" dirty="0" smtClean="0">
                <a:solidFill>
                  <a:srgbClr val="FF0000"/>
                </a:solidFill>
              </a:rPr>
              <a:t>=</a:t>
            </a:r>
            <a:r>
              <a:rPr lang="cs-CZ" u="sng" dirty="0" smtClean="0">
                <a:solidFill>
                  <a:srgbClr val="FF0000"/>
                </a:solidFill>
              </a:rPr>
              <a:t> nové problémy 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Důležitost    =   zdůvodnit proč jsou to nové problémy  </a:t>
            </a:r>
            <a:r>
              <a:rPr lang="cs-CZ" u="sng" dirty="0" smtClean="0">
                <a:solidFill>
                  <a:srgbClr val="FF0000"/>
                </a:solidFill>
              </a:rPr>
              <a:t>=   cíl práce </a:t>
            </a:r>
          </a:p>
          <a:p>
            <a:pPr>
              <a:buFont typeface="Wingdings" pitchFamily="2" charset="2"/>
              <a:buChar char="Ø"/>
            </a:pPr>
            <a:endParaRPr lang="cs-CZ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Cíl práce   =   jasné uvedení  toho, o čem budeme psát </a:t>
            </a:r>
            <a:r>
              <a:rPr lang="cs-CZ" dirty="0" smtClean="0">
                <a:solidFill>
                  <a:srgbClr val="FF0000"/>
                </a:solidFill>
              </a:rPr>
              <a:t>= formulace výzkumné otázky nebo hypotézy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C)  Tvorba základní otázky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r>
              <a:rPr lang="cs-CZ" sz="2000" dirty="0" smtClean="0"/>
              <a:t>Dalším krokem po volbě tématu je formulace základní otázky; tzn. toho problému, který budeme     konkrétně řešit. </a:t>
            </a:r>
          </a:p>
          <a:p>
            <a:r>
              <a:rPr lang="cs-CZ" sz="2000" dirty="0" smtClean="0"/>
              <a:t>Formulaci  základní otázky  musí předcházet  </a:t>
            </a:r>
            <a:r>
              <a:rPr lang="cs-CZ" sz="2000" dirty="0"/>
              <a:t>prostudování literatury, zmapování toho, co se zjistilo, </a:t>
            </a:r>
            <a:r>
              <a:rPr lang="cs-CZ" sz="2000" dirty="0" smtClean="0"/>
              <a:t>popsalo, jak to bylo řešené atd. </a:t>
            </a:r>
          </a:p>
          <a:p>
            <a:r>
              <a:rPr lang="cs-CZ" sz="2000" dirty="0" smtClean="0"/>
              <a:t>Výzkumný problém  je vhodné formulovat jako  </a:t>
            </a:r>
            <a:r>
              <a:rPr lang="cs-CZ" sz="2000" dirty="0"/>
              <a:t>otázku. </a:t>
            </a:r>
            <a:r>
              <a:rPr lang="cs-CZ" sz="2000" dirty="0" smtClean="0"/>
              <a:t> Náš výklad pak </a:t>
            </a:r>
            <a:r>
              <a:rPr lang="cs-CZ" sz="2000" dirty="0"/>
              <a:t> </a:t>
            </a:r>
            <a:r>
              <a:rPr lang="cs-CZ" sz="2000" dirty="0" smtClean="0"/>
              <a:t>bude hledáním  odpovědí na danou otázku či otázky.  </a:t>
            </a:r>
          </a:p>
          <a:p>
            <a:r>
              <a:rPr lang="cs-CZ" sz="2000" dirty="0" smtClean="0"/>
              <a:t>Kromě základní otázky  můžeme formulovat další podotázky. 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Vyhněte se formulaci otázek  bez ladu a skladu. 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Postupujeme vždy od obecnějších problémů k jednotlivým, od abstraktních pojmů ke konkrétním</a:t>
            </a:r>
            <a:r>
              <a:rPr lang="cs-CZ" sz="2400" dirty="0" smtClean="0">
                <a:solidFill>
                  <a:srgbClr val="FF0000"/>
                </a:solidFill>
              </a:rPr>
              <a:t>.</a:t>
            </a:r>
            <a:r>
              <a:rPr lang="cs-CZ" sz="2400" dirty="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chyby při formulaci základní  otázky?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Velmi široké vymezení problému, kdy není  zřejmé, co vše se bude zkoumat.  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  Výzkumný problém neprohlubuje  naše poznání. 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 smtClean="0"/>
              <a:t>Výzkumný problém je triviální, jednoduchý. 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Příkladem všech uvedených chyb jsou  otázky typu: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potřebná legalizace eutanazie?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potřebná právní úprava internetu? 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potřebná úprava financování politických  stran?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česká právní úprava ochrany před domácím násilím  vhodná?  </a:t>
            </a: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/>
              <a:t>Jde o příliš obecné otázky, kdy odpověď na ně  zní ano nebo ne, </a:t>
            </a:r>
          </a:p>
          <a:p>
            <a:pPr>
              <a:buNone/>
            </a:pPr>
            <a:r>
              <a:rPr lang="cs-CZ" b="1" dirty="0" smtClean="0"/>
              <a:t>co naše poznání neposouvá a nerozvíjí.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typy  základních otázek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Deskripce: „</a:t>
            </a:r>
            <a:r>
              <a:rPr lang="cs-CZ" b="1" dirty="0">
                <a:solidFill>
                  <a:srgbClr val="C00000"/>
                </a:solidFill>
              </a:rPr>
              <a:t>Jaké to je?“ </a:t>
            </a:r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(zjišťujeme </a:t>
            </a:r>
            <a:r>
              <a:rPr lang="cs-CZ" dirty="0"/>
              <a:t>a popisujeme situaci, stav, výskyt </a:t>
            </a:r>
            <a:r>
              <a:rPr lang="cs-CZ" dirty="0" smtClean="0"/>
              <a:t>jevu, atd.)</a:t>
            </a:r>
          </a:p>
          <a:p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Relace (vztahy a souvislosti) : „Jaký je vztah? “   </a:t>
            </a:r>
          </a:p>
          <a:p>
            <a:pPr>
              <a:buNone/>
            </a:pPr>
            <a:r>
              <a:rPr lang="cs-CZ" dirty="0" smtClean="0"/>
              <a:t>(dáváme </a:t>
            </a:r>
            <a:r>
              <a:rPr lang="cs-CZ" dirty="0"/>
              <a:t>do vztahu </a:t>
            </a:r>
            <a:r>
              <a:rPr lang="cs-CZ" dirty="0" smtClean="0"/>
              <a:t> jevy</a:t>
            </a:r>
            <a:r>
              <a:rPr lang="cs-CZ" dirty="0"/>
              <a:t>, </a:t>
            </a:r>
            <a:r>
              <a:rPr lang="cs-CZ" dirty="0" smtClean="0"/>
              <a:t>činitele a ptáme </a:t>
            </a:r>
            <a:r>
              <a:rPr lang="cs-CZ" dirty="0"/>
              <a:t>se, zda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existuje </a:t>
            </a:r>
            <a:r>
              <a:rPr lang="cs-CZ" dirty="0"/>
              <a:t>vztah mezi zkoumanými </a:t>
            </a:r>
            <a:r>
              <a:rPr lang="cs-CZ" dirty="0" smtClean="0"/>
              <a:t>jevy, jakou povahu  má  ten vztah, jak se vyvíjí, atd...)</a:t>
            </a:r>
          </a:p>
          <a:p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 Příčiny a důvody: „Proč to tak je?“ </a:t>
            </a:r>
          </a:p>
          <a:p>
            <a:pPr>
              <a:buNone/>
            </a:pPr>
            <a:r>
              <a:rPr lang="cs-CZ" dirty="0" smtClean="0"/>
              <a:t>(zjišťujeme  příčiny, důvody, které vedly  k určitému důsledku,  atd...)   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A)Jak (dobře) zvolit téma 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Většinou se setkáte s těmito možnostmi při </a:t>
            </a:r>
          </a:p>
          <a:p>
            <a:pPr>
              <a:buNone/>
            </a:pPr>
            <a:r>
              <a:rPr lang="cs-CZ" dirty="0" smtClean="0"/>
              <a:t>výběru tématu práce: </a:t>
            </a:r>
          </a:p>
          <a:p>
            <a:pPr lvl="0"/>
            <a:r>
              <a:rPr lang="cs-CZ" dirty="0" smtClean="0"/>
              <a:t>Téma je zadáno vyučujícím. </a:t>
            </a:r>
          </a:p>
          <a:p>
            <a:pPr lvl="0"/>
            <a:r>
              <a:rPr lang="cs-CZ" dirty="0" smtClean="0"/>
              <a:t>Téma je vyučujícím vymezeno pouze rámcově. Student si musí pro sebe téma zúžit. </a:t>
            </a:r>
          </a:p>
          <a:p>
            <a:pPr lvl="0"/>
            <a:r>
              <a:rPr lang="cs-CZ" dirty="0" smtClean="0"/>
              <a:t>Student má volnost výběru tématu, omezen je pouze např. předmětem.</a:t>
            </a:r>
          </a:p>
          <a:p>
            <a:pPr lvl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rgbClr val="FF0000"/>
                </a:solidFill>
              </a:rPr>
              <a:t>Budeme se zabývat  druhou a třetí možností.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C2) Tvorba hypotézy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Výzkumný problém určuje základní orientaci </a:t>
            </a:r>
            <a:r>
              <a:rPr lang="cs-CZ" sz="2000" b="1" dirty="0" smtClean="0"/>
              <a:t>našeho tématu.  Pro jeho další rozbor však  nemusí vyjadřovat  </a:t>
            </a:r>
            <a:r>
              <a:rPr lang="cs-CZ" sz="2000" b="1" dirty="0"/>
              <a:t>dostatek </a:t>
            </a:r>
            <a:r>
              <a:rPr lang="cs-CZ" sz="2000" b="1" dirty="0" smtClean="0"/>
              <a:t>informací.  K jejich získání slouží   hypotézy.</a:t>
            </a:r>
          </a:p>
          <a:p>
            <a:pPr marL="0" indent="0">
              <a:buNone/>
            </a:pPr>
            <a:r>
              <a:rPr lang="cs-CZ" sz="2000" b="1" dirty="0" smtClean="0"/>
              <a:t>Hypotéza </a:t>
            </a:r>
            <a:r>
              <a:rPr lang="cs-CZ" sz="2000" b="1" dirty="0"/>
              <a:t>je </a:t>
            </a:r>
            <a:r>
              <a:rPr lang="cs-CZ" sz="2000" b="1" dirty="0" smtClean="0"/>
              <a:t>  vědecký předpoklad, není to jakýkoli předpoklad - musí být vždy vyvozen z  nějaké teorie. Nevíme ale,  jestli je  náš předpoklad správný /pravdivý nebo  nesprávná/ nepravdivá.  Jeho   pravdivost či nepravdivost    se musí prokázat; </a:t>
            </a:r>
          </a:p>
          <a:p>
            <a:pPr marL="0" indent="0">
              <a:buNone/>
            </a:pPr>
            <a:r>
              <a:rPr lang="cs-CZ" sz="2000" b="1" dirty="0" smtClean="0"/>
              <a:t>Hypotézy rozšiřují naše poznání – empiricky ověřují části teorie. Na základě  toho pak  danou teorii doplňujeme nebo modifikujeme. </a:t>
            </a: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Hypotézy  konkretizují,  „rozmělní“  </a:t>
            </a:r>
            <a:r>
              <a:rPr lang="cs-CZ" sz="2000" b="1" dirty="0"/>
              <a:t>problém na </a:t>
            </a:r>
            <a:r>
              <a:rPr lang="cs-CZ" sz="2000" b="1" dirty="0" smtClean="0"/>
              <a:t>částí. 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u="sng" dirty="0" smtClean="0">
                <a:solidFill>
                  <a:srgbClr val="FF0000"/>
                </a:solidFill>
              </a:rPr>
              <a:t>Náš výklad </a:t>
            </a:r>
            <a:r>
              <a:rPr lang="cs-CZ" sz="2000" b="1" u="sng" dirty="0">
                <a:solidFill>
                  <a:srgbClr val="FF0000"/>
                </a:solidFill>
              </a:rPr>
              <a:t>je pak </a:t>
            </a:r>
            <a:r>
              <a:rPr lang="cs-CZ" sz="2000" b="1" u="sng" dirty="0" smtClean="0">
                <a:solidFill>
                  <a:srgbClr val="FF0000"/>
                </a:solidFill>
              </a:rPr>
              <a:t> </a:t>
            </a:r>
            <a:r>
              <a:rPr lang="cs-CZ" sz="2000" b="1" u="sng" dirty="0">
                <a:solidFill>
                  <a:srgbClr val="FF0000"/>
                </a:solidFill>
              </a:rPr>
              <a:t>procesem  ověřování stanovené hypotézy  – její verifikaci.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  správně formulovat hypotézu?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stručně, jednoznačně, logicky jednoduše;</a:t>
            </a:r>
          </a:p>
          <a:p>
            <a:r>
              <a:rPr lang="cs-CZ" dirty="0" smtClean="0"/>
              <a:t>formulace  </a:t>
            </a:r>
            <a:r>
              <a:rPr lang="cs-CZ" u="sng" dirty="0" smtClean="0">
                <a:solidFill>
                  <a:srgbClr val="C00000"/>
                </a:solidFill>
              </a:rPr>
              <a:t>by měla být v podobě  </a:t>
            </a:r>
            <a:r>
              <a:rPr lang="cs-CZ" dirty="0" smtClean="0"/>
              <a:t>oznamovací věty, nejčastěji implikace; </a:t>
            </a:r>
          </a:p>
          <a:p>
            <a:r>
              <a:rPr lang="cs-CZ" dirty="0" smtClean="0"/>
              <a:t> měla by být ověřitelná, tj. všechny proměnné   je nutné  definovat operacionálně (jakou metodou je budeme  zkoumat);</a:t>
            </a:r>
          </a:p>
          <a:p>
            <a:r>
              <a:rPr lang="cs-CZ" dirty="0" smtClean="0"/>
              <a:t>měli bychom se vyhýbat slovům, která vyjadřují osobní a kulturní soudy či preference;</a:t>
            </a:r>
          </a:p>
          <a:p>
            <a:r>
              <a:rPr lang="cs-CZ" dirty="0" smtClean="0"/>
              <a:t> za hypotézu by neměla být vydávána definice nebo neurčité tvrzení.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nesprávně formulovaných hypotéz: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1.Sofistikované aplikace typu Business </a:t>
            </a:r>
            <a:r>
              <a:rPr lang="cs-CZ" b="1" dirty="0" err="1" smtClean="0"/>
              <a:t>Intelligence</a:t>
            </a:r>
            <a:r>
              <a:rPr lang="cs-CZ" b="1" dirty="0" smtClean="0"/>
              <a:t> (BI) </a:t>
            </a:r>
            <a:r>
              <a:rPr lang="cs-CZ" b="1" u="sng" dirty="0" smtClean="0">
                <a:solidFill>
                  <a:srgbClr val="FF0000"/>
                </a:solidFill>
              </a:rPr>
              <a:t>mohou být </a:t>
            </a:r>
            <a:r>
              <a:rPr lang="cs-CZ" b="1" dirty="0" smtClean="0"/>
              <a:t>ekonomicky </a:t>
            </a:r>
            <a:r>
              <a:rPr lang="cs-CZ" b="1" u="sng" dirty="0" smtClean="0">
                <a:solidFill>
                  <a:srgbClr val="FF0000"/>
                </a:solidFill>
              </a:rPr>
              <a:t>prospěšné</a:t>
            </a:r>
            <a:r>
              <a:rPr lang="cs-CZ" b="1" dirty="0" smtClean="0"/>
              <a:t> malým a středním podnikům formou podpory manažerského rozhodování. </a:t>
            </a:r>
          </a:p>
          <a:p>
            <a:pPr>
              <a:buNone/>
            </a:pPr>
            <a:r>
              <a:rPr lang="cs-CZ" b="1" dirty="0" smtClean="0"/>
              <a:t>Chyba: </a:t>
            </a:r>
            <a:r>
              <a:rPr lang="cs-CZ" b="1" dirty="0" smtClean="0">
                <a:solidFill>
                  <a:srgbClr val="FF0000"/>
                </a:solidFill>
              </a:rPr>
              <a:t>Formulace „mohou být prospěšné“ způsobuje vágnost hypotézy, protože vyjadřuje již  určité hodnocení;     </a:t>
            </a:r>
          </a:p>
          <a:p>
            <a:pPr>
              <a:buNone/>
            </a:pPr>
            <a:r>
              <a:rPr lang="cs-CZ" b="1" dirty="0" smtClean="0"/>
              <a:t>Vhodné nahradit: </a:t>
            </a:r>
            <a:r>
              <a:rPr lang="cs-CZ" b="1" dirty="0" smtClean="0">
                <a:solidFill>
                  <a:srgbClr val="FF0000"/>
                </a:solidFill>
              </a:rPr>
              <a:t>spojením způsobují růst nebo vedou k růstu;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2. Český </a:t>
            </a:r>
            <a:r>
              <a:rPr lang="cs-CZ" b="1" dirty="0" smtClean="0">
                <a:solidFill>
                  <a:srgbClr val="FF0000"/>
                </a:solidFill>
              </a:rPr>
              <a:t>tisk </a:t>
            </a:r>
            <a:r>
              <a:rPr lang="cs-CZ" b="1" dirty="0" smtClean="0"/>
              <a:t> věnuje </a:t>
            </a:r>
            <a:r>
              <a:rPr lang="cs-CZ" b="1" dirty="0" smtClean="0">
                <a:solidFill>
                  <a:srgbClr val="FF0000"/>
                </a:solidFill>
              </a:rPr>
              <a:t>málo</a:t>
            </a:r>
            <a:r>
              <a:rPr lang="cs-CZ" b="1" dirty="0" smtClean="0"/>
              <a:t> pozornosti problematice  školství. </a:t>
            </a:r>
          </a:p>
          <a:p>
            <a:pPr>
              <a:buNone/>
            </a:pPr>
            <a:r>
              <a:rPr lang="cs-CZ" b="1" dirty="0" smtClean="0"/>
              <a:t>Chyba: </a:t>
            </a:r>
            <a:r>
              <a:rPr lang="cs-CZ" b="1" dirty="0" smtClean="0">
                <a:solidFill>
                  <a:srgbClr val="FF0000"/>
                </a:solidFill>
              </a:rPr>
              <a:t>není zde komparativní prvek, „málo“ se nedá změřit.  </a:t>
            </a:r>
          </a:p>
          <a:p>
            <a:pPr>
              <a:buNone/>
            </a:pPr>
            <a:r>
              <a:rPr lang="cs-CZ" b="1" dirty="0" smtClean="0"/>
              <a:t>Vhodné nahradit</a:t>
            </a:r>
            <a:r>
              <a:rPr lang="cs-CZ" b="1" dirty="0" smtClean="0">
                <a:solidFill>
                  <a:srgbClr val="FF0000"/>
                </a:solidFill>
              </a:rPr>
              <a:t>: komparací např.,   s televizí nebo jiným médiem. 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3. Absolventů gymnázií je na vysokých školách více než jiných absolventů.</a:t>
            </a:r>
          </a:p>
          <a:p>
            <a:pPr>
              <a:buNone/>
            </a:pPr>
            <a:r>
              <a:rPr lang="cs-CZ" b="1" dirty="0" smtClean="0"/>
              <a:t>Chyba:  </a:t>
            </a:r>
            <a:r>
              <a:rPr lang="cs-CZ" b="1" dirty="0" smtClean="0">
                <a:solidFill>
                  <a:srgbClr val="FF0000"/>
                </a:solidFill>
              </a:rPr>
              <a:t>vztah mezi dvěma proměnnými zde  není jasně a explicitně  vymezen. 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/>
              <a:t>Nutné dát vztah proměnných do nějakého vztahu, tzn. co tím chceme prokázat? –připravenost k zaměstnání, uplatnění na trhu práce apod.  </a:t>
            </a:r>
            <a:r>
              <a:rPr lang="cs-CZ" b="1" dirty="0" smtClean="0">
                <a:solidFill>
                  <a:srgbClr val="FF0000"/>
                </a:solidFill>
              </a:rPr>
              <a:t>     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d)  Jak  dobře nazvat práci? 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 volbě tématu a vymezení  základní otázky patří také volba vhodného  názvu práce. </a:t>
            </a:r>
          </a:p>
          <a:p>
            <a:pPr>
              <a:buNone/>
            </a:pPr>
            <a:r>
              <a:rPr lang="cs-CZ" b="1" dirty="0" smtClean="0"/>
              <a:t>Název práce by měl být: </a:t>
            </a:r>
            <a:endParaRPr lang="cs-CZ" dirty="0" smtClean="0"/>
          </a:p>
          <a:p>
            <a:r>
              <a:rPr lang="cs-CZ" b="1" i="1" dirty="0" smtClean="0"/>
              <a:t>a) výstižný;</a:t>
            </a:r>
            <a:r>
              <a:rPr lang="cs-CZ" i="1" dirty="0" smtClean="0"/>
              <a:t>  </a:t>
            </a:r>
            <a:endParaRPr lang="cs-CZ" dirty="0" smtClean="0"/>
          </a:p>
          <a:p>
            <a:r>
              <a:rPr lang="cs-CZ" b="1" i="1" dirty="0" smtClean="0"/>
              <a:t>b) terminologický přesný</a:t>
            </a:r>
            <a:r>
              <a:rPr lang="cs-CZ" i="1" dirty="0" smtClean="0"/>
              <a:t>; musí plně respektovat sémantické a gramatické zásady</a:t>
            </a:r>
            <a:endParaRPr lang="cs-CZ" dirty="0" smtClean="0"/>
          </a:p>
          <a:p>
            <a:r>
              <a:rPr lang="cs-CZ" b="1" i="1" dirty="0" smtClean="0"/>
              <a:t>c) jasný a jednoznačný;  </a:t>
            </a:r>
            <a:r>
              <a:rPr lang="cs-CZ" i="1" dirty="0" smtClean="0"/>
              <a:t>neměl by vést  k jiné interpretaci, než jak zamýšlel autor</a:t>
            </a:r>
            <a:endParaRPr lang="cs-CZ" dirty="0" smtClean="0"/>
          </a:p>
          <a:p>
            <a:r>
              <a:rPr lang="cs-CZ" b="1" i="1" dirty="0" smtClean="0"/>
              <a:t>d) slovně úsporný;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3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>Několik příkladů nevhodně zvolených názvů.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1.  Dohled státního zástupce  nad zachováním zákonnosti   orgánů územní samosprávy. Analýza  strategických dokumentů územní samosprávy z pohledu definování  účinnosti nástrojů využívaných na dohled státního zástupce nad zachováním zákonnosti orgány územní samosprávy.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Příliš dlouhý název. 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2. </a:t>
            </a:r>
            <a:r>
              <a:rPr lang="cs-CZ" b="1" i="1" dirty="0" smtClean="0"/>
              <a:t>Prezident republiky 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Příliš stručný či krátký název; není zcela jasné, o čem to bude. Zda bude autor obecně psát o institutu prezidenta republiky nebo předmětem bude analýza jednání konkrétní osoby prezidenta, atd. 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3. Soudní kontrola veřejné správy, úloha správního a ústavního soudnictví v systému kontroly veřejné správy. 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Opakování stejných pojmů či výrazů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4. </a:t>
            </a:r>
            <a:r>
              <a:rPr lang="cs-CZ" b="1" i="1" dirty="0" smtClean="0"/>
              <a:t>Rybářství v České republice 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Nelze z názvu poznat, zda se jedná o právní problematiku nebo o článek či publikaci, které se věnují výkladu rybářství v ČR. 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5. Proč bychom se neměli bát Evropské unie?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r>
              <a:rPr lang="cs-CZ" b="1" dirty="0" smtClean="0">
                <a:solidFill>
                  <a:srgbClr val="FF0000"/>
                </a:solidFill>
              </a:rPr>
              <a:t>Název odborného článku ve formě  otázky není moc vhodný a  hodí  se více pro novinové články. Rovněž  je hodně sugestivně formulován.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23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První krok: výběr tématu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Výběr tématu je prvním a také  zásadním krokem při přípravě psaní jakékoli odborné  práce.  </a:t>
            </a:r>
          </a:p>
          <a:p>
            <a:pPr algn="just"/>
            <a:r>
              <a:rPr lang="cs-CZ" dirty="0" smtClean="0"/>
              <a:t> Na výběru a  formulaci tématu záleží  stimulace vaší tvůrčí práce. </a:t>
            </a:r>
          </a:p>
          <a:p>
            <a:pPr algn="just"/>
            <a:r>
              <a:rPr lang="cs-CZ" dirty="0" smtClean="0"/>
              <a:t>Téma musí odpovídat obsahovému zaměření a předmětové skladbě oboru. </a:t>
            </a:r>
          </a:p>
          <a:p>
            <a:r>
              <a:rPr lang="cs-CZ" dirty="0" smtClean="0"/>
              <a:t>Vyberte  si proto téma, které vás zajímá a přitahuje... 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rgbClr val="FF0000"/>
                </a:solidFill>
              </a:rPr>
              <a:t>„chci se o daném tématu více dovědět“,  „chci sdělit a vysvětlit svůj názor či pohled na věc“, „chci s nějakým názorem polemizovat či kritizovat jej“,  atd. </a:t>
            </a:r>
          </a:p>
          <a:p>
            <a:r>
              <a:rPr lang="cs-CZ" dirty="0" smtClean="0"/>
              <a:t>...a kterému byste se rádi věnovali, i kdyby nešlo o  povinnou práci.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Druhý krok:  první rešerše  literatury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Kde najdu zdroje? </a:t>
            </a: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2"/>
              </a:rPr>
              <a:t>https://aleph.muni.cz</a:t>
            </a: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3"/>
              </a:rPr>
              <a:t>https://www.law.muni.cz/content/cs/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u="sng" dirty="0" smtClean="0">
                <a:hlinkClick r:id="rId4"/>
              </a:rPr>
              <a:t>http://scholar.google.cz/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Encyklopedický základ pro řadu teoretických konceptů: </a:t>
            </a:r>
          </a:p>
          <a:p>
            <a:pPr>
              <a:buNone/>
            </a:pPr>
            <a:r>
              <a:rPr lang="cs-CZ" u="sng" dirty="0" smtClean="0">
                <a:hlinkClick r:id="rId5"/>
              </a:rPr>
              <a:t>http://plato.</a:t>
            </a:r>
            <a:r>
              <a:rPr lang="cs-CZ" u="sng" dirty="0" err="1" smtClean="0">
                <a:hlinkClick r:id="rId5"/>
              </a:rPr>
              <a:t>stanford.edu</a:t>
            </a:r>
            <a:r>
              <a:rPr lang="cs-CZ" u="sng" dirty="0" smtClean="0">
                <a:hlinkClick r:id="rId5"/>
              </a:rPr>
              <a:t>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Čemu se vyhnout? 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Učebnice by neměla být hlavním zdrojem.</a:t>
            </a:r>
          </a:p>
          <a:p>
            <a:pPr lvl="1"/>
            <a:r>
              <a:rPr lang="cs-CZ" b="1" dirty="0" err="1" smtClean="0">
                <a:solidFill>
                  <a:srgbClr val="FF0000"/>
                </a:solidFill>
              </a:rPr>
              <a:t>Wikipedia</a:t>
            </a:r>
            <a:r>
              <a:rPr lang="cs-CZ" b="1" dirty="0" smtClean="0">
                <a:solidFill>
                  <a:srgbClr val="FF0000"/>
                </a:solidFill>
              </a:rPr>
              <a:t> není přípustným zdrojem, pokud ovšem není její obsah předmětem kritiky práce.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Třetí krok:  konkretizace tématu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Příliš široké téma je daleko složitější rozumně zpracovat než téma specifické.</a:t>
            </a:r>
          </a:p>
          <a:p>
            <a:r>
              <a:rPr lang="cs-CZ" dirty="0" smtClean="0"/>
              <a:t>Téma je  nutné blíže specifikovat, omezit. Například: 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tematicky:</a:t>
            </a:r>
            <a:r>
              <a:rPr lang="cs-CZ" dirty="0" smtClean="0"/>
              <a:t> podtéma, jen jedna z dílčích otázek, jeden právní předpis, hodnocení, úvahy </a:t>
            </a:r>
            <a:r>
              <a:rPr lang="cs-CZ" i="1" dirty="0" smtClean="0"/>
              <a:t>de </a:t>
            </a:r>
            <a:r>
              <a:rPr lang="cs-CZ" i="1" dirty="0" err="1" smtClean="0"/>
              <a:t>lege</a:t>
            </a:r>
            <a:r>
              <a:rPr lang="cs-CZ" i="1" dirty="0" smtClean="0"/>
              <a:t> </a:t>
            </a:r>
            <a:r>
              <a:rPr lang="cs-CZ" i="1" dirty="0" err="1" smtClean="0"/>
              <a:t>ferenda</a:t>
            </a:r>
            <a:r>
              <a:rPr lang="cs-CZ" dirty="0" smtClean="0"/>
              <a:t> … ;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místně: </a:t>
            </a:r>
            <a:r>
              <a:rPr lang="cs-CZ" dirty="0" smtClean="0"/>
              <a:t>v jednom státě, na jednom jinak vymezeném území, srovnání dvou států … např. v ČR, v EU, ve vybraných státech EU apod...  </a:t>
            </a:r>
            <a:r>
              <a:rPr lang="cs-CZ" dirty="0" smtClean="0">
                <a:solidFill>
                  <a:srgbClr val="FF0000"/>
                </a:solidFill>
              </a:rPr>
              <a:t>(vyhněte se pokušení  řešit danou problematiku v celém světě);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časově:</a:t>
            </a:r>
            <a:r>
              <a:rPr lang="cs-CZ" dirty="0" smtClean="0"/>
              <a:t> současnost, časový interval, sledování historického vývoje… např. od roku 2014,  změny v ochraně vlastnického práva podle NOZ, atd...;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Čtvrtý krok:  cíl práce a základní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Formulujte jasně to, k čemu v práci chcete dospět: </a:t>
            </a:r>
            <a:r>
              <a:rPr lang="cs-CZ" dirty="0" smtClean="0">
                <a:solidFill>
                  <a:srgbClr val="FF0000"/>
                </a:solidFill>
              </a:rPr>
              <a:t>Co je cílem práce?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 práce pak představíte prostřednictvím </a:t>
            </a:r>
            <a:r>
              <a:rPr lang="cs-CZ" dirty="0" smtClean="0">
                <a:solidFill>
                  <a:srgbClr val="FF0000"/>
                </a:solidFill>
              </a:rPr>
              <a:t>základních otázky či řady otázek  nebo hypotézy a dílčích hypotéz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10801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B) Proč je volba tématu důležitá?  </a:t>
            </a:r>
            <a:br>
              <a:rPr lang="cs-CZ" sz="3100" b="1" dirty="0" smtClean="0"/>
            </a:b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Přechod od přemýšlení  k prvním poznámkám a tezím;  zdůvodněním  volby  tématu  začíná vždy  úvod každé odborné práce. 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Pro inspiraci jak objasnit  volbu tématu, můžeme uvést  rady  italského filosofa a jazykovědce </a:t>
            </a:r>
            <a:r>
              <a:rPr lang="cs-CZ" b="1" dirty="0" err="1" smtClean="0"/>
              <a:t>Umberta</a:t>
            </a:r>
            <a:r>
              <a:rPr lang="cs-CZ" b="1" dirty="0" smtClean="0"/>
              <a:t> </a:t>
            </a:r>
            <a:r>
              <a:rPr lang="cs-CZ" b="1" dirty="0" err="1" smtClean="0"/>
              <a:t>Eca</a:t>
            </a:r>
            <a:r>
              <a:rPr lang="cs-CZ" b="1" dirty="0" smtClean="0"/>
              <a:t>, které popisuje  ve známé práci:   Jak napsat diplomovou práci. Olomouc: </a:t>
            </a:r>
            <a:r>
              <a:rPr lang="cs-CZ" b="1" dirty="0" err="1" smtClean="0"/>
              <a:t>Votobia</a:t>
            </a:r>
            <a:r>
              <a:rPr lang="cs-CZ" b="1" dirty="0" smtClean="0"/>
              <a:t> 1997.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467600" cy="64807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i="1" dirty="0" smtClean="0"/>
              <a:t>: </a:t>
            </a:r>
            <a:br>
              <a:rPr lang="cs-CZ" b="1" i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Rady </a:t>
            </a:r>
            <a:r>
              <a:rPr lang="cs-CZ" b="1" dirty="0" err="1" smtClean="0"/>
              <a:t>Umberta</a:t>
            </a:r>
            <a:r>
              <a:rPr lang="cs-CZ" b="1" dirty="0" smtClean="0"/>
              <a:t> </a:t>
            </a:r>
            <a:r>
              <a:rPr lang="cs-CZ" b="1" dirty="0" err="1" smtClean="0"/>
              <a:t>Eca</a:t>
            </a:r>
            <a:r>
              <a:rPr lang="cs-CZ" b="1" dirty="0" smtClean="0"/>
              <a:t>:  </a:t>
            </a:r>
            <a:r>
              <a:rPr lang="cs-CZ" b="1" i="1" dirty="0" smtClean="0"/>
              <a:t>Dodržujte čtyři pravidla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sz="3400" b="1" i="1" dirty="0" smtClean="0">
                <a:solidFill>
                  <a:srgbClr val="FF0000"/>
                </a:solidFill>
              </a:rPr>
              <a:t>Předmětem práce má být poznatelný a identifikovatelný  objekt. </a:t>
            </a:r>
            <a:endParaRPr lang="cs-CZ" sz="3400" dirty="0" smtClean="0">
              <a:solidFill>
                <a:srgbClr val="FF0000"/>
              </a:solidFill>
            </a:endParaRPr>
          </a:p>
          <a:p>
            <a:pPr algn="just"/>
            <a:r>
              <a:rPr lang="cs-CZ" sz="3400" b="1" i="1" dirty="0" smtClean="0">
                <a:solidFill>
                  <a:schemeClr val="tx2">
                    <a:lumMod val="75000"/>
                  </a:schemeClr>
                </a:solidFill>
              </a:rPr>
              <a:t>Výsledkem by mělo být sdělení věci, které  ještě nebyly řešeny, tj. je třeba si všímat posledních výzkumů o daném  předmětu.  </a:t>
            </a:r>
            <a:endParaRPr lang="cs-CZ" sz="3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cs-CZ" sz="3400" b="1" i="1" dirty="0" smtClean="0">
                <a:solidFill>
                  <a:srgbClr val="FF0000"/>
                </a:solidFill>
              </a:rPr>
              <a:t>Výsledky práce by měly přinášet  poznatky, které bude moci v budoucnu někdo využít. </a:t>
            </a:r>
            <a:endParaRPr lang="cs-CZ" sz="3400" dirty="0" smtClean="0">
              <a:solidFill>
                <a:srgbClr val="FF0000"/>
              </a:solidFill>
            </a:endParaRPr>
          </a:p>
          <a:p>
            <a:pPr algn="just"/>
            <a:r>
              <a:rPr lang="cs-CZ" sz="3400" b="1" i="1" dirty="0" smtClean="0">
                <a:solidFill>
                  <a:schemeClr val="tx2">
                    <a:lumMod val="75000"/>
                  </a:schemeClr>
                </a:solidFill>
              </a:rPr>
              <a:t>Na závěr nezapomeňte  poskytnout podklady pro potvrzení  či vyvrácení předpokladů, na kterých práce stojí, a umožní komukoli pokračovat ve výzkumu předmětu</a:t>
            </a:r>
            <a:r>
              <a:rPr lang="cs-CZ" sz="3400" b="1" i="1" dirty="0" smtClean="0"/>
              <a:t>“.  </a:t>
            </a:r>
            <a:endParaRPr lang="cs-CZ" sz="3400" dirty="0" smtClean="0"/>
          </a:p>
          <a:p>
            <a:pPr algn="just"/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i="1" dirty="0" smtClean="0"/>
              <a:t/>
            </a:r>
            <a:br>
              <a:rPr lang="cs-CZ" sz="2800" b="1" i="1" dirty="0" smtClean="0"/>
            </a:br>
            <a:r>
              <a:rPr lang="cs-CZ" sz="2800" b="1" i="1" dirty="0" smtClean="0"/>
              <a:t>Na základě </a:t>
            </a:r>
            <a:r>
              <a:rPr lang="cs-CZ" sz="2800" b="1" i="1" dirty="0" err="1" smtClean="0"/>
              <a:t>Ecových</a:t>
            </a:r>
            <a:r>
              <a:rPr lang="cs-CZ" sz="2800" b="1" i="1" dirty="0" smtClean="0"/>
              <a:t> rad  </a:t>
            </a:r>
            <a:r>
              <a:rPr lang="cs-CZ" sz="2800" b="1" i="1" dirty="0"/>
              <a:t>můžeme </a:t>
            </a:r>
            <a:r>
              <a:rPr lang="cs-CZ" sz="2800" b="1" i="1" dirty="0" smtClean="0"/>
              <a:t> uvést, že volba odborného tématu by měla respektovat tyto požadavky: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b="1" i="1" u="sng" dirty="0" smtClean="0"/>
          </a:p>
          <a:p>
            <a:pPr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a</a:t>
            </a:r>
            <a:r>
              <a:rPr lang="cs-CZ" b="1" i="1" dirty="0">
                <a:solidFill>
                  <a:schemeClr val="tx2"/>
                </a:solidFill>
              </a:rPr>
              <a:t>) </a:t>
            </a:r>
            <a:r>
              <a:rPr lang="cs-CZ" b="1" i="1" dirty="0" smtClean="0">
                <a:solidFill>
                  <a:schemeClr val="tx2"/>
                </a:solidFill>
              </a:rPr>
              <a:t>z</a:t>
            </a:r>
            <a:r>
              <a:rPr lang="cs-CZ" b="1" dirty="0" smtClean="0">
                <a:solidFill>
                  <a:schemeClr val="tx2"/>
                </a:solidFill>
              </a:rPr>
              <a:t>volené </a:t>
            </a:r>
            <a:r>
              <a:rPr lang="cs-CZ" b="1" dirty="0">
                <a:solidFill>
                  <a:schemeClr val="tx2"/>
                </a:solidFill>
              </a:rPr>
              <a:t>téma odborné práce by mělo odpovídat  </a:t>
            </a:r>
            <a:r>
              <a:rPr lang="cs-CZ" b="1" dirty="0">
                <a:solidFill>
                  <a:srgbClr val="FF0000"/>
                </a:solidFill>
              </a:rPr>
              <a:t>úrovni  rozvoje vědeckého poznání daného </a:t>
            </a:r>
            <a:r>
              <a:rPr lang="cs-CZ" b="1" dirty="0" smtClean="0">
                <a:solidFill>
                  <a:srgbClr val="FF0000"/>
                </a:solidFill>
              </a:rPr>
              <a:t>oboru;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b)mělo by být  </a:t>
            </a:r>
            <a:r>
              <a:rPr lang="cs-CZ" b="1" dirty="0">
                <a:solidFill>
                  <a:srgbClr val="FF0000"/>
                </a:solidFill>
              </a:rPr>
              <a:t>aktuální</a:t>
            </a:r>
            <a:r>
              <a:rPr lang="cs-CZ" b="1" dirty="0">
                <a:solidFill>
                  <a:schemeClr val="tx2"/>
                </a:solidFill>
              </a:rPr>
              <a:t>, </a:t>
            </a:r>
            <a:r>
              <a:rPr lang="cs-CZ" b="1" dirty="0" smtClean="0">
                <a:solidFill>
                  <a:schemeClr val="tx2"/>
                </a:solidFill>
              </a:rPr>
              <a:t>tzn., mělo by řešit nové  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otázky a problémy; </a:t>
            </a:r>
            <a:endParaRPr lang="cs-CZ" dirty="0">
              <a:solidFill>
                <a:schemeClr val="tx2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c) mělo  by vést </a:t>
            </a:r>
            <a:r>
              <a:rPr lang="cs-CZ" b="1" dirty="0">
                <a:solidFill>
                  <a:schemeClr val="tx2"/>
                </a:solidFill>
              </a:rPr>
              <a:t>k řešení </a:t>
            </a:r>
            <a:r>
              <a:rPr lang="cs-CZ" b="1" dirty="0">
                <a:solidFill>
                  <a:srgbClr val="FF0000"/>
                </a:solidFill>
              </a:rPr>
              <a:t>zásadních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–důležitých 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tx2"/>
                </a:solidFill>
              </a:rPr>
              <a:t>otázek a </a:t>
            </a:r>
            <a:r>
              <a:rPr lang="cs-CZ" b="1" dirty="0" smtClean="0">
                <a:solidFill>
                  <a:schemeClr val="tx2"/>
                </a:solidFill>
              </a:rPr>
              <a:t>  problémů</a:t>
            </a:r>
            <a:r>
              <a:rPr lang="cs-CZ" b="1" dirty="0">
                <a:solidFill>
                  <a:schemeClr val="tx2"/>
                </a:solidFill>
              </a:rPr>
              <a:t>;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AutoNum type="alphaLcParenR" startAt="4"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d) mělo by být </a:t>
            </a:r>
            <a:r>
              <a:rPr lang="cs-CZ" b="1" dirty="0" smtClean="0">
                <a:solidFill>
                  <a:srgbClr val="FF0000"/>
                </a:solidFill>
              </a:rPr>
              <a:t>inovativní</a:t>
            </a:r>
            <a:r>
              <a:rPr lang="cs-CZ" b="1" dirty="0">
                <a:solidFill>
                  <a:schemeClr val="tx2"/>
                </a:solidFill>
              </a:rPr>
              <a:t>, </a:t>
            </a:r>
            <a:r>
              <a:rPr lang="cs-CZ" b="1" dirty="0" smtClean="0">
                <a:solidFill>
                  <a:schemeClr val="tx2"/>
                </a:solidFill>
              </a:rPr>
              <a:t>tzn., mělo by vést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     k rozvoji daného oboru, poznání, atd.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      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1191</TotalTime>
  <Words>2262</Words>
  <Application>Microsoft Office PowerPoint</Application>
  <PresentationFormat>Předvádění na obrazovce (4:3)</PresentationFormat>
  <Paragraphs>214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Century Schoolbook</vt:lpstr>
      <vt:lpstr>Wingdings</vt:lpstr>
      <vt:lpstr>Wingdings 2</vt:lpstr>
      <vt:lpstr>Arkýř</vt:lpstr>
      <vt:lpstr>Volba tématu odborné práce a formulace výzkumné otázky   </vt:lpstr>
      <vt:lpstr>A)Jak (dobře) zvolit téma ?</vt:lpstr>
      <vt:lpstr> První krok: výběr tématu</vt:lpstr>
      <vt:lpstr>Druhý krok:  první rešerše  literatury</vt:lpstr>
      <vt:lpstr>Třetí krok:  konkretizace tématu</vt:lpstr>
      <vt:lpstr>Čtvrtý krok:  cíl práce a základní otázka</vt:lpstr>
      <vt:lpstr>        B) Proč je volba tématu důležitá?   </vt:lpstr>
      <vt:lpstr>    :   Rady Umberta Eca:  Dodržujte čtyři pravidla :</vt:lpstr>
      <vt:lpstr> Na základě Ecových rad  můžeme  uvést, že volba odborného tématu by měla respektovat tyto požadavky:</vt:lpstr>
      <vt:lpstr> Jak přejít od přemýšlení k formulaci prvních otázek, problémů, atd...  </vt:lpstr>
      <vt:lpstr>B1)  Aktuálnost tématu </vt:lpstr>
      <vt:lpstr>B2)  Zdůvodnění  důležitosti  tématu </vt:lpstr>
      <vt:lpstr>POZOR!   Čemu se vyhnout při vysvětlování  aktuálnosti a důležitosti tématu?</vt:lpstr>
      <vt:lpstr>Příklady vhodného zdůvodnění aktuálnosti a důležitosti tématu: </vt:lpstr>
      <vt:lpstr>Příklady nevhodného zdůvodnění aktuálnosti či důležitosti tématu</vt:lpstr>
      <vt:lpstr>   Vysvětlením aktuálnosti a zdůvodněním důležitosti  tématu začíná úvod každé  odborné práce.  </vt:lpstr>
      <vt:lpstr>C)  Tvorba základní otázky   </vt:lpstr>
      <vt:lpstr>Nejčastější chyby při formulaci základní  otázky? </vt:lpstr>
      <vt:lpstr>Nejčastější typy  základních otázek  </vt:lpstr>
      <vt:lpstr>C2) Tvorba hypotézy   </vt:lpstr>
      <vt:lpstr>Jak   správně formulovat hypotézu? </vt:lpstr>
      <vt:lpstr>Příklady nesprávně formulovaných hypotéz:  </vt:lpstr>
      <vt:lpstr>d)  Jak  dobře nazvat práci? </vt:lpstr>
      <vt:lpstr>    Několik příkladů nevhodně zvolených názvů.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Volba tématu odborné práce  (seminární práce, BP, DP)</dc:title>
  <dc:creator>Tester</dc:creator>
  <cp:lastModifiedBy>1844</cp:lastModifiedBy>
  <cp:revision>41</cp:revision>
  <dcterms:created xsi:type="dcterms:W3CDTF">2012-10-07T18:43:15Z</dcterms:created>
  <dcterms:modified xsi:type="dcterms:W3CDTF">2020-03-22T09:10:54Z</dcterms:modified>
</cp:coreProperties>
</file>