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79"/>
  </p:notesMasterIdLst>
  <p:sldIdLst>
    <p:sldId id="256" r:id="rId2"/>
    <p:sldId id="373" r:id="rId3"/>
    <p:sldId id="447" r:id="rId4"/>
    <p:sldId id="448" r:id="rId5"/>
    <p:sldId id="449" r:id="rId6"/>
    <p:sldId id="450" r:id="rId7"/>
    <p:sldId id="451" r:id="rId8"/>
    <p:sldId id="453" r:id="rId9"/>
    <p:sldId id="454" r:id="rId10"/>
    <p:sldId id="455" r:id="rId11"/>
    <p:sldId id="456" r:id="rId12"/>
    <p:sldId id="457" r:id="rId13"/>
    <p:sldId id="459" r:id="rId14"/>
    <p:sldId id="460" r:id="rId15"/>
    <p:sldId id="461" r:id="rId16"/>
    <p:sldId id="462" r:id="rId17"/>
    <p:sldId id="463" r:id="rId18"/>
    <p:sldId id="464" r:id="rId19"/>
    <p:sldId id="465" r:id="rId20"/>
    <p:sldId id="466" r:id="rId21"/>
    <p:sldId id="467" r:id="rId22"/>
    <p:sldId id="468" r:id="rId23"/>
    <p:sldId id="469" r:id="rId24"/>
    <p:sldId id="470" r:id="rId25"/>
    <p:sldId id="471" r:id="rId26"/>
    <p:sldId id="472" r:id="rId27"/>
    <p:sldId id="473" r:id="rId28"/>
    <p:sldId id="474" r:id="rId29"/>
    <p:sldId id="475" r:id="rId30"/>
    <p:sldId id="476" r:id="rId31"/>
    <p:sldId id="375" r:id="rId32"/>
    <p:sldId id="380" r:id="rId33"/>
    <p:sldId id="381" r:id="rId34"/>
    <p:sldId id="382" r:id="rId35"/>
    <p:sldId id="384" r:id="rId36"/>
    <p:sldId id="388" r:id="rId37"/>
    <p:sldId id="389" r:id="rId38"/>
    <p:sldId id="390" r:id="rId39"/>
    <p:sldId id="391" r:id="rId40"/>
    <p:sldId id="393" r:id="rId41"/>
    <p:sldId id="394" r:id="rId42"/>
    <p:sldId id="397" r:id="rId43"/>
    <p:sldId id="412" r:id="rId44"/>
    <p:sldId id="400" r:id="rId45"/>
    <p:sldId id="376" r:id="rId46"/>
    <p:sldId id="413" r:id="rId47"/>
    <p:sldId id="414" r:id="rId48"/>
    <p:sldId id="415" r:id="rId49"/>
    <p:sldId id="416" r:id="rId50"/>
    <p:sldId id="417" r:id="rId51"/>
    <p:sldId id="418" r:id="rId52"/>
    <p:sldId id="419" r:id="rId53"/>
    <p:sldId id="422" r:id="rId54"/>
    <p:sldId id="423" r:id="rId55"/>
    <p:sldId id="424" r:id="rId56"/>
    <p:sldId id="425" r:id="rId57"/>
    <p:sldId id="426" r:id="rId58"/>
    <p:sldId id="427" r:id="rId59"/>
    <p:sldId id="428" r:id="rId60"/>
    <p:sldId id="429" r:id="rId61"/>
    <p:sldId id="430" r:id="rId62"/>
    <p:sldId id="431" r:id="rId63"/>
    <p:sldId id="432" r:id="rId64"/>
    <p:sldId id="433" r:id="rId65"/>
    <p:sldId id="434" r:id="rId66"/>
    <p:sldId id="435" r:id="rId67"/>
    <p:sldId id="436" r:id="rId68"/>
    <p:sldId id="437" r:id="rId69"/>
    <p:sldId id="438" r:id="rId70"/>
    <p:sldId id="439" r:id="rId71"/>
    <p:sldId id="440" r:id="rId72"/>
    <p:sldId id="441" r:id="rId73"/>
    <p:sldId id="442" r:id="rId74"/>
    <p:sldId id="443" r:id="rId75"/>
    <p:sldId id="445" r:id="rId76"/>
    <p:sldId id="446" r:id="rId77"/>
    <p:sldId id="378" r:id="rId78"/>
  </p:sldIdLst>
  <p:sldSz cx="9144000" cy="6858000" type="screen4x3"/>
  <p:notesSz cx="6797675" cy="9926638"/>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15" autoAdjust="0"/>
    <p:restoredTop sz="86465" autoAdjust="0"/>
  </p:normalViewPr>
  <p:slideViewPr>
    <p:cSldViewPr>
      <p:cViewPr varScale="1">
        <p:scale>
          <a:sx n="76" d="100"/>
          <a:sy n="76" d="100"/>
        </p:scale>
        <p:origin x="1085" y="5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37CD1ED3-6C08-48BE-9AF6-DAC7C6719681}" type="datetimeFigureOut">
              <a:rPr lang="cs-CZ" smtClean="0"/>
              <a:pPr/>
              <a:t>19.02.2020</a:t>
            </a:fld>
            <a:endParaRPr lang="cs-CZ"/>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877E846B-B3F9-4F67-A2B3-4D85F77A588E}" type="slidenum">
              <a:rPr lang="cs-CZ" smtClean="0"/>
              <a:pPr/>
              <a:t>‹#›</a:t>
            </a:fld>
            <a:endParaRPr lang="cs-CZ"/>
          </a:p>
        </p:txBody>
      </p:sp>
    </p:spTree>
    <p:extLst>
      <p:ext uri="{BB962C8B-B14F-4D97-AF65-F5344CB8AC3E}">
        <p14:creationId xmlns:p14="http://schemas.microsoft.com/office/powerpoint/2010/main" val="3376216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877E846B-B3F9-4F67-A2B3-4D85F77A588E}" type="slidenum">
              <a:rPr lang="cs-CZ" smtClean="0"/>
              <a:pPr/>
              <a:t>2</a:t>
            </a:fld>
            <a:endParaRPr lang="cs-CZ"/>
          </a:p>
        </p:txBody>
      </p:sp>
    </p:spTree>
    <p:extLst>
      <p:ext uri="{BB962C8B-B14F-4D97-AF65-F5344CB8AC3E}">
        <p14:creationId xmlns:p14="http://schemas.microsoft.com/office/powerpoint/2010/main" val="41686043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1323A9EB-6568-4EE9-949F-0D665D333644}" type="slidenum">
              <a:rPr lang="cs-CZ" smtClean="0"/>
              <a:pPr/>
              <a:t>12</a:t>
            </a:fld>
            <a:endParaRPr lang="cs-CZ"/>
          </a:p>
        </p:txBody>
      </p:sp>
    </p:spTree>
    <p:extLst>
      <p:ext uri="{BB962C8B-B14F-4D97-AF65-F5344CB8AC3E}">
        <p14:creationId xmlns:p14="http://schemas.microsoft.com/office/powerpoint/2010/main" val="18887721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228EE4EC-FC1D-4A5C-A5BA-DA124659C1D1}" type="slidenum">
              <a:rPr lang="cs-CZ" smtClean="0"/>
              <a:t>46</a:t>
            </a:fld>
            <a:endParaRPr lang="cs-CZ"/>
          </a:p>
        </p:txBody>
      </p:sp>
    </p:spTree>
    <p:extLst>
      <p:ext uri="{BB962C8B-B14F-4D97-AF65-F5344CB8AC3E}">
        <p14:creationId xmlns:p14="http://schemas.microsoft.com/office/powerpoint/2010/main" val="15680959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1165225" y="1239838"/>
            <a:ext cx="4467225" cy="3349625"/>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FA96E002-4AAB-4B17-A80E-4B0EACA763D5}" type="slidenum">
              <a:rPr lang="cs-CZ" smtClean="0"/>
              <a:pPr/>
              <a:t>47</a:t>
            </a:fld>
            <a:endParaRPr lang="cs-CZ" dirty="0"/>
          </a:p>
        </p:txBody>
      </p:sp>
    </p:spTree>
    <p:extLst>
      <p:ext uri="{BB962C8B-B14F-4D97-AF65-F5344CB8AC3E}">
        <p14:creationId xmlns:p14="http://schemas.microsoft.com/office/powerpoint/2010/main" val="30638864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228EE4EC-FC1D-4A5C-A5BA-DA124659C1D1}" type="slidenum">
              <a:rPr lang="cs-CZ" smtClean="0"/>
              <a:pPr/>
              <a:t>62</a:t>
            </a:fld>
            <a:endParaRPr lang="cs-CZ"/>
          </a:p>
        </p:txBody>
      </p:sp>
    </p:spTree>
    <p:extLst>
      <p:ext uri="{BB962C8B-B14F-4D97-AF65-F5344CB8AC3E}">
        <p14:creationId xmlns:p14="http://schemas.microsoft.com/office/powerpoint/2010/main" val="376871934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082675" y="2565401"/>
            <a:ext cx="7518400" cy="2663825"/>
          </a:xfrm>
        </p:spPr>
        <p:txBody>
          <a:bodyPr tIns="0" bIns="0" anchor="ctr"/>
          <a:lstStyle>
            <a:lvl1pPr>
              <a:defRPr sz="3200"/>
            </a:lvl1pPr>
          </a:lstStyle>
          <a:p>
            <a:pPr lvl="0"/>
            <a:r>
              <a:rPr lang="cs-CZ" altLang="cs-CZ" noProof="0" smtClean="0"/>
              <a:t>Kliknutím lze upravit styl.</a:t>
            </a:r>
            <a:endParaRPr lang="cs-CZ" altLang="cs-CZ" noProof="0" dirty="0" smtClean="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endParaRPr lang="cs-CZ"/>
          </a:p>
        </p:txBody>
      </p:sp>
      <p:sp>
        <p:nvSpPr>
          <p:cNvPr id="8"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defRPr>
            </a:lvl1pPr>
          </a:lstStyle>
          <a:p>
            <a:fld id="{18E7075C-DAAE-4F01-934E-465E4B6B4008}" type="slidenum">
              <a:rPr lang="cs-CZ" smtClean="0"/>
              <a:pPr/>
              <a:t>‹#›</a:t>
            </a:fld>
            <a:endParaRPr lang="cs-CZ"/>
          </a:p>
        </p:txBody>
      </p:sp>
    </p:spTree>
    <p:extLst>
      <p:ext uri="{BB962C8B-B14F-4D97-AF65-F5344CB8AC3E}">
        <p14:creationId xmlns:p14="http://schemas.microsoft.com/office/powerpoint/2010/main" val="328747262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p:txBody>
      </p:sp>
      <p:sp>
        <p:nvSpPr>
          <p:cNvPr id="4" name="Zástupný symbol pro zápatí 3"/>
          <p:cNvSpPr>
            <a:spLocks noGrp="1"/>
          </p:cNvSpPr>
          <p:nvPr>
            <p:ph type="ftr" sz="quarter" idx="10"/>
          </p:nvPr>
        </p:nvSpPr>
        <p:spPr/>
        <p:txBody>
          <a:bodyPr/>
          <a:lstStyle>
            <a:lvl1pPr>
              <a:defRPr/>
            </a:lvl1pPr>
          </a:lstStyle>
          <a:p>
            <a:endParaRPr lang="cs-CZ"/>
          </a:p>
        </p:txBody>
      </p:sp>
      <p:sp>
        <p:nvSpPr>
          <p:cNvPr id="5" name="Zástupný symbol pro číslo snímku 4"/>
          <p:cNvSpPr>
            <a:spLocks noGrp="1"/>
          </p:cNvSpPr>
          <p:nvPr>
            <p:ph type="sldNum" sz="quarter" idx="11"/>
          </p:nvPr>
        </p:nvSpPr>
        <p:spPr/>
        <p:txBody>
          <a:bodyPr/>
          <a:lstStyle>
            <a:lvl1pPr>
              <a:defRPr/>
            </a:lvl1pPr>
          </a:lstStyle>
          <a:p>
            <a:fld id="{18E7075C-DAAE-4F01-934E-465E4B6B4008}" type="slidenum">
              <a:rPr lang="cs-CZ" smtClean="0"/>
              <a:pPr/>
              <a:t>‹#›</a:t>
            </a:fld>
            <a:endParaRPr lang="cs-CZ"/>
          </a:p>
        </p:txBody>
      </p:sp>
    </p:spTree>
    <p:extLst>
      <p:ext uri="{BB962C8B-B14F-4D97-AF65-F5344CB8AC3E}">
        <p14:creationId xmlns:p14="http://schemas.microsoft.com/office/powerpoint/2010/main" val="174114533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9" y="1125539"/>
            <a:ext cx="1703387" cy="500697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09588" y="1125539"/>
            <a:ext cx="6037861" cy="5006975"/>
          </a:xfrm>
        </p:spPr>
        <p:txBody>
          <a:bodyPr vert="eaVert"/>
          <a:lstStyle/>
          <a:p>
            <a:pPr lvl="0"/>
            <a:r>
              <a:rPr lang="cs-CZ" smtClean="0"/>
              <a:t>Upravte styly předlohy textu.</a:t>
            </a:r>
          </a:p>
          <a:p>
            <a:pPr lvl="1"/>
            <a:r>
              <a:rPr lang="cs-CZ" smtClean="0"/>
              <a:t>Druhá úroveň</a:t>
            </a:r>
          </a:p>
        </p:txBody>
      </p:sp>
      <p:sp>
        <p:nvSpPr>
          <p:cNvPr id="4" name="Zástupný symbol pro zápatí 3"/>
          <p:cNvSpPr>
            <a:spLocks noGrp="1"/>
          </p:cNvSpPr>
          <p:nvPr>
            <p:ph type="ftr" sz="quarter" idx="10"/>
          </p:nvPr>
        </p:nvSpPr>
        <p:spPr/>
        <p:txBody>
          <a:bodyPr/>
          <a:lstStyle>
            <a:lvl1pPr>
              <a:defRPr/>
            </a:lvl1pPr>
          </a:lstStyle>
          <a:p>
            <a:endParaRPr lang="cs-CZ"/>
          </a:p>
        </p:txBody>
      </p:sp>
      <p:sp>
        <p:nvSpPr>
          <p:cNvPr id="5" name="Zástupný symbol pro číslo snímku 4"/>
          <p:cNvSpPr>
            <a:spLocks noGrp="1"/>
          </p:cNvSpPr>
          <p:nvPr>
            <p:ph type="sldNum" sz="quarter" idx="11"/>
          </p:nvPr>
        </p:nvSpPr>
        <p:spPr/>
        <p:txBody>
          <a:bodyPr/>
          <a:lstStyle>
            <a:lvl1pPr>
              <a:defRPr/>
            </a:lvl1pPr>
          </a:lstStyle>
          <a:p>
            <a:fld id="{18E7075C-DAAE-4F01-934E-465E4B6B4008}" type="slidenum">
              <a:rPr lang="cs-CZ" smtClean="0"/>
              <a:pPr/>
              <a:t>‹#›</a:t>
            </a:fld>
            <a:endParaRPr lang="cs-CZ"/>
          </a:p>
        </p:txBody>
      </p:sp>
    </p:spTree>
    <p:extLst>
      <p:ext uri="{BB962C8B-B14F-4D97-AF65-F5344CB8AC3E}">
        <p14:creationId xmlns:p14="http://schemas.microsoft.com/office/powerpoint/2010/main" val="341678684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122363"/>
            <a:ext cx="6858000" cy="2387600"/>
          </a:xfrm>
        </p:spPr>
        <p:txBody>
          <a:bodyPr anchor="b"/>
          <a:lstStyle>
            <a:lvl1pPr algn="ctr">
              <a:defRPr sz="4500"/>
            </a:lvl1pPr>
          </a:lstStyle>
          <a:p>
            <a:r>
              <a:rPr lang="cs-CZ" smtClean="0"/>
              <a:t>Kliknutím lze upravit styl.</a:t>
            </a:r>
            <a:endParaRPr lang="cs-CZ"/>
          </a:p>
        </p:txBody>
      </p:sp>
      <p:sp>
        <p:nvSpPr>
          <p:cNvPr id="3" name="Podnadpis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0A861DEF-49C5-408B-AB3D-8D8696A0D423}" type="datetimeFigureOut">
              <a:rPr lang="cs-CZ" smtClean="0"/>
              <a:pPr/>
              <a:t>19.02.2020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8E7075C-DAAE-4F01-934E-465E4B6B4008}" type="slidenum">
              <a:rPr lang="cs-CZ" smtClean="0"/>
              <a:pPr/>
              <a:t>‹#›</a:t>
            </a:fld>
            <a:endParaRPr lang="cs-CZ"/>
          </a:p>
        </p:txBody>
      </p:sp>
    </p:spTree>
    <p:extLst>
      <p:ext uri="{BB962C8B-B14F-4D97-AF65-F5344CB8AC3E}">
        <p14:creationId xmlns:p14="http://schemas.microsoft.com/office/powerpoint/2010/main" val="3640388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cs-CZ" smtClean="0"/>
              <a:t>Upravte styly předlohy textu.</a:t>
            </a:r>
          </a:p>
          <a:p>
            <a:pPr lvl="1"/>
            <a:r>
              <a:rPr lang="cs-CZ" smtClean="0"/>
              <a:t>Druhá úroveň</a:t>
            </a:r>
          </a:p>
        </p:txBody>
      </p:sp>
      <p:sp>
        <p:nvSpPr>
          <p:cNvPr id="4" name="Zástupný symbol pro zápatí 3"/>
          <p:cNvSpPr>
            <a:spLocks noGrp="1"/>
          </p:cNvSpPr>
          <p:nvPr>
            <p:ph type="ftr" sz="quarter" idx="10"/>
          </p:nvPr>
        </p:nvSpPr>
        <p:spPr/>
        <p:txBody>
          <a:bodyPr/>
          <a:lstStyle>
            <a:lvl1pPr>
              <a:defRPr/>
            </a:lvl1pPr>
          </a:lstStyle>
          <a:p>
            <a:endParaRPr lang="cs-CZ"/>
          </a:p>
        </p:txBody>
      </p:sp>
      <p:sp>
        <p:nvSpPr>
          <p:cNvPr id="5" name="Zástupný symbol pro číslo snímku 4"/>
          <p:cNvSpPr>
            <a:spLocks noGrp="1"/>
          </p:cNvSpPr>
          <p:nvPr>
            <p:ph type="sldNum" sz="quarter" idx="11"/>
          </p:nvPr>
        </p:nvSpPr>
        <p:spPr/>
        <p:txBody>
          <a:bodyPr/>
          <a:lstStyle>
            <a:lvl1pPr>
              <a:defRPr/>
            </a:lvl1pPr>
          </a:lstStyle>
          <a:p>
            <a:fld id="{18E7075C-DAAE-4F01-934E-465E4B6B4008}" type="slidenum">
              <a:rPr lang="cs-CZ" smtClean="0"/>
              <a:pPr/>
              <a:t>‹#›</a:t>
            </a:fld>
            <a:endParaRPr lang="cs-CZ"/>
          </a:p>
        </p:txBody>
      </p:sp>
    </p:spTree>
    <p:extLst>
      <p:ext uri="{BB962C8B-B14F-4D97-AF65-F5344CB8AC3E}">
        <p14:creationId xmlns:p14="http://schemas.microsoft.com/office/powerpoint/2010/main" val="173218117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509589" y="4406901"/>
            <a:ext cx="8091487" cy="1362075"/>
          </a:xfrm>
        </p:spPr>
        <p:txBody>
          <a:bodyPr anchor="t"/>
          <a:lstStyle>
            <a:lvl1pPr algn="l">
              <a:defRPr sz="4000" b="1" cap="all"/>
            </a:lvl1pPr>
          </a:lstStyle>
          <a:p>
            <a:r>
              <a:rPr lang="cs-CZ" smtClean="0"/>
              <a:t>Kliknutím lze upravit styl.</a:t>
            </a:r>
            <a:endParaRPr lang="cs-CZ" dirty="0"/>
          </a:p>
        </p:txBody>
      </p:sp>
      <p:sp>
        <p:nvSpPr>
          <p:cNvPr id="3" name="Zástupný symbol pro text 2"/>
          <p:cNvSpPr>
            <a:spLocks noGrp="1"/>
          </p:cNvSpPr>
          <p:nvPr>
            <p:ph type="body" idx="1"/>
          </p:nvPr>
        </p:nvSpPr>
        <p:spPr>
          <a:xfrm>
            <a:off x="509589" y="2906713"/>
            <a:ext cx="80914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Upravte styly předlohy textu.</a:t>
            </a:r>
          </a:p>
        </p:txBody>
      </p:sp>
      <p:sp>
        <p:nvSpPr>
          <p:cNvPr id="4" name="Zástupný symbol pro zápatí 3"/>
          <p:cNvSpPr>
            <a:spLocks noGrp="1"/>
          </p:cNvSpPr>
          <p:nvPr>
            <p:ph type="ftr" sz="quarter" idx="10"/>
          </p:nvPr>
        </p:nvSpPr>
        <p:spPr/>
        <p:txBody>
          <a:bodyPr/>
          <a:lstStyle>
            <a:lvl1pPr>
              <a:defRPr/>
            </a:lvl1pPr>
          </a:lstStyle>
          <a:p>
            <a:endParaRPr lang="cs-CZ"/>
          </a:p>
        </p:txBody>
      </p:sp>
      <p:sp>
        <p:nvSpPr>
          <p:cNvPr id="5" name="Zástupný symbol pro číslo snímku 4"/>
          <p:cNvSpPr>
            <a:spLocks noGrp="1"/>
          </p:cNvSpPr>
          <p:nvPr>
            <p:ph type="sldNum" sz="quarter" idx="11"/>
          </p:nvPr>
        </p:nvSpPr>
        <p:spPr/>
        <p:txBody>
          <a:bodyPr/>
          <a:lstStyle>
            <a:lvl1pPr>
              <a:defRPr/>
            </a:lvl1pPr>
          </a:lstStyle>
          <a:p>
            <a:fld id="{18E7075C-DAAE-4F01-934E-465E4B6B4008}" type="slidenum">
              <a:rPr lang="cs-CZ" smtClean="0"/>
              <a:pPr/>
              <a:t>‹#›</a:t>
            </a:fld>
            <a:endParaRPr lang="cs-CZ"/>
          </a:p>
        </p:txBody>
      </p:sp>
    </p:spTree>
    <p:extLst>
      <p:ext uri="{BB962C8B-B14F-4D97-AF65-F5344CB8AC3E}">
        <p14:creationId xmlns:p14="http://schemas.microsoft.com/office/powerpoint/2010/main" val="84023601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09588"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Upravte styly předlohy textu.</a:t>
            </a:r>
          </a:p>
          <a:p>
            <a:pPr lvl="1"/>
            <a:r>
              <a:rPr lang="cs-CZ" smtClean="0"/>
              <a:t>Druhá úroveň</a:t>
            </a:r>
          </a:p>
        </p:txBody>
      </p:sp>
      <p:sp>
        <p:nvSpPr>
          <p:cNvPr id="4" name="Zástupný symbol pro obsah 3"/>
          <p:cNvSpPr>
            <a:spLocks noGrp="1"/>
          </p:cNvSpPr>
          <p:nvPr>
            <p:ph sz="half" idx="2"/>
          </p:nvPr>
        </p:nvSpPr>
        <p:spPr>
          <a:xfrm>
            <a:off x="4724131"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Upravte styly předlohy textu.</a:t>
            </a:r>
          </a:p>
          <a:p>
            <a:pPr lvl="1"/>
            <a:r>
              <a:rPr lang="cs-CZ" smtClean="0"/>
              <a:t>Druhá úroveň</a:t>
            </a:r>
          </a:p>
        </p:txBody>
      </p:sp>
      <p:sp>
        <p:nvSpPr>
          <p:cNvPr id="5" name="Zástupný symbol pro zápatí 4"/>
          <p:cNvSpPr>
            <a:spLocks noGrp="1"/>
          </p:cNvSpPr>
          <p:nvPr>
            <p:ph type="ftr" sz="quarter" idx="10"/>
          </p:nvPr>
        </p:nvSpPr>
        <p:spPr/>
        <p:txBody>
          <a:bodyPr/>
          <a:lstStyle>
            <a:lvl1pPr>
              <a:defRPr/>
            </a:lvl1pPr>
          </a:lstStyle>
          <a:p>
            <a:endParaRPr lang="cs-CZ"/>
          </a:p>
        </p:txBody>
      </p:sp>
      <p:sp>
        <p:nvSpPr>
          <p:cNvPr id="6" name="Zástupný symbol pro číslo snímku 5"/>
          <p:cNvSpPr>
            <a:spLocks noGrp="1"/>
          </p:cNvSpPr>
          <p:nvPr>
            <p:ph type="sldNum" sz="quarter" idx="11"/>
          </p:nvPr>
        </p:nvSpPr>
        <p:spPr/>
        <p:txBody>
          <a:bodyPr/>
          <a:lstStyle>
            <a:lvl1pPr>
              <a:defRPr/>
            </a:lvl1pPr>
          </a:lstStyle>
          <a:p>
            <a:fld id="{18E7075C-DAAE-4F01-934E-465E4B6B4008}" type="slidenum">
              <a:rPr lang="cs-CZ" smtClean="0"/>
              <a:pPr/>
              <a:t>‹#›</a:t>
            </a:fld>
            <a:endParaRPr lang="cs-CZ"/>
          </a:p>
        </p:txBody>
      </p:sp>
    </p:spTree>
    <p:extLst>
      <p:ext uri="{BB962C8B-B14F-4D97-AF65-F5344CB8AC3E}">
        <p14:creationId xmlns:p14="http://schemas.microsoft.com/office/powerpoint/2010/main" val="401782115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9589" y="1134533"/>
            <a:ext cx="8091487" cy="643467"/>
          </a:xfrm>
        </p:spPr>
        <p:txBody>
          <a:bodyPr/>
          <a:lstStyle>
            <a:lvl1pPr>
              <a:defRPr/>
            </a:lvl1pPr>
          </a:lstStyle>
          <a:p>
            <a:r>
              <a:rPr lang="cs-CZ" smtClean="0"/>
              <a:t>Kliknutím lze upravit styl.</a:t>
            </a:r>
            <a:endParaRPr lang="cs-CZ" dirty="0"/>
          </a:p>
        </p:txBody>
      </p:sp>
      <p:sp>
        <p:nvSpPr>
          <p:cNvPr id="3" name="Zástupný symbol pro text 2"/>
          <p:cNvSpPr>
            <a:spLocks noGrp="1"/>
          </p:cNvSpPr>
          <p:nvPr>
            <p:ph type="body" idx="1"/>
          </p:nvPr>
        </p:nvSpPr>
        <p:spPr>
          <a:xfrm>
            <a:off x="512369" y="2019300"/>
            <a:ext cx="38786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509588" y="2915728"/>
            <a:ext cx="3874282" cy="321043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Upravte styly předlohy textu.</a:t>
            </a:r>
          </a:p>
          <a:p>
            <a:pPr lvl="1"/>
            <a:r>
              <a:rPr lang="cs-CZ" smtClean="0"/>
              <a:t>Druhá úroveň</a:t>
            </a:r>
          </a:p>
        </p:txBody>
      </p:sp>
      <p:sp>
        <p:nvSpPr>
          <p:cNvPr id="5" name="Zástupný symbol pro text 4"/>
          <p:cNvSpPr>
            <a:spLocks noGrp="1"/>
          </p:cNvSpPr>
          <p:nvPr>
            <p:ph type="body" sz="quarter" idx="3"/>
          </p:nvPr>
        </p:nvSpPr>
        <p:spPr>
          <a:xfrm>
            <a:off x="4723119" y="2019300"/>
            <a:ext cx="38779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4722963" y="2938734"/>
            <a:ext cx="3878113" cy="31911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Upravte styly předlohy textu.</a:t>
            </a:r>
          </a:p>
          <a:p>
            <a:pPr lvl="1"/>
            <a:r>
              <a:rPr lang="cs-CZ" smtClean="0"/>
              <a:t>Druhá úroveň</a:t>
            </a:r>
          </a:p>
        </p:txBody>
      </p:sp>
      <p:sp>
        <p:nvSpPr>
          <p:cNvPr id="7" name="Zástupný symbol pro zápatí 6"/>
          <p:cNvSpPr>
            <a:spLocks noGrp="1"/>
          </p:cNvSpPr>
          <p:nvPr>
            <p:ph type="ftr" sz="quarter" idx="10"/>
          </p:nvPr>
        </p:nvSpPr>
        <p:spPr/>
        <p:txBody>
          <a:bodyPr/>
          <a:lstStyle>
            <a:lvl1pPr>
              <a:defRPr/>
            </a:lvl1pPr>
          </a:lstStyle>
          <a:p>
            <a:endParaRPr lang="cs-CZ"/>
          </a:p>
        </p:txBody>
      </p:sp>
      <p:sp>
        <p:nvSpPr>
          <p:cNvPr id="8" name="Zástupný symbol pro číslo snímku 7"/>
          <p:cNvSpPr>
            <a:spLocks noGrp="1"/>
          </p:cNvSpPr>
          <p:nvPr>
            <p:ph type="sldNum" sz="quarter" idx="11"/>
          </p:nvPr>
        </p:nvSpPr>
        <p:spPr/>
        <p:txBody>
          <a:bodyPr/>
          <a:lstStyle>
            <a:lvl1pPr>
              <a:defRPr/>
            </a:lvl1pPr>
          </a:lstStyle>
          <a:p>
            <a:fld id="{18E7075C-DAAE-4F01-934E-465E4B6B4008}" type="slidenum">
              <a:rPr lang="cs-CZ" smtClean="0"/>
              <a:pPr/>
              <a:t>‹#›</a:t>
            </a:fld>
            <a:endParaRPr lang="cs-CZ"/>
          </a:p>
        </p:txBody>
      </p:sp>
    </p:spTree>
    <p:extLst>
      <p:ext uri="{BB962C8B-B14F-4D97-AF65-F5344CB8AC3E}">
        <p14:creationId xmlns:p14="http://schemas.microsoft.com/office/powerpoint/2010/main" val="250750704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dirty="0"/>
          </a:p>
        </p:txBody>
      </p:sp>
      <p:sp>
        <p:nvSpPr>
          <p:cNvPr id="3" name="Zástupný symbol pro zápatí 2"/>
          <p:cNvSpPr>
            <a:spLocks noGrp="1"/>
          </p:cNvSpPr>
          <p:nvPr>
            <p:ph type="ftr" sz="quarter" idx="10"/>
          </p:nvPr>
        </p:nvSpPr>
        <p:spPr/>
        <p:txBody>
          <a:bodyPr/>
          <a:lstStyle>
            <a:lvl1pPr>
              <a:defRPr/>
            </a:lvl1pPr>
          </a:lstStyle>
          <a:p>
            <a:endParaRPr lang="cs-CZ"/>
          </a:p>
        </p:txBody>
      </p:sp>
      <p:sp>
        <p:nvSpPr>
          <p:cNvPr id="4" name="Zástupný symbol pro číslo snímku 3"/>
          <p:cNvSpPr>
            <a:spLocks noGrp="1"/>
          </p:cNvSpPr>
          <p:nvPr>
            <p:ph type="sldNum" sz="quarter" idx="11"/>
          </p:nvPr>
        </p:nvSpPr>
        <p:spPr/>
        <p:txBody>
          <a:bodyPr/>
          <a:lstStyle>
            <a:lvl1pPr>
              <a:defRPr/>
            </a:lvl1pPr>
          </a:lstStyle>
          <a:p>
            <a:fld id="{18E7075C-DAAE-4F01-934E-465E4B6B4008}" type="slidenum">
              <a:rPr lang="cs-CZ" smtClean="0"/>
              <a:pPr/>
              <a:t>‹#›</a:t>
            </a:fld>
            <a:endParaRPr lang="cs-CZ"/>
          </a:p>
        </p:txBody>
      </p:sp>
      <p:sp>
        <p:nvSpPr>
          <p:cNvPr id="5" name="Zástupný symbol pro text 3"/>
          <p:cNvSpPr>
            <a:spLocks noGrp="1"/>
          </p:cNvSpPr>
          <p:nvPr>
            <p:ph type="body" sz="half" idx="2"/>
          </p:nvPr>
        </p:nvSpPr>
        <p:spPr>
          <a:xfrm>
            <a:off x="509588" y="2019300"/>
            <a:ext cx="8091487"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Tree>
    <p:extLst>
      <p:ext uri="{BB962C8B-B14F-4D97-AF65-F5344CB8AC3E}">
        <p14:creationId xmlns:p14="http://schemas.microsoft.com/office/powerpoint/2010/main" val="133184361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cs-CZ"/>
          </a:p>
        </p:txBody>
      </p:sp>
      <p:sp>
        <p:nvSpPr>
          <p:cNvPr id="3" name="Zástupný symbol pro číslo snímku 2"/>
          <p:cNvSpPr>
            <a:spLocks noGrp="1"/>
          </p:cNvSpPr>
          <p:nvPr>
            <p:ph type="sldNum" sz="quarter" idx="11"/>
          </p:nvPr>
        </p:nvSpPr>
        <p:spPr/>
        <p:txBody>
          <a:bodyPr/>
          <a:lstStyle>
            <a:lvl1pPr>
              <a:defRPr/>
            </a:lvl1pPr>
          </a:lstStyle>
          <a:p>
            <a:fld id="{18E7075C-DAAE-4F01-934E-465E4B6B4008}" type="slidenum">
              <a:rPr lang="cs-CZ" smtClean="0"/>
              <a:pPr/>
              <a:t>‹#›</a:t>
            </a:fld>
            <a:endParaRPr lang="cs-CZ"/>
          </a:p>
        </p:txBody>
      </p:sp>
    </p:spTree>
    <p:extLst>
      <p:ext uri="{BB962C8B-B14F-4D97-AF65-F5344CB8AC3E}">
        <p14:creationId xmlns:p14="http://schemas.microsoft.com/office/powerpoint/2010/main" val="38807589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9588" y="1134534"/>
            <a:ext cx="8091487" cy="643465"/>
          </a:xfrm>
        </p:spPr>
        <p:txBody>
          <a:bodyPr/>
          <a:lstStyle>
            <a:lvl1pPr algn="l">
              <a:defRPr sz="2000" b="1"/>
            </a:lvl1pPr>
          </a:lstStyle>
          <a:p>
            <a:r>
              <a:rPr lang="cs-CZ" smtClean="0"/>
              <a:t>Kliknutím lze upravit styl.</a:t>
            </a:r>
            <a:endParaRPr lang="cs-CZ" dirty="0"/>
          </a:p>
        </p:txBody>
      </p:sp>
      <p:sp>
        <p:nvSpPr>
          <p:cNvPr id="3" name="Zástupný symbol pro obsah 2"/>
          <p:cNvSpPr>
            <a:spLocks noGrp="1"/>
          </p:cNvSpPr>
          <p:nvPr>
            <p:ph idx="1"/>
          </p:nvPr>
        </p:nvSpPr>
        <p:spPr>
          <a:xfrm>
            <a:off x="3575051" y="2019300"/>
            <a:ext cx="5026025" cy="41068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p:txBody>
      </p:sp>
      <p:sp>
        <p:nvSpPr>
          <p:cNvPr id="4" name="Zástupný symbol pro text 3"/>
          <p:cNvSpPr>
            <a:spLocks noGrp="1"/>
          </p:cNvSpPr>
          <p:nvPr>
            <p:ph type="body" sz="half" idx="2"/>
          </p:nvPr>
        </p:nvSpPr>
        <p:spPr>
          <a:xfrm>
            <a:off x="509588" y="2019300"/>
            <a:ext cx="2746884"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Zástupný symbol pro zápatí 4"/>
          <p:cNvSpPr>
            <a:spLocks noGrp="1"/>
          </p:cNvSpPr>
          <p:nvPr>
            <p:ph type="ftr" sz="quarter" idx="10"/>
          </p:nvPr>
        </p:nvSpPr>
        <p:spPr/>
        <p:txBody>
          <a:bodyPr/>
          <a:lstStyle>
            <a:lvl1pPr>
              <a:defRPr/>
            </a:lvl1pPr>
          </a:lstStyle>
          <a:p>
            <a:endParaRPr lang="cs-CZ"/>
          </a:p>
        </p:txBody>
      </p:sp>
      <p:sp>
        <p:nvSpPr>
          <p:cNvPr id="6" name="Zástupný symbol pro číslo snímku 5"/>
          <p:cNvSpPr>
            <a:spLocks noGrp="1"/>
          </p:cNvSpPr>
          <p:nvPr>
            <p:ph type="sldNum" sz="quarter" idx="11"/>
          </p:nvPr>
        </p:nvSpPr>
        <p:spPr/>
        <p:txBody>
          <a:bodyPr/>
          <a:lstStyle>
            <a:lvl1pPr>
              <a:defRPr/>
            </a:lvl1pPr>
          </a:lstStyle>
          <a:p>
            <a:fld id="{18E7075C-DAAE-4F01-934E-465E4B6B4008}" type="slidenum">
              <a:rPr lang="cs-CZ" smtClean="0"/>
              <a:pPr/>
              <a:t>‹#›</a:t>
            </a:fld>
            <a:endParaRPr lang="cs-CZ"/>
          </a:p>
        </p:txBody>
      </p:sp>
    </p:spTree>
    <p:extLst>
      <p:ext uri="{BB962C8B-B14F-4D97-AF65-F5344CB8AC3E}">
        <p14:creationId xmlns:p14="http://schemas.microsoft.com/office/powerpoint/2010/main" val="102359303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5087507"/>
            <a:ext cx="5486400" cy="566739"/>
          </a:xfrm>
        </p:spPr>
        <p:txBody>
          <a:bodyPr/>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1134533"/>
            <a:ext cx="5486400" cy="3874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cs-CZ" dirty="0"/>
          </a:p>
        </p:txBody>
      </p:sp>
      <p:sp>
        <p:nvSpPr>
          <p:cNvPr id="4" name="Zástupný symbol pro text 3"/>
          <p:cNvSpPr>
            <a:spLocks noGrp="1"/>
          </p:cNvSpPr>
          <p:nvPr>
            <p:ph type="body" sz="half" idx="2"/>
          </p:nvPr>
        </p:nvSpPr>
        <p:spPr>
          <a:xfrm>
            <a:off x="1792288" y="5654246"/>
            <a:ext cx="5486400" cy="4756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Zástupný symbol pro zápatí 4"/>
          <p:cNvSpPr>
            <a:spLocks noGrp="1"/>
          </p:cNvSpPr>
          <p:nvPr>
            <p:ph type="ftr" sz="quarter" idx="10"/>
          </p:nvPr>
        </p:nvSpPr>
        <p:spPr/>
        <p:txBody>
          <a:bodyPr/>
          <a:lstStyle>
            <a:lvl1pPr>
              <a:defRPr/>
            </a:lvl1pPr>
          </a:lstStyle>
          <a:p>
            <a:endParaRPr lang="cs-CZ"/>
          </a:p>
        </p:txBody>
      </p:sp>
      <p:sp>
        <p:nvSpPr>
          <p:cNvPr id="6" name="Zástupný symbol pro číslo snímku 5"/>
          <p:cNvSpPr>
            <a:spLocks noGrp="1"/>
          </p:cNvSpPr>
          <p:nvPr>
            <p:ph type="sldNum" sz="quarter" idx="11"/>
          </p:nvPr>
        </p:nvSpPr>
        <p:spPr/>
        <p:txBody>
          <a:bodyPr/>
          <a:lstStyle>
            <a:lvl1pPr>
              <a:defRPr/>
            </a:lvl1pPr>
          </a:lstStyle>
          <a:p>
            <a:fld id="{18E7075C-DAAE-4F01-934E-465E4B6B4008}" type="slidenum">
              <a:rPr lang="cs-CZ" smtClean="0"/>
              <a:pPr/>
              <a:t>‹#›</a:t>
            </a:fld>
            <a:endParaRPr lang="cs-CZ"/>
          </a:p>
        </p:txBody>
      </p:sp>
    </p:spTree>
    <p:extLst>
      <p:ext uri="{BB962C8B-B14F-4D97-AF65-F5344CB8AC3E}">
        <p14:creationId xmlns:p14="http://schemas.microsoft.com/office/powerpoint/2010/main" val="35919862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64521" name="Rectangle 9"/>
          <p:cNvSpPr>
            <a:spLocks noGrp="1" noChangeArrowheads="1"/>
          </p:cNvSpPr>
          <p:nvPr>
            <p:ph type="title"/>
          </p:nvPr>
        </p:nvSpPr>
        <p:spPr bwMode="auto">
          <a:xfrm>
            <a:off x="509589" y="1125539"/>
            <a:ext cx="808663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p>
            <a:pPr lvl="0"/>
            <a:r>
              <a:rPr lang="cs-CZ" altLang="cs-CZ" dirty="0" smtClean="0"/>
              <a:t>Klepnutím lze upravit styl předlohy nadpisů.</a:t>
            </a:r>
          </a:p>
        </p:txBody>
      </p:sp>
      <p:sp>
        <p:nvSpPr>
          <p:cNvPr id="64522" name="Rectangle 10"/>
          <p:cNvSpPr>
            <a:spLocks noGrp="1" noChangeArrowheads="1"/>
          </p:cNvSpPr>
          <p:nvPr>
            <p:ph type="body" idx="1"/>
          </p:nvPr>
        </p:nvSpPr>
        <p:spPr bwMode="auto">
          <a:xfrm>
            <a:off x="509589" y="2017713"/>
            <a:ext cx="8082321"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cs-CZ" dirty="0" smtClean="0"/>
              <a:t>Klepnutím lze upravit styly předlohy textu.</a:t>
            </a:r>
          </a:p>
          <a:p>
            <a:pPr lvl="1"/>
            <a:r>
              <a:rPr lang="cs-CZ" altLang="cs-CZ" dirty="0" smtClean="0"/>
              <a:t>Druhá úroveň</a:t>
            </a:r>
          </a:p>
        </p:txBody>
      </p:sp>
      <p:sp>
        <p:nvSpPr>
          <p:cNvPr id="64529"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latin typeface="+mj-lt"/>
              </a:defRPr>
            </a:lvl1pPr>
          </a:lstStyle>
          <a:p>
            <a:endParaRPr lang="cs-CZ"/>
          </a:p>
        </p:txBody>
      </p:sp>
      <p:sp>
        <p:nvSpPr>
          <p:cNvPr id="64530"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latin typeface="+mj-lt"/>
              </a:defRPr>
            </a:lvl1pPr>
          </a:lstStyle>
          <a:p>
            <a:fld id="{18E7075C-DAAE-4F01-934E-465E4B6B4008}" type="slidenum">
              <a:rPr lang="cs-CZ" smtClean="0"/>
              <a:pPr/>
              <a:t>‹#›</a:t>
            </a:fld>
            <a:endParaRPr lang="cs-CZ"/>
          </a:p>
        </p:txBody>
      </p:sp>
    </p:spTree>
    <p:extLst>
      <p:ext uri="{BB962C8B-B14F-4D97-AF65-F5344CB8AC3E}">
        <p14:creationId xmlns:p14="http://schemas.microsoft.com/office/powerpoint/2010/main" val="2924851243"/>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Lst>
  <p:timing>
    <p:tnLst>
      <p:par>
        <p:cTn id="1" dur="indefinite" restart="never" nodeType="tmRoot"/>
      </p:par>
    </p:tnLst>
  </p:timing>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1" fontAlgn="base" hangingPunct="1">
        <a:spcBef>
          <a:spcPct val="20000"/>
        </a:spcBef>
        <a:spcAft>
          <a:spcPct val="0"/>
        </a:spcAft>
        <a:buClr>
          <a:srgbClr val="00287D"/>
        </a:buClr>
        <a:buSzPct val="100000"/>
        <a:buFont typeface="Wingdings" pitchFamily="2" charset="2"/>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00287D"/>
        </a:buClr>
        <a:buSzPct val="80000"/>
        <a:buFont typeface="Wingdings" pitchFamily="2" charset="2"/>
        <a:buChar char="§"/>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5"/>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5"/>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zpravy.idnes.cz/zemrel-nejbohatsi-pes-na-svete-panicka-mu-odkazala-12-milionu-dolaru-1f3-/zahranicni.aspx?c=A110610_155853_zahranicni_br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928662" y="2071678"/>
            <a:ext cx="7772400" cy="1470025"/>
          </a:xfrm>
        </p:spPr>
        <p:txBody>
          <a:bodyPr>
            <a:normAutofit/>
          </a:bodyPr>
          <a:lstStyle/>
          <a:p>
            <a:r>
              <a:rPr lang="cs-CZ" dirty="0" smtClean="0"/>
              <a:t/>
            </a:r>
            <a:br>
              <a:rPr lang="cs-CZ" dirty="0" smtClean="0"/>
            </a:br>
            <a:endParaRPr lang="cs-CZ" sz="3100" dirty="0"/>
          </a:p>
        </p:txBody>
      </p:sp>
      <p:sp>
        <p:nvSpPr>
          <p:cNvPr id="3" name="Podnadpis 2"/>
          <p:cNvSpPr>
            <a:spLocks noGrp="1"/>
          </p:cNvSpPr>
          <p:nvPr>
            <p:ph type="subTitle" idx="1"/>
          </p:nvPr>
        </p:nvSpPr>
        <p:spPr>
          <a:xfrm>
            <a:off x="1091208" y="4941168"/>
            <a:ext cx="6961584" cy="453916"/>
          </a:xfrm>
        </p:spPr>
        <p:txBody>
          <a:bodyPr>
            <a:normAutofit fontScale="25000" lnSpcReduction="20000"/>
          </a:bodyPr>
          <a:lstStyle/>
          <a:p>
            <a:endParaRPr lang="cs-CZ" sz="2400" dirty="0" smtClean="0"/>
          </a:p>
          <a:p>
            <a:pPr algn="ctr"/>
            <a:endParaRPr lang="cs-CZ" sz="2400" dirty="0" smtClean="0"/>
          </a:p>
          <a:p>
            <a:pPr algn="ctr"/>
            <a:endParaRPr lang="cs-CZ" sz="2400" dirty="0"/>
          </a:p>
          <a:p>
            <a:pPr algn="ctr"/>
            <a:r>
              <a:rPr lang="cs-CZ" sz="7200" dirty="0" smtClean="0"/>
              <a:t>Doc. JUDr. Filip Melzer, LL.M., Ph.D.</a:t>
            </a:r>
          </a:p>
          <a:p>
            <a:r>
              <a:rPr lang="cs-CZ" sz="7200" dirty="0" smtClean="0"/>
              <a:t>Doc. JUDr. Kateřina Ronovská, Ph.D.</a:t>
            </a:r>
          </a:p>
          <a:p>
            <a:pPr algn="ctr"/>
            <a:r>
              <a:rPr lang="cs-CZ" sz="7200" dirty="0" err="1" smtClean="0"/>
              <a:t>PrF</a:t>
            </a:r>
            <a:r>
              <a:rPr lang="cs-CZ" sz="7200" dirty="0" smtClean="0"/>
              <a:t> MU, Brno</a:t>
            </a:r>
          </a:p>
          <a:p>
            <a:pPr algn="ctr"/>
            <a:endParaRPr lang="cs-CZ" sz="7200" dirty="0" smtClean="0"/>
          </a:p>
          <a:p>
            <a:endParaRPr lang="cs-CZ" sz="2400" dirty="0"/>
          </a:p>
        </p:txBody>
      </p:sp>
      <p:sp>
        <p:nvSpPr>
          <p:cNvPr id="5" name="Obdélník 4"/>
          <p:cNvSpPr/>
          <p:nvPr/>
        </p:nvSpPr>
        <p:spPr>
          <a:xfrm>
            <a:off x="611560" y="2275724"/>
            <a:ext cx="7920880" cy="1323439"/>
          </a:xfrm>
          <a:prstGeom prst="rect">
            <a:avLst/>
          </a:prstGeom>
        </p:spPr>
        <p:txBody>
          <a:bodyPr wrap="square">
            <a:spAutoFit/>
          </a:bodyPr>
          <a:lstStyle/>
          <a:p>
            <a:pPr algn="ctr"/>
            <a:r>
              <a:rPr lang="cs-CZ" sz="4000" dirty="0" smtClean="0"/>
              <a:t>Základní instituty soukromého práva</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SVÉPRÁVNOST</a:t>
            </a:r>
            <a:endParaRPr lang="cs-CZ" dirty="0"/>
          </a:p>
        </p:txBody>
      </p:sp>
      <p:sp>
        <p:nvSpPr>
          <p:cNvPr id="3" name="Zástupný symbol pro obsah 2"/>
          <p:cNvSpPr>
            <a:spLocks noGrp="1"/>
          </p:cNvSpPr>
          <p:nvPr>
            <p:ph idx="1"/>
          </p:nvPr>
        </p:nvSpPr>
        <p:spPr/>
        <p:txBody>
          <a:bodyPr>
            <a:normAutofit lnSpcReduction="10000"/>
          </a:bodyPr>
          <a:lstStyle/>
          <a:p>
            <a:r>
              <a:rPr lang="cs-CZ" sz="2800" dirty="0" smtClean="0"/>
              <a:t>AKTIVNÍ STATUS OSOBY</a:t>
            </a:r>
          </a:p>
          <a:p>
            <a:pPr lvl="1"/>
            <a:r>
              <a:rPr lang="cs-CZ" sz="2800" u="sng" dirty="0" smtClean="0"/>
              <a:t>způsobilost nabývat pro sebe vlastním právním jednáním práva a zavazovat se k povinnostem</a:t>
            </a:r>
          </a:p>
          <a:p>
            <a:pPr lvl="1"/>
            <a:r>
              <a:rPr lang="cs-CZ" sz="2800" dirty="0" smtClean="0"/>
              <a:t>týká se </a:t>
            </a:r>
            <a:r>
              <a:rPr lang="cs-CZ" sz="2800" u="sng" dirty="0" smtClean="0"/>
              <a:t>pouze </a:t>
            </a:r>
            <a:r>
              <a:rPr lang="cs-CZ" u="sng" dirty="0" smtClean="0"/>
              <a:t>FYZICKÝCH OSOB!!!!</a:t>
            </a:r>
            <a:endParaRPr lang="cs-CZ" sz="2800" u="sng" dirty="0" smtClean="0"/>
          </a:p>
          <a:p>
            <a:pPr lvl="1"/>
            <a:r>
              <a:rPr lang="cs-CZ" sz="2800" dirty="0" smtClean="0"/>
              <a:t>má 2 složky</a:t>
            </a:r>
          </a:p>
          <a:p>
            <a:pPr lvl="2"/>
            <a:r>
              <a:rPr lang="cs-CZ" sz="2800" u="sng" dirty="0" smtClean="0"/>
              <a:t>rozumovou </a:t>
            </a:r>
            <a:r>
              <a:rPr lang="cs-CZ" sz="2800" dirty="0" smtClean="0"/>
              <a:t>(schopnost posoudit následky jednání)</a:t>
            </a:r>
          </a:p>
          <a:p>
            <a:pPr lvl="2"/>
            <a:r>
              <a:rPr lang="cs-CZ" sz="2800" u="sng" dirty="0" smtClean="0"/>
              <a:t>volní (</a:t>
            </a:r>
            <a:r>
              <a:rPr lang="cs-CZ" sz="2800" dirty="0" smtClean="0"/>
              <a:t>schopnost ovládnout své jednání)</a:t>
            </a:r>
            <a:endParaRPr lang="cs-CZ" sz="2800" dirty="0"/>
          </a:p>
        </p:txBody>
      </p:sp>
    </p:spTree>
    <p:extLst>
      <p:ext uri="{BB962C8B-B14F-4D97-AF65-F5344CB8AC3E}">
        <p14:creationId xmlns:p14="http://schemas.microsoft.com/office/powerpoint/2010/main" val="425437967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fontScale="90000"/>
          </a:bodyPr>
          <a:lstStyle/>
          <a:p>
            <a:pPr eaLnBrk="1" hangingPunct="1"/>
            <a:r>
              <a:rPr lang="cs-CZ" sz="3600" dirty="0" smtClean="0"/>
              <a:t>KONCEPCE OSOBY V PLATNÉM PRÁVU</a:t>
            </a:r>
            <a:br>
              <a:rPr lang="cs-CZ" sz="3600" dirty="0" smtClean="0"/>
            </a:br>
            <a:r>
              <a:rPr lang="cs-CZ" sz="3600" dirty="0" smtClean="0"/>
              <a:t>ČLOVĚK – FYZICKÁ OSOBA</a:t>
            </a:r>
          </a:p>
        </p:txBody>
      </p:sp>
      <p:sp>
        <p:nvSpPr>
          <p:cNvPr id="13315" name="Rectangle 3"/>
          <p:cNvSpPr>
            <a:spLocks noGrp="1" noChangeArrowheads="1"/>
          </p:cNvSpPr>
          <p:nvPr>
            <p:ph idx="1"/>
          </p:nvPr>
        </p:nvSpPr>
        <p:spPr>
          <a:xfrm>
            <a:off x="683568" y="1628800"/>
            <a:ext cx="8229600" cy="4525963"/>
          </a:xfrm>
        </p:spPr>
        <p:txBody>
          <a:bodyPr rtlCol="0">
            <a:normAutofit/>
          </a:bodyPr>
          <a:lstStyle/>
          <a:p>
            <a:pPr eaLnBrk="1" fontAlgn="auto" hangingPunct="1">
              <a:spcAft>
                <a:spcPts val="0"/>
              </a:spcAft>
              <a:buFont typeface="Arial" charset="0"/>
              <a:buNone/>
              <a:defRPr/>
            </a:pPr>
            <a:endParaRPr lang="cs-CZ" sz="2800" b="1" dirty="0" smtClean="0"/>
          </a:p>
          <a:p>
            <a:pPr eaLnBrk="1" fontAlgn="auto" hangingPunct="1">
              <a:spcAft>
                <a:spcPts val="0"/>
              </a:spcAft>
              <a:buFont typeface="Arial" charset="0"/>
              <a:buNone/>
              <a:defRPr/>
            </a:pPr>
            <a:endParaRPr lang="cs-CZ" sz="2800" b="1" dirty="0" smtClean="0"/>
          </a:p>
          <a:p>
            <a:pPr algn="just" eaLnBrk="1" fontAlgn="auto" hangingPunct="1">
              <a:spcAft>
                <a:spcPts val="0"/>
              </a:spcAft>
              <a:buFont typeface="Arial" charset="0"/>
              <a:buNone/>
              <a:defRPr/>
            </a:pPr>
            <a:r>
              <a:rPr lang="cs-CZ" sz="2800" b="1" dirty="0" smtClean="0"/>
              <a:t>§ 19 OZ: </a:t>
            </a:r>
            <a:r>
              <a:rPr lang="cs-CZ" sz="2800" b="1" u="sng" dirty="0" smtClean="0"/>
              <a:t>Každý člověk</a:t>
            </a:r>
            <a:r>
              <a:rPr lang="cs-CZ" sz="2800" b="1" dirty="0" smtClean="0"/>
              <a:t> má vrozená, již samotným rozumem a citem poznatelná </a:t>
            </a:r>
            <a:r>
              <a:rPr lang="cs-CZ" sz="2800" b="1" u="sng" dirty="0" smtClean="0"/>
              <a:t>přirozená práva</a:t>
            </a:r>
            <a:r>
              <a:rPr lang="cs-CZ" sz="2800" b="1" dirty="0" smtClean="0"/>
              <a:t>, a tudíž se </a:t>
            </a:r>
            <a:r>
              <a:rPr lang="cs-CZ" sz="2800" b="1" u="sng" dirty="0" smtClean="0"/>
              <a:t>považuje za osobu</a:t>
            </a:r>
            <a:r>
              <a:rPr lang="cs-CZ" sz="2800" b="1" dirty="0" smtClean="0"/>
              <a:t>. Zákon stanoví jen meze uplatňování přirozených práv člověka a způsob jejich ochrany.</a:t>
            </a:r>
          </a:p>
          <a:p>
            <a:pPr eaLnBrk="1" fontAlgn="auto" hangingPunct="1">
              <a:spcAft>
                <a:spcPts val="0"/>
              </a:spcAft>
              <a:buFont typeface="Arial" charset="0"/>
              <a:buNone/>
              <a:defRPr/>
            </a:pPr>
            <a:endParaRPr lang="cs-CZ" sz="2800" dirty="0" smtClean="0"/>
          </a:p>
        </p:txBody>
      </p:sp>
    </p:spTree>
    <p:extLst>
      <p:ext uri="{BB962C8B-B14F-4D97-AF65-F5344CB8AC3E}">
        <p14:creationId xmlns:p14="http://schemas.microsoft.com/office/powerpoint/2010/main" val="19055054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Nadpis 1"/>
          <p:cNvSpPr>
            <a:spLocks noGrp="1"/>
          </p:cNvSpPr>
          <p:nvPr>
            <p:ph type="title"/>
          </p:nvPr>
        </p:nvSpPr>
        <p:spPr/>
        <p:txBody>
          <a:bodyPr/>
          <a:lstStyle/>
          <a:p>
            <a:r>
              <a:rPr lang="cs-CZ" sz="3600" dirty="0" smtClean="0"/>
              <a:t>KONCEPČNÍ PŘÍSTUP  V OZ</a:t>
            </a:r>
          </a:p>
        </p:txBody>
      </p:sp>
      <p:sp>
        <p:nvSpPr>
          <p:cNvPr id="3" name="Zástupný symbol pro obsah 2"/>
          <p:cNvSpPr>
            <a:spLocks noGrp="1"/>
          </p:cNvSpPr>
          <p:nvPr>
            <p:ph idx="1"/>
          </p:nvPr>
        </p:nvSpPr>
        <p:spPr/>
        <p:txBody>
          <a:bodyPr/>
          <a:lstStyle/>
          <a:p>
            <a:pPr marL="0" indent="0" eaLnBrk="1" fontAlgn="auto" hangingPunct="1">
              <a:spcAft>
                <a:spcPts val="0"/>
              </a:spcAft>
              <a:buFontTx/>
              <a:buChar char="-"/>
              <a:defRPr/>
            </a:pPr>
            <a:r>
              <a:rPr lang="cs-CZ" sz="2800" dirty="0" smtClean="0"/>
              <a:t>Inspirace </a:t>
            </a:r>
            <a:r>
              <a:rPr lang="cs-CZ" sz="2800" dirty="0"/>
              <a:t>OZO a dalšími zahraničními právními </a:t>
            </a:r>
            <a:r>
              <a:rPr lang="cs-CZ" sz="2800" dirty="0" smtClean="0"/>
              <a:t>úpravami</a:t>
            </a:r>
          </a:p>
          <a:p>
            <a:pPr marL="0" indent="0" eaLnBrk="1" fontAlgn="auto" hangingPunct="1">
              <a:spcAft>
                <a:spcPts val="0"/>
              </a:spcAft>
              <a:buFontTx/>
              <a:buChar char="-"/>
              <a:defRPr/>
            </a:pPr>
            <a:r>
              <a:rPr lang="cs-CZ" sz="2800" dirty="0" err="1" smtClean="0"/>
              <a:t>Přirozenoprávní</a:t>
            </a:r>
            <a:r>
              <a:rPr lang="cs-CZ" sz="2800" dirty="0" smtClean="0"/>
              <a:t> koncept </a:t>
            </a:r>
          </a:p>
          <a:p>
            <a:pPr eaLnBrk="1" fontAlgn="auto" hangingPunct="1">
              <a:spcAft>
                <a:spcPts val="0"/>
              </a:spcAft>
              <a:buFontTx/>
              <a:buChar char="-"/>
              <a:defRPr/>
            </a:pPr>
            <a:r>
              <a:rPr lang="cs-CZ" sz="2800" dirty="0" smtClean="0"/>
              <a:t>Promítnutí mezinárodních/evropských úmluv</a:t>
            </a:r>
          </a:p>
          <a:p>
            <a:pPr eaLnBrk="1" fontAlgn="auto" hangingPunct="1">
              <a:spcAft>
                <a:spcPts val="0"/>
              </a:spcAft>
              <a:buFontTx/>
              <a:buChar char="-"/>
              <a:defRPr/>
            </a:pPr>
            <a:r>
              <a:rPr lang="cs-CZ" sz="2800" dirty="0" smtClean="0"/>
              <a:t>Systematické </a:t>
            </a:r>
            <a:r>
              <a:rPr lang="cs-CZ" sz="2800" dirty="0"/>
              <a:t>zařazení </a:t>
            </a:r>
            <a:r>
              <a:rPr lang="cs-CZ" sz="2800" dirty="0" smtClean="0"/>
              <a:t>I. osoby- II. fyzické </a:t>
            </a:r>
            <a:r>
              <a:rPr lang="cs-CZ" sz="2800" dirty="0"/>
              <a:t>osoby- </a:t>
            </a:r>
            <a:r>
              <a:rPr lang="cs-CZ" sz="2800" dirty="0" smtClean="0"/>
              <a:t>III. právnické </a:t>
            </a:r>
            <a:r>
              <a:rPr lang="cs-CZ" sz="2800" dirty="0"/>
              <a:t>osoby</a:t>
            </a:r>
          </a:p>
          <a:p>
            <a:pPr eaLnBrk="1" fontAlgn="auto" hangingPunct="1">
              <a:spcAft>
                <a:spcPts val="0"/>
              </a:spcAft>
              <a:buFontTx/>
              <a:buChar char="-"/>
              <a:defRPr/>
            </a:pPr>
            <a:r>
              <a:rPr lang="cs-CZ" sz="2800" dirty="0" smtClean="0"/>
              <a:t>Podrobnější </a:t>
            </a:r>
            <a:r>
              <a:rPr lang="cs-CZ" sz="2800" dirty="0"/>
              <a:t>úprava, </a:t>
            </a:r>
            <a:r>
              <a:rPr lang="cs-CZ" sz="2800" dirty="0" smtClean="0"/>
              <a:t>zpřesnění (V OBČZ1964 cca 15)</a:t>
            </a:r>
          </a:p>
          <a:p>
            <a:pPr eaLnBrk="1" fontAlgn="auto" hangingPunct="1">
              <a:spcAft>
                <a:spcPts val="0"/>
              </a:spcAft>
              <a:buFontTx/>
              <a:buChar char="-"/>
              <a:defRPr/>
            </a:pPr>
            <a:r>
              <a:rPr lang="cs-CZ" sz="2800" dirty="0" smtClean="0"/>
              <a:t>Promítnutí </a:t>
            </a:r>
            <a:r>
              <a:rPr lang="cs-CZ" sz="2800" dirty="0"/>
              <a:t>judikatury do textu </a:t>
            </a:r>
            <a:r>
              <a:rPr lang="cs-CZ" sz="2800" dirty="0" smtClean="0"/>
              <a:t>zákona</a:t>
            </a:r>
            <a:endParaRPr lang="cs-CZ" sz="2800" dirty="0"/>
          </a:p>
          <a:p>
            <a:pPr eaLnBrk="1" fontAlgn="auto" hangingPunct="1">
              <a:spcAft>
                <a:spcPts val="0"/>
              </a:spcAft>
              <a:buFont typeface="Arial" charset="0"/>
              <a:buNone/>
              <a:defRPr/>
            </a:pPr>
            <a:endParaRPr lang="cs-CZ" dirty="0">
              <a:solidFill>
                <a:srgbClr val="C00000"/>
              </a:solidFill>
            </a:endParaRPr>
          </a:p>
          <a:p>
            <a:pPr>
              <a:defRPr/>
            </a:pPr>
            <a:endParaRPr lang="cs-CZ" dirty="0"/>
          </a:p>
        </p:txBody>
      </p:sp>
    </p:spTree>
    <p:extLst>
      <p:ext uri="{BB962C8B-B14F-4D97-AF65-F5344CB8AC3E}">
        <p14:creationId xmlns:p14="http://schemas.microsoft.com/office/powerpoint/2010/main" val="12155369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2800" dirty="0" smtClean="0"/>
              <a:t>PRÁVNÍ OSOBNOST A SVÉPRÁVNOST </a:t>
            </a:r>
            <a:endParaRPr lang="cs-CZ" sz="2800" dirty="0"/>
          </a:p>
        </p:txBody>
      </p:sp>
      <p:sp>
        <p:nvSpPr>
          <p:cNvPr id="3" name="Zástupný symbol pro obsah 2"/>
          <p:cNvSpPr>
            <a:spLocks noGrp="1"/>
          </p:cNvSpPr>
          <p:nvPr>
            <p:ph idx="1"/>
          </p:nvPr>
        </p:nvSpPr>
        <p:spPr/>
        <p:txBody>
          <a:bodyPr/>
          <a:lstStyle/>
          <a:p>
            <a:pPr algn="just"/>
            <a:r>
              <a:rPr lang="cs-CZ" dirty="0" smtClean="0"/>
              <a:t>Způsobilost </a:t>
            </a:r>
            <a:r>
              <a:rPr lang="cs-CZ" u="sng" dirty="0" smtClean="0"/>
              <a:t>mít práva a povinnosti </a:t>
            </a:r>
            <a:r>
              <a:rPr lang="cs-CZ" dirty="0" smtClean="0"/>
              <a:t>(právní osobnost).</a:t>
            </a:r>
          </a:p>
          <a:p>
            <a:pPr algn="just"/>
            <a:r>
              <a:rPr lang="cs-CZ" dirty="0" smtClean="0"/>
              <a:t>Způsobilost </a:t>
            </a:r>
            <a:r>
              <a:rPr lang="cs-CZ" u="sng" dirty="0" smtClean="0"/>
              <a:t>nabývat pro sebe vlastním právním jednáním </a:t>
            </a:r>
            <a:r>
              <a:rPr lang="cs-CZ" dirty="0" smtClean="0"/>
              <a:t>subjektivní práva  a povinnosti (tj. způsobilost právně jednat)</a:t>
            </a:r>
          </a:p>
          <a:p>
            <a:pPr algn="just"/>
            <a:r>
              <a:rPr lang="cs-CZ" dirty="0" smtClean="0"/>
              <a:t>V širším pojetí zahrnuje i </a:t>
            </a:r>
            <a:r>
              <a:rPr lang="cs-CZ" u="sng" dirty="0" smtClean="0"/>
              <a:t>způsobilost deliktní</a:t>
            </a:r>
            <a:r>
              <a:rPr lang="cs-CZ" dirty="0" smtClean="0"/>
              <a:t>, tj. nést následky svého protiprávního jednání (§ 24 OZ)</a:t>
            </a:r>
          </a:p>
          <a:p>
            <a:pPr algn="just"/>
            <a:r>
              <a:rPr lang="cs-CZ" dirty="0" smtClean="0"/>
              <a:t>Svéprávnost má dvě složky: </a:t>
            </a:r>
            <a:r>
              <a:rPr lang="cs-CZ" u="sng" dirty="0" smtClean="0"/>
              <a:t>rozumovou a volní</a:t>
            </a:r>
          </a:p>
          <a:p>
            <a:pPr algn="just"/>
            <a:r>
              <a:rPr lang="cs-CZ" u="sng" dirty="0" smtClean="0"/>
              <a:t>Nikdo nemůže být svéprávnosti zbaven </a:t>
            </a:r>
            <a:r>
              <a:rPr lang="cs-CZ" dirty="0" smtClean="0"/>
              <a:t>(může být pouze omezena! X OZ1964)</a:t>
            </a:r>
          </a:p>
          <a:p>
            <a:pPr algn="just"/>
            <a:r>
              <a:rPr lang="cs-CZ" dirty="0" smtClean="0"/>
              <a:t>K projevu vůle, kterým se někdo vzdává/omezuje svéprávnost </a:t>
            </a:r>
            <a:r>
              <a:rPr lang="cs-CZ" u="sng" dirty="0" smtClean="0"/>
              <a:t>se nepřihlíží </a:t>
            </a:r>
            <a:r>
              <a:rPr lang="cs-CZ" dirty="0" smtClean="0"/>
              <a:t>(§ 16 OZ). </a:t>
            </a:r>
            <a:endParaRPr lang="cs-CZ" dirty="0"/>
          </a:p>
        </p:txBody>
      </p:sp>
    </p:spTree>
    <p:extLst>
      <p:ext uri="{BB962C8B-B14F-4D97-AF65-F5344CB8AC3E}">
        <p14:creationId xmlns:p14="http://schemas.microsoft.com/office/powerpoint/2010/main" val="22242355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2800" cap="all" dirty="0" smtClean="0"/>
              <a:t>Svéprávnost nezletilých</a:t>
            </a:r>
            <a:endParaRPr lang="cs-CZ" sz="2800" cap="all" dirty="0"/>
          </a:p>
        </p:txBody>
      </p:sp>
      <p:sp>
        <p:nvSpPr>
          <p:cNvPr id="3" name="Zástupný symbol pro obsah 2"/>
          <p:cNvSpPr>
            <a:spLocks noGrp="1"/>
          </p:cNvSpPr>
          <p:nvPr>
            <p:ph idx="1"/>
          </p:nvPr>
        </p:nvSpPr>
        <p:spPr/>
        <p:txBody>
          <a:bodyPr>
            <a:noAutofit/>
          </a:bodyPr>
          <a:lstStyle/>
          <a:p>
            <a:r>
              <a:rPr lang="cs-CZ" sz="2800" b="1" dirty="0" smtClean="0"/>
              <a:t>Nabývání svéprávnosti:</a:t>
            </a:r>
          </a:p>
          <a:p>
            <a:pPr lvl="1" algn="just"/>
            <a:r>
              <a:rPr lang="cs-CZ" sz="2800" dirty="0" smtClean="0"/>
              <a:t>postupně, v závislosti na rozumové a volní (R a V) vyspělosti</a:t>
            </a:r>
          </a:p>
          <a:p>
            <a:pPr lvl="1" algn="just"/>
            <a:r>
              <a:rPr lang="cs-CZ" sz="2800" u="sng" dirty="0" smtClean="0"/>
              <a:t>objektivizující měřítko</a:t>
            </a:r>
            <a:r>
              <a:rPr lang="cs-CZ" sz="2800" dirty="0" smtClean="0"/>
              <a:t>: vychází se z typové R a V vyspělosti, kterou má nezletilý určitého věku</a:t>
            </a:r>
          </a:p>
          <a:p>
            <a:pPr lvl="2" algn="just"/>
            <a:r>
              <a:rPr lang="cs-CZ" sz="2800" dirty="0" smtClean="0"/>
              <a:t>přesné věkové hranice stanoveny nejsou</a:t>
            </a:r>
          </a:p>
          <a:p>
            <a:pPr lvl="1" algn="just"/>
            <a:r>
              <a:rPr lang="cs-CZ" sz="2800" dirty="0" smtClean="0"/>
              <a:t>presumuje se, že nezletilý je R a V vyspělý tak, jak to odpovídá jeho věku (</a:t>
            </a:r>
            <a:r>
              <a:rPr lang="cs-CZ" sz="2800" u="sng" dirty="0" smtClean="0"/>
              <a:t>subjektivní prvek</a:t>
            </a:r>
            <a:r>
              <a:rPr lang="cs-CZ" sz="2800" dirty="0" smtClean="0"/>
              <a:t>); lze vyvrátit důkazem opaku</a:t>
            </a:r>
          </a:p>
        </p:txBody>
      </p:sp>
    </p:spTree>
    <p:extLst>
      <p:ext uri="{BB962C8B-B14F-4D97-AF65-F5344CB8AC3E}">
        <p14:creationId xmlns:p14="http://schemas.microsoft.com/office/powerpoint/2010/main" val="26229660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PŘEHLED PODPŮRNÝCH OPATŘENÍ </a:t>
            </a:r>
            <a:endParaRPr lang="cs-CZ" dirty="0"/>
          </a:p>
        </p:txBody>
      </p:sp>
      <p:sp>
        <p:nvSpPr>
          <p:cNvPr id="3" name="Zástupný symbol pro obsah 2"/>
          <p:cNvSpPr>
            <a:spLocks noGrp="1"/>
          </p:cNvSpPr>
          <p:nvPr>
            <p:ph idx="1"/>
          </p:nvPr>
        </p:nvSpPr>
        <p:spPr/>
        <p:txBody>
          <a:bodyPr/>
          <a:lstStyle/>
          <a:p>
            <a:endParaRPr lang="cs-CZ" dirty="0" smtClean="0"/>
          </a:p>
          <a:p>
            <a:r>
              <a:rPr lang="cs-CZ" sz="2800" dirty="0" smtClean="0"/>
              <a:t>Předběžné prohlášení</a:t>
            </a:r>
          </a:p>
          <a:p>
            <a:endParaRPr lang="cs-CZ" sz="2800" dirty="0" smtClean="0"/>
          </a:p>
          <a:p>
            <a:r>
              <a:rPr lang="cs-CZ" sz="2800" dirty="0" smtClean="0"/>
              <a:t>Nápomoc při rozhodování</a:t>
            </a:r>
          </a:p>
          <a:p>
            <a:endParaRPr lang="cs-CZ" sz="2800" dirty="0" smtClean="0"/>
          </a:p>
          <a:p>
            <a:r>
              <a:rPr lang="cs-CZ" sz="2800" dirty="0" smtClean="0"/>
              <a:t>Zastoupení členem domácnosti</a:t>
            </a:r>
          </a:p>
          <a:p>
            <a:endParaRPr lang="cs-CZ" sz="2800" dirty="0" smtClean="0"/>
          </a:p>
          <a:p>
            <a:r>
              <a:rPr lang="cs-CZ" sz="2800" dirty="0" smtClean="0"/>
              <a:t>Omezení svéprávnosti</a:t>
            </a:r>
          </a:p>
          <a:p>
            <a:pPr lvl="1"/>
            <a:endParaRPr lang="cs-CZ" sz="2800" dirty="0"/>
          </a:p>
        </p:txBody>
      </p:sp>
    </p:spTree>
    <p:extLst>
      <p:ext uri="{BB962C8B-B14F-4D97-AF65-F5344CB8AC3E}">
        <p14:creationId xmlns:p14="http://schemas.microsoft.com/office/powerpoint/2010/main" val="395096594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1124744"/>
            <a:ext cx="8086635" cy="647700"/>
          </a:xfrm>
        </p:spPr>
        <p:txBody>
          <a:bodyPr/>
          <a:lstStyle/>
          <a:p>
            <a:r>
              <a:rPr lang="cs-CZ" dirty="0" smtClean="0"/>
              <a:t>PRÁVNICKÉ OSOBY – OSNOVA VÝKLADU</a:t>
            </a:r>
            <a:endParaRPr lang="cs-CZ" dirty="0"/>
          </a:p>
        </p:txBody>
      </p:sp>
      <p:sp>
        <p:nvSpPr>
          <p:cNvPr id="3" name="Zástupný symbol pro obsah 2"/>
          <p:cNvSpPr>
            <a:spLocks noGrp="1"/>
          </p:cNvSpPr>
          <p:nvPr>
            <p:ph idx="1"/>
          </p:nvPr>
        </p:nvSpPr>
        <p:spPr/>
        <p:txBody>
          <a:bodyPr>
            <a:normAutofit/>
          </a:bodyPr>
          <a:lstStyle/>
          <a:p>
            <a:pPr>
              <a:buFontTx/>
              <a:buChar char="-"/>
            </a:pPr>
            <a:r>
              <a:rPr lang="cs-CZ" dirty="0" smtClean="0"/>
              <a:t>Základní koncepce </a:t>
            </a:r>
          </a:p>
          <a:p>
            <a:pPr>
              <a:buFontTx/>
              <a:buChar char="-"/>
            </a:pPr>
            <a:r>
              <a:rPr lang="cs-CZ" dirty="0" smtClean="0"/>
              <a:t>Systematika úpravy v OZ</a:t>
            </a:r>
          </a:p>
          <a:p>
            <a:pPr>
              <a:buFontTx/>
              <a:buChar char="-"/>
            </a:pPr>
            <a:r>
              <a:rPr lang="cs-CZ" dirty="0" smtClean="0"/>
              <a:t>Obecná část právnických osob (abstraktní)</a:t>
            </a:r>
          </a:p>
          <a:p>
            <a:pPr>
              <a:buFontTx/>
              <a:buChar char="-"/>
            </a:pPr>
            <a:r>
              <a:rPr lang="cs-CZ" dirty="0" smtClean="0"/>
              <a:t>Typologie právnických osob</a:t>
            </a:r>
          </a:p>
          <a:p>
            <a:pPr>
              <a:buFontTx/>
              <a:buChar char="-"/>
            </a:pPr>
            <a:r>
              <a:rPr lang="cs-CZ" dirty="0" smtClean="0"/>
              <a:t>Fundace (nadace a nadační fondy)</a:t>
            </a:r>
          </a:p>
          <a:p>
            <a:pPr>
              <a:buFontTx/>
              <a:buChar char="-"/>
            </a:pPr>
            <a:r>
              <a:rPr lang="cs-CZ" dirty="0" smtClean="0"/>
              <a:t>Ústavy soukromého práva</a:t>
            </a:r>
          </a:p>
          <a:p>
            <a:pPr>
              <a:buFontTx/>
              <a:buChar char="-"/>
            </a:pPr>
            <a:r>
              <a:rPr lang="cs-CZ" dirty="0" smtClean="0"/>
              <a:t>Přechodná ustanovení § 3041 </a:t>
            </a:r>
            <a:r>
              <a:rPr lang="cs-CZ" dirty="0" err="1" smtClean="0"/>
              <a:t>an</a:t>
            </a:r>
            <a:r>
              <a:rPr lang="cs-CZ" dirty="0" smtClean="0"/>
              <a:t>.</a:t>
            </a:r>
          </a:p>
        </p:txBody>
      </p:sp>
      <p:sp>
        <p:nvSpPr>
          <p:cNvPr id="4" name="Zástupný symbol pro zápatí 3"/>
          <p:cNvSpPr>
            <a:spLocks noGrp="1"/>
          </p:cNvSpPr>
          <p:nvPr>
            <p:ph type="ftr" sz="quarter" idx="4294967295"/>
          </p:nvPr>
        </p:nvSpPr>
        <p:spPr>
          <a:xfrm>
            <a:off x="0" y="6356350"/>
            <a:ext cx="2895600" cy="365125"/>
          </a:xfrm>
        </p:spPr>
        <p:txBody>
          <a:bodyPr/>
          <a:lstStyle/>
          <a:p>
            <a:pPr>
              <a:defRPr/>
            </a:pPr>
            <a:r>
              <a:rPr lang="cs-CZ" smtClean="0"/>
              <a:t>Zápatí prezentace</a:t>
            </a:r>
            <a:endParaRPr lang="cs-CZ"/>
          </a:p>
        </p:txBody>
      </p:sp>
      <p:sp>
        <p:nvSpPr>
          <p:cNvPr id="5" name="Zástupný symbol pro číslo snímku 4"/>
          <p:cNvSpPr>
            <a:spLocks noGrp="1"/>
          </p:cNvSpPr>
          <p:nvPr>
            <p:ph type="sldNum" sz="quarter" idx="4294967295"/>
          </p:nvPr>
        </p:nvSpPr>
        <p:spPr>
          <a:xfrm>
            <a:off x="7010400" y="6356350"/>
            <a:ext cx="2133600" cy="365125"/>
          </a:xfrm>
        </p:spPr>
        <p:txBody>
          <a:bodyPr/>
          <a:lstStyle/>
          <a:p>
            <a:fld id="{7A2BD614-7AD2-4B77-AB7D-692315492B91}" type="slidenum">
              <a:rPr lang="cs-CZ" smtClean="0"/>
              <a:pPr/>
              <a:t>16</a:t>
            </a:fld>
            <a:endParaRPr lang="cs-CZ"/>
          </a:p>
        </p:txBody>
      </p:sp>
    </p:spTree>
    <p:extLst>
      <p:ext uri="{BB962C8B-B14F-4D97-AF65-F5344CB8AC3E}">
        <p14:creationId xmlns:p14="http://schemas.microsoft.com/office/powerpoint/2010/main" val="16117495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Nadpis 1"/>
          <p:cNvSpPr>
            <a:spLocks noGrp="1"/>
          </p:cNvSpPr>
          <p:nvPr>
            <p:ph type="title"/>
          </p:nvPr>
        </p:nvSpPr>
        <p:spPr>
          <a:xfrm>
            <a:off x="685800" y="888598"/>
            <a:ext cx="7772400" cy="501650"/>
          </a:xfrm>
        </p:spPr>
        <p:txBody>
          <a:bodyPr>
            <a:normAutofit/>
          </a:bodyPr>
          <a:lstStyle/>
          <a:p>
            <a:pPr eaLnBrk="1" hangingPunct="1"/>
            <a:r>
              <a:rPr lang="cs-CZ" dirty="0" smtClean="0"/>
              <a:t>Pojmové znaky právnické osoby  </a:t>
            </a:r>
          </a:p>
        </p:txBody>
      </p:sp>
      <p:sp>
        <p:nvSpPr>
          <p:cNvPr id="3" name="Zástupný symbol pro obsah 2"/>
          <p:cNvSpPr>
            <a:spLocks noGrp="1"/>
          </p:cNvSpPr>
          <p:nvPr>
            <p:ph idx="1"/>
          </p:nvPr>
        </p:nvSpPr>
        <p:spPr>
          <a:xfrm>
            <a:off x="899592" y="1773239"/>
            <a:ext cx="7772921" cy="4320058"/>
          </a:xfrm>
        </p:spPr>
        <p:txBody>
          <a:bodyPr>
            <a:normAutofit lnSpcReduction="10000"/>
          </a:bodyPr>
          <a:lstStyle/>
          <a:p>
            <a:pPr marL="0" indent="0" eaLnBrk="1" hangingPunct="1">
              <a:lnSpc>
                <a:spcPct val="80000"/>
              </a:lnSpc>
              <a:buFont typeface="Wingdings" pitchFamily="2" charset="2"/>
              <a:buNone/>
              <a:defRPr/>
            </a:pPr>
            <a:r>
              <a:rPr lang="cs-CZ" sz="2800" dirty="0" smtClean="0"/>
              <a:t>Obecné:</a:t>
            </a:r>
          </a:p>
          <a:p>
            <a:pPr marL="533400" indent="-533400" eaLnBrk="1" hangingPunct="1">
              <a:lnSpc>
                <a:spcPct val="80000"/>
              </a:lnSpc>
              <a:buFontTx/>
              <a:buAutoNum type="arabicPeriod"/>
              <a:defRPr/>
            </a:pPr>
            <a:r>
              <a:rPr lang="cs-CZ" sz="2800" dirty="0" smtClean="0"/>
              <a:t>Vliv státu a práva na vznik právnické osoby</a:t>
            </a:r>
          </a:p>
          <a:p>
            <a:pPr marL="533400" indent="-533400" eaLnBrk="1" hangingPunct="1">
              <a:lnSpc>
                <a:spcPct val="80000"/>
              </a:lnSpc>
              <a:buFontTx/>
              <a:buAutoNum type="arabicPeriod"/>
              <a:defRPr/>
            </a:pPr>
            <a:r>
              <a:rPr lang="cs-CZ" sz="2800" dirty="0" smtClean="0"/>
              <a:t>Právní osobnost ( tj. právní osobnost)</a:t>
            </a:r>
          </a:p>
          <a:p>
            <a:pPr marL="533400" indent="-533400" eaLnBrk="1" hangingPunct="1">
              <a:lnSpc>
                <a:spcPct val="80000"/>
              </a:lnSpc>
              <a:buFontTx/>
              <a:buAutoNum type="arabicPeriod"/>
              <a:defRPr/>
            </a:pPr>
            <a:r>
              <a:rPr lang="cs-CZ" sz="2800" dirty="0" smtClean="0"/>
              <a:t>Účel právnické osoby</a:t>
            </a:r>
          </a:p>
          <a:p>
            <a:pPr marL="533400" indent="-533400" eaLnBrk="1" hangingPunct="1">
              <a:lnSpc>
                <a:spcPct val="80000"/>
              </a:lnSpc>
              <a:buFontTx/>
              <a:buAutoNum type="arabicPeriod"/>
              <a:defRPr/>
            </a:pPr>
            <a:r>
              <a:rPr lang="cs-CZ" sz="2800" dirty="0" smtClean="0"/>
              <a:t>Organizační struktura (alespoň minimální)</a:t>
            </a:r>
          </a:p>
          <a:p>
            <a:pPr marL="533400" indent="-533400" eaLnBrk="1" hangingPunct="1">
              <a:lnSpc>
                <a:spcPct val="80000"/>
              </a:lnSpc>
              <a:buFontTx/>
              <a:buAutoNum type="arabicPeriod"/>
              <a:defRPr/>
            </a:pPr>
            <a:r>
              <a:rPr lang="cs-CZ" sz="2800" dirty="0" smtClean="0"/>
              <a:t>Majetková samostatnost a samostatná majetková odpovědnost</a:t>
            </a:r>
          </a:p>
          <a:p>
            <a:pPr marL="0" indent="0" eaLnBrk="1" hangingPunct="1">
              <a:lnSpc>
                <a:spcPct val="80000"/>
              </a:lnSpc>
              <a:buFont typeface="Wingdings" pitchFamily="2" charset="2"/>
              <a:buNone/>
              <a:defRPr/>
            </a:pPr>
            <a:r>
              <a:rPr lang="cs-CZ" sz="2800" dirty="0" smtClean="0"/>
              <a:t>Identifikační:</a:t>
            </a:r>
          </a:p>
          <a:p>
            <a:pPr marL="533400" indent="-533400" eaLnBrk="1" hangingPunct="1">
              <a:lnSpc>
                <a:spcPct val="80000"/>
              </a:lnSpc>
              <a:buFontTx/>
              <a:buAutoNum type="arabicPeriod"/>
              <a:defRPr/>
            </a:pPr>
            <a:r>
              <a:rPr lang="cs-CZ" sz="2800" dirty="0" smtClean="0"/>
              <a:t>Název</a:t>
            </a:r>
          </a:p>
          <a:p>
            <a:pPr marL="533400" indent="-533400" eaLnBrk="1" hangingPunct="1">
              <a:lnSpc>
                <a:spcPct val="80000"/>
              </a:lnSpc>
              <a:buFontTx/>
              <a:buAutoNum type="arabicPeriod"/>
              <a:defRPr/>
            </a:pPr>
            <a:r>
              <a:rPr lang="cs-CZ" sz="2800" dirty="0" smtClean="0"/>
              <a:t>Sídlo</a:t>
            </a:r>
          </a:p>
          <a:p>
            <a:pPr marL="533400" indent="-533400" eaLnBrk="1" hangingPunct="1">
              <a:lnSpc>
                <a:spcPct val="80000"/>
              </a:lnSpc>
              <a:buFontTx/>
              <a:buAutoNum type="arabicPeriod"/>
              <a:defRPr/>
            </a:pPr>
            <a:r>
              <a:rPr lang="cs-CZ" sz="2800" dirty="0" smtClean="0"/>
              <a:t>„Národnost</a:t>
            </a:r>
            <a:r>
              <a:rPr lang="cs-CZ" sz="2800" dirty="0"/>
              <a:t>“ právnické osoby</a:t>
            </a:r>
          </a:p>
          <a:p>
            <a:pPr marL="533400" indent="-533400" eaLnBrk="1" hangingPunct="1">
              <a:lnSpc>
                <a:spcPct val="80000"/>
              </a:lnSpc>
              <a:buFontTx/>
              <a:buAutoNum type="arabicPeriod"/>
              <a:defRPr/>
            </a:pPr>
            <a:endParaRPr lang="cs-CZ" sz="2800" dirty="0" smtClean="0"/>
          </a:p>
          <a:p>
            <a:pPr marL="533400" indent="-533400" eaLnBrk="1" hangingPunct="1">
              <a:lnSpc>
                <a:spcPct val="80000"/>
              </a:lnSpc>
              <a:buFontTx/>
              <a:buNone/>
              <a:defRPr/>
            </a:pPr>
            <a:endParaRPr lang="cs-CZ" sz="2800" dirty="0" smtClean="0"/>
          </a:p>
          <a:p>
            <a:pPr marL="0" indent="0" eaLnBrk="1" hangingPunct="1">
              <a:buFont typeface="Wingdings" pitchFamily="2" charset="2"/>
              <a:buNone/>
              <a:defRPr/>
            </a:pPr>
            <a:endParaRPr lang="cs-CZ" dirty="0"/>
          </a:p>
        </p:txBody>
      </p:sp>
      <p:sp>
        <p:nvSpPr>
          <p:cNvPr id="4" name="Zástupný symbol pro zápatí 3"/>
          <p:cNvSpPr>
            <a:spLocks noGrp="1"/>
          </p:cNvSpPr>
          <p:nvPr>
            <p:ph type="ftr" sz="quarter" idx="4294967295"/>
          </p:nvPr>
        </p:nvSpPr>
        <p:spPr>
          <a:xfrm>
            <a:off x="0" y="6356350"/>
            <a:ext cx="2895600" cy="365125"/>
          </a:xfrm>
        </p:spPr>
        <p:txBody>
          <a:bodyPr/>
          <a:lstStyle/>
          <a:p>
            <a:pPr>
              <a:defRPr/>
            </a:pPr>
            <a:r>
              <a:rPr lang="cs-CZ" smtClean="0"/>
              <a:t>Zápatí prezentace</a:t>
            </a:r>
            <a:endParaRPr lang="cs-CZ"/>
          </a:p>
        </p:txBody>
      </p:sp>
      <p:sp>
        <p:nvSpPr>
          <p:cNvPr id="5" name="Zástupný symbol pro číslo snímku 4"/>
          <p:cNvSpPr>
            <a:spLocks noGrp="1"/>
          </p:cNvSpPr>
          <p:nvPr>
            <p:ph type="sldNum" sz="quarter" idx="4294967295"/>
          </p:nvPr>
        </p:nvSpPr>
        <p:spPr>
          <a:xfrm>
            <a:off x="7010400" y="6356350"/>
            <a:ext cx="2133600" cy="365125"/>
          </a:xfrm>
          <a:prstGeom prst="rect">
            <a:avLst/>
          </a:prstGeom>
        </p:spPr>
        <p:txBody>
          <a:bodyPr/>
          <a:lstStyle/>
          <a:p>
            <a:pPr>
              <a:defRPr/>
            </a:pPr>
            <a:fld id="{969338EE-B7F0-4D2B-8EE5-B7EF4946FCC4}" type="slidenum">
              <a:rPr lang="cs-CZ" smtClean="0"/>
              <a:pPr>
                <a:defRPr/>
              </a:pPr>
              <a:t>17</a:t>
            </a:fld>
            <a:endParaRPr lang="cs-CZ"/>
          </a:p>
        </p:txBody>
      </p:sp>
    </p:spTree>
    <p:extLst>
      <p:ext uri="{BB962C8B-B14F-4D97-AF65-F5344CB8AC3E}">
        <p14:creationId xmlns:p14="http://schemas.microsoft.com/office/powerpoint/2010/main" val="3238530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Právnická osoba v OZ</a:t>
            </a:r>
            <a:endParaRPr lang="cs-CZ" dirty="0"/>
          </a:p>
        </p:txBody>
      </p:sp>
      <p:sp>
        <p:nvSpPr>
          <p:cNvPr id="3" name="Zástupný symbol pro obsah 2"/>
          <p:cNvSpPr>
            <a:spLocks noGrp="1"/>
          </p:cNvSpPr>
          <p:nvPr>
            <p:ph idx="1"/>
          </p:nvPr>
        </p:nvSpPr>
        <p:spPr/>
        <p:txBody>
          <a:bodyPr>
            <a:normAutofit/>
          </a:bodyPr>
          <a:lstStyle/>
          <a:p>
            <a:pPr marL="0" indent="0">
              <a:buNone/>
            </a:pPr>
            <a:endParaRPr lang="cs-CZ" dirty="0" smtClean="0"/>
          </a:p>
          <a:p>
            <a:pPr marL="0" indent="0">
              <a:buNone/>
            </a:pPr>
            <a:r>
              <a:rPr lang="cs-CZ" dirty="0" smtClean="0"/>
              <a:t>§ 20 odst. 1: Právnická </a:t>
            </a:r>
            <a:r>
              <a:rPr lang="cs-CZ" dirty="0"/>
              <a:t>osoba je organizovaný útvar, </a:t>
            </a:r>
            <a:r>
              <a:rPr lang="cs-CZ" dirty="0" smtClean="0"/>
              <a:t>o kterém </a:t>
            </a:r>
            <a:r>
              <a:rPr lang="cs-CZ" u="sng" dirty="0" smtClean="0"/>
              <a:t>zákon stanoví</a:t>
            </a:r>
            <a:r>
              <a:rPr lang="cs-CZ" dirty="0" smtClean="0"/>
              <a:t>, že má  právní osobnost, nebo jehož právní osobnost </a:t>
            </a:r>
            <a:r>
              <a:rPr lang="cs-CZ" u="sng" dirty="0" smtClean="0"/>
              <a:t>zákon uzná</a:t>
            </a:r>
            <a:r>
              <a:rPr lang="cs-CZ" dirty="0" smtClean="0"/>
              <a:t>.</a:t>
            </a:r>
          </a:p>
          <a:p>
            <a:pPr marL="0" indent="0">
              <a:buNone/>
            </a:pPr>
            <a:endParaRPr lang="cs-CZ" dirty="0"/>
          </a:p>
          <a:p>
            <a:pPr marL="0" indent="0">
              <a:buNone/>
            </a:pPr>
            <a:r>
              <a:rPr lang="cs-CZ" dirty="0"/>
              <a:t> </a:t>
            </a:r>
          </a:p>
        </p:txBody>
      </p:sp>
      <p:sp>
        <p:nvSpPr>
          <p:cNvPr id="4" name="Zástupný symbol pro zápatí 3"/>
          <p:cNvSpPr>
            <a:spLocks noGrp="1"/>
          </p:cNvSpPr>
          <p:nvPr>
            <p:ph type="ftr" sz="quarter" idx="4294967295"/>
          </p:nvPr>
        </p:nvSpPr>
        <p:spPr>
          <a:xfrm>
            <a:off x="0" y="6356350"/>
            <a:ext cx="2895600" cy="365125"/>
          </a:xfrm>
        </p:spPr>
        <p:txBody>
          <a:bodyPr/>
          <a:lstStyle/>
          <a:p>
            <a:pPr>
              <a:defRPr/>
            </a:pPr>
            <a:r>
              <a:rPr lang="cs-CZ" smtClean="0"/>
              <a:t>Zápatí prezentace</a:t>
            </a:r>
            <a:endParaRPr lang="cs-CZ"/>
          </a:p>
        </p:txBody>
      </p:sp>
      <p:sp>
        <p:nvSpPr>
          <p:cNvPr id="5" name="Zástupný symbol pro číslo snímku 4"/>
          <p:cNvSpPr>
            <a:spLocks noGrp="1"/>
          </p:cNvSpPr>
          <p:nvPr>
            <p:ph type="sldNum" sz="quarter" idx="4294967295"/>
          </p:nvPr>
        </p:nvSpPr>
        <p:spPr>
          <a:xfrm>
            <a:off x="7010400" y="6356350"/>
            <a:ext cx="2133600" cy="365125"/>
          </a:xfrm>
        </p:spPr>
        <p:txBody>
          <a:bodyPr/>
          <a:lstStyle/>
          <a:p>
            <a:pPr>
              <a:defRPr/>
            </a:pPr>
            <a:fld id="{2E990E1E-8E8E-42E2-A3F8-C371BB7125E4}" type="slidenum">
              <a:rPr lang="cs-CZ" smtClean="0"/>
              <a:pPr>
                <a:defRPr/>
              </a:pPr>
              <a:t>18</a:t>
            </a:fld>
            <a:endParaRPr lang="cs-CZ"/>
          </a:p>
        </p:txBody>
      </p:sp>
    </p:spTree>
    <p:extLst>
      <p:ext uri="{BB962C8B-B14F-4D97-AF65-F5344CB8AC3E}">
        <p14:creationId xmlns:p14="http://schemas.microsoft.com/office/powerpoint/2010/main" val="31923975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Právnické osoby veřejného práva a stát</a:t>
            </a:r>
            <a:endParaRPr lang="cs-CZ" dirty="0"/>
          </a:p>
        </p:txBody>
      </p:sp>
      <p:sp>
        <p:nvSpPr>
          <p:cNvPr id="5" name="Zástupný symbol pro obsah 4"/>
          <p:cNvSpPr>
            <a:spLocks noGrp="1"/>
          </p:cNvSpPr>
          <p:nvPr>
            <p:ph idx="1"/>
          </p:nvPr>
        </p:nvSpPr>
        <p:spPr>
          <a:xfrm>
            <a:off x="251520" y="1556792"/>
            <a:ext cx="8229600" cy="4525963"/>
          </a:xfrm>
        </p:spPr>
        <p:txBody>
          <a:bodyPr>
            <a:noAutofit/>
          </a:bodyPr>
          <a:lstStyle/>
          <a:p>
            <a:r>
              <a:rPr lang="cs-CZ" sz="2400" dirty="0" smtClean="0"/>
              <a:t>§ 20 odst. 2: „Právnické osoby veřejného práva podléhají zákonům, podle nichž byly zřízeny; stanovení občanského zákoníku se </a:t>
            </a:r>
            <a:r>
              <a:rPr lang="cs-CZ" sz="2400" u="sng" dirty="0" smtClean="0"/>
              <a:t>použijí jen tehdy, slučuje-li se o s jejich povahou.“</a:t>
            </a:r>
          </a:p>
          <a:p>
            <a:r>
              <a:rPr lang="cs-CZ" sz="2400" dirty="0" smtClean="0"/>
              <a:t>§ 3029/ 2: nestanoví-li NOZ jinak, </a:t>
            </a:r>
            <a:r>
              <a:rPr lang="cs-CZ" sz="2400" u="sng" dirty="0" smtClean="0"/>
              <a:t>nejsou dotčena ustanovení právních předpisů z oboru práva veřejného</a:t>
            </a:r>
            <a:r>
              <a:rPr lang="cs-CZ" sz="2400" dirty="0" smtClean="0"/>
              <a:t>, jakožto i ustanovení jiných právních předpisů upravujících zvláštní soukromá práva.</a:t>
            </a:r>
          </a:p>
          <a:p>
            <a:r>
              <a:rPr lang="cs-CZ" sz="2400" dirty="0" smtClean="0"/>
              <a:t>§ 21: „Stát se v oblasti soukromého práva </a:t>
            </a:r>
            <a:r>
              <a:rPr lang="cs-CZ" sz="2400" u="sng" dirty="0" smtClean="0"/>
              <a:t>považuje za právnickou osobu</a:t>
            </a:r>
            <a:r>
              <a:rPr lang="cs-CZ" sz="2400" dirty="0" smtClean="0"/>
              <a:t>. Jiný právní předpis stanoví, jak stát právně jedná.“</a:t>
            </a:r>
          </a:p>
          <a:p>
            <a:pPr>
              <a:buNone/>
            </a:pPr>
            <a:endParaRPr lang="cs-CZ" sz="2400" dirty="0"/>
          </a:p>
        </p:txBody>
      </p:sp>
      <p:sp>
        <p:nvSpPr>
          <p:cNvPr id="3" name="Zástupný symbol pro zápatí 2"/>
          <p:cNvSpPr>
            <a:spLocks noGrp="1"/>
          </p:cNvSpPr>
          <p:nvPr>
            <p:ph type="ftr" sz="quarter" idx="4294967295"/>
          </p:nvPr>
        </p:nvSpPr>
        <p:spPr>
          <a:xfrm>
            <a:off x="0" y="6356350"/>
            <a:ext cx="2895600" cy="365125"/>
          </a:xfrm>
        </p:spPr>
        <p:txBody>
          <a:bodyPr/>
          <a:lstStyle/>
          <a:p>
            <a:pPr>
              <a:defRPr/>
            </a:pPr>
            <a:r>
              <a:rPr lang="cs-CZ" smtClean="0"/>
              <a:t>Zápatí prezentace</a:t>
            </a:r>
            <a:endParaRPr lang="cs-CZ"/>
          </a:p>
        </p:txBody>
      </p:sp>
      <p:sp>
        <p:nvSpPr>
          <p:cNvPr id="4" name="Zástupný symbol pro číslo snímku 3"/>
          <p:cNvSpPr>
            <a:spLocks noGrp="1"/>
          </p:cNvSpPr>
          <p:nvPr>
            <p:ph type="sldNum" sz="quarter" idx="4294967295"/>
          </p:nvPr>
        </p:nvSpPr>
        <p:spPr>
          <a:xfrm>
            <a:off x="7010400" y="6356350"/>
            <a:ext cx="2133600" cy="365125"/>
          </a:xfrm>
        </p:spPr>
        <p:txBody>
          <a:bodyPr/>
          <a:lstStyle/>
          <a:p>
            <a:fld id="{7A2BD614-7AD2-4B77-AB7D-692315492B91}" type="slidenum">
              <a:rPr lang="cs-CZ" smtClean="0"/>
              <a:pPr/>
              <a:t>19</a:t>
            </a:fld>
            <a:endParaRPr lang="cs-CZ"/>
          </a:p>
        </p:txBody>
      </p:sp>
    </p:spTree>
    <p:extLst>
      <p:ext uri="{BB962C8B-B14F-4D97-AF65-F5344CB8AC3E}">
        <p14:creationId xmlns:p14="http://schemas.microsoft.com/office/powerpoint/2010/main" val="2856258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4000" b="1" dirty="0" smtClean="0"/>
              <a:t>Osnova:</a:t>
            </a:r>
            <a:endParaRPr lang="cs-CZ" sz="4000" b="1" dirty="0"/>
          </a:p>
        </p:txBody>
      </p:sp>
      <p:sp>
        <p:nvSpPr>
          <p:cNvPr id="3" name="Zástupný symbol pro obsah 2"/>
          <p:cNvSpPr>
            <a:spLocks noGrp="1"/>
          </p:cNvSpPr>
          <p:nvPr>
            <p:ph idx="1"/>
          </p:nvPr>
        </p:nvSpPr>
        <p:spPr>
          <a:xfrm>
            <a:off x="509589" y="2132855"/>
            <a:ext cx="8082321" cy="3999657"/>
          </a:xfrm>
        </p:spPr>
        <p:txBody>
          <a:bodyPr/>
          <a:lstStyle/>
          <a:p>
            <a:r>
              <a:rPr lang="cs-CZ" dirty="0" smtClean="0"/>
              <a:t>Osoby v právním smyslu</a:t>
            </a:r>
          </a:p>
          <a:p>
            <a:r>
              <a:rPr lang="cs-CZ" dirty="0" smtClean="0"/>
              <a:t>Osoba fyzická </a:t>
            </a:r>
          </a:p>
          <a:p>
            <a:r>
              <a:rPr lang="cs-CZ" dirty="0" smtClean="0"/>
              <a:t>Osoba právnická </a:t>
            </a:r>
          </a:p>
          <a:p>
            <a:r>
              <a:rPr lang="cs-CZ" dirty="0" smtClean="0"/>
              <a:t>Věc </a:t>
            </a:r>
          </a:p>
          <a:p>
            <a:r>
              <a:rPr lang="cs-CZ" dirty="0" smtClean="0"/>
              <a:t>Právní jednání a smlouva </a:t>
            </a:r>
          </a:p>
          <a:p>
            <a:r>
              <a:rPr lang="cs-CZ" dirty="0" smtClean="0"/>
              <a:t>Prameny soukromého práva</a:t>
            </a:r>
          </a:p>
          <a:p>
            <a:pPr>
              <a:buNone/>
            </a:pPr>
            <a:endParaRPr lang="cs-CZ" dirty="0"/>
          </a:p>
        </p:txBody>
      </p:sp>
    </p:spTree>
    <p:extLst>
      <p:ext uri="{BB962C8B-B14F-4D97-AF65-F5344CB8AC3E}">
        <p14:creationId xmlns:p14="http://schemas.microsoft.com/office/powerpoint/2010/main" val="20559600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VEŘEJNÉ REJSTŘÍKY – OZ, </a:t>
            </a:r>
            <a:r>
              <a:rPr lang="cs-CZ" dirty="0" err="1" smtClean="0"/>
              <a:t>VeřRej</a:t>
            </a:r>
            <a:endParaRPr lang="cs-CZ" dirty="0"/>
          </a:p>
        </p:txBody>
      </p:sp>
      <p:sp>
        <p:nvSpPr>
          <p:cNvPr id="3" name="Zástupný symbol pro obsah 2"/>
          <p:cNvSpPr>
            <a:spLocks noGrp="1"/>
          </p:cNvSpPr>
          <p:nvPr>
            <p:ph idx="1"/>
          </p:nvPr>
        </p:nvSpPr>
        <p:spPr/>
        <p:txBody>
          <a:bodyPr>
            <a:normAutofit fontScale="85000" lnSpcReduction="10000"/>
          </a:bodyPr>
          <a:lstStyle/>
          <a:p>
            <a:pPr marL="342900" lvl="1" indent="-342900"/>
            <a:r>
              <a:rPr lang="cs-CZ" u="sng" dirty="0" smtClean="0"/>
              <a:t>Veřejný zájem na transparentnosti PO</a:t>
            </a:r>
          </a:p>
          <a:p>
            <a:pPr marL="342900" lvl="1" indent="-342900"/>
            <a:r>
              <a:rPr lang="cs-CZ" u="sng" dirty="0" smtClean="0"/>
              <a:t>Co se zapisuje: min. standard § 120 </a:t>
            </a:r>
          </a:p>
          <a:p>
            <a:pPr marL="342900" lvl="1" indent="-342900"/>
            <a:r>
              <a:rPr lang="cs-CZ" u="sng" dirty="0" smtClean="0"/>
              <a:t>Princip </a:t>
            </a:r>
            <a:r>
              <a:rPr lang="cs-CZ" u="sng" dirty="0"/>
              <a:t>materiální i formální publicity</a:t>
            </a:r>
            <a:r>
              <a:rPr lang="cs-CZ" b="1" dirty="0"/>
              <a:t> </a:t>
            </a:r>
            <a:r>
              <a:rPr lang="cs-CZ" dirty="0"/>
              <a:t>(§ 121</a:t>
            </a:r>
            <a:r>
              <a:rPr lang="cs-CZ" dirty="0" smtClean="0"/>
              <a:t>) </a:t>
            </a:r>
          </a:p>
          <a:p>
            <a:pPr marL="342900" lvl="1" indent="-342900"/>
            <a:r>
              <a:rPr lang="cs-CZ" dirty="0" smtClean="0"/>
              <a:t>ZÁKON  č. 304/2013 Sb., O VEŘEJNÝCH REJSTŘÍCÍCH PRÁVNICKÝCH A FYZICKÝCH OSOB (co dříve v </a:t>
            </a:r>
            <a:r>
              <a:rPr lang="cs-CZ" dirty="0" err="1" smtClean="0"/>
              <a:t>ObchZ</a:t>
            </a:r>
            <a:r>
              <a:rPr lang="cs-CZ" dirty="0" smtClean="0"/>
              <a:t> a OSŘ)</a:t>
            </a:r>
            <a:endParaRPr lang="cs-CZ" dirty="0"/>
          </a:p>
          <a:p>
            <a:pPr marL="342900" lvl="1" indent="-342900"/>
            <a:r>
              <a:rPr lang="cs-CZ" dirty="0" smtClean="0"/>
              <a:t>VEŘEJNÉ REJSTŘÍKY (v režimu </a:t>
            </a:r>
            <a:r>
              <a:rPr lang="cs-CZ" dirty="0" err="1" smtClean="0"/>
              <a:t>ZoVR</a:t>
            </a:r>
            <a:r>
              <a:rPr lang="cs-CZ" dirty="0" smtClean="0"/>
              <a:t>):</a:t>
            </a:r>
          </a:p>
          <a:p>
            <a:pPr marL="342900" lvl="1" indent="-342900">
              <a:buFontTx/>
              <a:buChar char="-"/>
            </a:pPr>
            <a:r>
              <a:rPr lang="cs-CZ" dirty="0" smtClean="0"/>
              <a:t>Obchodní</a:t>
            </a:r>
          </a:p>
          <a:p>
            <a:pPr marL="342900" lvl="1" indent="-342900">
              <a:buFontTx/>
              <a:buChar char="-"/>
            </a:pPr>
            <a:r>
              <a:rPr lang="cs-CZ" dirty="0" smtClean="0"/>
              <a:t>Spolkový</a:t>
            </a:r>
          </a:p>
          <a:p>
            <a:pPr marL="342900" lvl="1" indent="-342900">
              <a:buFontTx/>
              <a:buChar char="-"/>
            </a:pPr>
            <a:r>
              <a:rPr lang="cs-CZ" dirty="0" smtClean="0"/>
              <a:t>Nadační</a:t>
            </a:r>
          </a:p>
          <a:p>
            <a:pPr marL="342900" lvl="1" indent="-342900">
              <a:buFontTx/>
              <a:buChar char="-"/>
            </a:pPr>
            <a:r>
              <a:rPr lang="cs-CZ" dirty="0" smtClean="0"/>
              <a:t>Obecně prospěšných společností</a:t>
            </a:r>
          </a:p>
          <a:p>
            <a:pPr marL="342900" lvl="1" indent="-342900">
              <a:buFontTx/>
              <a:buChar char="-"/>
            </a:pPr>
            <a:r>
              <a:rPr lang="cs-CZ" dirty="0" smtClean="0"/>
              <a:t>Ústavů</a:t>
            </a:r>
          </a:p>
          <a:p>
            <a:pPr marL="342900" lvl="1" indent="-342900">
              <a:buFontTx/>
              <a:buChar char="-"/>
            </a:pPr>
            <a:r>
              <a:rPr lang="cs-CZ" dirty="0" smtClean="0"/>
              <a:t>Společenství vlastníků jednotek</a:t>
            </a:r>
          </a:p>
          <a:p>
            <a:pPr marL="342900" lvl="1" indent="-342900">
              <a:buFontTx/>
              <a:buChar char="-"/>
            </a:pPr>
            <a:endParaRPr lang="cs-CZ" dirty="0" smtClean="0"/>
          </a:p>
          <a:p>
            <a:pPr marL="342900" lvl="1" indent="-342900"/>
            <a:endParaRPr lang="cs-CZ" dirty="0" smtClean="0"/>
          </a:p>
          <a:p>
            <a:pPr marL="342900" lvl="1" indent="-342900"/>
            <a:endParaRPr lang="cs-CZ" dirty="0"/>
          </a:p>
          <a:p>
            <a:pPr marL="342900" lvl="1" indent="-342900"/>
            <a:endParaRPr lang="cs-CZ" dirty="0" smtClean="0"/>
          </a:p>
          <a:p>
            <a:pPr marL="342900" lvl="1" indent="-342900"/>
            <a:endParaRPr lang="cs-CZ" dirty="0"/>
          </a:p>
          <a:p>
            <a:endParaRPr lang="cs-CZ" dirty="0"/>
          </a:p>
        </p:txBody>
      </p:sp>
      <p:sp>
        <p:nvSpPr>
          <p:cNvPr id="4" name="Zástupný symbol pro zápatí 3"/>
          <p:cNvSpPr>
            <a:spLocks noGrp="1"/>
          </p:cNvSpPr>
          <p:nvPr>
            <p:ph type="ftr" sz="quarter" idx="4294967295"/>
          </p:nvPr>
        </p:nvSpPr>
        <p:spPr>
          <a:xfrm>
            <a:off x="0" y="6356350"/>
            <a:ext cx="2895600" cy="365125"/>
          </a:xfrm>
        </p:spPr>
        <p:txBody>
          <a:bodyPr/>
          <a:lstStyle/>
          <a:p>
            <a:pPr>
              <a:defRPr/>
            </a:pPr>
            <a:r>
              <a:rPr lang="cs-CZ" smtClean="0"/>
              <a:t>Zápatí prezentace</a:t>
            </a:r>
            <a:endParaRPr lang="cs-CZ"/>
          </a:p>
        </p:txBody>
      </p:sp>
      <p:sp>
        <p:nvSpPr>
          <p:cNvPr id="5" name="Zástupný symbol pro číslo snímku 4"/>
          <p:cNvSpPr>
            <a:spLocks noGrp="1"/>
          </p:cNvSpPr>
          <p:nvPr>
            <p:ph type="sldNum" sz="quarter" idx="4294967295"/>
          </p:nvPr>
        </p:nvSpPr>
        <p:spPr>
          <a:xfrm>
            <a:off x="7010400" y="6356350"/>
            <a:ext cx="2133600" cy="365125"/>
          </a:xfrm>
          <a:prstGeom prst="rect">
            <a:avLst/>
          </a:prstGeom>
        </p:spPr>
        <p:txBody>
          <a:bodyPr/>
          <a:lstStyle/>
          <a:p>
            <a:pPr>
              <a:defRPr/>
            </a:pPr>
            <a:fld id="{2E990E1E-8E8E-42E2-A3F8-C371BB7125E4}" type="slidenum">
              <a:rPr lang="cs-CZ" smtClean="0"/>
              <a:pPr>
                <a:defRPr/>
              </a:pPr>
              <a:t>20</a:t>
            </a:fld>
            <a:endParaRPr lang="cs-CZ"/>
          </a:p>
        </p:txBody>
      </p:sp>
    </p:spTree>
    <p:extLst>
      <p:ext uri="{BB962C8B-B14F-4D97-AF65-F5344CB8AC3E}">
        <p14:creationId xmlns:p14="http://schemas.microsoft.com/office/powerpoint/2010/main" val="33802478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ÚČEL PRÁVNICKÉ OSOBY § 144 a násl.</a:t>
            </a:r>
            <a:endParaRPr lang="cs-CZ" dirty="0"/>
          </a:p>
        </p:txBody>
      </p:sp>
      <p:sp>
        <p:nvSpPr>
          <p:cNvPr id="3" name="Zástupný symbol pro obsah 2"/>
          <p:cNvSpPr>
            <a:spLocks noGrp="1"/>
          </p:cNvSpPr>
          <p:nvPr>
            <p:ph idx="1"/>
          </p:nvPr>
        </p:nvSpPr>
        <p:spPr/>
        <p:txBody>
          <a:bodyPr>
            <a:normAutofit/>
          </a:bodyPr>
          <a:lstStyle/>
          <a:p>
            <a:r>
              <a:rPr lang="cs-CZ" dirty="0" smtClean="0"/>
              <a:t>PO lze ustavit ve veřejném i soukromém zájmu (dle hlavní činnosti)</a:t>
            </a:r>
          </a:p>
          <a:p>
            <a:r>
              <a:rPr lang="cs-CZ" dirty="0" smtClean="0"/>
              <a:t>Význam pro volbu právní formy</a:t>
            </a:r>
          </a:p>
          <a:p>
            <a:r>
              <a:rPr lang="cs-CZ" dirty="0" smtClean="0"/>
              <a:t>u některých PO limity – podnikání atd. </a:t>
            </a:r>
          </a:p>
          <a:p>
            <a:r>
              <a:rPr lang="cs-CZ" dirty="0" smtClean="0"/>
              <a:t>§ 145 – zakázané účely</a:t>
            </a:r>
          </a:p>
          <a:p>
            <a:pPr marL="0" indent="0">
              <a:buNone/>
            </a:pPr>
            <a:endParaRPr lang="cs-CZ" dirty="0" smtClean="0"/>
          </a:p>
          <a:p>
            <a:r>
              <a:rPr lang="cs-CZ" dirty="0" smtClean="0"/>
              <a:t>§ 146 – VEŘEJNÁ PROSPĚŠNOST </a:t>
            </a:r>
          </a:p>
        </p:txBody>
      </p:sp>
      <p:sp>
        <p:nvSpPr>
          <p:cNvPr id="4" name="Zástupný symbol pro zápatí 3"/>
          <p:cNvSpPr>
            <a:spLocks noGrp="1"/>
          </p:cNvSpPr>
          <p:nvPr>
            <p:ph type="ftr" sz="quarter" idx="4294967295"/>
          </p:nvPr>
        </p:nvSpPr>
        <p:spPr>
          <a:xfrm>
            <a:off x="0" y="6356350"/>
            <a:ext cx="2895600" cy="365125"/>
          </a:xfrm>
        </p:spPr>
        <p:txBody>
          <a:bodyPr/>
          <a:lstStyle/>
          <a:p>
            <a:pPr>
              <a:defRPr/>
            </a:pPr>
            <a:r>
              <a:rPr lang="cs-CZ" smtClean="0"/>
              <a:t>Zápatí prezentace</a:t>
            </a:r>
            <a:endParaRPr lang="cs-CZ"/>
          </a:p>
        </p:txBody>
      </p:sp>
      <p:sp>
        <p:nvSpPr>
          <p:cNvPr id="5" name="Zástupný symbol pro číslo snímku 4"/>
          <p:cNvSpPr>
            <a:spLocks noGrp="1"/>
          </p:cNvSpPr>
          <p:nvPr>
            <p:ph type="sldNum" sz="quarter" idx="4294967295"/>
          </p:nvPr>
        </p:nvSpPr>
        <p:spPr>
          <a:xfrm>
            <a:off x="7010400" y="6356350"/>
            <a:ext cx="2133600" cy="365125"/>
          </a:xfrm>
          <a:prstGeom prst="rect">
            <a:avLst/>
          </a:prstGeom>
        </p:spPr>
        <p:txBody>
          <a:bodyPr/>
          <a:lstStyle/>
          <a:p>
            <a:pPr>
              <a:defRPr/>
            </a:pPr>
            <a:fld id="{2E990E1E-8E8E-42E2-A3F8-C371BB7125E4}" type="slidenum">
              <a:rPr lang="cs-CZ" smtClean="0"/>
              <a:pPr>
                <a:defRPr/>
              </a:pPr>
              <a:t>21</a:t>
            </a:fld>
            <a:endParaRPr lang="cs-CZ"/>
          </a:p>
        </p:txBody>
      </p:sp>
    </p:spTree>
    <p:extLst>
      <p:ext uri="{BB962C8B-B14F-4D97-AF65-F5344CB8AC3E}">
        <p14:creationId xmlns:p14="http://schemas.microsoft.com/office/powerpoint/2010/main" val="15770200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ORGÁNY PRÁVNICKÉ OSOBY § 151</a:t>
            </a:r>
            <a:endParaRPr lang="cs-CZ" dirty="0"/>
          </a:p>
        </p:txBody>
      </p:sp>
      <p:sp>
        <p:nvSpPr>
          <p:cNvPr id="37890" name="Zástupný symbol pro obsah 2"/>
          <p:cNvSpPr>
            <a:spLocks noGrp="1"/>
          </p:cNvSpPr>
          <p:nvPr>
            <p:ph idx="1"/>
          </p:nvPr>
        </p:nvSpPr>
        <p:spPr>
          <a:xfrm>
            <a:off x="467544" y="1628800"/>
            <a:ext cx="7772400" cy="4941168"/>
          </a:xfrm>
        </p:spPr>
        <p:txBody>
          <a:bodyPr>
            <a:normAutofit fontScale="85000" lnSpcReduction="20000"/>
          </a:bodyPr>
          <a:lstStyle/>
          <a:p>
            <a:pPr marL="0" indent="0" eaLnBrk="1" hangingPunct="1">
              <a:buFont typeface="Wingdings" pitchFamily="2" charset="2"/>
              <a:buNone/>
            </a:pPr>
            <a:endParaRPr lang="cs-CZ" dirty="0" smtClean="0"/>
          </a:p>
          <a:p>
            <a:pPr marL="0" indent="0" eaLnBrk="1" hangingPunct="1">
              <a:buFont typeface="Wingdings" pitchFamily="2" charset="2"/>
              <a:buNone/>
            </a:pPr>
            <a:r>
              <a:rPr lang="cs-CZ" dirty="0" smtClean="0"/>
              <a:t>§ 151 odst. 1:</a:t>
            </a:r>
          </a:p>
          <a:p>
            <a:pPr marL="0" indent="0" eaLnBrk="1" hangingPunct="1">
              <a:buFont typeface="Wingdings" pitchFamily="2" charset="2"/>
              <a:buNone/>
            </a:pPr>
            <a:r>
              <a:rPr lang="cs-CZ" dirty="0" smtClean="0"/>
              <a:t> </a:t>
            </a:r>
            <a:r>
              <a:rPr lang="cs-CZ" i="1" dirty="0" smtClean="0"/>
              <a:t>„Zákon stanoví, popř. zakladatelské právní jednání určí, jakým způsobem a v jakém rozsahu  členové orgánů právnické osoby </a:t>
            </a:r>
            <a:r>
              <a:rPr lang="cs-CZ" i="1" u="sng" dirty="0" smtClean="0"/>
              <a:t>za ni rozhodují a nahrazují její vůli.“</a:t>
            </a:r>
          </a:p>
          <a:p>
            <a:pPr marL="0" indent="0" eaLnBrk="1" hangingPunct="1">
              <a:buNone/>
            </a:pPr>
            <a:endParaRPr lang="cs-CZ" dirty="0" smtClean="0"/>
          </a:p>
          <a:p>
            <a:pPr marL="0" indent="0" eaLnBrk="1" hangingPunct="1">
              <a:buNone/>
            </a:pPr>
            <a:r>
              <a:rPr lang="cs-CZ" dirty="0" smtClean="0"/>
              <a:t>Orgány:</a:t>
            </a:r>
          </a:p>
          <a:p>
            <a:pPr marL="0" indent="0" eaLnBrk="1" hangingPunct="1">
              <a:buNone/>
            </a:pPr>
            <a:r>
              <a:rPr lang="cs-CZ" dirty="0" smtClean="0"/>
              <a:t> - </a:t>
            </a:r>
            <a:r>
              <a:rPr lang="cs-CZ" dirty="0"/>
              <a:t>s</a:t>
            </a:r>
            <a:r>
              <a:rPr lang="cs-CZ" dirty="0" smtClean="0"/>
              <a:t>tatutární a jiné (nejvyšší, kontrolní…)</a:t>
            </a:r>
          </a:p>
          <a:p>
            <a:pPr marL="0" indent="0" eaLnBrk="1" hangingPunct="1">
              <a:buNone/>
            </a:pPr>
            <a:r>
              <a:rPr lang="cs-CZ" dirty="0" smtClean="0"/>
              <a:t>- jednočlenné  a kolektivní (§ 152 odst. 1)</a:t>
            </a:r>
          </a:p>
          <a:p>
            <a:pPr marL="0" indent="0" eaLnBrk="1" hangingPunct="1">
              <a:buNone/>
            </a:pPr>
            <a:r>
              <a:rPr lang="cs-CZ" dirty="0" smtClean="0"/>
              <a:t>- Volené, jmenované, jinak sestavované</a:t>
            </a:r>
          </a:p>
          <a:p>
            <a:pPr marL="0" indent="0" eaLnBrk="1" hangingPunct="1">
              <a:buNone/>
            </a:pPr>
            <a:r>
              <a:rPr lang="cs-CZ" dirty="0" smtClean="0"/>
              <a:t>- </a:t>
            </a:r>
            <a:r>
              <a:rPr lang="cs-CZ" u="sng" dirty="0" smtClean="0"/>
              <a:t>„Člen orgánu“ x „člen voleného orgánu“</a:t>
            </a:r>
          </a:p>
          <a:p>
            <a:pPr marL="0" indent="0" eaLnBrk="1" hangingPunct="1">
              <a:buNone/>
            </a:pPr>
            <a:r>
              <a:rPr lang="cs-CZ" dirty="0" smtClean="0"/>
              <a:t>- i individuální orgán (předseda) – „člen voleného orgánu“</a:t>
            </a:r>
          </a:p>
          <a:p>
            <a:pPr marL="0" indent="0" eaLnBrk="1" hangingPunct="1">
              <a:buNone/>
            </a:pPr>
            <a:r>
              <a:rPr lang="cs-CZ" u="sng" dirty="0" smtClean="0"/>
              <a:t>- členem orgánu může být i právnická osoba § 154 </a:t>
            </a:r>
            <a:r>
              <a:rPr lang="cs-CZ" dirty="0" smtClean="0"/>
              <a:t>(</a:t>
            </a:r>
            <a:r>
              <a:rPr lang="cs-CZ" dirty="0" err="1" smtClean="0"/>
              <a:t>lex</a:t>
            </a:r>
            <a:r>
              <a:rPr lang="cs-CZ" dirty="0" smtClean="0"/>
              <a:t> </a:t>
            </a:r>
            <a:r>
              <a:rPr lang="cs-CZ" dirty="0" err="1" smtClean="0"/>
              <a:t>specialis</a:t>
            </a:r>
            <a:r>
              <a:rPr lang="cs-CZ" dirty="0" smtClean="0"/>
              <a:t> § 46 odst. 3,4 ZOK– ochrana věřitelů)</a:t>
            </a:r>
            <a:endParaRPr lang="cs-CZ" dirty="0"/>
          </a:p>
          <a:p>
            <a:pPr marL="0" indent="0" eaLnBrk="1" hangingPunct="1">
              <a:buFontTx/>
              <a:buChar char="-"/>
            </a:pPr>
            <a:r>
              <a:rPr lang="cs-CZ" u="sng" dirty="0" smtClean="0"/>
              <a:t>Dobrá víra členů orgánů se přičítá PO </a:t>
            </a:r>
            <a:r>
              <a:rPr lang="cs-CZ" dirty="0" smtClean="0"/>
              <a:t>(§ 151 odst. 2)</a:t>
            </a:r>
          </a:p>
          <a:p>
            <a:pPr marL="0" indent="0" eaLnBrk="1" hangingPunct="1">
              <a:buFontTx/>
              <a:buChar char="-"/>
            </a:pPr>
            <a:endParaRPr lang="cs-CZ" dirty="0" smtClean="0"/>
          </a:p>
          <a:p>
            <a:pPr marL="0" indent="0" eaLnBrk="1" hangingPunct="1">
              <a:buNone/>
            </a:pPr>
            <a:r>
              <a:rPr lang="cs-CZ" dirty="0" smtClean="0"/>
              <a:t>Příkazní smlouva x smlouva o výkonu funkce 59 ZOK</a:t>
            </a:r>
          </a:p>
          <a:p>
            <a:pPr marL="0" indent="0" eaLnBrk="1" hangingPunct="1">
              <a:buNone/>
            </a:pPr>
            <a:endParaRPr lang="cs-CZ" dirty="0" smtClean="0"/>
          </a:p>
          <a:p>
            <a:pPr marL="0" indent="0" eaLnBrk="1" hangingPunct="1">
              <a:buNone/>
            </a:pPr>
            <a:endParaRPr lang="cs-CZ" dirty="0" smtClean="0"/>
          </a:p>
        </p:txBody>
      </p:sp>
      <p:sp>
        <p:nvSpPr>
          <p:cNvPr id="4" name="Zástupný symbol pro zápatí 3"/>
          <p:cNvSpPr>
            <a:spLocks noGrp="1"/>
          </p:cNvSpPr>
          <p:nvPr>
            <p:ph type="ftr" sz="quarter" idx="4294967295"/>
          </p:nvPr>
        </p:nvSpPr>
        <p:spPr>
          <a:xfrm>
            <a:off x="0" y="6478588"/>
            <a:ext cx="6837363" cy="263525"/>
          </a:xfrm>
        </p:spPr>
        <p:txBody>
          <a:bodyPr/>
          <a:lstStyle/>
          <a:p>
            <a:pPr>
              <a:defRPr/>
            </a:pPr>
            <a:r>
              <a:rPr lang="cs-CZ" smtClean="0"/>
              <a:t>Zápatí prezentace</a:t>
            </a:r>
            <a:endParaRPr lang="cs-CZ"/>
          </a:p>
        </p:txBody>
      </p:sp>
      <p:sp>
        <p:nvSpPr>
          <p:cNvPr id="5" name="Zástupný symbol pro číslo snímku 4"/>
          <p:cNvSpPr>
            <a:spLocks noGrp="1"/>
          </p:cNvSpPr>
          <p:nvPr>
            <p:ph type="sldNum" sz="quarter" idx="4294967295"/>
          </p:nvPr>
        </p:nvSpPr>
        <p:spPr>
          <a:xfrm>
            <a:off x="7010400" y="6356350"/>
            <a:ext cx="2133600" cy="365125"/>
          </a:xfrm>
          <a:prstGeom prst="rect">
            <a:avLst/>
          </a:prstGeom>
        </p:spPr>
        <p:txBody>
          <a:bodyPr/>
          <a:lstStyle/>
          <a:p>
            <a:pPr>
              <a:defRPr/>
            </a:pPr>
            <a:fld id="{1BFA1FF2-882E-41FB-A522-7176B9F1B881}" type="slidenum">
              <a:rPr lang="cs-CZ" smtClean="0"/>
              <a:pPr>
                <a:defRPr/>
              </a:pPr>
              <a:t>22</a:t>
            </a:fld>
            <a:endParaRPr lang="cs-CZ"/>
          </a:p>
        </p:txBody>
      </p:sp>
    </p:spTree>
    <p:extLst>
      <p:ext uri="{BB962C8B-B14F-4D97-AF65-F5344CB8AC3E}">
        <p14:creationId xmlns:p14="http://schemas.microsoft.com/office/powerpoint/2010/main" val="26693351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PÉČE ŘÁDNÉHO HOSPODÁŘE § 159</a:t>
            </a:r>
            <a:br>
              <a:rPr lang="cs-CZ" dirty="0" smtClean="0"/>
            </a:br>
            <a:endParaRPr lang="cs-CZ" dirty="0"/>
          </a:p>
        </p:txBody>
      </p:sp>
      <p:sp>
        <p:nvSpPr>
          <p:cNvPr id="3" name="Zástupný symbol pro obsah 2"/>
          <p:cNvSpPr>
            <a:spLocks noGrp="1"/>
          </p:cNvSpPr>
          <p:nvPr>
            <p:ph idx="1"/>
          </p:nvPr>
        </p:nvSpPr>
        <p:spPr/>
        <p:txBody>
          <a:bodyPr>
            <a:normAutofit fontScale="92500" lnSpcReduction="10000"/>
          </a:bodyPr>
          <a:lstStyle/>
          <a:p>
            <a:r>
              <a:rPr lang="cs-CZ" sz="2000" dirty="0"/>
              <a:t>(1) Kdo přijme funkci </a:t>
            </a:r>
            <a:r>
              <a:rPr lang="cs-CZ" sz="2000" u="sng" dirty="0"/>
              <a:t>člena voleného orgánu</a:t>
            </a:r>
            <a:r>
              <a:rPr lang="cs-CZ" sz="2000" dirty="0"/>
              <a:t>, zavazuje se, že ji bude vykonávat s </a:t>
            </a:r>
            <a:r>
              <a:rPr lang="cs-CZ" sz="2000" u="sng" dirty="0"/>
              <a:t>nezbytnou loajalitou i s potřebnými znalostmi a pečlivostí</a:t>
            </a:r>
            <a:r>
              <a:rPr lang="cs-CZ" sz="2000" dirty="0"/>
              <a:t>. Má se za to, že jedná </a:t>
            </a:r>
            <a:r>
              <a:rPr lang="cs-CZ" sz="2000" u="sng" dirty="0"/>
              <a:t>nedbale</a:t>
            </a:r>
            <a:r>
              <a:rPr lang="cs-CZ" sz="2000" dirty="0"/>
              <a:t>, kdo není této </a:t>
            </a:r>
            <a:r>
              <a:rPr lang="cs-CZ" sz="2000" u="sng" dirty="0"/>
              <a:t>péče řádného hospodáře schopen</a:t>
            </a:r>
            <a:r>
              <a:rPr lang="cs-CZ" sz="2000" dirty="0"/>
              <a:t>, ač to musel zjistit při přijetí funkce nebo při jejím výkonu, a </a:t>
            </a:r>
            <a:r>
              <a:rPr lang="cs-CZ" sz="2000" u="sng" dirty="0"/>
              <a:t>nevyvodí z toho pro sebe důsledky</a:t>
            </a:r>
            <a:r>
              <a:rPr lang="cs-CZ" sz="2000" dirty="0"/>
              <a:t>.</a:t>
            </a:r>
          </a:p>
          <a:p>
            <a:r>
              <a:rPr lang="cs-CZ" sz="2000" dirty="0"/>
              <a:t> 	(2) Člen voleného orgánu vykonává funkci </a:t>
            </a:r>
            <a:r>
              <a:rPr lang="cs-CZ" sz="2000" u="sng" dirty="0"/>
              <a:t>osobně</a:t>
            </a:r>
            <a:r>
              <a:rPr lang="cs-CZ" sz="2000" dirty="0"/>
              <a:t>; to však nebrání tomu, aby </a:t>
            </a:r>
            <a:r>
              <a:rPr lang="cs-CZ" sz="2000" u="sng" dirty="0"/>
              <a:t>člen zmocnil pro jednotlivý případ </a:t>
            </a:r>
            <a:r>
              <a:rPr lang="cs-CZ" sz="2000" dirty="0"/>
              <a:t>jiného člena téhož orgánu, aby za něho při jeho neúčasti hlasoval.</a:t>
            </a:r>
          </a:p>
          <a:p>
            <a:r>
              <a:rPr lang="cs-CZ" sz="2000" dirty="0"/>
              <a:t> 	(3) </a:t>
            </a:r>
            <a:r>
              <a:rPr lang="cs-CZ" sz="2000" u="sng" dirty="0"/>
              <a:t>Nenahradil-li člen voleného orgánu právnické osobě škodu</a:t>
            </a:r>
            <a:r>
              <a:rPr lang="cs-CZ" sz="2000" dirty="0"/>
              <a:t>, kterou jí způsobil porušením povinnosti při výkonu funkce, ačkoli byl povinen škodu nahradit, </a:t>
            </a:r>
            <a:r>
              <a:rPr lang="cs-CZ" sz="2000" u="sng" dirty="0"/>
              <a:t>ručí věřiteli právnické osoby</a:t>
            </a:r>
            <a:r>
              <a:rPr lang="cs-CZ" sz="2000" dirty="0"/>
              <a:t> za její dluh v rozsahu, v jakém škodu nenahradil, pokud se věřitel plnění na právnické osobě nemůže domoci</a:t>
            </a:r>
            <a:r>
              <a:rPr lang="cs-CZ" sz="2000" dirty="0" smtClean="0"/>
              <a:t>.</a:t>
            </a:r>
          </a:p>
          <a:p>
            <a:r>
              <a:rPr lang="cs-CZ" sz="2000" dirty="0" smtClean="0"/>
              <a:t>Pro obchodní společnosti a družstva modifikace tzv</a:t>
            </a:r>
            <a:r>
              <a:rPr lang="cs-CZ" sz="2000" u="sng" dirty="0" smtClean="0"/>
              <a:t>. pravidlem podnikatelského úsudku § 51 ZOK </a:t>
            </a:r>
            <a:endParaRPr lang="cs-CZ" sz="2000" u="sng" dirty="0"/>
          </a:p>
        </p:txBody>
      </p:sp>
      <p:sp>
        <p:nvSpPr>
          <p:cNvPr id="4" name="Zástupný symbol pro zápatí 3"/>
          <p:cNvSpPr>
            <a:spLocks noGrp="1"/>
          </p:cNvSpPr>
          <p:nvPr>
            <p:ph type="ftr" sz="quarter" idx="4294967295"/>
          </p:nvPr>
        </p:nvSpPr>
        <p:spPr>
          <a:xfrm>
            <a:off x="0" y="6356350"/>
            <a:ext cx="2895600" cy="365125"/>
          </a:xfrm>
        </p:spPr>
        <p:txBody>
          <a:bodyPr/>
          <a:lstStyle/>
          <a:p>
            <a:pPr>
              <a:defRPr/>
            </a:pPr>
            <a:r>
              <a:rPr lang="cs-CZ" smtClean="0"/>
              <a:t>Zápatí prezentace</a:t>
            </a:r>
            <a:endParaRPr lang="cs-CZ"/>
          </a:p>
        </p:txBody>
      </p:sp>
      <p:sp>
        <p:nvSpPr>
          <p:cNvPr id="5" name="Zástupný symbol pro číslo snímku 4"/>
          <p:cNvSpPr>
            <a:spLocks noGrp="1"/>
          </p:cNvSpPr>
          <p:nvPr>
            <p:ph type="sldNum" sz="quarter" idx="4294967295"/>
          </p:nvPr>
        </p:nvSpPr>
        <p:spPr>
          <a:xfrm>
            <a:off x="7010400" y="6356350"/>
            <a:ext cx="2133600" cy="365125"/>
          </a:xfrm>
          <a:prstGeom prst="rect">
            <a:avLst/>
          </a:prstGeom>
        </p:spPr>
        <p:txBody>
          <a:bodyPr/>
          <a:lstStyle/>
          <a:p>
            <a:pPr>
              <a:defRPr/>
            </a:pPr>
            <a:fld id="{2E990E1E-8E8E-42E2-A3F8-C371BB7125E4}" type="slidenum">
              <a:rPr lang="cs-CZ" smtClean="0"/>
              <a:pPr>
                <a:defRPr/>
              </a:pPr>
              <a:t>23</a:t>
            </a:fld>
            <a:endParaRPr lang="cs-CZ"/>
          </a:p>
        </p:txBody>
      </p:sp>
    </p:spTree>
    <p:extLst>
      <p:ext uri="{BB962C8B-B14F-4D97-AF65-F5344CB8AC3E}">
        <p14:creationId xmlns:p14="http://schemas.microsoft.com/office/powerpoint/2010/main" val="27108342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Nadpis 1"/>
          <p:cNvSpPr>
            <a:spLocks noGrp="1"/>
          </p:cNvSpPr>
          <p:nvPr>
            <p:ph type="title"/>
          </p:nvPr>
        </p:nvSpPr>
        <p:spPr/>
        <p:txBody>
          <a:bodyPr>
            <a:normAutofit fontScale="90000"/>
          </a:bodyPr>
          <a:lstStyle/>
          <a:p>
            <a:pPr eaLnBrk="1" hangingPunct="1"/>
            <a:r>
              <a:rPr lang="cs-CZ" b="1" dirty="0" smtClean="0"/>
              <a:t> </a:t>
            </a:r>
            <a:r>
              <a:rPr lang="cs-CZ" sz="2800" b="1" dirty="0" smtClean="0"/>
              <a:t>JEDNÁNÍ ZA </a:t>
            </a:r>
            <a:r>
              <a:rPr lang="cs-CZ" sz="2800" b="1" dirty="0"/>
              <a:t>PRÁVNICKOU </a:t>
            </a:r>
            <a:r>
              <a:rPr lang="cs-CZ" sz="2800" b="1" dirty="0" smtClean="0"/>
              <a:t>OSOBU § </a:t>
            </a:r>
            <a:r>
              <a:rPr lang="cs-CZ" sz="2800" b="1" dirty="0"/>
              <a:t>161-166 </a:t>
            </a:r>
            <a:r>
              <a:rPr lang="cs-CZ" sz="2800" b="1" dirty="0" smtClean="0"/>
              <a:t>OZ</a:t>
            </a:r>
            <a:endParaRPr lang="cs-CZ" sz="2800" b="1" dirty="0"/>
          </a:p>
        </p:txBody>
      </p:sp>
      <p:sp>
        <p:nvSpPr>
          <p:cNvPr id="34818" name="Zástupný symbol pro obsah 2"/>
          <p:cNvSpPr>
            <a:spLocks noGrp="1"/>
          </p:cNvSpPr>
          <p:nvPr>
            <p:ph idx="1"/>
          </p:nvPr>
        </p:nvSpPr>
        <p:spPr/>
        <p:txBody>
          <a:bodyPr>
            <a:normAutofit fontScale="92500" lnSpcReduction="20000"/>
          </a:bodyPr>
          <a:lstStyle/>
          <a:p>
            <a:pPr eaLnBrk="1" hangingPunct="1">
              <a:buFontTx/>
              <a:buChar char="-"/>
            </a:pPr>
            <a:r>
              <a:rPr lang="cs-CZ" dirty="0" smtClean="0"/>
              <a:t>Změna koncepčního uchopení – jednání „ZA“ PRÁVNICKOU OSOBU</a:t>
            </a:r>
          </a:p>
          <a:p>
            <a:pPr eaLnBrk="1" hangingPunct="1">
              <a:buFontTx/>
              <a:buChar char="-"/>
            </a:pPr>
            <a:r>
              <a:rPr lang="cs-CZ" dirty="0" smtClean="0"/>
              <a:t>Kdo zastupuje, dá najevo, co ho k tomu opravňuje, pravidla pro podepisování (§ 161)</a:t>
            </a:r>
          </a:p>
          <a:p>
            <a:pPr eaLnBrk="1" hangingPunct="1">
              <a:buNone/>
            </a:pPr>
            <a:r>
              <a:rPr lang="cs-CZ" dirty="0" smtClean="0"/>
              <a:t>Jednání za:</a:t>
            </a:r>
          </a:p>
          <a:p>
            <a:pPr eaLnBrk="1" hangingPunct="1">
              <a:buFont typeface="Wingdings" pitchFamily="2" charset="2"/>
              <a:buAutoNum type="arabicParenR"/>
            </a:pPr>
            <a:r>
              <a:rPr lang="cs-CZ" dirty="0" smtClean="0"/>
              <a:t>Statutární orgán (§ 163) </a:t>
            </a:r>
            <a:r>
              <a:rPr lang="cs-CZ" u="sng" dirty="0" smtClean="0"/>
              <a:t>– tvoří vůli v roli zástupce </a:t>
            </a:r>
            <a:r>
              <a:rPr lang="cs-CZ" dirty="0" smtClean="0"/>
              <a:t>(§ 436)</a:t>
            </a:r>
          </a:p>
          <a:p>
            <a:pPr eaLnBrk="1" hangingPunct="1">
              <a:buFont typeface="Wingdings" pitchFamily="2" charset="2"/>
              <a:buAutoNum type="arabicParenR"/>
            </a:pPr>
            <a:r>
              <a:rPr lang="cs-CZ" dirty="0" smtClean="0"/>
              <a:t>Členové jiných orgánů, zapisovaných do VR</a:t>
            </a:r>
          </a:p>
          <a:p>
            <a:pPr eaLnBrk="1" hangingPunct="1">
              <a:buFont typeface="Wingdings" pitchFamily="2" charset="2"/>
              <a:buAutoNum type="arabicParenR"/>
            </a:pPr>
            <a:r>
              <a:rPr lang="cs-CZ" dirty="0" smtClean="0"/>
              <a:t>Opatrovník (§165/2)</a:t>
            </a:r>
          </a:p>
          <a:p>
            <a:pPr eaLnBrk="1" hangingPunct="1">
              <a:buFont typeface="Wingdings" pitchFamily="2" charset="2"/>
              <a:buAutoNum type="arabicParenR"/>
            </a:pPr>
            <a:r>
              <a:rPr lang="cs-CZ" dirty="0" smtClean="0"/>
              <a:t>Zaměstnanci, obdobně člen nebo člen jiného orgánu </a:t>
            </a:r>
            <a:r>
              <a:rPr lang="cs-CZ" u="sng" dirty="0" smtClean="0"/>
              <a:t>nezapsaného</a:t>
            </a:r>
            <a:r>
              <a:rPr lang="cs-CZ" dirty="0" smtClean="0"/>
              <a:t> do VR (§ 166)</a:t>
            </a:r>
          </a:p>
          <a:p>
            <a:pPr eaLnBrk="1" hangingPunct="1">
              <a:buFont typeface="Wingdings" pitchFamily="2" charset="2"/>
              <a:buAutoNum type="arabicParenR"/>
            </a:pPr>
            <a:r>
              <a:rPr lang="cs-CZ" dirty="0" smtClean="0"/>
              <a:t>Smluvní zastoupení – zmocněnec (§ 441 až 449)</a:t>
            </a:r>
          </a:p>
          <a:p>
            <a:pPr eaLnBrk="1" hangingPunct="1">
              <a:buNone/>
            </a:pPr>
            <a:r>
              <a:rPr lang="cs-CZ" dirty="0" smtClean="0"/>
              <a:t>				        -  prokurista (§ 450 až 456)</a:t>
            </a:r>
          </a:p>
          <a:p>
            <a:pPr eaLnBrk="1" hangingPunct="1">
              <a:buFontTx/>
              <a:buChar char="-"/>
            </a:pPr>
            <a:endParaRPr lang="cs-CZ" dirty="0" smtClean="0"/>
          </a:p>
          <a:p>
            <a:pPr eaLnBrk="1" hangingPunct="1">
              <a:buFontTx/>
              <a:buChar char="-"/>
            </a:pPr>
            <a:endParaRPr lang="cs-CZ" dirty="0"/>
          </a:p>
        </p:txBody>
      </p:sp>
      <p:sp>
        <p:nvSpPr>
          <p:cNvPr id="4" name="Zástupný symbol pro zápatí 3"/>
          <p:cNvSpPr>
            <a:spLocks noGrp="1"/>
          </p:cNvSpPr>
          <p:nvPr>
            <p:ph type="ftr" sz="quarter" idx="4294967295"/>
          </p:nvPr>
        </p:nvSpPr>
        <p:spPr>
          <a:xfrm>
            <a:off x="0" y="6356350"/>
            <a:ext cx="2895600" cy="365125"/>
          </a:xfrm>
        </p:spPr>
        <p:txBody>
          <a:bodyPr/>
          <a:lstStyle/>
          <a:p>
            <a:pPr>
              <a:defRPr/>
            </a:pPr>
            <a:r>
              <a:rPr lang="cs-CZ" smtClean="0"/>
              <a:t>Zápatí prezentace</a:t>
            </a:r>
            <a:endParaRPr lang="cs-CZ"/>
          </a:p>
        </p:txBody>
      </p:sp>
      <p:sp>
        <p:nvSpPr>
          <p:cNvPr id="5" name="Zástupný symbol pro číslo snímku 4"/>
          <p:cNvSpPr>
            <a:spLocks noGrp="1"/>
          </p:cNvSpPr>
          <p:nvPr>
            <p:ph type="sldNum" sz="quarter" idx="4294967295"/>
          </p:nvPr>
        </p:nvSpPr>
        <p:spPr>
          <a:xfrm>
            <a:off x="7010400" y="6356350"/>
            <a:ext cx="2133600" cy="365125"/>
          </a:xfrm>
          <a:prstGeom prst="rect">
            <a:avLst/>
          </a:prstGeom>
        </p:spPr>
        <p:txBody>
          <a:bodyPr/>
          <a:lstStyle/>
          <a:p>
            <a:pPr>
              <a:defRPr/>
            </a:pPr>
            <a:fld id="{C1A82417-1D1E-4E2E-B024-AC1CD6FC19B9}" type="slidenum">
              <a:rPr lang="cs-CZ" smtClean="0"/>
              <a:pPr>
                <a:defRPr/>
              </a:pPr>
              <a:t>24</a:t>
            </a:fld>
            <a:endParaRPr lang="cs-CZ"/>
          </a:p>
        </p:txBody>
      </p:sp>
    </p:spTree>
    <p:extLst>
      <p:ext uri="{BB962C8B-B14F-4D97-AF65-F5344CB8AC3E}">
        <p14:creationId xmlns:p14="http://schemas.microsoft.com/office/powerpoint/2010/main" val="585811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Grp="1" noChangeArrowheads="1"/>
          </p:cNvSpPr>
          <p:nvPr>
            <p:ph type="title"/>
          </p:nvPr>
        </p:nvSpPr>
        <p:spPr/>
        <p:txBody>
          <a:bodyPr>
            <a:normAutofit/>
          </a:bodyPr>
          <a:lstStyle/>
          <a:p>
            <a:pPr eaLnBrk="1" hangingPunct="1"/>
            <a:r>
              <a:rPr lang="cs-CZ" dirty="0" smtClean="0"/>
              <a:t>Typologie právnických osob</a:t>
            </a:r>
          </a:p>
        </p:txBody>
      </p:sp>
      <p:sp>
        <p:nvSpPr>
          <p:cNvPr id="43012" name="Rectangle 3"/>
          <p:cNvSpPr>
            <a:spLocks noGrp="1" noChangeArrowheads="1"/>
          </p:cNvSpPr>
          <p:nvPr>
            <p:ph idx="1"/>
          </p:nvPr>
        </p:nvSpPr>
        <p:spPr/>
        <p:txBody>
          <a:bodyPr>
            <a:normAutofit fontScale="85000" lnSpcReduction="20000"/>
          </a:bodyPr>
          <a:lstStyle/>
          <a:p>
            <a:pPr eaLnBrk="1" hangingPunct="1"/>
            <a:r>
              <a:rPr lang="cs-CZ" dirty="0"/>
              <a:t>Obecná charakteristika PO (§ 118-209)</a:t>
            </a:r>
          </a:p>
          <a:p>
            <a:pPr eaLnBrk="1" hangingPunct="1"/>
            <a:r>
              <a:rPr lang="cs-CZ" dirty="0"/>
              <a:t>Korporace (§ </a:t>
            </a:r>
            <a:r>
              <a:rPr lang="cs-CZ" dirty="0" smtClean="0"/>
              <a:t>210-302)</a:t>
            </a:r>
            <a:endParaRPr lang="cs-CZ" dirty="0"/>
          </a:p>
          <a:p>
            <a:pPr eaLnBrk="1" hangingPunct="1">
              <a:buNone/>
            </a:pPr>
            <a:r>
              <a:rPr lang="cs-CZ" dirty="0"/>
              <a:t>	- Spolky </a:t>
            </a:r>
            <a:endParaRPr lang="cs-CZ" dirty="0" smtClean="0"/>
          </a:p>
          <a:p>
            <a:pPr eaLnBrk="1" hangingPunct="1">
              <a:buNone/>
            </a:pPr>
            <a:r>
              <a:rPr lang="cs-CZ" dirty="0"/>
              <a:t>	</a:t>
            </a:r>
            <a:r>
              <a:rPr lang="cs-CZ" dirty="0" smtClean="0"/>
              <a:t>- SVJ  (§1200 a násl.)ú</a:t>
            </a:r>
          </a:p>
          <a:p>
            <a:pPr eaLnBrk="1" hangingPunct="1">
              <a:buNone/>
            </a:pPr>
            <a:r>
              <a:rPr lang="cs-CZ" dirty="0"/>
              <a:t>	</a:t>
            </a:r>
            <a:r>
              <a:rPr lang="cs-CZ" dirty="0" smtClean="0"/>
              <a:t>- OO, OZ  (§3025)</a:t>
            </a:r>
          </a:p>
          <a:p>
            <a:pPr eaLnBrk="1" hangingPunct="1">
              <a:buNone/>
            </a:pPr>
            <a:r>
              <a:rPr lang="cs-CZ" dirty="0" smtClean="0"/>
              <a:t>	- obchodní korporace (ZOK)</a:t>
            </a:r>
            <a:endParaRPr lang="cs-CZ" dirty="0"/>
          </a:p>
          <a:p>
            <a:pPr eaLnBrk="1" hangingPunct="1"/>
            <a:r>
              <a:rPr lang="cs-CZ" dirty="0"/>
              <a:t>Fundace (§ </a:t>
            </a:r>
            <a:r>
              <a:rPr lang="cs-CZ" dirty="0" smtClean="0"/>
              <a:t>303 – 401)</a:t>
            </a:r>
            <a:endParaRPr lang="cs-CZ" dirty="0"/>
          </a:p>
          <a:p>
            <a:pPr eaLnBrk="1" hangingPunct="1">
              <a:buNone/>
            </a:pPr>
            <a:r>
              <a:rPr lang="cs-CZ" dirty="0"/>
              <a:t>	- Nadace (§ 306-393) </a:t>
            </a:r>
          </a:p>
          <a:p>
            <a:pPr eaLnBrk="1" hangingPunct="1">
              <a:buNone/>
            </a:pPr>
            <a:r>
              <a:rPr lang="cs-CZ" dirty="0"/>
              <a:t>	- Nadační fondy (§ 394-401)</a:t>
            </a:r>
          </a:p>
          <a:p>
            <a:pPr eaLnBrk="1" hangingPunct="1"/>
            <a:r>
              <a:rPr lang="cs-CZ" dirty="0"/>
              <a:t>Ústavy (§ 402-418</a:t>
            </a:r>
            <a:r>
              <a:rPr lang="cs-CZ" dirty="0" smtClean="0"/>
              <a:t>)</a:t>
            </a:r>
          </a:p>
          <a:p>
            <a:pPr eaLnBrk="1" hangingPunct="1"/>
            <a:r>
              <a:rPr lang="cs-CZ" dirty="0" smtClean="0"/>
              <a:t>Důležitá přechodná ustanovení - §3041 a násl.</a:t>
            </a:r>
            <a:endParaRPr lang="cs-CZ" dirty="0"/>
          </a:p>
          <a:p>
            <a:pPr marL="0" indent="0" eaLnBrk="1" hangingPunct="1">
              <a:buNone/>
            </a:pPr>
            <a:endParaRPr lang="cs-CZ" dirty="0" smtClean="0"/>
          </a:p>
          <a:p>
            <a:pPr marL="0" indent="0" eaLnBrk="1" hangingPunct="1">
              <a:buNone/>
            </a:pPr>
            <a:r>
              <a:rPr lang="cs-CZ" dirty="0" smtClean="0"/>
              <a:t>(historické právnické osoby – OPS, ZSPO, atd.)</a:t>
            </a:r>
          </a:p>
          <a:p>
            <a:pPr marL="0" indent="0" eaLnBrk="1" hangingPunct="1">
              <a:buNone/>
            </a:pPr>
            <a:endParaRPr lang="cs-CZ" dirty="0" smtClean="0"/>
          </a:p>
          <a:p>
            <a:pPr marL="0" indent="0" eaLnBrk="1" hangingPunct="1">
              <a:buNone/>
            </a:pPr>
            <a:endParaRPr lang="cs-CZ" dirty="0" smtClean="0"/>
          </a:p>
        </p:txBody>
      </p:sp>
      <p:sp>
        <p:nvSpPr>
          <p:cNvPr id="4" name="Zástupný symbol pro zápatí 3"/>
          <p:cNvSpPr>
            <a:spLocks noGrp="1"/>
          </p:cNvSpPr>
          <p:nvPr>
            <p:ph type="ftr" sz="quarter" idx="4294967295"/>
          </p:nvPr>
        </p:nvSpPr>
        <p:spPr>
          <a:xfrm>
            <a:off x="0" y="6356350"/>
            <a:ext cx="2895600" cy="365125"/>
          </a:xfrm>
        </p:spPr>
        <p:txBody>
          <a:bodyPr/>
          <a:lstStyle/>
          <a:p>
            <a:pPr>
              <a:defRPr/>
            </a:pPr>
            <a:r>
              <a:rPr lang="cs-CZ"/>
              <a:t>Zápatí prezentace</a:t>
            </a:r>
          </a:p>
        </p:txBody>
      </p:sp>
      <p:sp>
        <p:nvSpPr>
          <p:cNvPr id="5" name="Zástupný symbol pro číslo snímku 4"/>
          <p:cNvSpPr>
            <a:spLocks noGrp="1"/>
          </p:cNvSpPr>
          <p:nvPr>
            <p:ph type="sldNum" sz="quarter" idx="4294967295"/>
          </p:nvPr>
        </p:nvSpPr>
        <p:spPr>
          <a:xfrm>
            <a:off x="7010400" y="6356350"/>
            <a:ext cx="2133600" cy="365125"/>
          </a:xfrm>
          <a:prstGeom prst="rect">
            <a:avLst/>
          </a:prstGeom>
        </p:spPr>
        <p:txBody>
          <a:bodyPr/>
          <a:lstStyle/>
          <a:p>
            <a:pPr>
              <a:defRPr/>
            </a:pPr>
            <a:fld id="{AE4B4677-F19E-4E87-BD9F-4FAE0EC9DE66}" type="slidenum">
              <a:rPr lang="cs-CZ"/>
              <a:pPr>
                <a:defRPr/>
              </a:pPr>
              <a:t>25</a:t>
            </a:fld>
            <a:endParaRPr lang="cs-CZ"/>
          </a:p>
        </p:txBody>
      </p:sp>
    </p:spTree>
    <p:extLst>
      <p:ext uri="{BB962C8B-B14F-4D97-AF65-F5344CB8AC3E}">
        <p14:creationId xmlns:p14="http://schemas.microsoft.com/office/powerpoint/2010/main" val="42421672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Koncepční uchopení</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OBECNÁ ÚPRAVA PRÁVNICKÝCH OSOB – LEX GENERALIS</a:t>
            </a:r>
          </a:p>
          <a:p>
            <a:r>
              <a:rPr lang="cs-CZ" dirty="0" smtClean="0"/>
              <a:t>KORPORACE § 210</a:t>
            </a:r>
          </a:p>
          <a:p>
            <a:pPr>
              <a:buNone/>
            </a:pPr>
            <a:r>
              <a:rPr lang="cs-CZ" dirty="0" smtClean="0"/>
              <a:t>- SPOLEK - §214 (zrušuje se zákon č. 83/1990 Sb.) – podrobná dispozitivní úprava</a:t>
            </a:r>
          </a:p>
          <a:p>
            <a:r>
              <a:rPr lang="cs-CZ" dirty="0" smtClean="0"/>
              <a:t>FUNDACE - § 303 (zrušuje se zákon č. 227/1997 Sb.)</a:t>
            </a:r>
          </a:p>
          <a:p>
            <a:pPr>
              <a:buNone/>
            </a:pPr>
            <a:r>
              <a:rPr lang="cs-CZ" dirty="0" smtClean="0"/>
              <a:t>-NADACE - § 306</a:t>
            </a:r>
          </a:p>
          <a:p>
            <a:pPr>
              <a:buNone/>
            </a:pPr>
            <a:r>
              <a:rPr lang="cs-CZ" dirty="0" smtClean="0"/>
              <a:t>-NADAČNÍ FOND - § 394</a:t>
            </a:r>
          </a:p>
          <a:p>
            <a:r>
              <a:rPr lang="cs-CZ" dirty="0" smtClean="0"/>
              <a:t>ÚSTAV § 402 – samostatný oddíl 4 – přiblížení k fundacím</a:t>
            </a:r>
          </a:p>
          <a:p>
            <a:r>
              <a:rPr lang="cs-CZ" dirty="0" smtClean="0"/>
              <a:t>Zrušuje se zákon č. 248/1995 Sb., o obecně prospěšných společnostech</a:t>
            </a:r>
          </a:p>
          <a:p>
            <a:r>
              <a:rPr lang="cs-CZ" dirty="0" smtClean="0"/>
              <a:t>1220 SVJ</a:t>
            </a:r>
          </a:p>
          <a:p>
            <a:r>
              <a:rPr lang="cs-CZ" smtClean="0"/>
              <a:t>§ 3025 OO, OZ</a:t>
            </a:r>
            <a:endParaRPr lang="cs-CZ" dirty="0" smtClean="0"/>
          </a:p>
        </p:txBody>
      </p:sp>
    </p:spTree>
    <p:extLst>
      <p:ext uri="{BB962C8B-B14F-4D97-AF65-F5344CB8AC3E}">
        <p14:creationId xmlns:p14="http://schemas.microsoft.com/office/powerpoint/2010/main" val="31506237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KORPORACE </a:t>
            </a:r>
            <a:endParaRPr lang="cs-CZ" dirty="0"/>
          </a:p>
        </p:txBody>
      </p:sp>
      <p:sp>
        <p:nvSpPr>
          <p:cNvPr id="3" name="Zástupný symbol pro obsah 2"/>
          <p:cNvSpPr>
            <a:spLocks noGrp="1"/>
          </p:cNvSpPr>
          <p:nvPr>
            <p:ph idx="1"/>
          </p:nvPr>
        </p:nvSpPr>
        <p:spPr/>
        <p:txBody>
          <a:bodyPr>
            <a:normAutofit/>
          </a:bodyPr>
          <a:lstStyle/>
          <a:p>
            <a:r>
              <a:rPr lang="cs-CZ" dirty="0" smtClean="0"/>
              <a:t>Sdružení osob (i jednočlenné </a:t>
            </a:r>
            <a:r>
              <a:rPr lang="cs-CZ" dirty="0" err="1" smtClean="0"/>
              <a:t>p.o</a:t>
            </a:r>
            <a:r>
              <a:rPr lang="cs-CZ" dirty="0" smtClean="0"/>
              <a:t>. – korporace, pouze, pokud to připustí zákon)</a:t>
            </a:r>
          </a:p>
          <a:p>
            <a:r>
              <a:rPr lang="cs-CZ" dirty="0" smtClean="0"/>
              <a:t>SPOLEK – dle DZ obecný typ korporace  X § 3 odst. 1 ZOK (delegace, tedy spíše civilní korporace)</a:t>
            </a:r>
          </a:p>
          <a:p>
            <a:r>
              <a:rPr lang="cs-CZ" dirty="0" smtClean="0"/>
              <a:t>Obecný princip „chovat se čestně a dodržovat vnitřní řád“ – zákaz zneužití členských práv, tzv. korporační loajalita</a:t>
            </a:r>
          </a:p>
          <a:p>
            <a:r>
              <a:rPr lang="cs-CZ" dirty="0" smtClean="0"/>
              <a:t>Možnost autoritativní zrušení soudem, klesne-li počet členů pod zákonem stanovený počet</a:t>
            </a:r>
          </a:p>
          <a:p>
            <a:endParaRPr lang="cs-CZ" dirty="0" smtClean="0"/>
          </a:p>
          <a:p>
            <a:endParaRPr lang="cs-CZ" dirty="0" smtClean="0"/>
          </a:p>
          <a:p>
            <a:endParaRPr lang="cs-CZ" dirty="0" smtClean="0"/>
          </a:p>
        </p:txBody>
      </p:sp>
    </p:spTree>
    <p:extLst>
      <p:ext uri="{BB962C8B-B14F-4D97-AF65-F5344CB8AC3E}">
        <p14:creationId xmlns:p14="http://schemas.microsoft.com/office/powerpoint/2010/main" val="16068188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FUNDACE</a:t>
            </a:r>
            <a:endParaRPr lang="cs-CZ" dirty="0"/>
          </a:p>
        </p:txBody>
      </p:sp>
      <p:sp>
        <p:nvSpPr>
          <p:cNvPr id="3" name="Zástupný symbol pro obsah 2"/>
          <p:cNvSpPr>
            <a:spLocks noGrp="1"/>
          </p:cNvSpPr>
          <p:nvPr>
            <p:ph idx="1"/>
          </p:nvPr>
        </p:nvSpPr>
        <p:spPr/>
        <p:txBody>
          <a:bodyPr>
            <a:normAutofit/>
          </a:bodyPr>
          <a:lstStyle/>
          <a:p>
            <a:pPr marL="514350" indent="-514350">
              <a:buNone/>
            </a:pPr>
            <a:r>
              <a:rPr lang="cs-CZ" dirty="0" smtClean="0"/>
              <a:t>KONCEPCE:</a:t>
            </a:r>
          </a:p>
          <a:p>
            <a:pPr marL="514350" indent="-514350">
              <a:buNone/>
            </a:pPr>
            <a:r>
              <a:rPr lang="cs-CZ" dirty="0" smtClean="0"/>
              <a:t>- Začlenění do NOZ, Oddíl 3  - Fundace – značný rozsah cca 300 paragrafů (+ obsáhlá úprava právnických osob)</a:t>
            </a:r>
          </a:p>
          <a:p>
            <a:pPr marL="0" indent="0">
              <a:buFontTx/>
              <a:buChar char="-"/>
            </a:pPr>
            <a:r>
              <a:rPr lang="cs-CZ" u="sng" dirty="0" smtClean="0"/>
              <a:t>Oddělení úprava nadací a nadačních fondů</a:t>
            </a:r>
          </a:p>
          <a:p>
            <a:pPr marL="0" indent="0">
              <a:buFontTx/>
              <a:buChar char="-"/>
            </a:pPr>
            <a:r>
              <a:rPr lang="cs-CZ" u="sng" dirty="0" smtClean="0"/>
              <a:t>Vyšší respekt vůli zakladatele</a:t>
            </a:r>
            <a:r>
              <a:rPr lang="cs-CZ" dirty="0" smtClean="0"/>
              <a:t>, rozšíření účelu</a:t>
            </a:r>
          </a:p>
          <a:p>
            <a:pPr marL="0" indent="0">
              <a:buFontTx/>
              <a:buChar char="-"/>
            </a:pPr>
            <a:r>
              <a:rPr lang="cs-CZ" dirty="0" smtClean="0"/>
              <a:t> Inspirován stávajícím zákonem o nadacích a nadačních fondech ALE!  mnohé jinak, </a:t>
            </a:r>
            <a:r>
              <a:rPr lang="cs-CZ" u="sng" dirty="0" smtClean="0"/>
              <a:t>liberalizace</a:t>
            </a:r>
          </a:p>
          <a:p>
            <a:pPr marL="0" indent="0">
              <a:buFontTx/>
              <a:buChar char="-"/>
            </a:pPr>
            <a:r>
              <a:rPr lang="cs-CZ" dirty="0" smtClean="0"/>
              <a:t>Rozšíření možné využitelnosti = </a:t>
            </a:r>
            <a:r>
              <a:rPr lang="cs-CZ" u="sng" dirty="0" smtClean="0"/>
              <a:t>využití nadačního potenciálu</a:t>
            </a:r>
          </a:p>
          <a:p>
            <a:pPr marL="0" indent="0">
              <a:buFontTx/>
              <a:buChar char="-"/>
            </a:pPr>
            <a:r>
              <a:rPr lang="cs-CZ" u="sng" dirty="0" smtClean="0"/>
              <a:t>Funkční podobnost se </a:t>
            </a:r>
            <a:r>
              <a:rPr lang="cs-CZ" u="sng" err="1" smtClean="0"/>
              <a:t>svěřenským</a:t>
            </a:r>
            <a:r>
              <a:rPr lang="cs-CZ" u="sng" smtClean="0"/>
              <a:t> fondem</a:t>
            </a:r>
            <a:endParaRPr lang="cs-CZ" u="sng" dirty="0" smtClean="0"/>
          </a:p>
        </p:txBody>
      </p:sp>
    </p:spTree>
    <p:extLst>
      <p:ext uri="{BB962C8B-B14F-4D97-AF65-F5344CB8AC3E}">
        <p14:creationId xmlns:p14="http://schemas.microsoft.com/office/powerpoint/2010/main" val="4513842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ÚSTAV </a:t>
            </a:r>
            <a:endParaRPr lang="cs-CZ" dirty="0"/>
          </a:p>
        </p:txBody>
      </p:sp>
      <p:sp>
        <p:nvSpPr>
          <p:cNvPr id="3" name="Zástupný symbol pro obsah 2"/>
          <p:cNvSpPr>
            <a:spLocks noGrp="1"/>
          </p:cNvSpPr>
          <p:nvPr>
            <p:ph idx="1"/>
          </p:nvPr>
        </p:nvSpPr>
        <p:spPr/>
        <p:txBody>
          <a:bodyPr>
            <a:normAutofit/>
          </a:bodyPr>
          <a:lstStyle/>
          <a:p>
            <a:r>
              <a:rPr lang="cs-CZ" dirty="0" smtClean="0"/>
              <a:t>Ústav: právnická osoba ustavená za účelem provozování činnost užitečné společensky nebo hospodářky s využitím své osobní a majetkové složky. </a:t>
            </a:r>
          </a:p>
          <a:p>
            <a:r>
              <a:rPr lang="cs-CZ" dirty="0" smtClean="0"/>
              <a:t>Ústav provozuje činnost, jejíž výsledky jsou každému rovnocenně dostupné za podmínek předem stanovených</a:t>
            </a:r>
          </a:p>
          <a:p>
            <a:r>
              <a:rPr lang="cs-CZ" dirty="0" smtClean="0"/>
              <a:t>„obdobná použitelnost“ úpravy nadací</a:t>
            </a:r>
          </a:p>
        </p:txBody>
      </p:sp>
    </p:spTree>
    <p:extLst>
      <p:ext uri="{BB962C8B-B14F-4D97-AF65-F5344CB8AC3E}">
        <p14:creationId xmlns:p14="http://schemas.microsoft.com/office/powerpoint/2010/main" val="4157047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200" dirty="0" smtClean="0"/>
              <a:t>PŘEHLED VÝKLADU - OSOBY</a:t>
            </a:r>
            <a:endParaRPr lang="cs-CZ" sz="3200" dirty="0"/>
          </a:p>
        </p:txBody>
      </p:sp>
      <p:sp>
        <p:nvSpPr>
          <p:cNvPr id="3" name="Zástupný symbol pro obsah 2"/>
          <p:cNvSpPr>
            <a:spLocks noGrp="1"/>
          </p:cNvSpPr>
          <p:nvPr>
            <p:ph idx="1"/>
          </p:nvPr>
        </p:nvSpPr>
        <p:spPr/>
        <p:txBody>
          <a:bodyPr>
            <a:normAutofit/>
          </a:bodyPr>
          <a:lstStyle/>
          <a:p>
            <a:pPr lvl="1"/>
            <a:r>
              <a:rPr lang="cs-CZ" sz="3600" dirty="0" smtClean="0"/>
              <a:t>osoba v právním smyslu osoba fyzická </a:t>
            </a:r>
          </a:p>
          <a:p>
            <a:pPr lvl="1"/>
            <a:r>
              <a:rPr lang="cs-CZ" sz="3600" dirty="0" smtClean="0"/>
              <a:t>přirozenoprávní koncept </a:t>
            </a:r>
          </a:p>
          <a:p>
            <a:pPr lvl="1"/>
            <a:r>
              <a:rPr lang="cs-CZ" sz="3600" dirty="0" smtClean="0"/>
              <a:t> právní osobnost (pasivní status)</a:t>
            </a:r>
          </a:p>
          <a:p>
            <a:pPr lvl="1"/>
            <a:r>
              <a:rPr lang="cs-CZ" sz="3600" dirty="0" smtClean="0"/>
              <a:t> svéprávnost (aktivní status)</a:t>
            </a:r>
          </a:p>
          <a:p>
            <a:pPr lvl="1"/>
            <a:r>
              <a:rPr lang="cs-CZ" sz="3600" dirty="0" smtClean="0"/>
              <a:t>Právnické osoby</a:t>
            </a:r>
          </a:p>
          <a:p>
            <a:pPr lvl="1"/>
            <a:endParaRPr lang="cs-CZ" sz="3600" dirty="0" smtClean="0"/>
          </a:p>
        </p:txBody>
      </p:sp>
    </p:spTree>
    <p:extLst>
      <p:ext uri="{BB962C8B-B14F-4D97-AF65-F5344CB8AC3E}">
        <p14:creationId xmlns:p14="http://schemas.microsoft.com/office/powerpoint/2010/main" val="30765489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Obecně prospěšná společnost</a:t>
            </a:r>
            <a:endParaRPr lang="cs-CZ" dirty="0"/>
          </a:p>
        </p:txBody>
      </p:sp>
      <p:sp>
        <p:nvSpPr>
          <p:cNvPr id="3" name="Zástupný symbol pro obsah 2"/>
          <p:cNvSpPr>
            <a:spLocks noGrp="1"/>
          </p:cNvSpPr>
          <p:nvPr>
            <p:ph idx="1"/>
          </p:nvPr>
        </p:nvSpPr>
        <p:spPr/>
        <p:txBody>
          <a:bodyPr/>
          <a:lstStyle/>
          <a:p>
            <a:r>
              <a:rPr lang="cs-CZ" dirty="0" smtClean="0"/>
              <a:t>Nadále se řídí dosavadními předpisy § 3050 OZ</a:t>
            </a:r>
          </a:p>
          <a:p>
            <a:r>
              <a:rPr lang="cs-CZ" dirty="0" smtClean="0"/>
              <a:t>Možnost transformace dnešních obecně </a:t>
            </a:r>
          </a:p>
          <a:p>
            <a:pPr marL="0" indent="0">
              <a:buNone/>
            </a:pPr>
            <a:r>
              <a:rPr lang="cs-CZ" dirty="0" smtClean="0"/>
              <a:t>prospěšných společností na ústav, nadaci nebo nadační fond</a:t>
            </a:r>
            <a:endParaRPr lang="cs-CZ" dirty="0"/>
          </a:p>
        </p:txBody>
      </p:sp>
    </p:spTree>
    <p:extLst>
      <p:ext uri="{BB962C8B-B14F-4D97-AF65-F5344CB8AC3E}">
        <p14:creationId xmlns:p14="http://schemas.microsoft.com/office/powerpoint/2010/main" val="29007358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III. Věc </a:t>
            </a:r>
            <a:endParaRPr lang="cs-CZ" dirty="0"/>
          </a:p>
        </p:txBody>
      </p:sp>
      <p:sp>
        <p:nvSpPr>
          <p:cNvPr id="3" name="Zástupný symbol pro obsah 2"/>
          <p:cNvSpPr>
            <a:spLocks noGrp="1"/>
          </p:cNvSpPr>
          <p:nvPr>
            <p:ph idx="1"/>
          </p:nvPr>
        </p:nvSpPr>
        <p:spPr/>
        <p:txBody>
          <a:bodyPr/>
          <a:lstStyle/>
          <a:p>
            <a:pPr marL="0" indent="0">
              <a:buNone/>
            </a:pPr>
            <a:endParaRPr lang="cs-CZ" dirty="0"/>
          </a:p>
        </p:txBody>
      </p:sp>
    </p:spTree>
    <p:extLst>
      <p:ext uri="{BB962C8B-B14F-4D97-AF65-F5344CB8AC3E}">
        <p14:creationId xmlns:p14="http://schemas.microsoft.com/office/powerpoint/2010/main" val="8425935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505275" y="1124744"/>
            <a:ext cx="8086635" cy="647700"/>
          </a:xfrm>
        </p:spPr>
        <p:txBody>
          <a:bodyPr>
            <a:noAutofit/>
          </a:bodyPr>
          <a:lstStyle/>
          <a:p>
            <a:pPr marL="364109"/>
            <a:r>
              <a:rPr lang="cs-CZ" altLang="cs-CZ" dirty="0">
                <a:latin typeface="+mn-lt"/>
              </a:rPr>
              <a:t>Různé přístupy k pojetí věci ve smyslu právním</a:t>
            </a:r>
          </a:p>
        </p:txBody>
      </p:sp>
      <p:sp>
        <p:nvSpPr>
          <p:cNvPr id="4099" name="Rectangle 3"/>
          <p:cNvSpPr>
            <a:spLocks noGrp="1" noChangeArrowheads="1"/>
          </p:cNvSpPr>
          <p:nvPr>
            <p:ph idx="1"/>
          </p:nvPr>
        </p:nvSpPr>
        <p:spPr/>
        <p:txBody>
          <a:bodyPr/>
          <a:lstStyle/>
          <a:p>
            <a:pPr algn="just">
              <a:lnSpc>
                <a:spcPct val="90000"/>
              </a:lnSpc>
              <a:buFont typeface="Arial" panose="020B0604020202020204" pitchFamily="34" charset="0"/>
              <a:buChar char="•"/>
              <a:defRPr/>
            </a:pPr>
            <a:r>
              <a:rPr lang="cs-CZ" altLang="cs-CZ" sz="2000" dirty="0">
                <a:latin typeface="Arial" panose="020B0604020202020204" pitchFamily="34" charset="0"/>
                <a:cs typeface="Arial" panose="020B0604020202020204" pitchFamily="34" charset="0"/>
              </a:rPr>
              <a:t>Zásadně </a:t>
            </a:r>
            <a:r>
              <a:rPr lang="cs-CZ" altLang="cs-CZ" sz="2000" b="1" dirty="0">
                <a:latin typeface="Arial" panose="020B0604020202020204" pitchFamily="34" charset="0"/>
                <a:cs typeface="Arial" panose="020B0604020202020204" pitchFamily="34" charset="0"/>
              </a:rPr>
              <a:t>dvojí možný přístup</a:t>
            </a:r>
            <a:r>
              <a:rPr lang="cs-CZ" altLang="cs-CZ" sz="2000" dirty="0">
                <a:latin typeface="Arial" panose="020B0604020202020204" pitchFamily="34" charset="0"/>
                <a:cs typeface="Arial" panose="020B0604020202020204" pitchFamily="34" charset="0"/>
              </a:rPr>
              <a:t> k vymezení věci – úzké či široké vymezení</a:t>
            </a:r>
          </a:p>
          <a:p>
            <a:pPr algn="just">
              <a:lnSpc>
                <a:spcPct val="90000"/>
              </a:lnSpc>
              <a:buFont typeface="Arial" panose="020B0604020202020204" pitchFamily="34" charset="0"/>
              <a:buChar char="•"/>
              <a:defRPr/>
            </a:pPr>
            <a:r>
              <a:rPr lang="cs-CZ" altLang="cs-CZ" sz="2000" dirty="0">
                <a:latin typeface="Arial" panose="020B0604020202020204" pitchFamily="34" charset="0"/>
                <a:cs typeface="Arial" panose="020B0604020202020204" pitchFamily="34" charset="0"/>
              </a:rPr>
              <a:t>Úzké vymezení – věcí je pouze </a:t>
            </a:r>
            <a:r>
              <a:rPr lang="cs-CZ" altLang="cs-CZ" sz="2000" b="1" dirty="0">
                <a:latin typeface="Arial" panose="020B0604020202020204" pitchFamily="34" charset="0"/>
                <a:cs typeface="Arial" panose="020B0604020202020204" pitchFamily="34" charset="0"/>
              </a:rPr>
              <a:t>hmotný předmět</a:t>
            </a:r>
            <a:r>
              <a:rPr lang="cs-CZ" altLang="cs-CZ" sz="2000" dirty="0">
                <a:latin typeface="Arial" panose="020B0604020202020204" pitchFamily="34" charset="0"/>
                <a:cs typeface="Arial" panose="020B0604020202020204" pitchFamily="34" charset="0"/>
              </a:rPr>
              <a:t> vnějšího  světa (</a:t>
            </a:r>
            <a:r>
              <a:rPr lang="cs-CZ" altLang="cs-CZ" sz="2000" i="1" dirty="0">
                <a:latin typeface="Arial" panose="020B0604020202020204" pitchFamily="34" charset="0"/>
                <a:cs typeface="Arial" panose="020B0604020202020204" pitchFamily="34" charset="0"/>
              </a:rPr>
              <a:t>res </a:t>
            </a:r>
            <a:r>
              <a:rPr lang="cs-CZ" altLang="cs-CZ" sz="2000" i="1" dirty="0" err="1">
                <a:latin typeface="Arial" panose="020B0604020202020204" pitchFamily="34" charset="0"/>
                <a:cs typeface="Arial" panose="020B0604020202020204" pitchFamily="34" charset="0"/>
              </a:rPr>
              <a:t>corporales</a:t>
            </a:r>
            <a:r>
              <a:rPr lang="cs-CZ" altLang="cs-CZ" sz="2000" dirty="0">
                <a:latin typeface="Arial" panose="020B0604020202020204" pitchFamily="34" charset="0"/>
                <a:cs typeface="Arial" panose="020B0604020202020204" pitchFamily="34" charset="0"/>
              </a:rPr>
              <a:t>) – např. Německo, Polsko, ČR dle OZ 1964 (židle, jízdní kolo, pozemek)</a:t>
            </a:r>
          </a:p>
          <a:p>
            <a:pPr algn="just">
              <a:lnSpc>
                <a:spcPct val="90000"/>
              </a:lnSpc>
              <a:buFont typeface="Arial" panose="020B0604020202020204" pitchFamily="34" charset="0"/>
              <a:buChar char="•"/>
              <a:defRPr/>
            </a:pPr>
            <a:r>
              <a:rPr lang="cs-CZ" altLang="cs-CZ" sz="2000" dirty="0">
                <a:latin typeface="Arial" panose="020B0604020202020204" pitchFamily="34" charset="0"/>
                <a:cs typeface="Arial" panose="020B0604020202020204" pitchFamily="34" charset="0"/>
              </a:rPr>
              <a:t>Široké vymezení – věcí jsou </a:t>
            </a:r>
            <a:r>
              <a:rPr lang="cs-CZ" altLang="cs-CZ" sz="2000" b="1" dirty="0">
                <a:latin typeface="Arial" panose="020B0604020202020204" pitchFamily="34" charset="0"/>
                <a:cs typeface="Arial" panose="020B0604020202020204" pitchFamily="34" charset="0"/>
              </a:rPr>
              <a:t>hmotné i nehmotné předměty</a:t>
            </a:r>
            <a:r>
              <a:rPr lang="cs-CZ" altLang="cs-CZ" sz="2000" dirty="0">
                <a:latin typeface="Arial" panose="020B0604020202020204" pitchFamily="34" charset="0"/>
                <a:cs typeface="Arial" panose="020B0604020202020204" pitchFamily="34" charset="0"/>
              </a:rPr>
              <a:t> (</a:t>
            </a:r>
            <a:r>
              <a:rPr lang="cs-CZ" altLang="cs-CZ" sz="2000" i="1" dirty="0">
                <a:latin typeface="Arial" panose="020B0604020202020204" pitchFamily="34" charset="0"/>
                <a:cs typeface="Arial" panose="020B0604020202020204" pitchFamily="34" charset="0"/>
              </a:rPr>
              <a:t>res </a:t>
            </a:r>
            <a:r>
              <a:rPr lang="cs-CZ" altLang="cs-CZ" sz="2000" i="1" dirty="0" err="1">
                <a:latin typeface="Arial" panose="020B0604020202020204" pitchFamily="34" charset="0"/>
                <a:cs typeface="Arial" panose="020B0604020202020204" pitchFamily="34" charset="0"/>
              </a:rPr>
              <a:t>incorporales</a:t>
            </a:r>
            <a:r>
              <a:rPr lang="cs-CZ" altLang="cs-CZ" sz="2000" dirty="0">
                <a:latin typeface="Arial" panose="020B0604020202020204" pitchFamily="34" charset="0"/>
                <a:cs typeface="Arial" panose="020B0604020202020204" pitchFamily="34" charset="0"/>
              </a:rPr>
              <a:t>) – např. Rakousko, Francie, ČR (pohledávka, ochranná známka, patent, software)</a:t>
            </a:r>
          </a:p>
        </p:txBody>
      </p:sp>
    </p:spTree>
    <p:extLst>
      <p:ext uri="{BB962C8B-B14F-4D97-AF65-F5344CB8AC3E}">
        <p14:creationId xmlns:p14="http://schemas.microsoft.com/office/powerpoint/2010/main" val="305673625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9328" y="980728"/>
            <a:ext cx="8086635" cy="503261"/>
          </a:xfrm>
        </p:spPr>
        <p:txBody>
          <a:bodyPr rtlCol="0">
            <a:normAutofit/>
          </a:bodyPr>
          <a:lstStyle/>
          <a:p>
            <a:pPr marL="364109" fontAlgn="auto">
              <a:spcAft>
                <a:spcPts val="0"/>
              </a:spcAft>
              <a:defRPr/>
            </a:pPr>
            <a:r>
              <a:rPr lang="cs-CZ" dirty="0">
                <a:latin typeface="+mn-lt"/>
                <a:cs typeface="Times New Roman" panose="02020603050405020304" pitchFamily="18" charset="0"/>
              </a:rPr>
              <a:t>Věc dle OZ</a:t>
            </a:r>
          </a:p>
        </p:txBody>
      </p:sp>
      <p:sp>
        <p:nvSpPr>
          <p:cNvPr id="5123" name="Zástupný symbol pro obsah 2"/>
          <p:cNvSpPr>
            <a:spLocks noGrp="1"/>
          </p:cNvSpPr>
          <p:nvPr>
            <p:ph idx="1"/>
          </p:nvPr>
        </p:nvSpPr>
        <p:spPr>
          <a:xfrm>
            <a:off x="531968" y="1772816"/>
            <a:ext cx="7681354" cy="4680520"/>
          </a:xfrm>
        </p:spPr>
        <p:txBody>
          <a:bodyPr/>
          <a:lstStyle/>
          <a:p>
            <a:pPr algn="just">
              <a:lnSpc>
                <a:spcPct val="90000"/>
              </a:lnSpc>
              <a:buFont typeface="Arial" panose="020B0604020202020204" pitchFamily="34" charset="0"/>
              <a:buChar char="•"/>
              <a:defRPr/>
            </a:pPr>
            <a:r>
              <a:rPr lang="cs-CZ" altLang="cs-CZ" sz="2000" dirty="0">
                <a:latin typeface="+mj-lt"/>
                <a:cs typeface="Times New Roman" panose="02020603050405020304" pitchFamily="18" charset="0"/>
              </a:rPr>
              <a:t>§ 489: </a:t>
            </a:r>
            <a:r>
              <a:rPr lang="cs-CZ" altLang="cs-CZ" sz="2000" b="1" dirty="0">
                <a:latin typeface="+mj-lt"/>
                <a:cs typeface="Times New Roman" panose="02020603050405020304" pitchFamily="18" charset="0"/>
              </a:rPr>
              <a:t>věc v právním smyslu je vše, co je rozdílné od osoby a slouží potřebě lidí</a:t>
            </a:r>
          </a:p>
          <a:p>
            <a:pPr lvl="1" algn="just" eaLnBrk="1" hangingPunct="1">
              <a:lnSpc>
                <a:spcPct val="90000"/>
              </a:lnSpc>
            </a:pPr>
            <a:r>
              <a:rPr lang="cs-CZ" altLang="cs-CZ" sz="2000" dirty="0">
                <a:latin typeface="+mj-lt"/>
                <a:cs typeface="Times New Roman" charset="0"/>
              </a:rPr>
              <a:t>Široká koncepce zahrnující i nehmotné předměty</a:t>
            </a:r>
          </a:p>
          <a:p>
            <a:pPr lvl="1" algn="just" eaLnBrk="1" hangingPunct="1">
              <a:lnSpc>
                <a:spcPct val="90000"/>
              </a:lnSpc>
            </a:pPr>
            <a:r>
              <a:rPr lang="cs-CZ" altLang="cs-CZ" sz="2000" dirty="0">
                <a:latin typeface="+mj-lt"/>
                <a:cs typeface="Times New Roman" charset="0"/>
              </a:rPr>
              <a:t>Inspirační zdroj – OZO</a:t>
            </a:r>
          </a:p>
          <a:p>
            <a:pPr lvl="1" algn="just" eaLnBrk="1" hangingPunct="1">
              <a:lnSpc>
                <a:spcPct val="90000"/>
              </a:lnSpc>
            </a:pPr>
            <a:r>
              <a:rPr lang="cs-CZ" altLang="cs-CZ" sz="2000" dirty="0">
                <a:latin typeface="+mj-lt"/>
                <a:cs typeface="Times New Roman" charset="0"/>
              </a:rPr>
              <a:t>Jde ale spíše o programové prohlášení (historické důvody široké koncepce v OZO – odlišení člověka od právního objektu; srov. zrušení nevolnictví)</a:t>
            </a:r>
          </a:p>
          <a:p>
            <a:pPr lvl="1" algn="just" eaLnBrk="1" hangingPunct="1">
              <a:lnSpc>
                <a:spcPct val="90000"/>
              </a:lnSpc>
            </a:pPr>
            <a:r>
              <a:rPr lang="cs-CZ" altLang="cs-CZ" sz="2000" dirty="0">
                <a:latin typeface="+mj-lt"/>
                <a:cs typeface="Times New Roman" charset="0"/>
              </a:rPr>
              <a:t>Tato široká koncepce nemůže být přeceňována (srov. názory stávající rakouské nauky)</a:t>
            </a:r>
          </a:p>
          <a:p>
            <a:pPr lvl="1" algn="just" eaLnBrk="1" hangingPunct="1">
              <a:lnSpc>
                <a:spcPct val="90000"/>
              </a:lnSpc>
            </a:pPr>
            <a:r>
              <a:rPr lang="cs-CZ" altLang="cs-CZ" sz="2000" dirty="0">
                <a:latin typeface="+mj-lt"/>
                <a:cs typeface="Times New Roman" charset="0"/>
              </a:rPr>
              <a:t>Široké (či úzké) vymezení má vliv zejména na aplikaci ustanovení o </a:t>
            </a:r>
            <a:r>
              <a:rPr lang="cs-CZ" altLang="cs-CZ" sz="2000" b="1" dirty="0">
                <a:latin typeface="+mj-lt"/>
                <a:cs typeface="Times New Roman" charset="0"/>
              </a:rPr>
              <a:t>věcných právech</a:t>
            </a:r>
            <a:r>
              <a:rPr lang="cs-CZ" altLang="cs-CZ" sz="2000" dirty="0">
                <a:latin typeface="+mj-lt"/>
                <a:cs typeface="Times New Roman" charset="0"/>
              </a:rPr>
              <a:t> – srov. § 979 (podrobnější výklad v rámci výuky věcných práv)</a:t>
            </a:r>
          </a:p>
          <a:p>
            <a:pPr lvl="2" algn="just" eaLnBrk="1" hangingPunct="1">
              <a:lnSpc>
                <a:spcPct val="90000"/>
              </a:lnSpc>
            </a:pPr>
            <a:r>
              <a:rPr lang="cs-CZ" altLang="cs-CZ" sz="2000" b="1" dirty="0">
                <a:latin typeface="+mj-lt"/>
                <a:cs typeface="Times New Roman" charset="0"/>
              </a:rPr>
              <a:t>Ne vše, co je věcí, může být způsobilým objektem věcných práv (ne na každé věci mohou vznikat všechna věcná práva! – např. nelze zadržet pohledávku)</a:t>
            </a:r>
          </a:p>
        </p:txBody>
      </p:sp>
    </p:spTree>
    <p:extLst>
      <p:ext uri="{BB962C8B-B14F-4D97-AF65-F5344CB8AC3E}">
        <p14:creationId xmlns:p14="http://schemas.microsoft.com/office/powerpoint/2010/main" val="724700340"/>
      </p:ext>
    </p:extLst>
  </p:cSld>
  <p:clrMapOvr>
    <a:masterClrMapping/>
  </p:clrMapOvr>
  <p:transition spd="slow"/>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adpis 1"/>
          <p:cNvSpPr>
            <a:spLocks noGrp="1"/>
          </p:cNvSpPr>
          <p:nvPr>
            <p:ph type="title"/>
          </p:nvPr>
        </p:nvSpPr>
        <p:spPr>
          <a:xfrm>
            <a:off x="509589" y="980728"/>
            <a:ext cx="8086635" cy="647700"/>
          </a:xfrm>
        </p:spPr>
        <p:txBody>
          <a:bodyPr>
            <a:normAutofit/>
          </a:bodyPr>
          <a:lstStyle/>
          <a:p>
            <a:pPr marL="364109">
              <a:defRPr/>
            </a:pPr>
            <a:r>
              <a:rPr lang="cs-CZ" altLang="cs-CZ" dirty="0">
                <a:latin typeface="+mn-lt"/>
                <a:cs typeface="Times New Roman" panose="02020603050405020304" pitchFamily="18" charset="0"/>
              </a:rPr>
              <a:t>Není věcí</a:t>
            </a:r>
          </a:p>
        </p:txBody>
      </p:sp>
      <p:sp>
        <p:nvSpPr>
          <p:cNvPr id="6147" name="Zástupný symbol pro obsah 2"/>
          <p:cNvSpPr>
            <a:spLocks noGrp="1"/>
          </p:cNvSpPr>
          <p:nvPr>
            <p:ph idx="1"/>
          </p:nvPr>
        </p:nvSpPr>
        <p:spPr>
          <a:xfrm>
            <a:off x="509589" y="1844824"/>
            <a:ext cx="8082321" cy="4287689"/>
          </a:xfrm>
        </p:spPr>
        <p:txBody>
          <a:bodyPr/>
          <a:lstStyle/>
          <a:p>
            <a:pPr algn="just">
              <a:lnSpc>
                <a:spcPct val="90000"/>
              </a:lnSpc>
              <a:buFont typeface="Arial" panose="020B0604020202020204" pitchFamily="34" charset="0"/>
              <a:buChar char="•"/>
              <a:defRPr/>
            </a:pPr>
            <a:r>
              <a:rPr lang="cs-CZ" altLang="cs-CZ" sz="2000" dirty="0">
                <a:latin typeface="Arial" panose="020B0604020202020204" pitchFamily="34" charset="0"/>
                <a:cs typeface="Arial" panose="020B0604020202020204" pitchFamily="34" charset="0"/>
              </a:rPr>
              <a:t>Obecné vymezení doplněno o tzv. negativní definici věci – § 493 a 494</a:t>
            </a:r>
          </a:p>
          <a:p>
            <a:pPr algn="just">
              <a:lnSpc>
                <a:spcPct val="90000"/>
              </a:lnSpc>
              <a:buFont typeface="Arial" panose="020B0604020202020204" pitchFamily="34" charset="0"/>
              <a:buChar char="•"/>
              <a:defRPr/>
            </a:pPr>
            <a:r>
              <a:rPr lang="cs-CZ" altLang="cs-CZ" sz="2000" dirty="0">
                <a:latin typeface="Arial" panose="020B0604020202020204" pitchFamily="34" charset="0"/>
                <a:cs typeface="Arial" panose="020B0604020202020204" pitchFamily="34" charset="0"/>
              </a:rPr>
              <a:t>§ 493: </a:t>
            </a:r>
            <a:r>
              <a:rPr lang="cs-CZ" altLang="cs-CZ" sz="2000" b="1" dirty="0">
                <a:latin typeface="Arial" panose="020B0604020202020204" pitchFamily="34" charset="0"/>
                <a:cs typeface="Arial" panose="020B0604020202020204" pitchFamily="34" charset="0"/>
              </a:rPr>
              <a:t>lidské tělo ani jeho oddělené části nejsou věcí</a:t>
            </a:r>
            <a:r>
              <a:rPr lang="cs-CZ" altLang="cs-CZ" sz="2000" dirty="0">
                <a:latin typeface="Arial" panose="020B0604020202020204" pitchFamily="34" charset="0"/>
                <a:cs typeface="Arial" panose="020B0604020202020204" pitchFamily="34" charset="0"/>
              </a:rPr>
              <a:t>, a to ani po smrti člověka</a:t>
            </a:r>
          </a:p>
          <a:p>
            <a:pPr lvl="1" algn="just" eaLnBrk="1" hangingPunct="1">
              <a:lnSpc>
                <a:spcPct val="90000"/>
              </a:lnSpc>
            </a:pPr>
            <a:r>
              <a:rPr lang="cs-CZ" altLang="cs-CZ" sz="2000" dirty="0">
                <a:latin typeface="Arial" panose="020B0604020202020204" pitchFamily="34" charset="0"/>
                <a:cs typeface="Arial" panose="020B0604020202020204" pitchFamily="34" charset="0"/>
              </a:rPr>
              <a:t>Sporné případy – historické nálezy (kosterní pozůstatky), mumie atd.</a:t>
            </a:r>
          </a:p>
          <a:p>
            <a:pPr lvl="1" algn="just" eaLnBrk="1" hangingPunct="1">
              <a:lnSpc>
                <a:spcPct val="90000"/>
              </a:lnSpc>
            </a:pPr>
            <a:r>
              <a:rPr lang="cs-CZ" altLang="cs-CZ" sz="2000" dirty="0">
                <a:latin typeface="Arial" panose="020B0604020202020204" pitchFamily="34" charset="0"/>
                <a:cs typeface="Arial" panose="020B0604020202020204" pitchFamily="34" charset="0"/>
              </a:rPr>
              <a:t>Umělé náhrady a doplňky lidského těla – v principu se na ně pohlíží jako na části lidského těla, dokud existuje jejich spojení s tělem (srov. ale existenci zvláštních – veřejnoprávních – předpisů, např. zákon o zdravotních službách a zákon č. 123/2000 Sb., o zdravotnických prostředcích)</a:t>
            </a:r>
          </a:p>
          <a:p>
            <a:pPr lvl="1" algn="just" eaLnBrk="1" hangingPunct="1">
              <a:lnSpc>
                <a:spcPct val="90000"/>
              </a:lnSpc>
            </a:pPr>
            <a:r>
              <a:rPr lang="cs-CZ" altLang="cs-CZ" sz="2000" dirty="0">
                <a:latin typeface="Arial" panose="020B0604020202020204" pitchFamily="34" charset="0"/>
                <a:cs typeface="Arial" panose="020B0604020202020204" pitchFamily="34" charset="0"/>
              </a:rPr>
              <a:t>§ 112: nakládání s určitými oddělenými částmi těla (fikce, že takové části těla jsou pro účely právních dispozic věcmi movitými)</a:t>
            </a:r>
          </a:p>
          <a:p>
            <a:pPr lvl="1" algn="just" eaLnBrk="1" hangingPunct="1">
              <a:lnSpc>
                <a:spcPct val="90000"/>
              </a:lnSpc>
            </a:pPr>
            <a:r>
              <a:rPr lang="cs-CZ" altLang="cs-CZ" sz="2000" i="1" dirty="0">
                <a:latin typeface="Arial" panose="020B0604020202020204" pitchFamily="34" charset="0"/>
                <a:cs typeface="Arial" panose="020B0604020202020204" pitchFamily="34" charset="0"/>
              </a:rPr>
              <a:t>Veřejnoprávní úprava – zákon č. 285/2002 Sb. (transplantační zákon) – § 28</a:t>
            </a:r>
          </a:p>
        </p:txBody>
      </p:sp>
    </p:spTree>
    <p:extLst>
      <p:ext uri="{BB962C8B-B14F-4D97-AF65-F5344CB8AC3E}">
        <p14:creationId xmlns:p14="http://schemas.microsoft.com/office/powerpoint/2010/main" val="41905043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0625" y="908720"/>
            <a:ext cx="7681354" cy="562525"/>
          </a:xfrm>
        </p:spPr>
        <p:txBody>
          <a:bodyPr rtlCol="0">
            <a:normAutofit/>
          </a:bodyPr>
          <a:lstStyle/>
          <a:p>
            <a:pPr marL="364109" fontAlgn="auto">
              <a:spcAft>
                <a:spcPts val="0"/>
              </a:spcAft>
              <a:defRPr/>
            </a:pPr>
            <a:r>
              <a:rPr lang="cs-CZ" dirty="0">
                <a:latin typeface="+mn-lt"/>
                <a:cs typeface="Times New Roman" panose="02020603050405020304" pitchFamily="18" charset="0"/>
              </a:rPr>
              <a:t>Definiční znaky věci</a:t>
            </a:r>
          </a:p>
        </p:txBody>
      </p:sp>
      <p:sp>
        <p:nvSpPr>
          <p:cNvPr id="3" name="Zástupný symbol pro obsah 2"/>
          <p:cNvSpPr>
            <a:spLocks noGrp="1"/>
          </p:cNvSpPr>
          <p:nvPr>
            <p:ph idx="1"/>
          </p:nvPr>
        </p:nvSpPr>
        <p:spPr>
          <a:xfrm>
            <a:off x="395536" y="1615261"/>
            <a:ext cx="8568952" cy="4023722"/>
          </a:xfrm>
        </p:spPr>
        <p:txBody>
          <a:bodyPr rtlCol="0">
            <a:noAutofit/>
          </a:bodyPr>
          <a:lstStyle/>
          <a:p>
            <a:pPr algn="just" fontAlgn="auto">
              <a:lnSpc>
                <a:spcPct val="90000"/>
              </a:lnSpc>
              <a:spcAft>
                <a:spcPts val="0"/>
              </a:spcAft>
              <a:buFont typeface="Arial" panose="020B0604020202020204" pitchFamily="34" charset="0"/>
              <a:buChar char="•"/>
              <a:defRPr/>
            </a:pPr>
            <a:r>
              <a:rPr lang="cs-CZ" sz="2000" b="1" dirty="0">
                <a:cs typeface="Times New Roman" panose="02020603050405020304" pitchFamily="18" charset="0"/>
              </a:rPr>
              <a:t>Definiční znaky věci</a:t>
            </a:r>
          </a:p>
          <a:p>
            <a:pPr lvl="1" algn="just" fontAlgn="auto">
              <a:lnSpc>
                <a:spcPct val="90000"/>
              </a:lnSpc>
              <a:spcAft>
                <a:spcPts val="0"/>
              </a:spcAft>
              <a:buFont typeface="Arial" panose="020B0604020202020204" pitchFamily="34" charset="0"/>
              <a:buChar char="–"/>
              <a:defRPr/>
            </a:pPr>
            <a:r>
              <a:rPr lang="cs-CZ" sz="2000" b="1" dirty="0">
                <a:cs typeface="Times New Roman" panose="02020603050405020304" pitchFamily="18" charset="0"/>
              </a:rPr>
              <a:t>Odlišnost</a:t>
            </a:r>
            <a:r>
              <a:rPr lang="cs-CZ" sz="2000" dirty="0">
                <a:cs typeface="Times New Roman" panose="02020603050405020304" pitchFamily="18" charset="0"/>
              </a:rPr>
              <a:t> od osoby (lidského těla či jeho části) a živého zvířete</a:t>
            </a:r>
          </a:p>
          <a:p>
            <a:pPr lvl="1" algn="just" fontAlgn="auto">
              <a:lnSpc>
                <a:spcPct val="90000"/>
              </a:lnSpc>
              <a:spcAft>
                <a:spcPts val="0"/>
              </a:spcAft>
              <a:buFont typeface="Arial" panose="020B0604020202020204" pitchFamily="34" charset="0"/>
              <a:buChar char="–"/>
              <a:defRPr/>
            </a:pPr>
            <a:r>
              <a:rPr lang="cs-CZ" sz="2000" b="1" dirty="0">
                <a:cs typeface="Times New Roman" panose="02020603050405020304" pitchFamily="18" charset="0"/>
              </a:rPr>
              <a:t>Užitečnost</a:t>
            </a:r>
            <a:r>
              <a:rPr lang="cs-CZ" sz="2000" dirty="0">
                <a:cs typeface="Times New Roman" panose="02020603050405020304" pitchFamily="18" charset="0"/>
              </a:rPr>
              <a:t> (v objektivním smyslu), tj. způsobilost přinášet užitek – hospodářský, estetický,  vzdělávací apod.</a:t>
            </a:r>
          </a:p>
          <a:p>
            <a:pPr lvl="2" algn="just">
              <a:lnSpc>
                <a:spcPct val="90000"/>
              </a:lnSpc>
              <a:buFont typeface="Arial" panose="020B0604020202020204" pitchFamily="34" charset="0"/>
              <a:buChar char="–"/>
              <a:defRPr/>
            </a:pPr>
            <a:r>
              <a:rPr lang="cs-CZ" sz="2000" dirty="0">
                <a:cs typeface="Times New Roman" panose="02020603050405020304" pitchFamily="18" charset="0"/>
              </a:rPr>
              <a:t>Srov. § 3 odst. 1 </a:t>
            </a:r>
          </a:p>
          <a:p>
            <a:pPr lvl="1" algn="just" fontAlgn="auto">
              <a:lnSpc>
                <a:spcPct val="90000"/>
              </a:lnSpc>
              <a:spcAft>
                <a:spcPts val="0"/>
              </a:spcAft>
              <a:buFont typeface="Arial" panose="020B0604020202020204" pitchFamily="34" charset="0"/>
              <a:buChar char="–"/>
              <a:defRPr/>
            </a:pPr>
            <a:r>
              <a:rPr lang="cs-CZ" sz="2000" b="1" dirty="0">
                <a:cs typeface="Times New Roman" panose="02020603050405020304" pitchFamily="18" charset="0"/>
              </a:rPr>
              <a:t>U věcí hmotných dále: </a:t>
            </a:r>
          </a:p>
          <a:p>
            <a:pPr lvl="2" algn="just" fontAlgn="auto">
              <a:lnSpc>
                <a:spcPct val="90000"/>
              </a:lnSpc>
              <a:spcAft>
                <a:spcPts val="0"/>
              </a:spcAft>
              <a:buFont typeface="Arial" panose="020B0604020202020204" pitchFamily="34" charset="0"/>
              <a:buChar char="•"/>
              <a:defRPr/>
            </a:pPr>
            <a:r>
              <a:rPr lang="cs-CZ" sz="2000" b="1" dirty="0" smtClean="0">
                <a:cs typeface="Times New Roman" panose="02020603050405020304" pitchFamily="18" charset="0"/>
              </a:rPr>
              <a:t> Ovladatelnost</a:t>
            </a:r>
            <a:r>
              <a:rPr lang="cs-CZ" sz="2000" dirty="0" smtClean="0">
                <a:cs typeface="Times New Roman" panose="02020603050405020304" pitchFamily="18" charset="0"/>
              </a:rPr>
              <a:t> </a:t>
            </a:r>
            <a:r>
              <a:rPr lang="cs-CZ" sz="2000" dirty="0">
                <a:cs typeface="Times New Roman" panose="02020603050405020304" pitchFamily="18" charset="0"/>
              </a:rPr>
              <a:t>(v objektivním smyslu), tj. objektivní možnost dostat daný předmět do sféry lidského vlivu – např. možnost využití vodní energie (srov. planety, vesmírný materiál atd.); tento prvek však do určité míry vystupuje i u věcí nehmotných (např. způsobilost pohledávky být postoupena)</a:t>
            </a:r>
            <a:endParaRPr lang="cs-CZ" sz="2000" b="1" dirty="0">
              <a:cs typeface="Times New Roman" panose="02020603050405020304" pitchFamily="18" charset="0"/>
            </a:endParaRPr>
          </a:p>
          <a:p>
            <a:pPr lvl="2" algn="just" fontAlgn="auto">
              <a:lnSpc>
                <a:spcPct val="90000"/>
              </a:lnSpc>
              <a:spcAft>
                <a:spcPts val="0"/>
              </a:spcAft>
              <a:buFont typeface="Arial" panose="020B0604020202020204" pitchFamily="34" charset="0"/>
              <a:buChar char="•"/>
              <a:defRPr/>
            </a:pPr>
            <a:r>
              <a:rPr lang="cs-CZ" sz="2000" b="1" dirty="0" smtClean="0">
                <a:cs typeface="Times New Roman" panose="02020603050405020304" pitchFamily="18" charset="0"/>
              </a:rPr>
              <a:t> Samostatná </a:t>
            </a:r>
            <a:r>
              <a:rPr lang="cs-CZ" sz="2000" b="1" dirty="0">
                <a:cs typeface="Times New Roman" panose="02020603050405020304" pitchFamily="18" charset="0"/>
              </a:rPr>
              <a:t>existence </a:t>
            </a:r>
            <a:r>
              <a:rPr lang="cs-CZ" sz="2000" dirty="0">
                <a:cs typeface="Times New Roman" panose="02020603050405020304" pitchFamily="18" charset="0"/>
              </a:rPr>
              <a:t>ve vnějším světě (ne jako část jiného předmětu); tento prvek však do určité míry vystupuje i u věcí nehmotných (např. odlišitelnost patentu či ochranné známky)</a:t>
            </a:r>
            <a:endParaRPr lang="cs-CZ" sz="2000" b="1" dirty="0">
              <a:cs typeface="Times New Roman" panose="02020603050405020304" pitchFamily="18" charset="0"/>
            </a:endParaRPr>
          </a:p>
          <a:p>
            <a:pPr marL="270994" lvl="1" indent="-270994" algn="just">
              <a:spcBef>
                <a:spcPts val="1000"/>
              </a:spcBef>
              <a:buFont typeface="Arial" panose="020B0604020202020204" pitchFamily="34" charset="0"/>
              <a:buChar char="•"/>
              <a:defRPr/>
            </a:pPr>
            <a:r>
              <a:rPr lang="cs-CZ" sz="2000" b="1" dirty="0" smtClean="0">
                <a:cs typeface="Times New Roman" panose="02020603050405020304" pitchFamily="18" charset="0"/>
              </a:rPr>
              <a:t>V </a:t>
            </a:r>
            <a:r>
              <a:rPr lang="cs-CZ" sz="2000" b="1" dirty="0">
                <a:cs typeface="Times New Roman" panose="02020603050405020304" pitchFamily="18" charset="0"/>
              </a:rPr>
              <a:t>pochybnostech</a:t>
            </a:r>
            <a:r>
              <a:rPr lang="cs-CZ" sz="2000" dirty="0">
                <a:cs typeface="Times New Roman" panose="02020603050405020304" pitchFamily="18" charset="0"/>
              </a:rPr>
              <a:t> se případ posoudí dle </a:t>
            </a:r>
            <a:r>
              <a:rPr lang="cs-CZ" sz="2000" b="1" dirty="0">
                <a:cs typeface="Times New Roman" panose="02020603050405020304" pitchFamily="18" charset="0"/>
              </a:rPr>
              <a:t>zvyklostí a názorů právního styku</a:t>
            </a:r>
          </a:p>
        </p:txBody>
      </p:sp>
    </p:spTree>
    <p:extLst>
      <p:ext uri="{BB962C8B-B14F-4D97-AF65-F5344CB8AC3E}">
        <p14:creationId xmlns:p14="http://schemas.microsoft.com/office/powerpoint/2010/main" val="266854551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adpis 1"/>
          <p:cNvSpPr>
            <a:spLocks noGrp="1"/>
          </p:cNvSpPr>
          <p:nvPr>
            <p:ph type="title"/>
          </p:nvPr>
        </p:nvSpPr>
        <p:spPr>
          <a:xfrm>
            <a:off x="505275" y="980728"/>
            <a:ext cx="8086635" cy="647700"/>
          </a:xfrm>
        </p:spPr>
        <p:txBody>
          <a:bodyPr>
            <a:normAutofit/>
          </a:bodyPr>
          <a:lstStyle/>
          <a:p>
            <a:pPr marL="364109">
              <a:defRPr/>
            </a:pPr>
            <a:r>
              <a:rPr lang="cs-CZ" altLang="cs-CZ" dirty="0">
                <a:cs typeface="Times New Roman" panose="02020603050405020304" pitchFamily="18" charset="0"/>
              </a:rPr>
              <a:t>Majetek a jmění</a:t>
            </a:r>
          </a:p>
        </p:txBody>
      </p:sp>
      <p:sp>
        <p:nvSpPr>
          <p:cNvPr id="12291" name="Zástupný symbol pro obsah 2"/>
          <p:cNvSpPr>
            <a:spLocks noGrp="1"/>
          </p:cNvSpPr>
          <p:nvPr>
            <p:ph idx="1"/>
          </p:nvPr>
        </p:nvSpPr>
        <p:spPr>
          <a:xfrm>
            <a:off x="509589" y="1844824"/>
            <a:ext cx="8082321" cy="4287689"/>
          </a:xfrm>
        </p:spPr>
        <p:txBody>
          <a:bodyPr>
            <a:normAutofit/>
          </a:bodyPr>
          <a:lstStyle/>
          <a:p>
            <a:pPr algn="just">
              <a:lnSpc>
                <a:spcPct val="110000"/>
              </a:lnSpc>
              <a:buFont typeface="Arial" panose="020B0604020202020204" pitchFamily="34" charset="0"/>
              <a:buChar char="•"/>
              <a:defRPr/>
            </a:pPr>
            <a:r>
              <a:rPr lang="cs-CZ" altLang="cs-CZ" sz="2000" dirty="0">
                <a:cs typeface="Times New Roman" panose="02020603050405020304" pitchFamily="18" charset="0"/>
              </a:rPr>
              <a:t>§ 495: souhrn všeho, co osobě patří, tvoří její majetek; jmění osoby tvoří souhrn jejího majetku a jejích dluhů (např. společné jmění manželů dle § 708 </a:t>
            </a:r>
            <a:r>
              <a:rPr lang="cs-CZ" altLang="cs-CZ" sz="2000" dirty="0" err="1">
                <a:cs typeface="Times New Roman" panose="02020603050405020304" pitchFamily="18" charset="0"/>
              </a:rPr>
              <a:t>an</a:t>
            </a:r>
            <a:r>
              <a:rPr lang="cs-CZ" altLang="cs-CZ" sz="2000" dirty="0">
                <a:cs typeface="Times New Roman" panose="02020603050405020304" pitchFamily="18" charset="0"/>
              </a:rPr>
              <a:t>.)</a:t>
            </a:r>
          </a:p>
          <a:p>
            <a:pPr lvl="1" algn="just">
              <a:lnSpc>
                <a:spcPct val="80000"/>
              </a:lnSpc>
              <a:defRPr/>
            </a:pPr>
            <a:r>
              <a:rPr lang="cs-CZ" altLang="cs-CZ" sz="2000" b="1" dirty="0">
                <a:cs typeface="Times New Roman" charset="0"/>
              </a:rPr>
              <a:t>Majetek</a:t>
            </a:r>
            <a:r>
              <a:rPr lang="cs-CZ" altLang="cs-CZ" sz="2000" dirty="0">
                <a:cs typeface="Times New Roman" charset="0"/>
              </a:rPr>
              <a:t> = </a:t>
            </a:r>
            <a:r>
              <a:rPr lang="cs-CZ" altLang="cs-CZ" sz="2000" b="1" dirty="0">
                <a:cs typeface="Times New Roman" charset="0"/>
              </a:rPr>
              <a:t>aktiva</a:t>
            </a:r>
          </a:p>
          <a:p>
            <a:pPr lvl="1" algn="just">
              <a:lnSpc>
                <a:spcPct val="80000"/>
              </a:lnSpc>
              <a:defRPr/>
            </a:pPr>
            <a:r>
              <a:rPr lang="cs-CZ" altLang="cs-CZ" sz="2000" b="1" dirty="0">
                <a:cs typeface="Times New Roman" charset="0"/>
              </a:rPr>
              <a:t>Jmění</a:t>
            </a:r>
            <a:r>
              <a:rPr lang="cs-CZ" altLang="cs-CZ" sz="2000" dirty="0">
                <a:cs typeface="Times New Roman" charset="0"/>
              </a:rPr>
              <a:t> = </a:t>
            </a:r>
            <a:r>
              <a:rPr lang="cs-CZ" altLang="cs-CZ" sz="2000" b="1" dirty="0">
                <a:cs typeface="Times New Roman" charset="0"/>
              </a:rPr>
              <a:t>souhrn aktiv a pas</a:t>
            </a:r>
            <a:r>
              <a:rPr lang="cs-CZ" altLang="cs-CZ" sz="2000" b="1" dirty="0">
                <a:cs typeface="Times New Roman" panose="02020603050405020304" pitchFamily="18" charset="0"/>
              </a:rPr>
              <a:t>iv (dluhů)</a:t>
            </a:r>
          </a:p>
          <a:p>
            <a:pPr algn="just">
              <a:lnSpc>
                <a:spcPct val="110000"/>
              </a:lnSpc>
              <a:buFont typeface="Arial" panose="020B0604020202020204" pitchFamily="34" charset="0"/>
              <a:buChar char="•"/>
              <a:defRPr/>
            </a:pPr>
            <a:r>
              <a:rPr lang="cs-CZ" altLang="cs-CZ" sz="2000" dirty="0">
                <a:cs typeface="Times New Roman" panose="02020603050405020304" pitchFamily="18" charset="0"/>
              </a:rPr>
              <a:t>Místy </a:t>
            </a:r>
            <a:r>
              <a:rPr lang="cs-CZ" altLang="cs-CZ" sz="2000" b="1" dirty="0">
                <a:cs typeface="Times New Roman" panose="02020603050405020304" pitchFamily="18" charset="0"/>
              </a:rPr>
              <a:t>nesprávná terminologie zákona</a:t>
            </a:r>
            <a:r>
              <a:rPr lang="cs-CZ" altLang="cs-CZ" sz="2000" dirty="0">
                <a:cs typeface="Times New Roman" panose="02020603050405020304" pitchFamily="18" charset="0"/>
              </a:rPr>
              <a:t>, např.</a:t>
            </a:r>
          </a:p>
          <a:p>
            <a:pPr lvl="1" algn="just">
              <a:lnSpc>
                <a:spcPct val="80000"/>
              </a:lnSpc>
              <a:defRPr/>
            </a:pPr>
            <a:r>
              <a:rPr lang="cs-CZ" altLang="cs-CZ" sz="2000" dirty="0">
                <a:cs typeface="Times New Roman" charset="0"/>
              </a:rPr>
              <a:t>§ 1400 </a:t>
            </a:r>
            <a:r>
              <a:rPr lang="cs-CZ" altLang="cs-CZ" sz="2000" dirty="0" err="1">
                <a:cs typeface="Times New Roman" charset="0"/>
              </a:rPr>
              <a:t>an</a:t>
            </a:r>
            <a:r>
              <a:rPr lang="cs-CZ" altLang="cs-CZ" sz="2000" dirty="0">
                <a:cs typeface="Times New Roman" charset="0"/>
              </a:rPr>
              <a:t>.: správa cizího </a:t>
            </a:r>
            <a:r>
              <a:rPr lang="cs-CZ" altLang="cs-CZ" sz="2000" b="1" dirty="0">
                <a:cs typeface="Times New Roman" charset="0"/>
              </a:rPr>
              <a:t>majetku</a:t>
            </a:r>
            <a:r>
              <a:rPr lang="cs-CZ" altLang="cs-CZ" sz="2000" dirty="0">
                <a:cs typeface="Times New Roman" charset="0"/>
              </a:rPr>
              <a:t> – správně má být správa cizího </a:t>
            </a:r>
            <a:r>
              <a:rPr lang="cs-CZ" altLang="cs-CZ" sz="2000" b="1" dirty="0">
                <a:cs typeface="Times New Roman" charset="0"/>
              </a:rPr>
              <a:t>jmění</a:t>
            </a:r>
          </a:p>
          <a:p>
            <a:pPr lvl="1" algn="just">
              <a:lnSpc>
                <a:spcPct val="80000"/>
              </a:lnSpc>
              <a:defRPr/>
            </a:pPr>
            <a:r>
              <a:rPr lang="cs-CZ" altLang="cs-CZ" sz="2000" dirty="0">
                <a:cs typeface="Times New Roman" charset="0"/>
              </a:rPr>
              <a:t>§ 729: nakládání s </a:t>
            </a:r>
            <a:r>
              <a:rPr lang="cs-CZ" altLang="cs-CZ" sz="2000" b="1" dirty="0">
                <a:cs typeface="Times New Roman" charset="0"/>
              </a:rPr>
              <a:t>majetkem</a:t>
            </a:r>
            <a:r>
              <a:rPr lang="cs-CZ" altLang="cs-CZ" sz="2000" dirty="0">
                <a:cs typeface="Times New Roman" charset="0"/>
              </a:rPr>
              <a:t> – správně má být nakládání se </a:t>
            </a:r>
            <a:r>
              <a:rPr lang="cs-CZ" altLang="cs-CZ" sz="2000" b="1" dirty="0">
                <a:cs typeface="Times New Roman" charset="0"/>
              </a:rPr>
              <a:t>jměním</a:t>
            </a:r>
          </a:p>
        </p:txBody>
      </p:sp>
    </p:spTree>
    <p:extLst>
      <p:ext uri="{BB962C8B-B14F-4D97-AF65-F5344CB8AC3E}">
        <p14:creationId xmlns:p14="http://schemas.microsoft.com/office/powerpoint/2010/main" val="93740826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505275" y="908720"/>
            <a:ext cx="8086635" cy="504056"/>
          </a:xfrm>
        </p:spPr>
        <p:txBody>
          <a:bodyPr>
            <a:normAutofit/>
          </a:bodyPr>
          <a:lstStyle/>
          <a:p>
            <a:pPr marL="364109">
              <a:defRPr/>
            </a:pPr>
            <a:r>
              <a:rPr lang="cs-CZ" altLang="cs-CZ" dirty="0">
                <a:latin typeface="+mn-lt"/>
                <a:cs typeface="Times New Roman" panose="02020603050405020304" pitchFamily="18" charset="0"/>
              </a:rPr>
              <a:t>Rozdělení věcí</a:t>
            </a:r>
          </a:p>
        </p:txBody>
      </p:sp>
      <p:sp>
        <p:nvSpPr>
          <p:cNvPr id="13315" name="Rectangle 3"/>
          <p:cNvSpPr>
            <a:spLocks noGrp="1" noChangeArrowheads="1"/>
          </p:cNvSpPr>
          <p:nvPr>
            <p:ph idx="1"/>
          </p:nvPr>
        </p:nvSpPr>
        <p:spPr>
          <a:xfrm>
            <a:off x="509589" y="1556792"/>
            <a:ext cx="8082321" cy="4431705"/>
          </a:xfrm>
        </p:spPr>
        <p:txBody>
          <a:bodyPr>
            <a:noAutofit/>
          </a:bodyPr>
          <a:lstStyle/>
          <a:p>
            <a:pPr algn="just">
              <a:lnSpc>
                <a:spcPct val="120000"/>
              </a:lnSpc>
              <a:buFont typeface="Arial" panose="020B0604020202020204" pitchFamily="34" charset="0"/>
              <a:buChar char="•"/>
              <a:defRPr/>
            </a:pPr>
            <a:r>
              <a:rPr lang="cs-CZ" altLang="cs-CZ" sz="1800" dirty="0">
                <a:latin typeface="Arial" panose="020B0604020202020204" pitchFamily="34" charset="0"/>
                <a:cs typeface="Arial" panose="020B0604020202020204" pitchFamily="34" charset="0"/>
              </a:rPr>
              <a:t>Obecně dle různých kritérií – ne všechna však mají zásadní praktický význam</a:t>
            </a:r>
          </a:p>
          <a:p>
            <a:pPr algn="just">
              <a:lnSpc>
                <a:spcPct val="120000"/>
              </a:lnSpc>
              <a:buFont typeface="Arial" panose="020B0604020202020204" pitchFamily="34" charset="0"/>
              <a:buChar char="•"/>
              <a:defRPr/>
            </a:pPr>
            <a:r>
              <a:rPr lang="cs-CZ" altLang="cs-CZ" sz="1800" b="1" dirty="0">
                <a:latin typeface="Arial" panose="020B0604020202020204" pitchFamily="34" charset="0"/>
                <a:cs typeface="Arial" panose="020B0604020202020204" pitchFamily="34" charset="0"/>
              </a:rPr>
              <a:t>Evidované a neevidované ve veřejném seznamu </a:t>
            </a:r>
            <a:r>
              <a:rPr lang="cs-CZ" altLang="cs-CZ" sz="1800" dirty="0">
                <a:latin typeface="Arial" panose="020B0604020202020204" pitchFamily="34" charset="0"/>
                <a:cs typeface="Arial" panose="020B0604020202020204" pitchFamily="34" charset="0"/>
              </a:rPr>
              <a:t>(srov. § 980 </a:t>
            </a:r>
            <a:r>
              <a:rPr lang="cs-CZ" altLang="cs-CZ" sz="1800" dirty="0" err="1">
                <a:latin typeface="Arial" panose="020B0604020202020204" pitchFamily="34" charset="0"/>
                <a:cs typeface="Arial" panose="020B0604020202020204" pitchFamily="34" charset="0"/>
              </a:rPr>
              <a:t>an</a:t>
            </a:r>
            <a:r>
              <a:rPr lang="cs-CZ" altLang="cs-CZ" sz="1800" dirty="0">
                <a:latin typeface="Arial" panose="020B0604020202020204" pitchFamily="34" charset="0"/>
                <a:cs typeface="Arial" panose="020B0604020202020204" pitchFamily="34" charset="0"/>
              </a:rPr>
              <a:t>.) </a:t>
            </a:r>
          </a:p>
          <a:p>
            <a:pPr lvl="1" algn="just" eaLnBrk="1" hangingPunct="1"/>
            <a:r>
              <a:rPr lang="cs-CZ" altLang="cs-CZ" sz="1800" dirty="0">
                <a:latin typeface="Arial" panose="020B0604020202020204" pitchFamily="34" charset="0"/>
                <a:cs typeface="Arial" panose="020B0604020202020204" pitchFamily="34" charset="0"/>
              </a:rPr>
              <a:t>Důležitá </a:t>
            </a:r>
            <a:r>
              <a:rPr lang="cs-CZ" altLang="cs-CZ" sz="1800" b="1" dirty="0">
                <a:latin typeface="Arial" panose="020B0604020202020204" pitchFamily="34" charset="0"/>
                <a:cs typeface="Arial" panose="020B0604020202020204" pitchFamily="34" charset="0"/>
              </a:rPr>
              <a:t>publicita</a:t>
            </a:r>
            <a:r>
              <a:rPr lang="cs-CZ" altLang="cs-CZ" sz="1800" dirty="0">
                <a:latin typeface="Arial" panose="020B0604020202020204" pitchFamily="34" charset="0"/>
                <a:cs typeface="Arial" panose="020B0604020202020204" pitchFamily="34" charset="0"/>
              </a:rPr>
              <a:t> evidovaných věcí, resp. práv k těmto věcem – vliv na ochranu dobré víry 3. osob</a:t>
            </a:r>
          </a:p>
          <a:p>
            <a:pPr algn="just">
              <a:lnSpc>
                <a:spcPct val="130000"/>
              </a:lnSpc>
              <a:buFont typeface="Arial" panose="020B0604020202020204" pitchFamily="34" charset="0"/>
              <a:buChar char="•"/>
              <a:defRPr/>
            </a:pPr>
            <a:r>
              <a:rPr lang="cs-CZ" altLang="cs-CZ" sz="1800" b="1" dirty="0">
                <a:latin typeface="Arial" panose="020B0604020202020204" pitchFamily="34" charset="0"/>
                <a:cs typeface="Arial" panose="020B0604020202020204" pitchFamily="34" charset="0"/>
              </a:rPr>
              <a:t>Hmotné a nehmotné </a:t>
            </a:r>
            <a:r>
              <a:rPr lang="cs-CZ" altLang="cs-CZ" sz="1800" dirty="0">
                <a:latin typeface="Arial" panose="020B0604020202020204" pitchFamily="34" charset="0"/>
                <a:cs typeface="Arial" panose="020B0604020202020204" pitchFamily="34" charset="0"/>
              </a:rPr>
              <a:t>(§ 496); význam zejm. u věcných práv (srov. § 979)</a:t>
            </a:r>
          </a:p>
          <a:p>
            <a:pPr lvl="1" algn="just" eaLnBrk="1" hangingPunct="1"/>
            <a:r>
              <a:rPr lang="cs-CZ" altLang="cs-CZ" sz="1800" dirty="0">
                <a:latin typeface="Arial" panose="020B0604020202020204" pitchFamily="34" charset="0"/>
                <a:cs typeface="Arial" panose="020B0604020202020204" pitchFamily="34" charset="0"/>
              </a:rPr>
              <a:t>Hmotná věc je ovladatelná část vnějšího světa, která má povahu samostatného předmětu</a:t>
            </a:r>
          </a:p>
          <a:p>
            <a:pPr lvl="1" algn="just" eaLnBrk="1" hangingPunct="1"/>
            <a:r>
              <a:rPr lang="cs-CZ" altLang="cs-CZ" sz="1800" dirty="0">
                <a:latin typeface="Arial" panose="020B0604020202020204" pitchFamily="34" charset="0"/>
                <a:cs typeface="Arial" panose="020B0604020202020204" pitchFamily="34" charset="0"/>
              </a:rPr>
              <a:t>Nehmotná věc je právo, jehož povaha to připouští (tj. právo majetkové, nikoli právo osobní) a jiná věc bez hmotné podstaty (ochranná známka, know-how, klientela, receptury)</a:t>
            </a:r>
          </a:p>
          <a:p>
            <a:pPr algn="just">
              <a:lnSpc>
                <a:spcPct val="130000"/>
              </a:lnSpc>
              <a:buFont typeface="Arial" panose="020B0604020202020204" pitchFamily="34" charset="0"/>
              <a:buChar char="•"/>
              <a:defRPr/>
            </a:pPr>
            <a:r>
              <a:rPr lang="cs-CZ" altLang="cs-CZ" sz="1800" b="1" dirty="0">
                <a:latin typeface="Arial" panose="020B0604020202020204" pitchFamily="34" charset="0"/>
                <a:cs typeface="Arial" panose="020B0604020202020204" pitchFamily="34" charset="0"/>
              </a:rPr>
              <a:t>Ovladatelné přírodní síly </a:t>
            </a:r>
            <a:r>
              <a:rPr lang="cs-CZ" altLang="cs-CZ" sz="1800" dirty="0">
                <a:latin typeface="Arial" panose="020B0604020202020204" pitchFamily="34" charset="0"/>
                <a:cs typeface="Arial" panose="020B0604020202020204" pitchFamily="34" charset="0"/>
              </a:rPr>
              <a:t>(§ 497)</a:t>
            </a:r>
          </a:p>
          <a:p>
            <a:pPr lvl="1" algn="just" eaLnBrk="1" hangingPunct="1"/>
            <a:r>
              <a:rPr lang="cs-CZ" altLang="cs-CZ" sz="1800" dirty="0">
                <a:latin typeface="Arial" panose="020B0604020202020204" pitchFamily="34" charset="0"/>
                <a:cs typeface="Arial" panose="020B0604020202020204" pitchFamily="34" charset="0"/>
              </a:rPr>
              <a:t>Na ovladatelné přírodní síly, se kterými se obchoduje, se použijí přiměřeně ustanovení o věcech hmotných</a:t>
            </a:r>
          </a:p>
          <a:p>
            <a:pPr lvl="1" algn="just" eaLnBrk="1" hangingPunct="1"/>
            <a:r>
              <a:rPr lang="cs-CZ" altLang="cs-CZ" sz="1800" dirty="0">
                <a:latin typeface="Arial" panose="020B0604020202020204" pitchFamily="34" charset="0"/>
                <a:cs typeface="Arial" panose="020B0604020202020204" pitchFamily="34" charset="0"/>
              </a:rPr>
              <a:t>Je ovladatelná přírodní síla (energie) věcí?</a:t>
            </a:r>
          </a:p>
        </p:txBody>
      </p:sp>
    </p:spTree>
    <p:extLst>
      <p:ext uri="{BB962C8B-B14F-4D97-AF65-F5344CB8AC3E}">
        <p14:creationId xmlns:p14="http://schemas.microsoft.com/office/powerpoint/2010/main" val="175756428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p:cNvSpPr>
            <a:spLocks noGrp="1"/>
          </p:cNvSpPr>
          <p:nvPr>
            <p:ph type="title"/>
          </p:nvPr>
        </p:nvSpPr>
        <p:spPr/>
        <p:txBody>
          <a:bodyPr>
            <a:normAutofit/>
          </a:bodyPr>
          <a:lstStyle/>
          <a:p>
            <a:pPr marL="364109">
              <a:defRPr/>
            </a:pPr>
            <a:r>
              <a:rPr lang="cs-CZ" altLang="cs-CZ" dirty="0">
                <a:latin typeface="Arial" panose="020B0604020202020204" pitchFamily="34" charset="0"/>
                <a:cs typeface="Arial" panose="020B0604020202020204" pitchFamily="34" charset="0"/>
              </a:rPr>
              <a:t>Movité a nemovité </a:t>
            </a:r>
            <a:r>
              <a:rPr lang="cs-CZ" altLang="cs-CZ" dirty="0" smtClean="0">
                <a:latin typeface="Arial" panose="020B0604020202020204" pitchFamily="34" charset="0"/>
                <a:cs typeface="Arial" panose="020B0604020202020204" pitchFamily="34" charset="0"/>
              </a:rPr>
              <a:t>věci (§ </a:t>
            </a:r>
            <a:r>
              <a:rPr lang="cs-CZ" altLang="cs-CZ" dirty="0">
                <a:latin typeface="Arial" panose="020B0604020202020204" pitchFamily="34" charset="0"/>
                <a:cs typeface="Arial" panose="020B0604020202020204" pitchFamily="34" charset="0"/>
              </a:rPr>
              <a:t>498)</a:t>
            </a:r>
          </a:p>
        </p:txBody>
      </p:sp>
      <p:sp>
        <p:nvSpPr>
          <p:cNvPr id="14339" name="Zástupný symbol pro obsah 2"/>
          <p:cNvSpPr>
            <a:spLocks noGrp="1"/>
          </p:cNvSpPr>
          <p:nvPr>
            <p:ph idx="1"/>
          </p:nvPr>
        </p:nvSpPr>
        <p:spPr/>
        <p:txBody>
          <a:bodyPr>
            <a:normAutofit/>
          </a:bodyPr>
          <a:lstStyle/>
          <a:p>
            <a:pPr algn="just">
              <a:lnSpc>
                <a:spcPct val="130000"/>
              </a:lnSpc>
              <a:buFont typeface="Arial" panose="020B0604020202020204" pitchFamily="34" charset="0"/>
              <a:buChar char="•"/>
              <a:defRPr/>
            </a:pPr>
            <a:r>
              <a:rPr lang="cs-CZ" altLang="cs-CZ" sz="2000" dirty="0" smtClean="0">
                <a:latin typeface="Arial" panose="020B0604020202020204" pitchFamily="34" charset="0"/>
                <a:cs typeface="Arial" panose="020B0604020202020204" pitchFamily="34" charset="0"/>
              </a:rPr>
              <a:t>Význam </a:t>
            </a:r>
            <a:r>
              <a:rPr lang="cs-CZ" altLang="cs-CZ" sz="2000" dirty="0">
                <a:latin typeface="Arial" panose="020B0604020202020204" pitchFamily="34" charset="0"/>
                <a:cs typeface="Arial" panose="020B0604020202020204" pitchFamily="34" charset="0"/>
              </a:rPr>
              <a:t>dělení (mluví se o tzv. </a:t>
            </a:r>
            <a:r>
              <a:rPr lang="cs-CZ" altLang="cs-CZ" sz="2000" b="1" dirty="0">
                <a:latin typeface="Arial" panose="020B0604020202020204" pitchFamily="34" charset="0"/>
                <a:cs typeface="Arial" panose="020B0604020202020204" pitchFamily="34" charset="0"/>
              </a:rPr>
              <a:t>mobiliárním a </a:t>
            </a:r>
            <a:r>
              <a:rPr lang="cs-CZ" altLang="cs-CZ" sz="2000" b="1" dirty="0" err="1">
                <a:latin typeface="Arial" panose="020B0604020202020204" pitchFamily="34" charset="0"/>
                <a:cs typeface="Arial" panose="020B0604020202020204" pitchFamily="34" charset="0"/>
              </a:rPr>
              <a:t>imobiliárním</a:t>
            </a:r>
            <a:r>
              <a:rPr lang="cs-CZ" altLang="cs-CZ" sz="2000" b="1" dirty="0">
                <a:latin typeface="Arial" panose="020B0604020202020204" pitchFamily="34" charset="0"/>
                <a:cs typeface="Arial" panose="020B0604020202020204" pitchFamily="34" charset="0"/>
              </a:rPr>
              <a:t> </a:t>
            </a:r>
            <a:r>
              <a:rPr lang="cs-CZ" altLang="cs-CZ" sz="2000" dirty="0">
                <a:latin typeface="Arial" panose="020B0604020202020204" pitchFamily="34" charset="0"/>
                <a:cs typeface="Arial" panose="020B0604020202020204" pitchFamily="34" charset="0"/>
              </a:rPr>
              <a:t>právu)</a:t>
            </a:r>
          </a:p>
          <a:p>
            <a:pPr lvl="1" algn="just" eaLnBrk="1" hangingPunct="1"/>
            <a:r>
              <a:rPr lang="cs-CZ" altLang="cs-CZ" sz="2000" dirty="0">
                <a:latin typeface="Arial" panose="020B0604020202020204" pitchFamily="34" charset="0"/>
                <a:cs typeface="Arial" panose="020B0604020202020204" pitchFamily="34" charset="0"/>
              </a:rPr>
              <a:t>Jiné druhy věcných práv</a:t>
            </a:r>
          </a:p>
          <a:p>
            <a:pPr lvl="1" algn="just" eaLnBrk="1" hangingPunct="1"/>
            <a:r>
              <a:rPr lang="cs-CZ" altLang="cs-CZ" sz="2000" dirty="0">
                <a:latin typeface="Arial" panose="020B0604020202020204" pitchFamily="34" charset="0"/>
                <a:cs typeface="Arial" panose="020B0604020202020204" pitchFamily="34" charset="0"/>
              </a:rPr>
              <a:t>Jiný právní režim při vzniku věcných práv</a:t>
            </a:r>
          </a:p>
          <a:p>
            <a:pPr lvl="1" algn="just" eaLnBrk="1" hangingPunct="1"/>
            <a:r>
              <a:rPr lang="cs-CZ" altLang="cs-CZ" sz="2000" dirty="0">
                <a:latin typeface="Arial" panose="020B0604020202020204" pitchFamily="34" charset="0"/>
                <a:cs typeface="Arial" panose="020B0604020202020204" pitchFamily="34" charset="0"/>
              </a:rPr>
              <a:t>Jiné formální požadavky na právní jednání (smlouvy)</a:t>
            </a:r>
          </a:p>
          <a:p>
            <a:pPr lvl="1" algn="just" eaLnBrk="1" hangingPunct="1"/>
            <a:r>
              <a:rPr lang="cs-CZ" altLang="cs-CZ" sz="2000" dirty="0">
                <a:latin typeface="Arial" panose="020B0604020202020204" pitchFamily="34" charset="0"/>
                <a:cs typeface="Arial" panose="020B0604020202020204" pitchFamily="34" charset="0"/>
              </a:rPr>
              <a:t>Publicita věcných práv k nemovitým věcem (katastr nemovitostí)</a:t>
            </a:r>
          </a:p>
          <a:p>
            <a:pPr lvl="1" algn="just" eaLnBrk="1" hangingPunct="1"/>
            <a:r>
              <a:rPr lang="cs-CZ" altLang="cs-CZ" sz="2000" dirty="0">
                <a:latin typeface="Arial" panose="020B0604020202020204" pitchFamily="34" charset="0"/>
                <a:cs typeface="Arial" panose="020B0604020202020204" pitchFamily="34" charset="0"/>
              </a:rPr>
              <a:t>Procesní dopady – žaloba na </a:t>
            </a:r>
            <a:r>
              <a:rPr lang="cs-CZ" altLang="cs-CZ" sz="2000" i="1" dirty="0">
                <a:latin typeface="Arial" panose="020B0604020202020204" pitchFamily="34" charset="0"/>
                <a:cs typeface="Arial" panose="020B0604020202020204" pitchFamily="34" charset="0"/>
              </a:rPr>
              <a:t>vydání</a:t>
            </a:r>
            <a:r>
              <a:rPr lang="cs-CZ" altLang="cs-CZ" sz="2000" dirty="0">
                <a:latin typeface="Arial" panose="020B0604020202020204" pitchFamily="34" charset="0"/>
                <a:cs typeface="Arial" panose="020B0604020202020204" pitchFamily="34" charset="0"/>
              </a:rPr>
              <a:t> movité věci X žaloba na </a:t>
            </a:r>
            <a:r>
              <a:rPr lang="cs-CZ" altLang="cs-CZ" sz="2000" i="1" dirty="0">
                <a:latin typeface="Arial" panose="020B0604020202020204" pitchFamily="34" charset="0"/>
                <a:cs typeface="Arial" panose="020B0604020202020204" pitchFamily="34" charset="0"/>
              </a:rPr>
              <a:t>vyklizení</a:t>
            </a:r>
            <a:r>
              <a:rPr lang="cs-CZ" altLang="cs-CZ" sz="2000" dirty="0">
                <a:latin typeface="Arial" panose="020B0604020202020204" pitchFamily="34" charset="0"/>
                <a:cs typeface="Arial" panose="020B0604020202020204" pitchFamily="34" charset="0"/>
              </a:rPr>
              <a:t> nemovité věci, aj.</a:t>
            </a:r>
          </a:p>
        </p:txBody>
      </p:sp>
    </p:spTree>
    <p:extLst>
      <p:ext uri="{BB962C8B-B14F-4D97-AF65-F5344CB8AC3E}">
        <p14:creationId xmlns:p14="http://schemas.microsoft.com/office/powerpoint/2010/main" val="25523174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Zástupný symbol pro obsah 2"/>
          <p:cNvSpPr>
            <a:spLocks noGrp="1"/>
          </p:cNvSpPr>
          <p:nvPr>
            <p:ph idx="1"/>
          </p:nvPr>
        </p:nvSpPr>
        <p:spPr>
          <a:xfrm>
            <a:off x="467544" y="980728"/>
            <a:ext cx="8082321" cy="4114800"/>
          </a:xfrm>
        </p:spPr>
        <p:txBody>
          <a:bodyPr>
            <a:noAutofit/>
          </a:bodyPr>
          <a:lstStyle/>
          <a:p>
            <a:pPr algn="just">
              <a:lnSpc>
                <a:spcPct val="130000"/>
              </a:lnSpc>
              <a:buFont typeface="Arial" panose="020B0604020202020204" pitchFamily="34" charset="0"/>
              <a:buChar char="•"/>
              <a:defRPr/>
            </a:pPr>
            <a:r>
              <a:rPr lang="cs-CZ" altLang="cs-CZ" sz="2000" b="1" dirty="0">
                <a:latin typeface="Arial" panose="020B0604020202020204" pitchFamily="34" charset="0"/>
                <a:cs typeface="Arial" panose="020B0604020202020204" pitchFamily="34" charset="0"/>
              </a:rPr>
              <a:t>Nemovité</a:t>
            </a:r>
            <a:r>
              <a:rPr lang="cs-CZ" altLang="cs-CZ" sz="2000" dirty="0">
                <a:latin typeface="Arial" panose="020B0604020202020204" pitchFamily="34" charset="0"/>
                <a:cs typeface="Arial" panose="020B0604020202020204" pitchFamily="34" charset="0"/>
              </a:rPr>
              <a:t> (</a:t>
            </a:r>
            <a:r>
              <a:rPr lang="cs-CZ" altLang="cs-CZ" sz="2000" i="1" dirty="0">
                <a:latin typeface="Arial" panose="020B0604020202020204" pitchFamily="34" charset="0"/>
                <a:cs typeface="Arial" panose="020B0604020202020204" pitchFamily="34" charset="0"/>
              </a:rPr>
              <a:t>res </a:t>
            </a:r>
            <a:r>
              <a:rPr lang="cs-CZ" altLang="cs-CZ" sz="2000" i="1" dirty="0" err="1">
                <a:latin typeface="Arial" panose="020B0604020202020204" pitchFamily="34" charset="0"/>
                <a:cs typeface="Arial" panose="020B0604020202020204" pitchFamily="34" charset="0"/>
              </a:rPr>
              <a:t>imobiles</a:t>
            </a:r>
            <a:r>
              <a:rPr lang="cs-CZ" altLang="cs-CZ" sz="2000" dirty="0">
                <a:latin typeface="Arial" panose="020B0604020202020204" pitchFamily="34" charset="0"/>
                <a:cs typeface="Arial" panose="020B0604020202020204" pitchFamily="34" charset="0"/>
              </a:rPr>
              <a:t>); pozn.: </a:t>
            </a:r>
            <a:r>
              <a:rPr lang="cs-CZ" altLang="cs-CZ" sz="2000" b="1" dirty="0">
                <a:latin typeface="Arial" panose="020B0604020202020204" pitchFamily="34" charset="0"/>
                <a:cs typeface="Arial" panose="020B0604020202020204" pitchFamily="34" charset="0"/>
              </a:rPr>
              <a:t>§ 498 odst. 1 neobsahuje taxativní výčet!</a:t>
            </a:r>
            <a:endParaRPr lang="cs-CZ" altLang="cs-CZ" sz="2000" dirty="0">
              <a:latin typeface="Arial" panose="020B0604020202020204" pitchFamily="34" charset="0"/>
              <a:cs typeface="Arial" panose="020B0604020202020204" pitchFamily="34" charset="0"/>
            </a:endParaRPr>
          </a:p>
          <a:p>
            <a:pPr lvl="1" algn="just">
              <a:defRPr/>
            </a:pPr>
            <a:r>
              <a:rPr lang="cs-CZ" altLang="cs-CZ" sz="2000" dirty="0">
                <a:latin typeface="Arial" panose="020B0604020202020204" pitchFamily="34" charset="0"/>
                <a:cs typeface="Arial" panose="020B0604020202020204" pitchFamily="34" charset="0"/>
              </a:rPr>
              <a:t>Pozemky</a:t>
            </a:r>
          </a:p>
          <a:p>
            <a:pPr lvl="1" algn="just">
              <a:defRPr/>
            </a:pPr>
            <a:r>
              <a:rPr lang="cs-CZ" altLang="cs-CZ" sz="2000" dirty="0">
                <a:latin typeface="Arial" panose="020B0604020202020204" pitchFamily="34" charset="0"/>
                <a:cs typeface="Arial" panose="020B0604020202020204" pitchFamily="34" charset="0"/>
              </a:rPr>
              <a:t>Podzemní stavby se samostatným účelovým určením</a:t>
            </a:r>
          </a:p>
          <a:p>
            <a:pPr lvl="1" algn="just">
              <a:defRPr/>
            </a:pPr>
            <a:r>
              <a:rPr lang="cs-CZ" altLang="cs-CZ" sz="2000" dirty="0" smtClean="0">
                <a:latin typeface="Arial" panose="020B0604020202020204" pitchFamily="34" charset="0"/>
                <a:cs typeface="Arial" panose="020B0604020202020204" pitchFamily="34" charset="0"/>
              </a:rPr>
              <a:t>Věcná </a:t>
            </a:r>
            <a:r>
              <a:rPr lang="cs-CZ" altLang="cs-CZ" sz="2000" dirty="0">
                <a:latin typeface="Arial" panose="020B0604020202020204" pitchFamily="34" charset="0"/>
                <a:cs typeface="Arial" panose="020B0604020202020204" pitchFamily="34" charset="0"/>
              </a:rPr>
              <a:t>práva k pozemkům a podzemním stavbám se samostatným účelovým určením</a:t>
            </a:r>
          </a:p>
          <a:p>
            <a:pPr lvl="1" algn="just">
              <a:defRPr/>
            </a:pPr>
            <a:r>
              <a:rPr lang="cs-CZ" altLang="cs-CZ" sz="2000" dirty="0">
                <a:latin typeface="Arial" panose="020B0604020202020204" pitchFamily="34" charset="0"/>
                <a:cs typeface="Arial" panose="020B0604020202020204" pitchFamily="34" charset="0"/>
              </a:rPr>
              <a:t>Práva, která za nemovité věci prohlásí zákon (např. právo stavby)</a:t>
            </a:r>
          </a:p>
          <a:p>
            <a:pPr lvl="1" algn="just">
              <a:defRPr/>
            </a:pPr>
            <a:r>
              <a:rPr lang="cs-CZ" altLang="cs-CZ" sz="2000" dirty="0">
                <a:latin typeface="Arial" panose="020B0604020202020204" pitchFamily="34" charset="0"/>
                <a:cs typeface="Arial" panose="020B0604020202020204" pitchFamily="34" charset="0"/>
              </a:rPr>
              <a:t>Stanoví-li </a:t>
            </a:r>
            <a:r>
              <a:rPr lang="cs-CZ" altLang="cs-CZ" sz="2000" i="1" dirty="0">
                <a:latin typeface="Arial" panose="020B0604020202020204" pitchFamily="34" charset="0"/>
                <a:cs typeface="Arial" panose="020B0604020202020204" pitchFamily="34" charset="0"/>
              </a:rPr>
              <a:t>zákon</a:t>
            </a:r>
            <a:r>
              <a:rPr lang="cs-CZ" altLang="cs-CZ" sz="2000" dirty="0">
                <a:latin typeface="Arial" panose="020B0604020202020204" pitchFamily="34" charset="0"/>
                <a:cs typeface="Arial" panose="020B0604020202020204" pitchFamily="34" charset="0"/>
              </a:rPr>
              <a:t>, že určitá věc není součástí pozemku, a nelze-li takovou věc přenést z místa na místo bez porušení její podstaty, je i tato věc nemovitá</a:t>
            </a:r>
          </a:p>
          <a:p>
            <a:pPr lvl="1" algn="just">
              <a:defRPr/>
            </a:pPr>
            <a:r>
              <a:rPr lang="cs-CZ" altLang="cs-CZ" sz="2000" b="1" dirty="0">
                <a:latin typeface="Arial" panose="020B0604020202020204" pitchFamily="34" charset="0"/>
                <a:cs typeface="Arial" panose="020B0604020202020204" pitchFamily="34" charset="0"/>
              </a:rPr>
              <a:t>Další nemovité věci (mimo § 498 odst. 1)</a:t>
            </a:r>
            <a:r>
              <a:rPr lang="cs-CZ" altLang="cs-CZ" sz="2000" dirty="0">
                <a:latin typeface="Arial" panose="020B0604020202020204" pitchFamily="34" charset="0"/>
                <a:cs typeface="Arial" panose="020B0604020202020204" pitchFamily="34" charset="0"/>
              </a:rPr>
              <a:t>: jednotka – byt nebo nebytový prostor dle § 1159, stavby dle § 3055 odst. 1, dočasné stavby dle § 506 odst. 1 aj.</a:t>
            </a:r>
          </a:p>
          <a:p>
            <a:pPr marL="270994" lvl="1" indent="-270994" algn="just">
              <a:lnSpc>
                <a:spcPct val="130000"/>
              </a:lnSpc>
              <a:spcBef>
                <a:spcPts val="1000"/>
              </a:spcBef>
              <a:buFont typeface="Arial" panose="020B0604020202020204" pitchFamily="34" charset="0"/>
              <a:buChar char="•"/>
              <a:defRPr/>
            </a:pPr>
            <a:r>
              <a:rPr lang="cs-CZ" altLang="cs-CZ" sz="2000" b="1" dirty="0">
                <a:latin typeface="Arial" panose="020B0604020202020204" pitchFamily="34" charset="0"/>
                <a:cs typeface="Arial" panose="020B0604020202020204" pitchFamily="34" charset="0"/>
              </a:rPr>
              <a:t>Movité</a:t>
            </a:r>
            <a:r>
              <a:rPr lang="cs-CZ" altLang="cs-CZ" sz="2000" dirty="0">
                <a:latin typeface="Arial" panose="020B0604020202020204" pitchFamily="34" charset="0"/>
                <a:cs typeface="Arial" panose="020B0604020202020204" pitchFamily="34" charset="0"/>
              </a:rPr>
              <a:t> (</a:t>
            </a:r>
            <a:r>
              <a:rPr lang="cs-CZ" altLang="cs-CZ" sz="2000" i="1" dirty="0">
                <a:latin typeface="Arial" panose="020B0604020202020204" pitchFamily="34" charset="0"/>
                <a:cs typeface="Arial" panose="020B0604020202020204" pitchFamily="34" charset="0"/>
              </a:rPr>
              <a:t>res </a:t>
            </a:r>
            <a:r>
              <a:rPr lang="cs-CZ" altLang="cs-CZ" sz="2000" i="1" dirty="0" err="1">
                <a:latin typeface="Arial" panose="020B0604020202020204" pitchFamily="34" charset="0"/>
                <a:cs typeface="Arial" panose="020B0604020202020204" pitchFamily="34" charset="0"/>
              </a:rPr>
              <a:t>mobiles</a:t>
            </a:r>
            <a:r>
              <a:rPr lang="cs-CZ" altLang="cs-CZ" sz="2000" dirty="0">
                <a:latin typeface="Arial" panose="020B0604020202020204" pitchFamily="34" charset="0"/>
                <a:cs typeface="Arial" panose="020B0604020202020204" pitchFamily="34" charset="0"/>
              </a:rPr>
              <a:t>): všechny ostatní věci, ať je jejich podstata hmotná nebo nehmotná</a:t>
            </a:r>
          </a:p>
        </p:txBody>
      </p:sp>
    </p:spTree>
    <p:extLst>
      <p:ext uri="{BB962C8B-B14F-4D97-AF65-F5344CB8AC3E}">
        <p14:creationId xmlns:p14="http://schemas.microsoft.com/office/powerpoint/2010/main" val="12448108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Nadpis 1"/>
          <p:cNvSpPr>
            <a:spLocks noGrp="1"/>
          </p:cNvSpPr>
          <p:nvPr>
            <p:ph type="title"/>
          </p:nvPr>
        </p:nvSpPr>
        <p:spPr>
          <a:xfrm>
            <a:off x="509589" y="908721"/>
            <a:ext cx="8086635" cy="576064"/>
          </a:xfrm>
        </p:spPr>
        <p:txBody>
          <a:bodyPr/>
          <a:lstStyle/>
          <a:p>
            <a:pPr eaLnBrk="1" hangingPunct="1"/>
            <a:r>
              <a:rPr lang="cs-CZ" sz="2800" dirty="0" smtClean="0"/>
              <a:t>OSOBA V PRÁVNÍM SMYSLU </a:t>
            </a:r>
            <a:r>
              <a:rPr lang="cs-CZ" dirty="0" smtClean="0"/>
              <a:t>I.</a:t>
            </a:r>
          </a:p>
        </p:txBody>
      </p:sp>
      <p:sp>
        <p:nvSpPr>
          <p:cNvPr id="4099" name="Zástupný symbol pro obsah 2"/>
          <p:cNvSpPr>
            <a:spLocks noGrp="1"/>
          </p:cNvSpPr>
          <p:nvPr>
            <p:ph idx="1"/>
          </p:nvPr>
        </p:nvSpPr>
        <p:spPr>
          <a:xfrm>
            <a:off x="323850" y="1628775"/>
            <a:ext cx="8229600" cy="4525963"/>
          </a:xfrm>
        </p:spPr>
        <p:txBody>
          <a:bodyPr>
            <a:normAutofit/>
          </a:bodyPr>
          <a:lstStyle/>
          <a:p>
            <a:pPr eaLnBrk="1" hangingPunct="1"/>
            <a:r>
              <a:rPr lang="cs-CZ" sz="2400" dirty="0" smtClean="0"/>
              <a:t>Po staletí  byl osobou v právním smyslu jen </a:t>
            </a:r>
            <a:r>
              <a:rPr lang="cs-CZ" sz="2400" u="sng" dirty="0" smtClean="0"/>
              <a:t>ČLOVĚK </a:t>
            </a:r>
          </a:p>
          <a:p>
            <a:pPr eaLnBrk="1" hangingPunct="1"/>
            <a:r>
              <a:rPr lang="cs-CZ" sz="2400" u="sng" dirty="0" smtClean="0"/>
              <a:t>ALE ne vždy a všude</a:t>
            </a:r>
            <a:r>
              <a:rPr lang="cs-CZ" sz="2400" dirty="0" smtClean="0"/>
              <a:t>! – stratifikace společnosti, otroci, jedinec splýval s vyšším celkem (</a:t>
            </a:r>
            <a:r>
              <a:rPr lang="cs-CZ" sz="2400" dirty="0" err="1" smtClean="0"/>
              <a:t>civitas</a:t>
            </a:r>
            <a:r>
              <a:rPr lang="cs-CZ" sz="2400" dirty="0" smtClean="0"/>
              <a:t>) – sehrával různé role, v některých mimoevropských zemích dodnes (Afrika, Asie, Jižní Amerika).</a:t>
            </a:r>
          </a:p>
          <a:p>
            <a:pPr eaLnBrk="1" hangingPunct="1"/>
            <a:r>
              <a:rPr lang="cs-CZ" sz="2400" dirty="0" smtClean="0"/>
              <a:t>AŽ S </a:t>
            </a:r>
            <a:r>
              <a:rPr lang="cs-CZ" sz="2400" u="sng" dirty="0" smtClean="0"/>
              <a:t>ROZŠÍŘENÍM KŘESŤANSTVÍ ZAČAL BÝT UŽÍVÁN POJEM „OSOBA“ </a:t>
            </a:r>
            <a:r>
              <a:rPr lang="cs-CZ" sz="2400" dirty="0" smtClean="0"/>
              <a:t>VE SMYSLU „OSOBNOSTI“, TJ. OSOBY SEBEVĚDOMÉ, ROZUMNÉ, SVOBODNÉ, INDIVIDUALIZOVANÉ, ODLIŠENÉ OD SPOLEČNOSTI</a:t>
            </a:r>
          </a:p>
          <a:p>
            <a:pPr eaLnBrk="1" hangingPunct="1"/>
            <a:r>
              <a:rPr lang="cs-CZ" sz="2400" dirty="0" smtClean="0"/>
              <a:t>V Evropě: </a:t>
            </a:r>
            <a:r>
              <a:rPr lang="cs-CZ" dirty="0"/>
              <a:t>h</a:t>
            </a:r>
            <a:r>
              <a:rPr lang="cs-CZ" sz="2400" dirty="0" smtClean="0"/>
              <a:t>umanismus, osvícenství, racionalismus – stabilizace konceptu osoby </a:t>
            </a:r>
            <a:r>
              <a:rPr lang="cs-CZ" sz="2400" dirty="0"/>
              <a:t>(</a:t>
            </a:r>
            <a:r>
              <a:rPr lang="cs-CZ" sz="2400" dirty="0" smtClean="0"/>
              <a:t>přirozenoprávní koncept)</a:t>
            </a:r>
          </a:p>
        </p:txBody>
      </p:sp>
    </p:spTree>
    <p:extLst>
      <p:ext uri="{BB962C8B-B14F-4D97-AF65-F5344CB8AC3E}">
        <p14:creationId xmlns:p14="http://schemas.microsoft.com/office/powerpoint/2010/main" val="55115485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p:cNvSpPr>
            <a:spLocks noGrp="1"/>
          </p:cNvSpPr>
          <p:nvPr>
            <p:ph type="title"/>
          </p:nvPr>
        </p:nvSpPr>
        <p:spPr/>
        <p:txBody>
          <a:bodyPr/>
          <a:lstStyle/>
          <a:p>
            <a:endParaRPr lang="cs-CZ" altLang="cs-CZ" smtClean="0"/>
          </a:p>
        </p:txBody>
      </p:sp>
      <p:sp>
        <p:nvSpPr>
          <p:cNvPr id="16387" name="Zástupný symbol pro obsah 2"/>
          <p:cNvSpPr>
            <a:spLocks noGrp="1"/>
          </p:cNvSpPr>
          <p:nvPr>
            <p:ph idx="1"/>
          </p:nvPr>
        </p:nvSpPr>
        <p:spPr/>
        <p:txBody>
          <a:bodyPr>
            <a:normAutofit/>
          </a:bodyPr>
          <a:lstStyle/>
          <a:p>
            <a:pPr marL="270994" lvl="1" indent="-270994" algn="just">
              <a:lnSpc>
                <a:spcPct val="120000"/>
              </a:lnSpc>
              <a:spcBef>
                <a:spcPts val="1000"/>
              </a:spcBef>
              <a:buFont typeface="Arial" panose="020B0604020202020204" pitchFamily="34" charset="0"/>
              <a:buChar char="•"/>
              <a:defRPr/>
            </a:pPr>
            <a:r>
              <a:rPr lang="cs-CZ" altLang="cs-CZ" sz="2000" b="1" dirty="0">
                <a:cs typeface="Times New Roman" panose="02020603050405020304" pitchFamily="18" charset="0"/>
              </a:rPr>
              <a:t>Soukromoprávní</a:t>
            </a:r>
            <a:r>
              <a:rPr lang="cs-CZ" altLang="cs-CZ" sz="2000" dirty="0">
                <a:cs typeface="Times New Roman" panose="02020603050405020304" pitchFamily="18" charset="0"/>
              </a:rPr>
              <a:t> pojem stavby – právní objekt (věc) – byť je obvykle jen součástí pozemku, nikoli samostatným předmětem (rozdílně podzemní stavby se samostatným účelovým určením a dočasné stavby)</a:t>
            </a:r>
          </a:p>
          <a:p>
            <a:pPr marL="270994" lvl="1" indent="-270994" algn="just">
              <a:lnSpc>
                <a:spcPct val="120000"/>
              </a:lnSpc>
              <a:spcBef>
                <a:spcPts val="1000"/>
              </a:spcBef>
              <a:buFont typeface="Arial" panose="020B0604020202020204" pitchFamily="34" charset="0"/>
              <a:buChar char="•"/>
              <a:defRPr/>
            </a:pPr>
            <a:r>
              <a:rPr lang="cs-CZ" altLang="cs-CZ" sz="2000" b="1" dirty="0">
                <a:cs typeface="Times New Roman" panose="02020603050405020304" pitchFamily="18" charset="0"/>
              </a:rPr>
              <a:t>Veřejnoprávní</a:t>
            </a:r>
            <a:r>
              <a:rPr lang="cs-CZ" altLang="cs-CZ" sz="2000" dirty="0">
                <a:cs typeface="Times New Roman" panose="02020603050405020304" pitchFamily="18" charset="0"/>
              </a:rPr>
              <a:t> pojem stavby – stavba chápána zpravidla jako činnost vedoucí k určitému výsledku (stavební činnost) – srov. k tomu stavební zákon</a:t>
            </a:r>
          </a:p>
        </p:txBody>
      </p:sp>
    </p:spTree>
    <p:extLst>
      <p:ext uri="{BB962C8B-B14F-4D97-AF65-F5344CB8AC3E}">
        <p14:creationId xmlns:p14="http://schemas.microsoft.com/office/powerpoint/2010/main" val="355420068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395536" y="908720"/>
            <a:ext cx="8086635" cy="503261"/>
          </a:xfrm>
        </p:spPr>
        <p:txBody>
          <a:bodyPr>
            <a:normAutofit/>
          </a:bodyPr>
          <a:lstStyle/>
          <a:p>
            <a:pPr marL="364109">
              <a:defRPr/>
            </a:pPr>
            <a:r>
              <a:rPr lang="cs-CZ" altLang="cs-CZ" dirty="0">
                <a:cs typeface="Times New Roman" panose="02020603050405020304" pitchFamily="18" charset="0"/>
              </a:rPr>
              <a:t>Stavba v režimu soukromého práva</a:t>
            </a:r>
          </a:p>
        </p:txBody>
      </p:sp>
      <p:sp>
        <p:nvSpPr>
          <p:cNvPr id="17411" name="Zástupný symbol pro obsah 2"/>
          <p:cNvSpPr>
            <a:spLocks noGrp="1"/>
          </p:cNvSpPr>
          <p:nvPr>
            <p:ph idx="1"/>
          </p:nvPr>
        </p:nvSpPr>
        <p:spPr>
          <a:xfrm>
            <a:off x="731558" y="1556792"/>
            <a:ext cx="7681354" cy="4968552"/>
          </a:xfrm>
        </p:spPr>
        <p:txBody>
          <a:bodyPr>
            <a:noAutofit/>
          </a:bodyPr>
          <a:lstStyle/>
          <a:p>
            <a:pPr marL="270994" lvl="1" indent="-270994" algn="just">
              <a:lnSpc>
                <a:spcPct val="130000"/>
              </a:lnSpc>
              <a:spcBef>
                <a:spcPts val="1000"/>
              </a:spcBef>
              <a:buFont typeface="Arial" panose="020B0604020202020204" pitchFamily="34" charset="0"/>
              <a:buChar char="•"/>
              <a:defRPr/>
            </a:pPr>
            <a:r>
              <a:rPr lang="cs-CZ" altLang="cs-CZ" sz="2000" b="1" dirty="0">
                <a:latin typeface="Arial" panose="020B0604020202020204" pitchFamily="34" charset="0"/>
                <a:cs typeface="Arial" panose="020B0604020202020204" pitchFamily="34" charset="0"/>
              </a:rPr>
              <a:t>Typové znaky</a:t>
            </a:r>
            <a:r>
              <a:rPr lang="cs-CZ" altLang="cs-CZ" sz="2000" dirty="0">
                <a:latin typeface="Arial" panose="020B0604020202020204" pitchFamily="34" charset="0"/>
                <a:cs typeface="Arial" panose="020B0604020202020204" pitchFamily="34" charset="0"/>
              </a:rPr>
              <a:t> stavby v režimu soukromého práva:</a:t>
            </a:r>
          </a:p>
          <a:p>
            <a:pPr marL="643737" lvl="2" indent="-342900" algn="just">
              <a:buFont typeface="Arial" panose="020B0604020202020204" pitchFamily="34" charset="0"/>
              <a:buChar char="•"/>
            </a:pPr>
            <a:r>
              <a:rPr lang="cs-CZ" altLang="cs-CZ" sz="2000" b="1" dirty="0">
                <a:latin typeface="Arial" panose="020B0604020202020204" pitchFamily="34" charset="0"/>
                <a:cs typeface="Arial" panose="020B0604020202020204" pitchFamily="34" charset="0"/>
              </a:rPr>
              <a:t>Výsledek stavební činnosti člověka </a:t>
            </a:r>
            <a:r>
              <a:rPr lang="cs-CZ" altLang="cs-CZ" sz="2000" dirty="0">
                <a:latin typeface="Arial" panose="020B0604020202020204" pitchFamily="34" charset="0"/>
                <a:cs typeface="Arial" panose="020B0604020202020204" pitchFamily="34" charset="0"/>
              </a:rPr>
              <a:t>– (ne např. jeskyně či kaňon vytvořený prouděním vody)</a:t>
            </a:r>
          </a:p>
          <a:p>
            <a:pPr marL="643737" lvl="2" indent="-342900" algn="just">
              <a:buFont typeface="Arial" panose="020B0604020202020204" pitchFamily="34" charset="0"/>
              <a:buChar char="•"/>
            </a:pPr>
            <a:r>
              <a:rPr lang="cs-CZ" altLang="cs-CZ" sz="2000" b="1" dirty="0">
                <a:latin typeface="Arial" panose="020B0604020202020204" pitchFamily="34" charset="0"/>
                <a:cs typeface="Arial" panose="020B0604020202020204" pitchFamily="34" charset="0"/>
              </a:rPr>
              <a:t>Materiální podstata stavby </a:t>
            </a:r>
            <a:r>
              <a:rPr lang="cs-CZ" altLang="cs-CZ" sz="2000" dirty="0">
                <a:latin typeface="Arial" panose="020B0604020202020204" pitchFamily="34" charset="0"/>
                <a:cs typeface="Arial" panose="020B0604020202020204" pitchFamily="34" charset="0"/>
              </a:rPr>
              <a:t>– (ne např. prostá díra v zemi)</a:t>
            </a:r>
          </a:p>
          <a:p>
            <a:pPr marL="643737" lvl="2" indent="-342900" algn="just">
              <a:buFont typeface="Arial" panose="020B0604020202020204" pitchFamily="34" charset="0"/>
              <a:buChar char="•"/>
            </a:pPr>
            <a:r>
              <a:rPr lang="cs-CZ" altLang="cs-CZ" sz="2000" b="1" dirty="0" err="1">
                <a:latin typeface="Arial" panose="020B0604020202020204" pitchFamily="34" charset="0"/>
                <a:cs typeface="Arial" panose="020B0604020202020204" pitchFamily="34" charset="0"/>
              </a:rPr>
              <a:t>Vymezitelnost</a:t>
            </a:r>
            <a:r>
              <a:rPr lang="cs-CZ" altLang="cs-CZ" sz="2000" b="1" dirty="0">
                <a:latin typeface="Arial" panose="020B0604020202020204" pitchFamily="34" charset="0"/>
                <a:cs typeface="Arial" panose="020B0604020202020204" pitchFamily="34" charset="0"/>
              </a:rPr>
              <a:t> vůči okolnímu pozemku </a:t>
            </a:r>
            <a:r>
              <a:rPr lang="cs-CZ" altLang="cs-CZ" sz="2000" dirty="0">
                <a:latin typeface="Arial" panose="020B0604020202020204" pitchFamily="34" charset="0"/>
                <a:cs typeface="Arial" panose="020B0604020202020204" pitchFamily="34" charset="0"/>
              </a:rPr>
              <a:t>– (ne např. navezená a uválcovaná vrstva hlíny na pozemku; musí být jasné, kde stavba začíná a kde končí)</a:t>
            </a:r>
          </a:p>
          <a:p>
            <a:pPr marL="643737" lvl="2" indent="-342900" algn="just">
              <a:buFont typeface="Arial" panose="020B0604020202020204" pitchFamily="34" charset="0"/>
              <a:buChar char="•"/>
            </a:pPr>
            <a:r>
              <a:rPr lang="cs-CZ" altLang="cs-CZ" sz="2000" b="1" dirty="0">
                <a:latin typeface="Arial" panose="020B0604020202020204" pitchFamily="34" charset="0"/>
                <a:cs typeface="Arial" panose="020B0604020202020204" pitchFamily="34" charset="0"/>
              </a:rPr>
              <a:t>Samostatná hospodářská funkce (účel)</a:t>
            </a:r>
            <a:r>
              <a:rPr lang="cs-CZ" altLang="cs-CZ" sz="2000" dirty="0">
                <a:latin typeface="Arial" panose="020B0604020202020204" pitchFamily="34" charset="0"/>
                <a:cs typeface="Arial" panose="020B0604020202020204" pitchFamily="34" charset="0"/>
              </a:rPr>
              <a:t> – (ne např. ploty o výšce méně než 100 cm – srov. judikaturu ÚS)</a:t>
            </a:r>
          </a:p>
          <a:p>
            <a:pPr marL="643737" lvl="2" indent="-342900" algn="just">
              <a:buFont typeface="Arial" panose="020B0604020202020204" pitchFamily="34" charset="0"/>
              <a:buChar char="•"/>
            </a:pPr>
            <a:r>
              <a:rPr lang="cs-CZ" altLang="cs-CZ" sz="2000" b="1" dirty="0">
                <a:latin typeface="Arial" panose="020B0604020202020204" pitchFamily="34" charset="0"/>
                <a:cs typeface="Arial" panose="020B0604020202020204" pitchFamily="34" charset="0"/>
              </a:rPr>
              <a:t>Kompaktnost materiálu </a:t>
            </a:r>
            <a:r>
              <a:rPr lang="cs-CZ" altLang="cs-CZ" sz="2000" dirty="0">
                <a:latin typeface="Arial" panose="020B0604020202020204" pitchFamily="34" charset="0"/>
                <a:cs typeface="Arial" panose="020B0604020202020204" pitchFamily="34" charset="0"/>
              </a:rPr>
              <a:t>– (ne např. antukové hřiště – tenisový kurt</a:t>
            </a:r>
            <a:r>
              <a:rPr lang="cs-CZ" altLang="cs-CZ" sz="2000" dirty="0" smtClean="0">
                <a:latin typeface="Arial" panose="020B0604020202020204" pitchFamily="34" charset="0"/>
                <a:cs typeface="Arial" panose="020B0604020202020204" pitchFamily="34" charset="0"/>
              </a:rPr>
              <a:t>)</a:t>
            </a:r>
            <a:endParaRPr lang="cs-CZ" altLang="cs-CZ"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8738873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251520" y="836712"/>
            <a:ext cx="8086635" cy="504056"/>
          </a:xfrm>
        </p:spPr>
        <p:txBody>
          <a:bodyPr>
            <a:normAutofit/>
          </a:bodyPr>
          <a:lstStyle/>
          <a:p>
            <a:pPr marL="364109">
              <a:defRPr/>
            </a:pPr>
            <a:r>
              <a:rPr lang="cs-CZ" altLang="cs-CZ" dirty="0">
                <a:latin typeface="+mn-lt"/>
                <a:cs typeface="Times New Roman" panose="02020603050405020304" pitchFamily="18" charset="0"/>
              </a:rPr>
              <a:t>Soubor věcí, věc hromadná</a:t>
            </a:r>
          </a:p>
        </p:txBody>
      </p:sp>
      <p:sp>
        <p:nvSpPr>
          <p:cNvPr id="14339" name="Rectangle 3"/>
          <p:cNvSpPr>
            <a:spLocks noGrp="1" noChangeArrowheads="1"/>
          </p:cNvSpPr>
          <p:nvPr>
            <p:ph idx="1"/>
          </p:nvPr>
        </p:nvSpPr>
        <p:spPr>
          <a:xfrm>
            <a:off x="509589" y="1700808"/>
            <a:ext cx="8082321" cy="4431705"/>
          </a:xfrm>
        </p:spPr>
        <p:txBody>
          <a:bodyPr>
            <a:noAutofit/>
          </a:bodyPr>
          <a:lstStyle/>
          <a:p>
            <a:pPr algn="just">
              <a:buFont typeface="Arial" panose="020B0604020202020204" pitchFamily="34" charset="0"/>
              <a:buChar char="•"/>
              <a:defRPr/>
            </a:pPr>
            <a:r>
              <a:rPr lang="cs-CZ" sz="2000" b="1" dirty="0">
                <a:latin typeface="Arial" panose="020B0604020202020204" pitchFamily="34" charset="0"/>
                <a:cs typeface="Arial" panose="020B0604020202020204" pitchFamily="34" charset="0"/>
              </a:rPr>
              <a:t>Soubor věcí</a:t>
            </a:r>
          </a:p>
          <a:p>
            <a:pPr lvl="1" algn="just" eaLnBrk="1" hangingPunct="1">
              <a:defRPr/>
            </a:pPr>
            <a:r>
              <a:rPr lang="cs-CZ" sz="2000" dirty="0">
                <a:latin typeface="Arial" panose="020B0604020202020204" pitchFamily="34" charset="0"/>
                <a:cs typeface="Arial" panose="020B0604020202020204" pitchFamily="34" charset="0"/>
              </a:rPr>
              <a:t>Není normativně definován, jde o skupinu samostatných věcí (</a:t>
            </a:r>
            <a:r>
              <a:rPr lang="cs-CZ" sz="2000" dirty="0" err="1">
                <a:latin typeface="Arial" panose="020B0604020202020204" pitchFamily="34" charset="0"/>
                <a:cs typeface="Arial" panose="020B0604020202020204" pitchFamily="34" charset="0"/>
              </a:rPr>
              <a:t>mov</a:t>
            </a:r>
            <a:r>
              <a:rPr lang="cs-CZ" sz="2000" dirty="0">
                <a:latin typeface="Arial" panose="020B0604020202020204" pitchFamily="34" charset="0"/>
                <a:cs typeface="Arial" panose="020B0604020202020204" pitchFamily="34" charset="0"/>
              </a:rPr>
              <a:t>. či </a:t>
            </a:r>
            <a:r>
              <a:rPr lang="cs-CZ" sz="2000" dirty="0" err="1">
                <a:latin typeface="Arial" panose="020B0604020202020204" pitchFamily="34" charset="0"/>
                <a:cs typeface="Arial" panose="020B0604020202020204" pitchFamily="34" charset="0"/>
              </a:rPr>
              <a:t>nem</a:t>
            </a:r>
            <a:r>
              <a:rPr lang="cs-CZ" sz="2000" dirty="0">
                <a:latin typeface="Arial" panose="020B0604020202020204" pitchFamily="34" charset="0"/>
                <a:cs typeface="Arial" panose="020B0604020202020204" pitchFamily="34" charset="0"/>
              </a:rPr>
              <a:t>., hm. či </a:t>
            </a:r>
            <a:r>
              <a:rPr lang="cs-CZ" sz="2000" dirty="0" err="1">
                <a:latin typeface="Arial" panose="020B0604020202020204" pitchFamily="34" charset="0"/>
                <a:cs typeface="Arial" panose="020B0604020202020204" pitchFamily="34" charset="0"/>
              </a:rPr>
              <a:t>nehm</a:t>
            </a:r>
            <a:r>
              <a:rPr lang="cs-CZ" sz="2000" dirty="0">
                <a:latin typeface="Arial" panose="020B0604020202020204" pitchFamily="34" charset="0"/>
                <a:cs typeface="Arial" panose="020B0604020202020204" pitchFamily="34" charset="0"/>
              </a:rPr>
              <a:t>.), které mají odlišnou hospodářskou funkci a mohou patřit i více různým vlastníkům</a:t>
            </a:r>
          </a:p>
          <a:p>
            <a:pPr lvl="1" algn="just" eaLnBrk="1" hangingPunct="1">
              <a:defRPr/>
            </a:pPr>
            <a:r>
              <a:rPr lang="cs-CZ" sz="2000" dirty="0">
                <a:latin typeface="Arial" panose="020B0604020202020204" pitchFamily="34" charset="0"/>
                <a:cs typeface="Arial" panose="020B0604020202020204" pitchFamily="34" charset="0"/>
              </a:rPr>
              <a:t>Např. § 1345 (vespolné zástavní právo), § 2850 odst. 2 (pojištění souboru věcí)</a:t>
            </a:r>
          </a:p>
          <a:p>
            <a:pPr lvl="1" algn="just" eaLnBrk="1" hangingPunct="1">
              <a:defRPr/>
            </a:pPr>
            <a:r>
              <a:rPr lang="cs-CZ" sz="2000" dirty="0">
                <a:latin typeface="Arial" panose="020B0604020202020204" pitchFamily="34" charset="0"/>
                <a:cs typeface="Arial" panose="020B0604020202020204" pitchFamily="34" charset="0"/>
              </a:rPr>
              <a:t>Někdy dochází </a:t>
            </a:r>
            <a:r>
              <a:rPr lang="cs-CZ" sz="2000" b="1" dirty="0">
                <a:latin typeface="Arial" panose="020B0604020202020204" pitchFamily="34" charset="0"/>
                <a:cs typeface="Arial" panose="020B0604020202020204" pitchFamily="34" charset="0"/>
              </a:rPr>
              <a:t>k nesprávnému slučování souboru věcí a věci </a:t>
            </a:r>
            <a:r>
              <a:rPr lang="cs-CZ" sz="2000" b="1" dirty="0" smtClean="0">
                <a:latin typeface="Arial" panose="020B0604020202020204" pitchFamily="34" charset="0"/>
                <a:cs typeface="Arial" panose="020B0604020202020204" pitchFamily="34" charset="0"/>
              </a:rPr>
              <a:t>hromadné</a:t>
            </a:r>
            <a:endParaRPr lang="cs-CZ"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3778181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algn="just">
              <a:lnSpc>
                <a:spcPct val="110000"/>
              </a:lnSpc>
              <a:buFont typeface="Arial" panose="020B0604020202020204" pitchFamily="34" charset="0"/>
              <a:buChar char="•"/>
              <a:defRPr/>
            </a:pPr>
            <a:r>
              <a:rPr lang="cs-CZ" sz="2000" b="1" dirty="0">
                <a:cs typeface="Times New Roman" panose="02020603050405020304" pitchFamily="18" charset="0"/>
              </a:rPr>
              <a:t>Věc hromadná</a:t>
            </a:r>
            <a:r>
              <a:rPr lang="cs-CZ" sz="2000" dirty="0">
                <a:cs typeface="Times New Roman" panose="02020603050405020304" pitchFamily="18" charset="0"/>
              </a:rPr>
              <a:t> (</a:t>
            </a:r>
            <a:r>
              <a:rPr lang="cs-CZ" sz="2000" i="1" dirty="0" err="1">
                <a:cs typeface="Times New Roman" panose="02020603050405020304" pitchFamily="18" charset="0"/>
              </a:rPr>
              <a:t>universitas</a:t>
            </a:r>
            <a:r>
              <a:rPr lang="cs-CZ" sz="2000" i="1" dirty="0">
                <a:cs typeface="Times New Roman" panose="02020603050405020304" pitchFamily="18" charset="0"/>
              </a:rPr>
              <a:t> </a:t>
            </a:r>
            <a:r>
              <a:rPr lang="cs-CZ" sz="2000" i="1" dirty="0" err="1">
                <a:cs typeface="Times New Roman" panose="02020603050405020304" pitchFamily="18" charset="0"/>
              </a:rPr>
              <a:t>rerum</a:t>
            </a:r>
            <a:r>
              <a:rPr lang="cs-CZ" sz="2000" dirty="0">
                <a:cs typeface="Times New Roman" panose="02020603050405020304" pitchFamily="18" charset="0"/>
              </a:rPr>
              <a:t>)</a:t>
            </a:r>
          </a:p>
          <a:p>
            <a:pPr lvl="1" algn="just">
              <a:defRPr/>
            </a:pPr>
            <a:r>
              <a:rPr lang="cs-CZ" sz="2000" dirty="0">
                <a:cs typeface="Times New Roman" panose="02020603050405020304" pitchFamily="18" charset="0"/>
              </a:rPr>
              <a:t>Jde o </a:t>
            </a:r>
            <a:r>
              <a:rPr lang="cs-CZ" sz="2000" b="1" dirty="0">
                <a:cs typeface="Times New Roman" panose="02020603050405020304" pitchFamily="18" charset="0"/>
              </a:rPr>
              <a:t>soubor věcí, který má zvláštní kvalitu</a:t>
            </a:r>
          </a:p>
          <a:p>
            <a:pPr lvl="1" algn="just">
              <a:defRPr/>
            </a:pPr>
            <a:r>
              <a:rPr lang="cs-CZ" sz="2000" dirty="0">
                <a:cs typeface="Times New Roman" panose="02020603050405020304" pitchFamily="18" charset="0"/>
              </a:rPr>
              <a:t>§ 501: </a:t>
            </a:r>
            <a:r>
              <a:rPr lang="cs-CZ" sz="2000" b="1" dirty="0">
                <a:cs typeface="Times New Roman" panose="02020603050405020304" pitchFamily="18" charset="0"/>
              </a:rPr>
              <a:t>soubor</a:t>
            </a:r>
            <a:r>
              <a:rPr lang="cs-CZ" sz="2000" dirty="0">
                <a:cs typeface="Times New Roman" panose="02020603050405020304" pitchFamily="18" charset="0"/>
              </a:rPr>
              <a:t> jednotlivých věcí náležejících </a:t>
            </a:r>
            <a:r>
              <a:rPr lang="cs-CZ" sz="2000" b="1" dirty="0">
                <a:cs typeface="Times New Roman" panose="02020603050405020304" pitchFamily="18" charset="0"/>
              </a:rPr>
              <a:t>téže osobě</a:t>
            </a:r>
            <a:r>
              <a:rPr lang="cs-CZ" sz="2000" dirty="0">
                <a:cs typeface="Times New Roman" panose="02020603050405020304" pitchFamily="18" charset="0"/>
              </a:rPr>
              <a:t>, považovaný za </a:t>
            </a:r>
            <a:r>
              <a:rPr lang="cs-CZ" sz="2000" b="1" dirty="0">
                <a:cs typeface="Times New Roman" panose="02020603050405020304" pitchFamily="18" charset="0"/>
              </a:rPr>
              <a:t>jeden předmět</a:t>
            </a:r>
            <a:r>
              <a:rPr lang="cs-CZ" sz="2000" dirty="0">
                <a:cs typeface="Times New Roman" panose="02020603050405020304" pitchFamily="18" charset="0"/>
              </a:rPr>
              <a:t> a jako takový nesoucí </a:t>
            </a:r>
            <a:r>
              <a:rPr lang="cs-CZ" sz="2000" b="1" dirty="0">
                <a:cs typeface="Times New Roman" panose="02020603050405020304" pitchFamily="18" charset="0"/>
              </a:rPr>
              <a:t>společné označení</a:t>
            </a:r>
            <a:r>
              <a:rPr lang="cs-CZ" sz="2000" dirty="0">
                <a:cs typeface="Times New Roman" panose="02020603050405020304" pitchFamily="18" charset="0"/>
              </a:rPr>
              <a:t>, pokládá se za celek a tvoří hromadnou věc (např. čajový servis, knihovna, sbírka známek)</a:t>
            </a:r>
          </a:p>
          <a:p>
            <a:pPr lvl="1" algn="just">
              <a:defRPr/>
            </a:pPr>
            <a:r>
              <a:rPr lang="cs-CZ" sz="2000" dirty="0">
                <a:cs typeface="Times New Roman" panose="02020603050405020304" pitchFamily="18" charset="0"/>
              </a:rPr>
              <a:t>Sporná koncepce věci hromadné a pochybný význam (některé právní řády věc hromadnou neuznávají)</a:t>
            </a:r>
          </a:p>
          <a:p>
            <a:pPr lvl="1" algn="just">
              <a:defRPr/>
            </a:pPr>
            <a:r>
              <a:rPr lang="cs-CZ" sz="2000" dirty="0">
                <a:cs typeface="Times New Roman" panose="02020603050405020304" pitchFamily="18" charset="0"/>
              </a:rPr>
              <a:t>Užití např. v § 1347 (zástava hromadné věci), 2850 odst. 1 (pojištění hromadné věci) </a:t>
            </a:r>
          </a:p>
          <a:p>
            <a:endParaRPr lang="cs-CZ" dirty="0"/>
          </a:p>
        </p:txBody>
      </p:sp>
    </p:spTree>
    <p:extLst>
      <p:ext uri="{BB962C8B-B14F-4D97-AF65-F5344CB8AC3E}">
        <p14:creationId xmlns:p14="http://schemas.microsoft.com/office/powerpoint/2010/main" val="33573405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67544" y="908720"/>
            <a:ext cx="7681354" cy="562525"/>
          </a:xfrm>
        </p:spPr>
        <p:txBody>
          <a:bodyPr>
            <a:normAutofit/>
          </a:bodyPr>
          <a:lstStyle/>
          <a:p>
            <a:pPr marL="364109">
              <a:defRPr/>
            </a:pPr>
            <a:r>
              <a:rPr lang="cs-CZ" altLang="cs-CZ" dirty="0">
                <a:latin typeface="+mn-lt"/>
                <a:cs typeface="Times New Roman" panose="02020603050405020304" pitchFamily="18" charset="0"/>
              </a:rPr>
              <a:t>Součást věci</a:t>
            </a:r>
          </a:p>
        </p:txBody>
      </p:sp>
      <p:sp>
        <p:nvSpPr>
          <p:cNvPr id="22531" name="Rectangle 3"/>
          <p:cNvSpPr>
            <a:spLocks noGrp="1" noChangeArrowheads="1"/>
          </p:cNvSpPr>
          <p:nvPr>
            <p:ph idx="1"/>
          </p:nvPr>
        </p:nvSpPr>
        <p:spPr>
          <a:xfrm>
            <a:off x="731558" y="1700808"/>
            <a:ext cx="7681354" cy="4824536"/>
          </a:xfrm>
        </p:spPr>
        <p:txBody>
          <a:bodyPr rtlCol="0">
            <a:normAutofit/>
          </a:bodyPr>
          <a:lstStyle/>
          <a:p>
            <a:pPr algn="just" fontAlgn="auto">
              <a:spcAft>
                <a:spcPts val="0"/>
              </a:spcAft>
              <a:buFont typeface="Arial" panose="020B0604020202020204" pitchFamily="34" charset="0"/>
              <a:buChar char="•"/>
              <a:defRPr/>
            </a:pPr>
            <a:r>
              <a:rPr lang="cs-CZ" sz="2000" b="1" dirty="0">
                <a:cs typeface="Times New Roman" panose="02020603050405020304" pitchFamily="18" charset="0"/>
              </a:rPr>
              <a:t>§ 505: součást věci je vše, co k ní podle její povahy náleží a co nemůže být od věci odděleno, aniž se tím věc znehodnotí</a:t>
            </a:r>
          </a:p>
          <a:p>
            <a:pPr lvl="1" algn="just" fontAlgn="auto">
              <a:lnSpc>
                <a:spcPct val="90000"/>
              </a:lnSpc>
              <a:spcAft>
                <a:spcPts val="0"/>
              </a:spcAft>
              <a:buFont typeface="Arial" panose="020B0604020202020204" pitchFamily="34" charset="0"/>
              <a:buChar char="–"/>
              <a:defRPr/>
            </a:pPr>
            <a:r>
              <a:rPr lang="cs-CZ" sz="2000" dirty="0">
                <a:cs typeface="Times New Roman" panose="02020603050405020304" pitchFamily="18" charset="0"/>
              </a:rPr>
              <a:t>Obecně </a:t>
            </a:r>
          </a:p>
          <a:p>
            <a:pPr lvl="2" algn="just">
              <a:lnSpc>
                <a:spcPct val="90000"/>
              </a:lnSpc>
              <a:buFont typeface="Arial" panose="020B0604020202020204" pitchFamily="34" charset="0"/>
              <a:buChar char="–"/>
              <a:defRPr/>
            </a:pPr>
            <a:r>
              <a:rPr lang="cs-CZ" sz="2000" dirty="0" smtClean="0">
                <a:cs typeface="Times New Roman" panose="02020603050405020304" pitchFamily="18" charset="0"/>
              </a:rPr>
              <a:t> problematika </a:t>
            </a:r>
            <a:r>
              <a:rPr lang="cs-CZ" sz="2000" dirty="0">
                <a:cs typeface="Times New Roman" panose="02020603050405020304" pitchFamily="18" charset="0"/>
              </a:rPr>
              <a:t>věcí jednoduchých a složených</a:t>
            </a:r>
          </a:p>
          <a:p>
            <a:pPr lvl="2" algn="just">
              <a:lnSpc>
                <a:spcPct val="90000"/>
              </a:lnSpc>
              <a:buFont typeface="Arial" panose="020B0604020202020204" pitchFamily="34" charset="0"/>
              <a:buChar char="–"/>
              <a:defRPr/>
            </a:pPr>
            <a:r>
              <a:rPr lang="cs-CZ" sz="2000" dirty="0" smtClean="0">
                <a:cs typeface="Times New Roman" panose="02020603050405020304" pitchFamily="18" charset="0"/>
              </a:rPr>
              <a:t> Možná </a:t>
            </a:r>
            <a:r>
              <a:rPr lang="cs-CZ" sz="2000" dirty="0">
                <a:cs typeface="Times New Roman" panose="02020603050405020304" pitchFamily="18" charset="0"/>
              </a:rPr>
              <a:t>existence u věcí movitých i nemovitých, hmotných i nehmotných</a:t>
            </a:r>
          </a:p>
          <a:p>
            <a:r>
              <a:rPr lang="cs-CZ" sz="2000" b="1" dirty="0">
                <a:cs typeface="Times New Roman" panose="02020603050405020304" pitchFamily="18" charset="0"/>
              </a:rPr>
              <a:t>Právní následky: </a:t>
            </a:r>
          </a:p>
          <a:p>
            <a:pPr lvl="1"/>
            <a:r>
              <a:rPr lang="cs-CZ" sz="2000" dirty="0">
                <a:cs typeface="Times New Roman" panose="02020603050405020304" pitchFamily="18" charset="0"/>
              </a:rPr>
              <a:t>Součást </a:t>
            </a:r>
            <a:r>
              <a:rPr lang="cs-CZ" sz="2000" b="1" dirty="0">
                <a:cs typeface="Times New Roman" panose="02020603050405020304" pitchFamily="18" charset="0"/>
              </a:rPr>
              <a:t>není samostatnou věcí v právním smyslu </a:t>
            </a:r>
            <a:r>
              <a:rPr lang="cs-CZ" sz="2000" dirty="0">
                <a:cs typeface="Times New Roman" panose="02020603050405020304" pitchFamily="18" charset="0"/>
              </a:rPr>
              <a:t>(neexistuje možnost samostatných </a:t>
            </a:r>
            <a:r>
              <a:rPr lang="cs-CZ" sz="2000" b="1" dirty="0" err="1">
                <a:cs typeface="Times New Roman" panose="02020603050405020304" pitchFamily="18" charset="0"/>
              </a:rPr>
              <a:t>věcněprávních</a:t>
            </a:r>
            <a:r>
              <a:rPr lang="cs-CZ" sz="2000" dirty="0">
                <a:cs typeface="Times New Roman" panose="02020603050405020304" pitchFamily="18" charset="0"/>
              </a:rPr>
              <a:t> dispozic jen se součástí, dokud trvá tento stav)</a:t>
            </a:r>
          </a:p>
          <a:p>
            <a:pPr lvl="1"/>
            <a:r>
              <a:rPr lang="cs-CZ" sz="2000" dirty="0">
                <a:cs typeface="Times New Roman" panose="02020603050405020304" pitchFamily="18" charset="0"/>
              </a:rPr>
              <a:t>Součást věci vždy sdílí právní osud věci</a:t>
            </a:r>
          </a:p>
          <a:p>
            <a:pPr algn="just">
              <a:lnSpc>
                <a:spcPct val="90000"/>
              </a:lnSpc>
              <a:buFont typeface="Arial" panose="020B0604020202020204" pitchFamily="34" charset="0"/>
              <a:buChar char="–"/>
              <a:defRPr/>
            </a:pPr>
            <a:endParaRPr lang="cs-CZ" sz="2000" b="1" dirty="0">
              <a:cs typeface="Times New Roman" panose="02020603050405020304" pitchFamily="18" charset="0"/>
            </a:endParaRPr>
          </a:p>
        </p:txBody>
      </p:sp>
    </p:spTree>
    <p:extLst>
      <p:ext uri="{BB962C8B-B14F-4D97-AF65-F5344CB8AC3E}">
        <p14:creationId xmlns:p14="http://schemas.microsoft.com/office/powerpoint/2010/main" val="5698454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IV. Právní jednání a smlouva</a:t>
            </a:r>
            <a:endParaRPr lang="cs-CZ" dirty="0"/>
          </a:p>
        </p:txBody>
      </p:sp>
      <p:sp>
        <p:nvSpPr>
          <p:cNvPr id="3" name="Zástupný symbol pro obsah 2"/>
          <p:cNvSpPr>
            <a:spLocks noGrp="1"/>
          </p:cNvSpPr>
          <p:nvPr>
            <p:ph idx="1"/>
          </p:nvPr>
        </p:nvSpPr>
        <p:spPr/>
        <p:txBody>
          <a:bodyPr/>
          <a:lstStyle/>
          <a:p>
            <a:r>
              <a:rPr lang="cs-CZ" dirty="0" smtClean="0"/>
              <a:t>Právní jednání: obecný pojem </a:t>
            </a:r>
          </a:p>
          <a:p>
            <a:r>
              <a:rPr lang="cs-CZ" dirty="0" smtClean="0"/>
              <a:t>Smlouva: zvláštní případ právního jednání</a:t>
            </a:r>
            <a:endParaRPr lang="cs-CZ" dirty="0"/>
          </a:p>
        </p:txBody>
      </p:sp>
    </p:spTree>
    <p:extLst>
      <p:ext uri="{BB962C8B-B14F-4D97-AF65-F5344CB8AC3E}">
        <p14:creationId xmlns:p14="http://schemas.microsoft.com/office/powerpoint/2010/main" val="349292785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Nadpis 1"/>
          <p:cNvSpPr>
            <a:spLocks noGrp="1"/>
          </p:cNvSpPr>
          <p:nvPr>
            <p:ph type="title"/>
          </p:nvPr>
        </p:nvSpPr>
        <p:spPr/>
        <p:txBody>
          <a:bodyPr/>
          <a:lstStyle/>
          <a:p>
            <a:r>
              <a:rPr lang="cs-CZ" altLang="cs-CZ" dirty="0" smtClean="0"/>
              <a:t>Právní jednání</a:t>
            </a:r>
          </a:p>
        </p:txBody>
      </p:sp>
      <p:sp>
        <p:nvSpPr>
          <p:cNvPr id="4099" name="Zástupný symbol pro obsah 2"/>
          <p:cNvSpPr>
            <a:spLocks noGrp="1"/>
          </p:cNvSpPr>
          <p:nvPr>
            <p:ph idx="1"/>
          </p:nvPr>
        </p:nvSpPr>
        <p:spPr/>
        <p:txBody>
          <a:bodyPr>
            <a:normAutofit/>
          </a:bodyPr>
          <a:lstStyle/>
          <a:p>
            <a:pPr algn="just"/>
            <a:r>
              <a:rPr lang="cs-CZ" altLang="cs-CZ" sz="1805" b="1" dirty="0"/>
              <a:t>Terminologie</a:t>
            </a:r>
          </a:p>
          <a:p>
            <a:pPr lvl="1" algn="just"/>
            <a:r>
              <a:rPr lang="cs-CZ" altLang="cs-CZ" sz="1654" dirty="0"/>
              <a:t>§ 34 OZ 1964 (</a:t>
            </a:r>
            <a:r>
              <a:rPr lang="cs-CZ" altLang="cs-CZ" sz="1654" b="1" dirty="0"/>
              <a:t>právní úkon</a:t>
            </a:r>
            <a:r>
              <a:rPr lang="cs-CZ" altLang="cs-CZ" sz="1654" dirty="0"/>
              <a:t>): </a:t>
            </a:r>
            <a:r>
              <a:rPr lang="cs-CZ" altLang="cs-CZ" sz="1654" i="1" dirty="0"/>
              <a:t>„Právní úkon je projev vůle směřující zejména ke vzniku, změně nebo zániku těch práv nebo povinností, které právní předpisy s takovým projevem spojují.“</a:t>
            </a:r>
          </a:p>
          <a:p>
            <a:pPr lvl="1" algn="just"/>
            <a:endParaRPr lang="cs-CZ" altLang="cs-CZ" sz="1654" dirty="0"/>
          </a:p>
          <a:p>
            <a:pPr lvl="1" algn="just"/>
            <a:r>
              <a:rPr lang="cs-CZ" altLang="cs-CZ" sz="1654" dirty="0"/>
              <a:t>§ 545 OZ (</a:t>
            </a:r>
            <a:r>
              <a:rPr lang="cs-CZ" altLang="cs-CZ" sz="1654" b="1" dirty="0"/>
              <a:t>právní jednání</a:t>
            </a:r>
            <a:r>
              <a:rPr lang="cs-CZ" altLang="cs-CZ" sz="1654" dirty="0"/>
              <a:t>): </a:t>
            </a:r>
            <a:r>
              <a:rPr lang="cs-CZ" altLang="cs-CZ" sz="1654" i="1" dirty="0"/>
              <a:t>„Právní jednání vyvolává právní následky, které jsou v něm vyjádřeny, jakož i právní následky plynoucí ze zákona, dobrých mravů, zvyklostí a zavedené praxe stran.“</a:t>
            </a:r>
          </a:p>
        </p:txBody>
      </p:sp>
      <p:sp>
        <p:nvSpPr>
          <p:cNvPr id="4100" name="Zástupný symbol pro číslo snímku 3"/>
          <p:cNvSpPr>
            <a:spLocks noGrp="1"/>
          </p:cNvSpPr>
          <p:nvPr>
            <p:ph type="sldNum" sz="quarter" idx="429496729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Font typeface="Wingdings" pitchFamily="2" charset="2"/>
              <a:buChar char="o"/>
              <a:defRPr sz="2256">
                <a:solidFill>
                  <a:srgbClr val="1E4456"/>
                </a:solidFill>
                <a:latin typeface="Verdana" pitchFamily="34" charset="0"/>
              </a:defRPr>
            </a:lvl1pPr>
            <a:lvl2pPr marL="558698" indent="-214884" eaLnBrk="0" hangingPunct="0">
              <a:spcBef>
                <a:spcPct val="20000"/>
              </a:spcBef>
              <a:buClr>
                <a:schemeClr val="accent2"/>
              </a:buClr>
              <a:buFont typeface="Wingdings" pitchFamily="2" charset="2"/>
              <a:buChar char="n"/>
              <a:defRPr sz="1955">
                <a:solidFill>
                  <a:srgbClr val="1E4456"/>
                </a:solidFill>
                <a:latin typeface="Verdana" pitchFamily="34" charset="0"/>
              </a:defRPr>
            </a:lvl2pPr>
            <a:lvl3pPr marL="859536" indent="-171907" eaLnBrk="0" hangingPunct="0">
              <a:spcBef>
                <a:spcPct val="20000"/>
              </a:spcBef>
              <a:buClr>
                <a:schemeClr val="accent2"/>
              </a:buClr>
              <a:buFont typeface="Wingdings" pitchFamily="2" charset="2"/>
              <a:buChar char="o"/>
              <a:defRPr sz="1730">
                <a:solidFill>
                  <a:srgbClr val="1E4456"/>
                </a:solidFill>
                <a:latin typeface="Verdana" pitchFamily="34" charset="0"/>
              </a:defRPr>
            </a:lvl3pPr>
            <a:lvl4pPr marL="1203350" indent="-171907" eaLnBrk="0" hangingPunct="0">
              <a:spcBef>
                <a:spcPct val="20000"/>
              </a:spcBef>
              <a:buClr>
                <a:schemeClr val="accent2"/>
              </a:buClr>
              <a:buFont typeface="Wingdings" pitchFamily="2" charset="2"/>
              <a:buChar char="n"/>
              <a:defRPr sz="1504">
                <a:solidFill>
                  <a:srgbClr val="1E4456"/>
                </a:solidFill>
                <a:latin typeface="Verdana" pitchFamily="34" charset="0"/>
              </a:defRPr>
            </a:lvl4pPr>
            <a:lvl5pPr marL="1547165" indent="-171907" eaLnBrk="0" hangingPunct="0">
              <a:spcBef>
                <a:spcPct val="25000"/>
              </a:spcBef>
              <a:buClr>
                <a:schemeClr val="accent2"/>
              </a:buClr>
              <a:buFont typeface="Wingdings" pitchFamily="2" charset="2"/>
              <a:buChar char="§"/>
              <a:defRPr sz="1504">
                <a:solidFill>
                  <a:srgbClr val="1E4456"/>
                </a:solidFill>
                <a:latin typeface="Verdana" pitchFamily="34" charset="0"/>
              </a:defRPr>
            </a:lvl5pPr>
            <a:lvl6pPr marL="1890979" indent="-171907" eaLnBrk="0" fontAlgn="base" hangingPunct="0">
              <a:spcBef>
                <a:spcPct val="25000"/>
              </a:spcBef>
              <a:spcAft>
                <a:spcPct val="0"/>
              </a:spcAft>
              <a:buClr>
                <a:schemeClr val="accent2"/>
              </a:buClr>
              <a:buFont typeface="Wingdings" pitchFamily="2" charset="2"/>
              <a:buChar char="§"/>
              <a:defRPr sz="1504">
                <a:solidFill>
                  <a:srgbClr val="1E4456"/>
                </a:solidFill>
                <a:latin typeface="Verdana" pitchFamily="34" charset="0"/>
              </a:defRPr>
            </a:lvl6pPr>
            <a:lvl7pPr marL="2234794" indent="-171907" eaLnBrk="0" fontAlgn="base" hangingPunct="0">
              <a:spcBef>
                <a:spcPct val="25000"/>
              </a:spcBef>
              <a:spcAft>
                <a:spcPct val="0"/>
              </a:spcAft>
              <a:buClr>
                <a:schemeClr val="accent2"/>
              </a:buClr>
              <a:buFont typeface="Wingdings" pitchFamily="2" charset="2"/>
              <a:buChar char="§"/>
              <a:defRPr sz="1504">
                <a:solidFill>
                  <a:srgbClr val="1E4456"/>
                </a:solidFill>
                <a:latin typeface="Verdana" pitchFamily="34" charset="0"/>
              </a:defRPr>
            </a:lvl7pPr>
            <a:lvl8pPr marL="2578608" indent="-171907" eaLnBrk="0" fontAlgn="base" hangingPunct="0">
              <a:spcBef>
                <a:spcPct val="25000"/>
              </a:spcBef>
              <a:spcAft>
                <a:spcPct val="0"/>
              </a:spcAft>
              <a:buClr>
                <a:schemeClr val="accent2"/>
              </a:buClr>
              <a:buFont typeface="Wingdings" pitchFamily="2" charset="2"/>
              <a:buChar char="§"/>
              <a:defRPr sz="1504">
                <a:solidFill>
                  <a:srgbClr val="1E4456"/>
                </a:solidFill>
                <a:latin typeface="Verdana" pitchFamily="34" charset="0"/>
              </a:defRPr>
            </a:lvl8pPr>
            <a:lvl9pPr marL="2922422" indent="-171907" eaLnBrk="0" fontAlgn="base" hangingPunct="0">
              <a:spcBef>
                <a:spcPct val="25000"/>
              </a:spcBef>
              <a:spcAft>
                <a:spcPct val="0"/>
              </a:spcAft>
              <a:buClr>
                <a:schemeClr val="accent2"/>
              </a:buClr>
              <a:buFont typeface="Wingdings" pitchFamily="2" charset="2"/>
              <a:buChar char="§"/>
              <a:defRPr sz="1504">
                <a:solidFill>
                  <a:srgbClr val="1E4456"/>
                </a:solidFill>
                <a:latin typeface="Verdana" pitchFamily="34" charset="0"/>
              </a:defRPr>
            </a:lvl9pPr>
          </a:lstStyle>
          <a:p>
            <a:pPr eaLnBrk="1" hangingPunct="1">
              <a:spcBef>
                <a:spcPct val="0"/>
              </a:spcBef>
              <a:buClrTx/>
              <a:buFontTx/>
              <a:buNone/>
            </a:pPr>
            <a:fld id="{46ADD87D-D215-4571-A304-68BF469CA19E}" type="slidenum">
              <a:rPr lang="cs-CZ" altLang="cs-CZ" sz="902">
                <a:solidFill>
                  <a:schemeClr val="tx1"/>
                </a:solidFill>
              </a:rPr>
              <a:pPr eaLnBrk="1" hangingPunct="1">
                <a:spcBef>
                  <a:spcPct val="0"/>
                </a:spcBef>
                <a:buClrTx/>
                <a:buFontTx/>
                <a:buNone/>
              </a:pPr>
              <a:t>46</a:t>
            </a:fld>
            <a:endParaRPr lang="cs-CZ" altLang="cs-CZ" sz="902">
              <a:solidFill>
                <a:schemeClr val="tx1"/>
              </a:solidFill>
            </a:endParaRPr>
          </a:p>
        </p:txBody>
      </p:sp>
    </p:spTree>
    <p:extLst>
      <p:ext uri="{BB962C8B-B14F-4D97-AF65-F5344CB8AC3E}">
        <p14:creationId xmlns:p14="http://schemas.microsoft.com/office/powerpoint/2010/main" val="349198101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Právní činy: exkurs</a:t>
            </a:r>
            <a:endParaRPr lang="cs-CZ" dirty="0"/>
          </a:p>
        </p:txBody>
      </p:sp>
      <p:sp>
        <p:nvSpPr>
          <p:cNvPr id="3" name="Zástupný symbol pro obsah 2"/>
          <p:cNvSpPr>
            <a:spLocks noGrp="1"/>
          </p:cNvSpPr>
          <p:nvPr>
            <p:ph idx="1"/>
          </p:nvPr>
        </p:nvSpPr>
        <p:spPr>
          <a:xfrm>
            <a:off x="509589" y="2017712"/>
            <a:ext cx="8082321" cy="4579639"/>
          </a:xfrm>
        </p:spPr>
        <p:txBody>
          <a:bodyPr/>
          <a:lstStyle/>
          <a:p>
            <a:pPr>
              <a:buNone/>
            </a:pPr>
            <a:endParaRPr lang="cs-CZ" dirty="0" smtClean="0"/>
          </a:p>
          <a:p>
            <a:pPr>
              <a:buNone/>
            </a:pPr>
            <a:endParaRPr lang="cs-CZ" dirty="0"/>
          </a:p>
          <a:p>
            <a:pPr>
              <a:buNone/>
            </a:pPr>
            <a:endParaRPr lang="cs-CZ" dirty="0" smtClean="0"/>
          </a:p>
          <a:p>
            <a:pPr>
              <a:buNone/>
            </a:pPr>
            <a:endParaRPr lang="cs-CZ" dirty="0"/>
          </a:p>
          <a:p>
            <a:pPr>
              <a:buNone/>
            </a:pPr>
            <a:endParaRPr lang="cs-CZ" dirty="0" smtClean="0"/>
          </a:p>
          <a:p>
            <a:pPr>
              <a:buNone/>
            </a:pPr>
            <a:endParaRPr lang="cs-CZ" dirty="0"/>
          </a:p>
          <a:p>
            <a:pPr>
              <a:buNone/>
            </a:pPr>
            <a:endParaRPr lang="cs-CZ" dirty="0" smtClean="0"/>
          </a:p>
          <a:p>
            <a:pPr>
              <a:buNone/>
            </a:pPr>
            <a:endParaRPr lang="cs-CZ" dirty="0"/>
          </a:p>
          <a:p>
            <a:pPr>
              <a:buNone/>
            </a:pPr>
            <a:endParaRPr lang="cs-CZ" dirty="0" smtClean="0"/>
          </a:p>
          <a:p>
            <a:pPr>
              <a:buNone/>
            </a:pPr>
            <a:r>
              <a:rPr lang="cs-CZ" dirty="0" smtClean="0"/>
              <a:t>Srov. Melzer/</a:t>
            </a:r>
            <a:r>
              <a:rPr lang="cs-CZ" dirty="0" err="1" smtClean="0"/>
              <a:t>Tégl</a:t>
            </a:r>
            <a:r>
              <a:rPr lang="cs-CZ" dirty="0" smtClean="0"/>
              <a:t>, úvodní výklad před § 545, </a:t>
            </a:r>
            <a:r>
              <a:rPr lang="cs-CZ" dirty="0" err="1" smtClean="0"/>
              <a:t>m.č</a:t>
            </a:r>
            <a:r>
              <a:rPr lang="cs-CZ" dirty="0" smtClean="0"/>
              <a:t>. 1 – 7. </a:t>
            </a:r>
            <a:endParaRPr lang="cs-CZ" dirty="0"/>
          </a:p>
        </p:txBody>
      </p:sp>
      <p:sp>
        <p:nvSpPr>
          <p:cNvPr id="4" name="Elipsa 3"/>
          <p:cNvSpPr/>
          <p:nvPr/>
        </p:nvSpPr>
        <p:spPr>
          <a:xfrm>
            <a:off x="483408" y="2598602"/>
            <a:ext cx="8136904" cy="2848996"/>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805"/>
          </a:p>
        </p:txBody>
      </p:sp>
      <p:sp>
        <p:nvSpPr>
          <p:cNvPr id="5" name="TextovéPole 4"/>
          <p:cNvSpPr txBox="1"/>
          <p:nvPr/>
        </p:nvSpPr>
        <p:spPr>
          <a:xfrm>
            <a:off x="899592" y="3815339"/>
            <a:ext cx="2736304" cy="439479"/>
          </a:xfrm>
          <a:prstGeom prst="rect">
            <a:avLst/>
          </a:prstGeom>
          <a:noFill/>
        </p:spPr>
        <p:txBody>
          <a:bodyPr wrap="square" rtlCol="0">
            <a:spAutoFit/>
          </a:bodyPr>
          <a:lstStyle/>
          <a:p>
            <a:pPr algn="ctr"/>
            <a:r>
              <a:rPr lang="cs-CZ" sz="2256" b="1" dirty="0">
                <a:solidFill>
                  <a:schemeClr val="bg1"/>
                </a:solidFill>
              </a:rPr>
              <a:t>Právní jednání</a:t>
            </a:r>
          </a:p>
        </p:txBody>
      </p:sp>
      <p:sp>
        <p:nvSpPr>
          <p:cNvPr id="6" name="TextovéPole 5"/>
          <p:cNvSpPr txBox="1"/>
          <p:nvPr/>
        </p:nvSpPr>
        <p:spPr>
          <a:xfrm>
            <a:off x="3144174" y="2834899"/>
            <a:ext cx="2279588" cy="786626"/>
          </a:xfrm>
          <a:prstGeom prst="rect">
            <a:avLst/>
          </a:prstGeom>
          <a:noFill/>
        </p:spPr>
        <p:txBody>
          <a:bodyPr wrap="square" rtlCol="0">
            <a:spAutoFit/>
          </a:bodyPr>
          <a:lstStyle/>
          <a:p>
            <a:pPr algn="ctr"/>
            <a:r>
              <a:rPr lang="cs-CZ" sz="2256" b="1" dirty="0" smtClean="0">
                <a:solidFill>
                  <a:schemeClr val="bg1"/>
                </a:solidFill>
              </a:rPr>
              <a:t>Protiprávní </a:t>
            </a:r>
            <a:r>
              <a:rPr lang="cs-CZ" sz="2256" b="1" dirty="0">
                <a:solidFill>
                  <a:schemeClr val="bg1"/>
                </a:solidFill>
              </a:rPr>
              <a:t>činy</a:t>
            </a:r>
          </a:p>
        </p:txBody>
      </p:sp>
      <p:sp>
        <p:nvSpPr>
          <p:cNvPr id="7" name="TextovéPole 6"/>
          <p:cNvSpPr txBox="1"/>
          <p:nvPr/>
        </p:nvSpPr>
        <p:spPr>
          <a:xfrm>
            <a:off x="4283968" y="3807064"/>
            <a:ext cx="3024336" cy="1481046"/>
          </a:xfrm>
          <a:prstGeom prst="rect">
            <a:avLst/>
          </a:prstGeom>
          <a:noFill/>
        </p:spPr>
        <p:txBody>
          <a:bodyPr wrap="square" rtlCol="0">
            <a:spAutoFit/>
          </a:bodyPr>
          <a:lstStyle/>
          <a:p>
            <a:r>
              <a:rPr lang="cs-CZ" sz="2256" b="1" dirty="0">
                <a:solidFill>
                  <a:schemeClr val="bg1"/>
                </a:solidFill>
              </a:rPr>
              <a:t>Právní činy v užším smyslu</a:t>
            </a:r>
          </a:p>
          <a:p>
            <a:r>
              <a:rPr lang="cs-CZ" sz="1504" b="1" dirty="0">
                <a:solidFill>
                  <a:schemeClr val="bg1"/>
                </a:solidFill>
              </a:rPr>
              <a:t>- Informační úkony</a:t>
            </a:r>
          </a:p>
          <a:p>
            <a:r>
              <a:rPr lang="cs-CZ" sz="1504" b="1" dirty="0">
                <a:solidFill>
                  <a:schemeClr val="bg1"/>
                </a:solidFill>
              </a:rPr>
              <a:t>- Faktické (reálné) úkony</a:t>
            </a:r>
          </a:p>
          <a:p>
            <a:r>
              <a:rPr lang="cs-CZ" sz="1504" b="1" dirty="0">
                <a:solidFill>
                  <a:schemeClr val="bg1"/>
                </a:solidFill>
              </a:rPr>
              <a:t>- Společenské úsluhy</a:t>
            </a:r>
          </a:p>
        </p:txBody>
      </p:sp>
      <p:sp>
        <p:nvSpPr>
          <p:cNvPr id="9" name="Zástupný symbol pro číslo snímku 8"/>
          <p:cNvSpPr>
            <a:spLocks noGrp="1"/>
          </p:cNvSpPr>
          <p:nvPr>
            <p:ph type="sldNum" sz="quarter" idx="4294967295"/>
          </p:nvPr>
        </p:nvSpPr>
        <p:spPr/>
        <p:txBody>
          <a:bodyPr/>
          <a:lstStyle/>
          <a:p>
            <a:fld id="{103B6205-E093-439F-9685-8F7A4FC3F425}" type="slidenum">
              <a:rPr lang="cs-CZ" smtClean="0"/>
              <a:t>47</a:t>
            </a:fld>
            <a:endParaRPr lang="cs-CZ"/>
          </a:p>
        </p:txBody>
      </p:sp>
    </p:spTree>
    <p:extLst>
      <p:ext uri="{BB962C8B-B14F-4D97-AF65-F5344CB8AC3E}">
        <p14:creationId xmlns:p14="http://schemas.microsoft.com/office/powerpoint/2010/main" val="425043852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p:txBody>
          <a:bodyPr/>
          <a:lstStyle/>
          <a:p>
            <a:r>
              <a:rPr lang="cs-CZ" altLang="cs-CZ" smtClean="0"/>
              <a:t>Autonomie vůle </a:t>
            </a:r>
          </a:p>
        </p:txBody>
      </p:sp>
      <p:sp>
        <p:nvSpPr>
          <p:cNvPr id="5123" name="Zástupný symbol pro obsah 2"/>
          <p:cNvSpPr>
            <a:spLocks noGrp="1"/>
          </p:cNvSpPr>
          <p:nvPr>
            <p:ph idx="1"/>
          </p:nvPr>
        </p:nvSpPr>
        <p:spPr/>
        <p:txBody>
          <a:bodyPr/>
          <a:lstStyle/>
          <a:p>
            <a:pPr algn="just"/>
            <a:r>
              <a:rPr lang="cs-CZ" altLang="cs-CZ" sz="1880" dirty="0"/>
              <a:t>Základní princip soukromého práva</a:t>
            </a:r>
          </a:p>
          <a:p>
            <a:pPr algn="just"/>
            <a:r>
              <a:rPr lang="cs-CZ" altLang="cs-CZ" sz="1880" dirty="0"/>
              <a:t>Vyplývá z principu právního státu (čl. 2 odst. 2 Listiny, čl. 2 odst. 4 Ústavy), srov. </a:t>
            </a:r>
            <a:r>
              <a:rPr lang="cs-CZ" altLang="cs-CZ" sz="1880" dirty="0" err="1"/>
              <a:t>sp</a:t>
            </a:r>
            <a:r>
              <a:rPr lang="cs-CZ" altLang="cs-CZ" sz="1880" dirty="0"/>
              <a:t>. zn. I. ÚS 546/04</a:t>
            </a:r>
          </a:p>
          <a:p>
            <a:pPr algn="just"/>
            <a:r>
              <a:rPr lang="cs-CZ" altLang="cs-CZ" sz="1880" dirty="0"/>
              <a:t>Nezbytný předpoklad fungování moderní společnosti (opak: systém přerozdělování pomocí vrchnostenských aktů)</a:t>
            </a:r>
            <a:endParaRPr lang="cs-CZ" altLang="cs-CZ" sz="1579" dirty="0"/>
          </a:p>
          <a:p>
            <a:pPr algn="just"/>
            <a:r>
              <a:rPr lang="cs-CZ" altLang="cs-CZ" sz="1880" dirty="0"/>
              <a:t>Význam rozlišení norem na dispozitivní a kogentní</a:t>
            </a:r>
          </a:p>
        </p:txBody>
      </p:sp>
      <p:sp>
        <p:nvSpPr>
          <p:cNvPr id="5124" name="Zástupný symbol pro číslo snímku 3"/>
          <p:cNvSpPr>
            <a:spLocks noGrp="1"/>
          </p:cNvSpPr>
          <p:nvPr>
            <p:ph type="sldNum" sz="quarter" idx="429496729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Font typeface="Wingdings" pitchFamily="2" charset="2"/>
              <a:buChar char="o"/>
              <a:defRPr sz="2256">
                <a:solidFill>
                  <a:srgbClr val="1E4456"/>
                </a:solidFill>
                <a:latin typeface="Verdana" pitchFamily="34" charset="0"/>
              </a:defRPr>
            </a:lvl1pPr>
            <a:lvl2pPr marL="558698" indent="-214884" eaLnBrk="0" hangingPunct="0">
              <a:spcBef>
                <a:spcPct val="20000"/>
              </a:spcBef>
              <a:buClr>
                <a:schemeClr val="accent2"/>
              </a:buClr>
              <a:buFont typeface="Wingdings" pitchFamily="2" charset="2"/>
              <a:buChar char="n"/>
              <a:defRPr sz="1955">
                <a:solidFill>
                  <a:srgbClr val="1E4456"/>
                </a:solidFill>
                <a:latin typeface="Verdana" pitchFamily="34" charset="0"/>
              </a:defRPr>
            </a:lvl2pPr>
            <a:lvl3pPr marL="859536" indent="-171907" eaLnBrk="0" hangingPunct="0">
              <a:spcBef>
                <a:spcPct val="20000"/>
              </a:spcBef>
              <a:buClr>
                <a:schemeClr val="accent2"/>
              </a:buClr>
              <a:buFont typeface="Wingdings" pitchFamily="2" charset="2"/>
              <a:buChar char="o"/>
              <a:defRPr sz="1730">
                <a:solidFill>
                  <a:srgbClr val="1E4456"/>
                </a:solidFill>
                <a:latin typeface="Verdana" pitchFamily="34" charset="0"/>
              </a:defRPr>
            </a:lvl3pPr>
            <a:lvl4pPr marL="1203350" indent="-171907" eaLnBrk="0" hangingPunct="0">
              <a:spcBef>
                <a:spcPct val="20000"/>
              </a:spcBef>
              <a:buClr>
                <a:schemeClr val="accent2"/>
              </a:buClr>
              <a:buFont typeface="Wingdings" pitchFamily="2" charset="2"/>
              <a:buChar char="n"/>
              <a:defRPr sz="1504">
                <a:solidFill>
                  <a:srgbClr val="1E4456"/>
                </a:solidFill>
                <a:latin typeface="Verdana" pitchFamily="34" charset="0"/>
              </a:defRPr>
            </a:lvl4pPr>
            <a:lvl5pPr marL="1547165" indent="-171907" eaLnBrk="0" hangingPunct="0">
              <a:spcBef>
                <a:spcPct val="25000"/>
              </a:spcBef>
              <a:buClr>
                <a:schemeClr val="accent2"/>
              </a:buClr>
              <a:buFont typeface="Wingdings" pitchFamily="2" charset="2"/>
              <a:buChar char="§"/>
              <a:defRPr sz="1504">
                <a:solidFill>
                  <a:srgbClr val="1E4456"/>
                </a:solidFill>
                <a:latin typeface="Verdana" pitchFamily="34" charset="0"/>
              </a:defRPr>
            </a:lvl5pPr>
            <a:lvl6pPr marL="1890979" indent="-171907" eaLnBrk="0" fontAlgn="base" hangingPunct="0">
              <a:spcBef>
                <a:spcPct val="25000"/>
              </a:spcBef>
              <a:spcAft>
                <a:spcPct val="0"/>
              </a:spcAft>
              <a:buClr>
                <a:schemeClr val="accent2"/>
              </a:buClr>
              <a:buFont typeface="Wingdings" pitchFamily="2" charset="2"/>
              <a:buChar char="§"/>
              <a:defRPr sz="1504">
                <a:solidFill>
                  <a:srgbClr val="1E4456"/>
                </a:solidFill>
                <a:latin typeface="Verdana" pitchFamily="34" charset="0"/>
              </a:defRPr>
            </a:lvl6pPr>
            <a:lvl7pPr marL="2234794" indent="-171907" eaLnBrk="0" fontAlgn="base" hangingPunct="0">
              <a:spcBef>
                <a:spcPct val="25000"/>
              </a:spcBef>
              <a:spcAft>
                <a:spcPct val="0"/>
              </a:spcAft>
              <a:buClr>
                <a:schemeClr val="accent2"/>
              </a:buClr>
              <a:buFont typeface="Wingdings" pitchFamily="2" charset="2"/>
              <a:buChar char="§"/>
              <a:defRPr sz="1504">
                <a:solidFill>
                  <a:srgbClr val="1E4456"/>
                </a:solidFill>
                <a:latin typeface="Verdana" pitchFamily="34" charset="0"/>
              </a:defRPr>
            </a:lvl7pPr>
            <a:lvl8pPr marL="2578608" indent="-171907" eaLnBrk="0" fontAlgn="base" hangingPunct="0">
              <a:spcBef>
                <a:spcPct val="25000"/>
              </a:spcBef>
              <a:spcAft>
                <a:spcPct val="0"/>
              </a:spcAft>
              <a:buClr>
                <a:schemeClr val="accent2"/>
              </a:buClr>
              <a:buFont typeface="Wingdings" pitchFamily="2" charset="2"/>
              <a:buChar char="§"/>
              <a:defRPr sz="1504">
                <a:solidFill>
                  <a:srgbClr val="1E4456"/>
                </a:solidFill>
                <a:latin typeface="Verdana" pitchFamily="34" charset="0"/>
              </a:defRPr>
            </a:lvl8pPr>
            <a:lvl9pPr marL="2922422" indent="-171907" eaLnBrk="0" fontAlgn="base" hangingPunct="0">
              <a:spcBef>
                <a:spcPct val="25000"/>
              </a:spcBef>
              <a:spcAft>
                <a:spcPct val="0"/>
              </a:spcAft>
              <a:buClr>
                <a:schemeClr val="accent2"/>
              </a:buClr>
              <a:buFont typeface="Wingdings" pitchFamily="2" charset="2"/>
              <a:buChar char="§"/>
              <a:defRPr sz="1504">
                <a:solidFill>
                  <a:srgbClr val="1E4456"/>
                </a:solidFill>
                <a:latin typeface="Verdana" pitchFamily="34" charset="0"/>
              </a:defRPr>
            </a:lvl9pPr>
          </a:lstStyle>
          <a:p>
            <a:pPr eaLnBrk="1" hangingPunct="1">
              <a:spcBef>
                <a:spcPct val="0"/>
              </a:spcBef>
              <a:buClrTx/>
              <a:buFontTx/>
              <a:buNone/>
            </a:pPr>
            <a:fld id="{E1333E82-9466-4966-A617-964BB4D6459C}" type="slidenum">
              <a:rPr lang="cs-CZ" altLang="cs-CZ" sz="902">
                <a:solidFill>
                  <a:schemeClr val="tx1"/>
                </a:solidFill>
              </a:rPr>
              <a:pPr eaLnBrk="1" hangingPunct="1">
                <a:spcBef>
                  <a:spcPct val="0"/>
                </a:spcBef>
                <a:buClrTx/>
                <a:buFontTx/>
                <a:buNone/>
              </a:pPr>
              <a:t>48</a:t>
            </a:fld>
            <a:endParaRPr lang="cs-CZ" altLang="cs-CZ" sz="902">
              <a:solidFill>
                <a:schemeClr val="tx1"/>
              </a:solidFill>
            </a:endParaRPr>
          </a:p>
        </p:txBody>
      </p:sp>
    </p:spTree>
    <p:extLst>
      <p:ext uri="{BB962C8B-B14F-4D97-AF65-F5344CB8AC3E}">
        <p14:creationId xmlns:p14="http://schemas.microsoft.com/office/powerpoint/2010/main" val="364490259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adpis 1"/>
          <p:cNvSpPr>
            <a:spLocks noGrp="1"/>
          </p:cNvSpPr>
          <p:nvPr>
            <p:ph type="title"/>
          </p:nvPr>
        </p:nvSpPr>
        <p:spPr/>
        <p:txBody>
          <a:bodyPr/>
          <a:lstStyle/>
          <a:p>
            <a:r>
              <a:rPr lang="cs-CZ" altLang="cs-CZ" dirty="0" smtClean="0"/>
              <a:t>Pojmové znaky a náležitosti PJ</a:t>
            </a:r>
          </a:p>
        </p:txBody>
      </p:sp>
      <p:sp>
        <p:nvSpPr>
          <p:cNvPr id="6147" name="Zástupný symbol pro obsah 2"/>
          <p:cNvSpPr>
            <a:spLocks noGrp="1"/>
          </p:cNvSpPr>
          <p:nvPr>
            <p:ph idx="1"/>
          </p:nvPr>
        </p:nvSpPr>
        <p:spPr/>
        <p:txBody>
          <a:bodyPr/>
          <a:lstStyle/>
          <a:p>
            <a:pPr algn="just"/>
            <a:r>
              <a:rPr lang="cs-CZ" altLang="cs-CZ" sz="1805" dirty="0"/>
              <a:t>Náležitosti PJ je třeba odlišovat od pojmových znaků</a:t>
            </a:r>
          </a:p>
          <a:p>
            <a:pPr algn="just"/>
            <a:r>
              <a:rPr lang="cs-CZ" altLang="cs-CZ" sz="1805" b="1" dirty="0"/>
              <a:t>Pojmové znaky </a:t>
            </a:r>
            <a:r>
              <a:rPr lang="cs-CZ" altLang="cs-CZ" sz="1805" u="sng" dirty="0"/>
              <a:t>vymezují PJ jako takové</a:t>
            </a:r>
            <a:r>
              <a:rPr lang="cs-CZ" altLang="cs-CZ" sz="1805" dirty="0"/>
              <a:t> (dle nich zjišťujeme, zda vůbec jde o PJ)</a:t>
            </a:r>
          </a:p>
          <a:p>
            <a:pPr algn="just"/>
            <a:r>
              <a:rPr lang="cs-CZ" altLang="cs-CZ" sz="1805" b="1" dirty="0"/>
              <a:t>Náležitosti </a:t>
            </a:r>
            <a:r>
              <a:rPr lang="cs-CZ" altLang="cs-CZ" sz="1805" dirty="0"/>
              <a:t>PJ </a:t>
            </a:r>
            <a:r>
              <a:rPr lang="cs-CZ" altLang="cs-CZ" sz="1805" u="sng" dirty="0"/>
              <a:t>zkoumáme až tehdy, jsou-li naplněny pojmové znaky PJ</a:t>
            </a:r>
            <a:r>
              <a:rPr lang="cs-CZ" altLang="cs-CZ" sz="1805" dirty="0"/>
              <a:t>. Ptáme se, zda existující PJ má takové vlastnosti, aby mohlo vyvolat chtěné (zamýšlené) právní následky</a:t>
            </a:r>
          </a:p>
          <a:p>
            <a:pPr lvl="1" algn="just"/>
            <a:r>
              <a:rPr lang="cs-CZ" altLang="cs-CZ" sz="1654" dirty="0"/>
              <a:t>Př.: svéprávnost, svoboda vůle atd.</a:t>
            </a:r>
          </a:p>
        </p:txBody>
      </p:sp>
      <p:sp>
        <p:nvSpPr>
          <p:cNvPr id="6148" name="Zástupný symbol pro číslo snímku 3"/>
          <p:cNvSpPr>
            <a:spLocks noGrp="1"/>
          </p:cNvSpPr>
          <p:nvPr>
            <p:ph type="sldNum" sz="quarter" idx="429496729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Font typeface="Wingdings" pitchFamily="2" charset="2"/>
              <a:buChar char="o"/>
              <a:defRPr sz="2256">
                <a:solidFill>
                  <a:srgbClr val="1E4456"/>
                </a:solidFill>
                <a:latin typeface="Verdana" pitchFamily="34" charset="0"/>
              </a:defRPr>
            </a:lvl1pPr>
            <a:lvl2pPr marL="558698" indent="-214884" eaLnBrk="0" hangingPunct="0">
              <a:spcBef>
                <a:spcPct val="20000"/>
              </a:spcBef>
              <a:buClr>
                <a:schemeClr val="accent2"/>
              </a:buClr>
              <a:buFont typeface="Wingdings" pitchFamily="2" charset="2"/>
              <a:buChar char="n"/>
              <a:defRPr sz="1955">
                <a:solidFill>
                  <a:srgbClr val="1E4456"/>
                </a:solidFill>
                <a:latin typeface="Verdana" pitchFamily="34" charset="0"/>
              </a:defRPr>
            </a:lvl2pPr>
            <a:lvl3pPr marL="859536" indent="-171907" eaLnBrk="0" hangingPunct="0">
              <a:spcBef>
                <a:spcPct val="20000"/>
              </a:spcBef>
              <a:buClr>
                <a:schemeClr val="accent2"/>
              </a:buClr>
              <a:buFont typeface="Wingdings" pitchFamily="2" charset="2"/>
              <a:buChar char="o"/>
              <a:defRPr sz="1730">
                <a:solidFill>
                  <a:srgbClr val="1E4456"/>
                </a:solidFill>
                <a:latin typeface="Verdana" pitchFamily="34" charset="0"/>
              </a:defRPr>
            </a:lvl3pPr>
            <a:lvl4pPr marL="1203350" indent="-171907" eaLnBrk="0" hangingPunct="0">
              <a:spcBef>
                <a:spcPct val="20000"/>
              </a:spcBef>
              <a:buClr>
                <a:schemeClr val="accent2"/>
              </a:buClr>
              <a:buFont typeface="Wingdings" pitchFamily="2" charset="2"/>
              <a:buChar char="n"/>
              <a:defRPr sz="1504">
                <a:solidFill>
                  <a:srgbClr val="1E4456"/>
                </a:solidFill>
                <a:latin typeface="Verdana" pitchFamily="34" charset="0"/>
              </a:defRPr>
            </a:lvl4pPr>
            <a:lvl5pPr marL="1547165" indent="-171907" eaLnBrk="0" hangingPunct="0">
              <a:spcBef>
                <a:spcPct val="25000"/>
              </a:spcBef>
              <a:buClr>
                <a:schemeClr val="accent2"/>
              </a:buClr>
              <a:buFont typeface="Wingdings" pitchFamily="2" charset="2"/>
              <a:buChar char="§"/>
              <a:defRPr sz="1504">
                <a:solidFill>
                  <a:srgbClr val="1E4456"/>
                </a:solidFill>
                <a:latin typeface="Verdana" pitchFamily="34" charset="0"/>
              </a:defRPr>
            </a:lvl5pPr>
            <a:lvl6pPr marL="1890979" indent="-171907" eaLnBrk="0" fontAlgn="base" hangingPunct="0">
              <a:spcBef>
                <a:spcPct val="25000"/>
              </a:spcBef>
              <a:spcAft>
                <a:spcPct val="0"/>
              </a:spcAft>
              <a:buClr>
                <a:schemeClr val="accent2"/>
              </a:buClr>
              <a:buFont typeface="Wingdings" pitchFamily="2" charset="2"/>
              <a:buChar char="§"/>
              <a:defRPr sz="1504">
                <a:solidFill>
                  <a:srgbClr val="1E4456"/>
                </a:solidFill>
                <a:latin typeface="Verdana" pitchFamily="34" charset="0"/>
              </a:defRPr>
            </a:lvl6pPr>
            <a:lvl7pPr marL="2234794" indent="-171907" eaLnBrk="0" fontAlgn="base" hangingPunct="0">
              <a:spcBef>
                <a:spcPct val="25000"/>
              </a:spcBef>
              <a:spcAft>
                <a:spcPct val="0"/>
              </a:spcAft>
              <a:buClr>
                <a:schemeClr val="accent2"/>
              </a:buClr>
              <a:buFont typeface="Wingdings" pitchFamily="2" charset="2"/>
              <a:buChar char="§"/>
              <a:defRPr sz="1504">
                <a:solidFill>
                  <a:srgbClr val="1E4456"/>
                </a:solidFill>
                <a:latin typeface="Verdana" pitchFamily="34" charset="0"/>
              </a:defRPr>
            </a:lvl7pPr>
            <a:lvl8pPr marL="2578608" indent="-171907" eaLnBrk="0" fontAlgn="base" hangingPunct="0">
              <a:spcBef>
                <a:spcPct val="25000"/>
              </a:spcBef>
              <a:spcAft>
                <a:spcPct val="0"/>
              </a:spcAft>
              <a:buClr>
                <a:schemeClr val="accent2"/>
              </a:buClr>
              <a:buFont typeface="Wingdings" pitchFamily="2" charset="2"/>
              <a:buChar char="§"/>
              <a:defRPr sz="1504">
                <a:solidFill>
                  <a:srgbClr val="1E4456"/>
                </a:solidFill>
                <a:latin typeface="Verdana" pitchFamily="34" charset="0"/>
              </a:defRPr>
            </a:lvl8pPr>
            <a:lvl9pPr marL="2922422" indent="-171907" eaLnBrk="0" fontAlgn="base" hangingPunct="0">
              <a:spcBef>
                <a:spcPct val="25000"/>
              </a:spcBef>
              <a:spcAft>
                <a:spcPct val="0"/>
              </a:spcAft>
              <a:buClr>
                <a:schemeClr val="accent2"/>
              </a:buClr>
              <a:buFont typeface="Wingdings" pitchFamily="2" charset="2"/>
              <a:buChar char="§"/>
              <a:defRPr sz="1504">
                <a:solidFill>
                  <a:srgbClr val="1E4456"/>
                </a:solidFill>
                <a:latin typeface="Verdana" pitchFamily="34" charset="0"/>
              </a:defRPr>
            </a:lvl9pPr>
          </a:lstStyle>
          <a:p>
            <a:pPr eaLnBrk="1" hangingPunct="1">
              <a:spcBef>
                <a:spcPct val="0"/>
              </a:spcBef>
              <a:buClrTx/>
              <a:buFontTx/>
              <a:buNone/>
            </a:pPr>
            <a:fld id="{40408320-8A08-4764-AE17-FAAF9378FF8F}" type="slidenum">
              <a:rPr lang="cs-CZ" altLang="cs-CZ" sz="902">
                <a:solidFill>
                  <a:schemeClr val="tx1"/>
                </a:solidFill>
              </a:rPr>
              <a:pPr eaLnBrk="1" hangingPunct="1">
                <a:spcBef>
                  <a:spcPct val="0"/>
                </a:spcBef>
                <a:buClrTx/>
                <a:buFontTx/>
                <a:buNone/>
              </a:pPr>
              <a:t>49</a:t>
            </a:fld>
            <a:endParaRPr lang="cs-CZ" altLang="cs-CZ" sz="902">
              <a:solidFill>
                <a:schemeClr val="tx1"/>
              </a:solidFill>
            </a:endParaRPr>
          </a:p>
        </p:txBody>
      </p:sp>
    </p:spTree>
    <p:extLst>
      <p:ext uri="{BB962C8B-B14F-4D97-AF65-F5344CB8AC3E}">
        <p14:creationId xmlns:p14="http://schemas.microsoft.com/office/powerpoint/2010/main" val="41256967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11560" y="1125539"/>
            <a:ext cx="7984664" cy="431253"/>
          </a:xfrm>
        </p:spPr>
        <p:txBody>
          <a:bodyPr/>
          <a:lstStyle/>
          <a:p>
            <a:r>
              <a:rPr lang="cs-CZ" sz="2800" dirty="0" smtClean="0"/>
              <a:t>OSOBA V PRÁVNÍM SMYSLU II.</a:t>
            </a:r>
            <a:endParaRPr lang="cs-CZ" sz="2800" dirty="0"/>
          </a:p>
        </p:txBody>
      </p:sp>
      <p:sp>
        <p:nvSpPr>
          <p:cNvPr id="3" name="Zástupný symbol pro obsah 2"/>
          <p:cNvSpPr>
            <a:spLocks noGrp="1"/>
          </p:cNvSpPr>
          <p:nvPr>
            <p:ph idx="1"/>
          </p:nvPr>
        </p:nvSpPr>
        <p:spPr/>
        <p:txBody>
          <a:bodyPr>
            <a:normAutofit fontScale="70000" lnSpcReduction="20000"/>
          </a:bodyPr>
          <a:lstStyle/>
          <a:p>
            <a:pPr algn="just"/>
            <a:r>
              <a:rPr lang="cs-CZ" sz="3200" u="sng" dirty="0" smtClean="0"/>
              <a:t>Přirozenoprávní koncept v OZO </a:t>
            </a:r>
            <a:r>
              <a:rPr lang="cs-CZ" sz="3200" dirty="0" smtClean="0"/>
              <a:t>a dalších kodexech</a:t>
            </a:r>
          </a:p>
          <a:p>
            <a:pPr marL="0" indent="0" algn="just">
              <a:buNone/>
            </a:pPr>
            <a:endParaRPr lang="cs-CZ" b="1" dirty="0" smtClean="0"/>
          </a:p>
          <a:p>
            <a:pPr marL="0" indent="0" algn="just">
              <a:buNone/>
            </a:pPr>
            <a:r>
              <a:rPr lang="cs-CZ" b="1" i="1" dirty="0" smtClean="0"/>
              <a:t>§ </a:t>
            </a:r>
            <a:r>
              <a:rPr lang="cs-CZ" b="1" i="1" dirty="0"/>
              <a:t>16 ABGB (OZO): Každý člověk má přirozená, již samým rozumem  </a:t>
            </a:r>
            <a:r>
              <a:rPr lang="cs-CZ" b="1" i="1" dirty="0" err="1"/>
              <a:t>seznatelná</a:t>
            </a:r>
            <a:r>
              <a:rPr lang="cs-CZ" b="1" i="1" dirty="0"/>
              <a:t> práva, a jest ho tudíž považovati za osobu</a:t>
            </a:r>
            <a:r>
              <a:rPr lang="cs-CZ" i="1" dirty="0" smtClean="0"/>
              <a:t>.</a:t>
            </a:r>
          </a:p>
          <a:p>
            <a:pPr marL="0" indent="0" algn="just">
              <a:buNone/>
            </a:pPr>
            <a:endParaRPr lang="cs-CZ" dirty="0"/>
          </a:p>
          <a:p>
            <a:pPr algn="just"/>
            <a:r>
              <a:rPr lang="cs-CZ" sz="3200" u="sng" dirty="0" smtClean="0"/>
              <a:t>Od člověka odlišné entity (</a:t>
            </a:r>
            <a:r>
              <a:rPr lang="cs-CZ" sz="3200" dirty="0" smtClean="0"/>
              <a:t>osoby) až mnohem později - v průběhu 18. století  v souvislosti s rozvojem obchodu a průmyslovou revolucí</a:t>
            </a:r>
          </a:p>
          <a:p>
            <a:pPr marL="0" indent="0" algn="just">
              <a:buNone/>
            </a:pPr>
            <a:endParaRPr lang="cs-CZ" sz="3200" dirty="0" smtClean="0"/>
          </a:p>
          <a:p>
            <a:pPr algn="just"/>
            <a:r>
              <a:rPr lang="cs-CZ" sz="3200" dirty="0" smtClean="0"/>
              <a:t>Odlišení „</a:t>
            </a:r>
            <a:r>
              <a:rPr lang="cs-CZ" sz="3200" u="sng" dirty="0" smtClean="0"/>
              <a:t>přirozené osoby</a:t>
            </a:r>
            <a:r>
              <a:rPr lang="cs-CZ" sz="3200" dirty="0" smtClean="0"/>
              <a:t>“ a  „</a:t>
            </a:r>
            <a:r>
              <a:rPr lang="cs-CZ" sz="3200" u="sng" dirty="0" smtClean="0"/>
              <a:t>morální osoby</a:t>
            </a:r>
            <a:r>
              <a:rPr lang="cs-CZ" sz="3200" dirty="0" smtClean="0"/>
              <a:t>“ (</a:t>
            </a:r>
            <a:r>
              <a:rPr lang="cs-CZ" sz="3200" dirty="0" err="1" smtClean="0"/>
              <a:t>pův</a:t>
            </a:r>
            <a:r>
              <a:rPr lang="cs-CZ" sz="3200" dirty="0" smtClean="0"/>
              <a:t>. sdružení osob bez právní subjektivity), později „právnické osoby“</a:t>
            </a:r>
          </a:p>
          <a:p>
            <a:pPr marL="0" indent="0" algn="just">
              <a:buNone/>
            </a:pPr>
            <a:endParaRPr lang="cs-CZ" sz="3200" dirty="0" smtClean="0"/>
          </a:p>
          <a:p>
            <a:pPr algn="just"/>
            <a:r>
              <a:rPr lang="cs-CZ" sz="3200" dirty="0" smtClean="0"/>
              <a:t>PRÁVNICKÉ OSOBY (viz dále)</a:t>
            </a:r>
          </a:p>
          <a:p>
            <a:endParaRPr lang="cs-CZ" sz="3200" dirty="0"/>
          </a:p>
        </p:txBody>
      </p:sp>
    </p:spTree>
    <p:extLst>
      <p:ext uri="{BB962C8B-B14F-4D97-AF65-F5344CB8AC3E}">
        <p14:creationId xmlns:p14="http://schemas.microsoft.com/office/powerpoint/2010/main" val="220359487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dpis 1"/>
          <p:cNvSpPr>
            <a:spLocks noGrp="1"/>
          </p:cNvSpPr>
          <p:nvPr>
            <p:ph type="title"/>
          </p:nvPr>
        </p:nvSpPr>
        <p:spPr/>
        <p:txBody>
          <a:bodyPr/>
          <a:lstStyle/>
          <a:p>
            <a:r>
              <a:rPr lang="cs-CZ" altLang="cs-CZ" sz="2707" dirty="0"/>
              <a:t>Pojmové znaky PJ</a:t>
            </a:r>
          </a:p>
        </p:txBody>
      </p:sp>
      <p:sp>
        <p:nvSpPr>
          <p:cNvPr id="7171" name="Zástupný symbol pro obsah 2"/>
          <p:cNvSpPr>
            <a:spLocks noGrp="1"/>
          </p:cNvSpPr>
          <p:nvPr>
            <p:ph idx="1"/>
          </p:nvPr>
        </p:nvSpPr>
        <p:spPr/>
        <p:txBody>
          <a:bodyPr/>
          <a:lstStyle/>
          <a:p>
            <a:pPr algn="just" eaLnBrk="1" hangingPunct="1"/>
            <a:r>
              <a:rPr lang="cs-CZ" altLang="cs-CZ" sz="1805" b="1" dirty="0"/>
              <a:t>Projev vůle </a:t>
            </a:r>
            <a:r>
              <a:rPr lang="cs-CZ" altLang="cs-CZ" sz="1805" dirty="0"/>
              <a:t>(vůle + projev)</a:t>
            </a:r>
          </a:p>
          <a:p>
            <a:pPr algn="just" eaLnBrk="1" hangingPunct="1"/>
            <a:r>
              <a:rPr lang="cs-CZ" altLang="cs-CZ" sz="1805" b="1" dirty="0"/>
              <a:t>Zaměřenost</a:t>
            </a:r>
            <a:r>
              <a:rPr lang="cs-CZ" altLang="cs-CZ" sz="1805" dirty="0"/>
              <a:t> projevu vůle na vznik právních následků</a:t>
            </a:r>
          </a:p>
          <a:p>
            <a:pPr algn="just" eaLnBrk="1" hangingPunct="1"/>
            <a:r>
              <a:rPr lang="cs-CZ" altLang="cs-CZ" sz="1805" b="1" dirty="0"/>
              <a:t>Aprobace</a:t>
            </a:r>
            <a:r>
              <a:rPr lang="cs-CZ" altLang="cs-CZ" sz="1805" dirty="0"/>
              <a:t> právním řádem</a:t>
            </a:r>
          </a:p>
          <a:p>
            <a:pPr algn="just" eaLnBrk="1" hangingPunct="1">
              <a:buFont typeface="Wingdings 2" pitchFamily="18" charset="2"/>
              <a:buNone/>
            </a:pPr>
            <a:r>
              <a:rPr lang="cs-CZ" altLang="cs-CZ" sz="1805" dirty="0"/>
              <a:t>	(Srov.: prohlašuji „od zítřka nechť jsem vlastníkem Pražského hradu“)</a:t>
            </a:r>
          </a:p>
          <a:p>
            <a:pPr algn="just" eaLnBrk="1" hangingPunct="1">
              <a:buFont typeface="Wingdings 2" pitchFamily="18" charset="2"/>
              <a:buNone/>
            </a:pPr>
            <a:endParaRPr lang="cs-CZ" altLang="cs-CZ" sz="1805" dirty="0"/>
          </a:p>
          <a:p>
            <a:pPr algn="just" eaLnBrk="1" hangingPunct="1"/>
            <a:r>
              <a:rPr lang="cs-CZ" altLang="cs-CZ" sz="1805" dirty="0"/>
              <a:t>Nesprávně: nastoupení právních následků (to je až následkem platného, resp. obecně bezvadného PJ)</a:t>
            </a:r>
          </a:p>
        </p:txBody>
      </p:sp>
      <p:sp>
        <p:nvSpPr>
          <p:cNvPr id="7172" name="Zástupný symbol pro číslo snímku 3"/>
          <p:cNvSpPr>
            <a:spLocks noGrp="1"/>
          </p:cNvSpPr>
          <p:nvPr>
            <p:ph type="sldNum" sz="quarter" idx="429496729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Font typeface="Wingdings" pitchFamily="2" charset="2"/>
              <a:buChar char="o"/>
              <a:defRPr sz="2256">
                <a:solidFill>
                  <a:srgbClr val="1E4456"/>
                </a:solidFill>
                <a:latin typeface="Verdana" pitchFamily="34" charset="0"/>
              </a:defRPr>
            </a:lvl1pPr>
            <a:lvl2pPr marL="558698" indent="-214884" eaLnBrk="0" hangingPunct="0">
              <a:spcBef>
                <a:spcPct val="20000"/>
              </a:spcBef>
              <a:buClr>
                <a:schemeClr val="accent2"/>
              </a:buClr>
              <a:buFont typeface="Wingdings" pitchFamily="2" charset="2"/>
              <a:buChar char="n"/>
              <a:defRPr sz="1955">
                <a:solidFill>
                  <a:srgbClr val="1E4456"/>
                </a:solidFill>
                <a:latin typeface="Verdana" pitchFamily="34" charset="0"/>
              </a:defRPr>
            </a:lvl2pPr>
            <a:lvl3pPr marL="859536" indent="-171907" eaLnBrk="0" hangingPunct="0">
              <a:spcBef>
                <a:spcPct val="20000"/>
              </a:spcBef>
              <a:buClr>
                <a:schemeClr val="accent2"/>
              </a:buClr>
              <a:buFont typeface="Wingdings" pitchFamily="2" charset="2"/>
              <a:buChar char="o"/>
              <a:defRPr sz="1730">
                <a:solidFill>
                  <a:srgbClr val="1E4456"/>
                </a:solidFill>
                <a:latin typeface="Verdana" pitchFamily="34" charset="0"/>
              </a:defRPr>
            </a:lvl3pPr>
            <a:lvl4pPr marL="1203350" indent="-171907" eaLnBrk="0" hangingPunct="0">
              <a:spcBef>
                <a:spcPct val="20000"/>
              </a:spcBef>
              <a:buClr>
                <a:schemeClr val="accent2"/>
              </a:buClr>
              <a:buFont typeface="Wingdings" pitchFamily="2" charset="2"/>
              <a:buChar char="n"/>
              <a:defRPr sz="1504">
                <a:solidFill>
                  <a:srgbClr val="1E4456"/>
                </a:solidFill>
                <a:latin typeface="Verdana" pitchFamily="34" charset="0"/>
              </a:defRPr>
            </a:lvl4pPr>
            <a:lvl5pPr marL="1547165" indent="-171907" eaLnBrk="0" hangingPunct="0">
              <a:spcBef>
                <a:spcPct val="25000"/>
              </a:spcBef>
              <a:buClr>
                <a:schemeClr val="accent2"/>
              </a:buClr>
              <a:buFont typeface="Wingdings" pitchFamily="2" charset="2"/>
              <a:buChar char="§"/>
              <a:defRPr sz="1504">
                <a:solidFill>
                  <a:srgbClr val="1E4456"/>
                </a:solidFill>
                <a:latin typeface="Verdana" pitchFamily="34" charset="0"/>
              </a:defRPr>
            </a:lvl5pPr>
            <a:lvl6pPr marL="1890979" indent="-171907" eaLnBrk="0" fontAlgn="base" hangingPunct="0">
              <a:spcBef>
                <a:spcPct val="25000"/>
              </a:spcBef>
              <a:spcAft>
                <a:spcPct val="0"/>
              </a:spcAft>
              <a:buClr>
                <a:schemeClr val="accent2"/>
              </a:buClr>
              <a:buFont typeface="Wingdings" pitchFamily="2" charset="2"/>
              <a:buChar char="§"/>
              <a:defRPr sz="1504">
                <a:solidFill>
                  <a:srgbClr val="1E4456"/>
                </a:solidFill>
                <a:latin typeface="Verdana" pitchFamily="34" charset="0"/>
              </a:defRPr>
            </a:lvl6pPr>
            <a:lvl7pPr marL="2234794" indent="-171907" eaLnBrk="0" fontAlgn="base" hangingPunct="0">
              <a:spcBef>
                <a:spcPct val="25000"/>
              </a:spcBef>
              <a:spcAft>
                <a:spcPct val="0"/>
              </a:spcAft>
              <a:buClr>
                <a:schemeClr val="accent2"/>
              </a:buClr>
              <a:buFont typeface="Wingdings" pitchFamily="2" charset="2"/>
              <a:buChar char="§"/>
              <a:defRPr sz="1504">
                <a:solidFill>
                  <a:srgbClr val="1E4456"/>
                </a:solidFill>
                <a:latin typeface="Verdana" pitchFamily="34" charset="0"/>
              </a:defRPr>
            </a:lvl7pPr>
            <a:lvl8pPr marL="2578608" indent="-171907" eaLnBrk="0" fontAlgn="base" hangingPunct="0">
              <a:spcBef>
                <a:spcPct val="25000"/>
              </a:spcBef>
              <a:spcAft>
                <a:spcPct val="0"/>
              </a:spcAft>
              <a:buClr>
                <a:schemeClr val="accent2"/>
              </a:buClr>
              <a:buFont typeface="Wingdings" pitchFamily="2" charset="2"/>
              <a:buChar char="§"/>
              <a:defRPr sz="1504">
                <a:solidFill>
                  <a:srgbClr val="1E4456"/>
                </a:solidFill>
                <a:latin typeface="Verdana" pitchFamily="34" charset="0"/>
              </a:defRPr>
            </a:lvl8pPr>
            <a:lvl9pPr marL="2922422" indent="-171907" eaLnBrk="0" fontAlgn="base" hangingPunct="0">
              <a:spcBef>
                <a:spcPct val="25000"/>
              </a:spcBef>
              <a:spcAft>
                <a:spcPct val="0"/>
              </a:spcAft>
              <a:buClr>
                <a:schemeClr val="accent2"/>
              </a:buClr>
              <a:buFont typeface="Wingdings" pitchFamily="2" charset="2"/>
              <a:buChar char="§"/>
              <a:defRPr sz="1504">
                <a:solidFill>
                  <a:srgbClr val="1E4456"/>
                </a:solidFill>
                <a:latin typeface="Verdana" pitchFamily="34" charset="0"/>
              </a:defRPr>
            </a:lvl9pPr>
          </a:lstStyle>
          <a:p>
            <a:pPr eaLnBrk="1" hangingPunct="1">
              <a:spcBef>
                <a:spcPct val="0"/>
              </a:spcBef>
              <a:buClrTx/>
              <a:buFontTx/>
              <a:buNone/>
            </a:pPr>
            <a:fld id="{711B6F16-26DB-4C0A-B644-F09B1516C9A8}" type="slidenum">
              <a:rPr lang="cs-CZ" altLang="cs-CZ" sz="902">
                <a:solidFill>
                  <a:schemeClr val="tx1"/>
                </a:solidFill>
              </a:rPr>
              <a:pPr eaLnBrk="1" hangingPunct="1">
                <a:spcBef>
                  <a:spcPct val="0"/>
                </a:spcBef>
                <a:buClrTx/>
                <a:buFontTx/>
                <a:buNone/>
              </a:pPr>
              <a:t>50</a:t>
            </a:fld>
            <a:endParaRPr lang="cs-CZ" altLang="cs-CZ" sz="902">
              <a:solidFill>
                <a:schemeClr val="tx1"/>
              </a:solidFill>
            </a:endParaRPr>
          </a:p>
        </p:txBody>
      </p:sp>
    </p:spTree>
    <p:extLst>
      <p:ext uri="{BB962C8B-B14F-4D97-AF65-F5344CB8AC3E}">
        <p14:creationId xmlns:p14="http://schemas.microsoft.com/office/powerpoint/2010/main" val="262014708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Nadpis 1"/>
          <p:cNvSpPr>
            <a:spLocks noGrp="1"/>
          </p:cNvSpPr>
          <p:nvPr>
            <p:ph type="title"/>
          </p:nvPr>
        </p:nvSpPr>
        <p:spPr/>
        <p:txBody>
          <a:bodyPr/>
          <a:lstStyle/>
          <a:p>
            <a:r>
              <a:rPr lang="cs-CZ" altLang="cs-CZ" dirty="0" smtClean="0"/>
              <a:t>Není PJ</a:t>
            </a:r>
          </a:p>
        </p:txBody>
      </p:sp>
      <p:sp>
        <p:nvSpPr>
          <p:cNvPr id="8195" name="Zástupný symbol pro obsah 2"/>
          <p:cNvSpPr>
            <a:spLocks noGrp="1"/>
          </p:cNvSpPr>
          <p:nvPr>
            <p:ph idx="1"/>
          </p:nvPr>
        </p:nvSpPr>
        <p:spPr/>
        <p:txBody>
          <a:bodyPr>
            <a:normAutofit/>
          </a:bodyPr>
          <a:lstStyle/>
          <a:p>
            <a:pPr algn="just"/>
            <a:r>
              <a:rPr lang="cs-CZ" altLang="cs-CZ" sz="1805" b="1" dirty="0"/>
              <a:t>Informační úkon</a:t>
            </a:r>
            <a:r>
              <a:rPr lang="cs-CZ" altLang="cs-CZ" sz="1805" dirty="0"/>
              <a:t>: sdělení informace (nejde o projev – sdělení – vůle, nýbrž o sdělení určité skutečnosti, tj. informace) – např. § 1882 (vyrozumění dlužníka o postoupení pohledávky)</a:t>
            </a:r>
          </a:p>
          <a:p>
            <a:pPr algn="just"/>
            <a:r>
              <a:rPr lang="cs-CZ" altLang="cs-CZ" sz="1805" dirty="0"/>
              <a:t>Projev vůle zaměřený na způsobení </a:t>
            </a:r>
            <a:r>
              <a:rPr lang="cs-CZ" altLang="cs-CZ" sz="1805" b="1" dirty="0"/>
              <a:t>faktického následku</a:t>
            </a:r>
            <a:r>
              <a:rPr lang="cs-CZ" altLang="cs-CZ" sz="1805" dirty="0"/>
              <a:t> (např. vytvoření díla) – i když zde ad hoc může být vůle způsobit též právní následek (např. vznik vlastnického práva či autorského práva)</a:t>
            </a:r>
          </a:p>
          <a:p>
            <a:pPr algn="just"/>
            <a:r>
              <a:rPr lang="cs-CZ" altLang="cs-CZ" sz="1805" dirty="0"/>
              <a:t>Jednání </a:t>
            </a:r>
            <a:r>
              <a:rPr lang="cs-CZ" altLang="cs-CZ" sz="1805" b="1" dirty="0"/>
              <a:t>obdobné právnímu jednání</a:t>
            </a:r>
            <a:r>
              <a:rPr lang="cs-CZ" altLang="cs-CZ" sz="1805" dirty="0"/>
              <a:t> (</a:t>
            </a:r>
            <a:r>
              <a:rPr lang="cs-CZ" altLang="cs-CZ" sz="1805" i="1" dirty="0" err="1"/>
              <a:t>geschäftsähnliche</a:t>
            </a:r>
            <a:r>
              <a:rPr lang="cs-CZ" altLang="cs-CZ" sz="1805" i="1" dirty="0"/>
              <a:t> </a:t>
            </a:r>
            <a:r>
              <a:rPr lang="cs-CZ" altLang="cs-CZ" sz="1805" i="1" dirty="0" err="1"/>
              <a:t>Handlung</a:t>
            </a:r>
            <a:r>
              <a:rPr lang="cs-CZ" altLang="cs-CZ" sz="1805" dirty="0"/>
              <a:t>) – analogická aplikace některých pravidel pro právní jednání (např. rozhodování kolektivních orgánů právnických osob)</a:t>
            </a:r>
          </a:p>
          <a:p>
            <a:pPr algn="just"/>
            <a:r>
              <a:rPr lang="cs-CZ" altLang="cs-CZ" sz="1805" b="1" dirty="0"/>
              <a:t>Společenská úsluha</a:t>
            </a:r>
            <a:r>
              <a:rPr lang="cs-CZ" altLang="cs-CZ" sz="1805" dirty="0"/>
              <a:t> (§ 2055 odst. 2)</a:t>
            </a:r>
          </a:p>
        </p:txBody>
      </p:sp>
      <p:sp>
        <p:nvSpPr>
          <p:cNvPr id="8196" name="Zástupný symbol pro číslo snímku 3"/>
          <p:cNvSpPr>
            <a:spLocks noGrp="1"/>
          </p:cNvSpPr>
          <p:nvPr>
            <p:ph type="sldNum" sz="quarter" idx="429496729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Font typeface="Wingdings" pitchFamily="2" charset="2"/>
              <a:buChar char="o"/>
              <a:defRPr sz="2256">
                <a:solidFill>
                  <a:srgbClr val="1E4456"/>
                </a:solidFill>
                <a:latin typeface="Verdana" pitchFamily="34" charset="0"/>
              </a:defRPr>
            </a:lvl1pPr>
            <a:lvl2pPr marL="558698" indent="-214884" eaLnBrk="0" hangingPunct="0">
              <a:spcBef>
                <a:spcPct val="20000"/>
              </a:spcBef>
              <a:buClr>
                <a:schemeClr val="accent2"/>
              </a:buClr>
              <a:buFont typeface="Wingdings" pitchFamily="2" charset="2"/>
              <a:buChar char="n"/>
              <a:defRPr sz="1955">
                <a:solidFill>
                  <a:srgbClr val="1E4456"/>
                </a:solidFill>
                <a:latin typeface="Verdana" pitchFamily="34" charset="0"/>
              </a:defRPr>
            </a:lvl2pPr>
            <a:lvl3pPr marL="859536" indent="-171907" eaLnBrk="0" hangingPunct="0">
              <a:spcBef>
                <a:spcPct val="20000"/>
              </a:spcBef>
              <a:buClr>
                <a:schemeClr val="accent2"/>
              </a:buClr>
              <a:buFont typeface="Wingdings" pitchFamily="2" charset="2"/>
              <a:buChar char="o"/>
              <a:defRPr sz="1730">
                <a:solidFill>
                  <a:srgbClr val="1E4456"/>
                </a:solidFill>
                <a:latin typeface="Verdana" pitchFamily="34" charset="0"/>
              </a:defRPr>
            </a:lvl3pPr>
            <a:lvl4pPr marL="1203350" indent="-171907" eaLnBrk="0" hangingPunct="0">
              <a:spcBef>
                <a:spcPct val="20000"/>
              </a:spcBef>
              <a:buClr>
                <a:schemeClr val="accent2"/>
              </a:buClr>
              <a:buFont typeface="Wingdings" pitchFamily="2" charset="2"/>
              <a:buChar char="n"/>
              <a:defRPr sz="1504">
                <a:solidFill>
                  <a:srgbClr val="1E4456"/>
                </a:solidFill>
                <a:latin typeface="Verdana" pitchFamily="34" charset="0"/>
              </a:defRPr>
            </a:lvl4pPr>
            <a:lvl5pPr marL="1547165" indent="-171907" eaLnBrk="0" hangingPunct="0">
              <a:spcBef>
                <a:spcPct val="25000"/>
              </a:spcBef>
              <a:buClr>
                <a:schemeClr val="accent2"/>
              </a:buClr>
              <a:buFont typeface="Wingdings" pitchFamily="2" charset="2"/>
              <a:buChar char="§"/>
              <a:defRPr sz="1504">
                <a:solidFill>
                  <a:srgbClr val="1E4456"/>
                </a:solidFill>
                <a:latin typeface="Verdana" pitchFamily="34" charset="0"/>
              </a:defRPr>
            </a:lvl5pPr>
            <a:lvl6pPr marL="1890979" indent="-171907" eaLnBrk="0" fontAlgn="base" hangingPunct="0">
              <a:spcBef>
                <a:spcPct val="25000"/>
              </a:spcBef>
              <a:spcAft>
                <a:spcPct val="0"/>
              </a:spcAft>
              <a:buClr>
                <a:schemeClr val="accent2"/>
              </a:buClr>
              <a:buFont typeface="Wingdings" pitchFamily="2" charset="2"/>
              <a:buChar char="§"/>
              <a:defRPr sz="1504">
                <a:solidFill>
                  <a:srgbClr val="1E4456"/>
                </a:solidFill>
                <a:latin typeface="Verdana" pitchFamily="34" charset="0"/>
              </a:defRPr>
            </a:lvl6pPr>
            <a:lvl7pPr marL="2234794" indent="-171907" eaLnBrk="0" fontAlgn="base" hangingPunct="0">
              <a:spcBef>
                <a:spcPct val="25000"/>
              </a:spcBef>
              <a:spcAft>
                <a:spcPct val="0"/>
              </a:spcAft>
              <a:buClr>
                <a:schemeClr val="accent2"/>
              </a:buClr>
              <a:buFont typeface="Wingdings" pitchFamily="2" charset="2"/>
              <a:buChar char="§"/>
              <a:defRPr sz="1504">
                <a:solidFill>
                  <a:srgbClr val="1E4456"/>
                </a:solidFill>
                <a:latin typeface="Verdana" pitchFamily="34" charset="0"/>
              </a:defRPr>
            </a:lvl7pPr>
            <a:lvl8pPr marL="2578608" indent="-171907" eaLnBrk="0" fontAlgn="base" hangingPunct="0">
              <a:spcBef>
                <a:spcPct val="25000"/>
              </a:spcBef>
              <a:spcAft>
                <a:spcPct val="0"/>
              </a:spcAft>
              <a:buClr>
                <a:schemeClr val="accent2"/>
              </a:buClr>
              <a:buFont typeface="Wingdings" pitchFamily="2" charset="2"/>
              <a:buChar char="§"/>
              <a:defRPr sz="1504">
                <a:solidFill>
                  <a:srgbClr val="1E4456"/>
                </a:solidFill>
                <a:latin typeface="Verdana" pitchFamily="34" charset="0"/>
              </a:defRPr>
            </a:lvl8pPr>
            <a:lvl9pPr marL="2922422" indent="-171907" eaLnBrk="0" fontAlgn="base" hangingPunct="0">
              <a:spcBef>
                <a:spcPct val="25000"/>
              </a:spcBef>
              <a:spcAft>
                <a:spcPct val="0"/>
              </a:spcAft>
              <a:buClr>
                <a:schemeClr val="accent2"/>
              </a:buClr>
              <a:buFont typeface="Wingdings" pitchFamily="2" charset="2"/>
              <a:buChar char="§"/>
              <a:defRPr sz="1504">
                <a:solidFill>
                  <a:srgbClr val="1E4456"/>
                </a:solidFill>
                <a:latin typeface="Verdana" pitchFamily="34" charset="0"/>
              </a:defRPr>
            </a:lvl9pPr>
          </a:lstStyle>
          <a:p>
            <a:pPr eaLnBrk="1" hangingPunct="1">
              <a:spcBef>
                <a:spcPct val="0"/>
              </a:spcBef>
              <a:buClrTx/>
              <a:buFontTx/>
              <a:buNone/>
            </a:pPr>
            <a:fld id="{1F1C7775-5B7D-4DD3-BAB8-CD62903E0728}" type="slidenum">
              <a:rPr lang="cs-CZ" altLang="cs-CZ" sz="902">
                <a:solidFill>
                  <a:schemeClr val="tx1"/>
                </a:solidFill>
              </a:rPr>
              <a:pPr eaLnBrk="1" hangingPunct="1">
                <a:spcBef>
                  <a:spcPct val="0"/>
                </a:spcBef>
                <a:buClrTx/>
                <a:buFontTx/>
                <a:buNone/>
              </a:pPr>
              <a:t>51</a:t>
            </a:fld>
            <a:endParaRPr lang="cs-CZ" altLang="cs-CZ" sz="902">
              <a:solidFill>
                <a:schemeClr val="tx1"/>
              </a:solidFill>
            </a:endParaRPr>
          </a:p>
        </p:txBody>
      </p:sp>
    </p:spTree>
    <p:extLst>
      <p:ext uri="{BB962C8B-B14F-4D97-AF65-F5344CB8AC3E}">
        <p14:creationId xmlns:p14="http://schemas.microsoft.com/office/powerpoint/2010/main" val="367890097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cs-CZ" altLang="cs-CZ" dirty="0" smtClean="0"/>
              <a:t>Pojmové znaky PJ – příklady </a:t>
            </a:r>
          </a:p>
        </p:txBody>
      </p:sp>
      <p:sp>
        <p:nvSpPr>
          <p:cNvPr id="9219" name="Rectangle 3"/>
          <p:cNvSpPr>
            <a:spLocks noGrp="1" noChangeArrowheads="1"/>
          </p:cNvSpPr>
          <p:nvPr>
            <p:ph type="body" idx="1"/>
          </p:nvPr>
        </p:nvSpPr>
        <p:spPr/>
        <p:txBody>
          <a:bodyPr/>
          <a:lstStyle/>
          <a:p>
            <a:pPr algn="just" eaLnBrk="1" hangingPunct="1"/>
            <a:r>
              <a:rPr lang="cs-CZ" altLang="cs-CZ" sz="1955" dirty="0"/>
              <a:t>„Dnes chci jít hrát fotbal“</a:t>
            </a:r>
          </a:p>
          <a:p>
            <a:pPr algn="just" eaLnBrk="1" hangingPunct="1"/>
            <a:r>
              <a:rPr lang="cs-CZ" altLang="cs-CZ" sz="1955" dirty="0"/>
              <a:t>„Přeji si, aby se tato budova stala mým vlastnictvím“</a:t>
            </a:r>
          </a:p>
          <a:p>
            <a:pPr algn="just" eaLnBrk="1" hangingPunct="1"/>
            <a:r>
              <a:rPr lang="cs-CZ" altLang="cs-CZ" sz="1955" dirty="0"/>
              <a:t>„Oznamuji Vám, že jsem postoupil pohledávku za Vámi osobě X.Y.“</a:t>
            </a:r>
          </a:p>
        </p:txBody>
      </p:sp>
      <p:sp>
        <p:nvSpPr>
          <p:cNvPr id="9220" name="Zástupný symbol pro číslo snímku 3"/>
          <p:cNvSpPr>
            <a:spLocks noGrp="1"/>
          </p:cNvSpPr>
          <p:nvPr>
            <p:ph type="sldNum" sz="quarter" idx="429496729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Font typeface="Wingdings" pitchFamily="2" charset="2"/>
              <a:buChar char="o"/>
              <a:defRPr sz="2256">
                <a:solidFill>
                  <a:srgbClr val="1E4456"/>
                </a:solidFill>
                <a:latin typeface="Verdana" pitchFamily="34" charset="0"/>
              </a:defRPr>
            </a:lvl1pPr>
            <a:lvl2pPr marL="558698" indent="-214884" eaLnBrk="0" hangingPunct="0">
              <a:spcBef>
                <a:spcPct val="20000"/>
              </a:spcBef>
              <a:buClr>
                <a:schemeClr val="accent2"/>
              </a:buClr>
              <a:buFont typeface="Wingdings" pitchFamily="2" charset="2"/>
              <a:buChar char="n"/>
              <a:defRPr sz="1955">
                <a:solidFill>
                  <a:srgbClr val="1E4456"/>
                </a:solidFill>
                <a:latin typeface="Verdana" pitchFamily="34" charset="0"/>
              </a:defRPr>
            </a:lvl2pPr>
            <a:lvl3pPr marL="859536" indent="-171907" eaLnBrk="0" hangingPunct="0">
              <a:spcBef>
                <a:spcPct val="20000"/>
              </a:spcBef>
              <a:buClr>
                <a:schemeClr val="accent2"/>
              </a:buClr>
              <a:buFont typeface="Wingdings" pitchFamily="2" charset="2"/>
              <a:buChar char="o"/>
              <a:defRPr sz="1730">
                <a:solidFill>
                  <a:srgbClr val="1E4456"/>
                </a:solidFill>
                <a:latin typeface="Verdana" pitchFamily="34" charset="0"/>
              </a:defRPr>
            </a:lvl3pPr>
            <a:lvl4pPr marL="1203350" indent="-171907" eaLnBrk="0" hangingPunct="0">
              <a:spcBef>
                <a:spcPct val="20000"/>
              </a:spcBef>
              <a:buClr>
                <a:schemeClr val="accent2"/>
              </a:buClr>
              <a:buFont typeface="Wingdings" pitchFamily="2" charset="2"/>
              <a:buChar char="n"/>
              <a:defRPr sz="1504">
                <a:solidFill>
                  <a:srgbClr val="1E4456"/>
                </a:solidFill>
                <a:latin typeface="Verdana" pitchFamily="34" charset="0"/>
              </a:defRPr>
            </a:lvl4pPr>
            <a:lvl5pPr marL="1547165" indent="-171907" eaLnBrk="0" hangingPunct="0">
              <a:spcBef>
                <a:spcPct val="25000"/>
              </a:spcBef>
              <a:buClr>
                <a:schemeClr val="accent2"/>
              </a:buClr>
              <a:buFont typeface="Wingdings" pitchFamily="2" charset="2"/>
              <a:buChar char="§"/>
              <a:defRPr sz="1504">
                <a:solidFill>
                  <a:srgbClr val="1E4456"/>
                </a:solidFill>
                <a:latin typeface="Verdana" pitchFamily="34" charset="0"/>
              </a:defRPr>
            </a:lvl5pPr>
            <a:lvl6pPr marL="1890979" indent="-171907" eaLnBrk="0" fontAlgn="base" hangingPunct="0">
              <a:spcBef>
                <a:spcPct val="25000"/>
              </a:spcBef>
              <a:spcAft>
                <a:spcPct val="0"/>
              </a:spcAft>
              <a:buClr>
                <a:schemeClr val="accent2"/>
              </a:buClr>
              <a:buFont typeface="Wingdings" pitchFamily="2" charset="2"/>
              <a:buChar char="§"/>
              <a:defRPr sz="1504">
                <a:solidFill>
                  <a:srgbClr val="1E4456"/>
                </a:solidFill>
                <a:latin typeface="Verdana" pitchFamily="34" charset="0"/>
              </a:defRPr>
            </a:lvl6pPr>
            <a:lvl7pPr marL="2234794" indent="-171907" eaLnBrk="0" fontAlgn="base" hangingPunct="0">
              <a:spcBef>
                <a:spcPct val="25000"/>
              </a:spcBef>
              <a:spcAft>
                <a:spcPct val="0"/>
              </a:spcAft>
              <a:buClr>
                <a:schemeClr val="accent2"/>
              </a:buClr>
              <a:buFont typeface="Wingdings" pitchFamily="2" charset="2"/>
              <a:buChar char="§"/>
              <a:defRPr sz="1504">
                <a:solidFill>
                  <a:srgbClr val="1E4456"/>
                </a:solidFill>
                <a:latin typeface="Verdana" pitchFamily="34" charset="0"/>
              </a:defRPr>
            </a:lvl7pPr>
            <a:lvl8pPr marL="2578608" indent="-171907" eaLnBrk="0" fontAlgn="base" hangingPunct="0">
              <a:spcBef>
                <a:spcPct val="25000"/>
              </a:spcBef>
              <a:spcAft>
                <a:spcPct val="0"/>
              </a:spcAft>
              <a:buClr>
                <a:schemeClr val="accent2"/>
              </a:buClr>
              <a:buFont typeface="Wingdings" pitchFamily="2" charset="2"/>
              <a:buChar char="§"/>
              <a:defRPr sz="1504">
                <a:solidFill>
                  <a:srgbClr val="1E4456"/>
                </a:solidFill>
                <a:latin typeface="Verdana" pitchFamily="34" charset="0"/>
              </a:defRPr>
            </a:lvl8pPr>
            <a:lvl9pPr marL="2922422" indent="-171907" eaLnBrk="0" fontAlgn="base" hangingPunct="0">
              <a:spcBef>
                <a:spcPct val="25000"/>
              </a:spcBef>
              <a:spcAft>
                <a:spcPct val="0"/>
              </a:spcAft>
              <a:buClr>
                <a:schemeClr val="accent2"/>
              </a:buClr>
              <a:buFont typeface="Wingdings" pitchFamily="2" charset="2"/>
              <a:buChar char="§"/>
              <a:defRPr sz="1504">
                <a:solidFill>
                  <a:srgbClr val="1E4456"/>
                </a:solidFill>
                <a:latin typeface="Verdana" pitchFamily="34" charset="0"/>
              </a:defRPr>
            </a:lvl9pPr>
          </a:lstStyle>
          <a:p>
            <a:pPr eaLnBrk="1" hangingPunct="1">
              <a:spcBef>
                <a:spcPct val="0"/>
              </a:spcBef>
              <a:buClrTx/>
              <a:buFontTx/>
              <a:buNone/>
            </a:pPr>
            <a:fld id="{034BD4F9-B586-4AD9-A27D-55D92B7076D8}" type="slidenum">
              <a:rPr lang="cs-CZ" altLang="cs-CZ" sz="902">
                <a:solidFill>
                  <a:schemeClr val="tx1"/>
                </a:solidFill>
              </a:rPr>
              <a:pPr eaLnBrk="1" hangingPunct="1">
                <a:spcBef>
                  <a:spcPct val="0"/>
                </a:spcBef>
                <a:buClrTx/>
                <a:buFontTx/>
                <a:buNone/>
              </a:pPr>
              <a:t>52</a:t>
            </a:fld>
            <a:endParaRPr lang="cs-CZ" altLang="cs-CZ" sz="902">
              <a:solidFill>
                <a:schemeClr val="tx1"/>
              </a:solidFill>
            </a:endParaRPr>
          </a:p>
        </p:txBody>
      </p:sp>
    </p:spTree>
    <p:extLst>
      <p:ext uri="{BB962C8B-B14F-4D97-AF65-F5344CB8AC3E}">
        <p14:creationId xmlns:p14="http://schemas.microsoft.com/office/powerpoint/2010/main" val="212912560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adpis 1"/>
          <p:cNvSpPr>
            <a:spLocks noGrp="1"/>
          </p:cNvSpPr>
          <p:nvPr>
            <p:ph type="title"/>
          </p:nvPr>
        </p:nvSpPr>
        <p:spPr/>
        <p:txBody>
          <a:bodyPr/>
          <a:lstStyle/>
          <a:p>
            <a:r>
              <a:rPr lang="cs-CZ" altLang="cs-CZ" dirty="0" smtClean="0"/>
              <a:t>Druhy PJ (příklady)</a:t>
            </a:r>
          </a:p>
        </p:txBody>
      </p:sp>
      <p:sp>
        <p:nvSpPr>
          <p:cNvPr id="12291" name="Zástupný symbol pro obsah 2"/>
          <p:cNvSpPr>
            <a:spLocks noGrp="1"/>
          </p:cNvSpPr>
          <p:nvPr>
            <p:ph idx="1"/>
          </p:nvPr>
        </p:nvSpPr>
        <p:spPr/>
        <p:txBody>
          <a:bodyPr>
            <a:noAutofit/>
          </a:bodyPr>
          <a:lstStyle/>
          <a:p>
            <a:pPr algn="just" eaLnBrk="1" hangingPunct="1"/>
            <a:r>
              <a:rPr lang="cs-CZ" altLang="cs-CZ" sz="1654" dirty="0"/>
              <a:t>Dle typu</a:t>
            </a:r>
          </a:p>
          <a:p>
            <a:pPr lvl="1" algn="just" eaLnBrk="1" hangingPunct="1"/>
            <a:r>
              <a:rPr lang="cs-CZ" altLang="cs-CZ" sz="1654" dirty="0"/>
              <a:t>Typické a atypické (pojmenované a nepojmenované, </a:t>
            </a:r>
            <a:r>
              <a:rPr lang="cs-CZ" altLang="cs-CZ" sz="1654" dirty="0" err="1"/>
              <a:t>nominátní</a:t>
            </a:r>
            <a:r>
              <a:rPr lang="cs-CZ" altLang="cs-CZ" sz="1654" dirty="0"/>
              <a:t> a </a:t>
            </a:r>
            <a:r>
              <a:rPr lang="cs-CZ" altLang="cs-CZ" sz="1654" dirty="0" err="1"/>
              <a:t>inominátní</a:t>
            </a:r>
            <a:r>
              <a:rPr lang="cs-CZ" altLang="cs-CZ" sz="1654" dirty="0"/>
              <a:t>)</a:t>
            </a:r>
          </a:p>
          <a:p>
            <a:pPr algn="just" eaLnBrk="1" hangingPunct="1"/>
            <a:r>
              <a:rPr lang="cs-CZ" altLang="cs-CZ" sz="1654" dirty="0"/>
              <a:t>Dle počtu stran</a:t>
            </a:r>
          </a:p>
          <a:p>
            <a:pPr lvl="1" algn="just" eaLnBrk="1" hangingPunct="1"/>
            <a:r>
              <a:rPr lang="cs-CZ" altLang="cs-CZ" sz="1654" dirty="0"/>
              <a:t>Jednostranné, dvoustranné či vícestranné</a:t>
            </a:r>
          </a:p>
          <a:p>
            <a:pPr algn="just" eaLnBrk="1" hangingPunct="1"/>
            <a:r>
              <a:rPr lang="cs-CZ" altLang="cs-CZ" sz="1654" dirty="0"/>
              <a:t>Dle nutnosti dojití do sféry adresáta</a:t>
            </a:r>
          </a:p>
          <a:p>
            <a:pPr lvl="1" algn="just" eaLnBrk="1" hangingPunct="1"/>
            <a:r>
              <a:rPr lang="cs-CZ" altLang="cs-CZ" sz="1654" dirty="0"/>
              <a:t>Adresované a neadresované</a:t>
            </a:r>
          </a:p>
          <a:p>
            <a:pPr algn="just" eaLnBrk="1" hangingPunct="1"/>
            <a:r>
              <a:rPr lang="cs-CZ" altLang="cs-CZ" sz="1654" dirty="0"/>
              <a:t>Dle nutnosti vyjádření kauzy</a:t>
            </a:r>
          </a:p>
          <a:p>
            <a:pPr lvl="1" algn="just" eaLnBrk="1" hangingPunct="1"/>
            <a:r>
              <a:rPr lang="cs-CZ" altLang="cs-CZ" sz="1654" dirty="0"/>
              <a:t>Kauzální, abstraktní</a:t>
            </a:r>
          </a:p>
        </p:txBody>
      </p:sp>
      <p:sp>
        <p:nvSpPr>
          <p:cNvPr id="12292" name="Zástupný symbol pro číslo snímku 3"/>
          <p:cNvSpPr>
            <a:spLocks noGrp="1"/>
          </p:cNvSpPr>
          <p:nvPr>
            <p:ph type="sldNum" sz="quarter" idx="429496729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Font typeface="Wingdings" pitchFamily="2" charset="2"/>
              <a:buChar char="o"/>
              <a:defRPr sz="2256">
                <a:solidFill>
                  <a:srgbClr val="1E4456"/>
                </a:solidFill>
                <a:latin typeface="Verdana" pitchFamily="34" charset="0"/>
              </a:defRPr>
            </a:lvl1pPr>
            <a:lvl2pPr marL="558698" indent="-214884" eaLnBrk="0" hangingPunct="0">
              <a:spcBef>
                <a:spcPct val="20000"/>
              </a:spcBef>
              <a:buClr>
                <a:schemeClr val="accent2"/>
              </a:buClr>
              <a:buFont typeface="Wingdings" pitchFamily="2" charset="2"/>
              <a:buChar char="n"/>
              <a:defRPr sz="1955">
                <a:solidFill>
                  <a:srgbClr val="1E4456"/>
                </a:solidFill>
                <a:latin typeface="Verdana" pitchFamily="34" charset="0"/>
              </a:defRPr>
            </a:lvl2pPr>
            <a:lvl3pPr marL="859536" indent="-171907" eaLnBrk="0" hangingPunct="0">
              <a:spcBef>
                <a:spcPct val="20000"/>
              </a:spcBef>
              <a:buClr>
                <a:schemeClr val="accent2"/>
              </a:buClr>
              <a:buFont typeface="Wingdings" pitchFamily="2" charset="2"/>
              <a:buChar char="o"/>
              <a:defRPr sz="1730">
                <a:solidFill>
                  <a:srgbClr val="1E4456"/>
                </a:solidFill>
                <a:latin typeface="Verdana" pitchFamily="34" charset="0"/>
              </a:defRPr>
            </a:lvl3pPr>
            <a:lvl4pPr marL="1203350" indent="-171907" eaLnBrk="0" hangingPunct="0">
              <a:spcBef>
                <a:spcPct val="20000"/>
              </a:spcBef>
              <a:buClr>
                <a:schemeClr val="accent2"/>
              </a:buClr>
              <a:buFont typeface="Wingdings" pitchFamily="2" charset="2"/>
              <a:buChar char="n"/>
              <a:defRPr sz="1504">
                <a:solidFill>
                  <a:srgbClr val="1E4456"/>
                </a:solidFill>
                <a:latin typeface="Verdana" pitchFamily="34" charset="0"/>
              </a:defRPr>
            </a:lvl4pPr>
            <a:lvl5pPr marL="1547165" indent="-171907" eaLnBrk="0" hangingPunct="0">
              <a:spcBef>
                <a:spcPct val="25000"/>
              </a:spcBef>
              <a:buClr>
                <a:schemeClr val="accent2"/>
              </a:buClr>
              <a:buFont typeface="Wingdings" pitchFamily="2" charset="2"/>
              <a:buChar char="§"/>
              <a:defRPr sz="1504">
                <a:solidFill>
                  <a:srgbClr val="1E4456"/>
                </a:solidFill>
                <a:latin typeface="Verdana" pitchFamily="34" charset="0"/>
              </a:defRPr>
            </a:lvl5pPr>
            <a:lvl6pPr marL="1890979" indent="-171907" eaLnBrk="0" fontAlgn="base" hangingPunct="0">
              <a:spcBef>
                <a:spcPct val="25000"/>
              </a:spcBef>
              <a:spcAft>
                <a:spcPct val="0"/>
              </a:spcAft>
              <a:buClr>
                <a:schemeClr val="accent2"/>
              </a:buClr>
              <a:buFont typeface="Wingdings" pitchFamily="2" charset="2"/>
              <a:buChar char="§"/>
              <a:defRPr sz="1504">
                <a:solidFill>
                  <a:srgbClr val="1E4456"/>
                </a:solidFill>
                <a:latin typeface="Verdana" pitchFamily="34" charset="0"/>
              </a:defRPr>
            </a:lvl6pPr>
            <a:lvl7pPr marL="2234794" indent="-171907" eaLnBrk="0" fontAlgn="base" hangingPunct="0">
              <a:spcBef>
                <a:spcPct val="25000"/>
              </a:spcBef>
              <a:spcAft>
                <a:spcPct val="0"/>
              </a:spcAft>
              <a:buClr>
                <a:schemeClr val="accent2"/>
              </a:buClr>
              <a:buFont typeface="Wingdings" pitchFamily="2" charset="2"/>
              <a:buChar char="§"/>
              <a:defRPr sz="1504">
                <a:solidFill>
                  <a:srgbClr val="1E4456"/>
                </a:solidFill>
                <a:latin typeface="Verdana" pitchFamily="34" charset="0"/>
              </a:defRPr>
            </a:lvl7pPr>
            <a:lvl8pPr marL="2578608" indent="-171907" eaLnBrk="0" fontAlgn="base" hangingPunct="0">
              <a:spcBef>
                <a:spcPct val="25000"/>
              </a:spcBef>
              <a:spcAft>
                <a:spcPct val="0"/>
              </a:spcAft>
              <a:buClr>
                <a:schemeClr val="accent2"/>
              </a:buClr>
              <a:buFont typeface="Wingdings" pitchFamily="2" charset="2"/>
              <a:buChar char="§"/>
              <a:defRPr sz="1504">
                <a:solidFill>
                  <a:srgbClr val="1E4456"/>
                </a:solidFill>
                <a:latin typeface="Verdana" pitchFamily="34" charset="0"/>
              </a:defRPr>
            </a:lvl8pPr>
            <a:lvl9pPr marL="2922422" indent="-171907" eaLnBrk="0" fontAlgn="base" hangingPunct="0">
              <a:spcBef>
                <a:spcPct val="25000"/>
              </a:spcBef>
              <a:spcAft>
                <a:spcPct val="0"/>
              </a:spcAft>
              <a:buClr>
                <a:schemeClr val="accent2"/>
              </a:buClr>
              <a:buFont typeface="Wingdings" pitchFamily="2" charset="2"/>
              <a:buChar char="§"/>
              <a:defRPr sz="1504">
                <a:solidFill>
                  <a:srgbClr val="1E4456"/>
                </a:solidFill>
                <a:latin typeface="Verdana" pitchFamily="34" charset="0"/>
              </a:defRPr>
            </a:lvl9pPr>
          </a:lstStyle>
          <a:p>
            <a:pPr eaLnBrk="1" hangingPunct="1">
              <a:spcBef>
                <a:spcPct val="0"/>
              </a:spcBef>
              <a:buClrTx/>
              <a:buFontTx/>
              <a:buNone/>
            </a:pPr>
            <a:fld id="{B9EBF086-DD02-483E-A589-212903E0C67D}" type="slidenum">
              <a:rPr lang="cs-CZ" altLang="cs-CZ" sz="902">
                <a:solidFill>
                  <a:schemeClr val="tx1"/>
                </a:solidFill>
              </a:rPr>
              <a:pPr eaLnBrk="1" hangingPunct="1">
                <a:spcBef>
                  <a:spcPct val="0"/>
                </a:spcBef>
                <a:buClrTx/>
                <a:buFontTx/>
                <a:buNone/>
              </a:pPr>
              <a:t>53</a:t>
            </a:fld>
            <a:endParaRPr lang="cs-CZ" altLang="cs-CZ" sz="902">
              <a:solidFill>
                <a:schemeClr val="tx1"/>
              </a:solidFill>
            </a:endParaRPr>
          </a:p>
        </p:txBody>
      </p:sp>
    </p:spTree>
    <p:extLst>
      <p:ext uri="{BB962C8B-B14F-4D97-AF65-F5344CB8AC3E}">
        <p14:creationId xmlns:p14="http://schemas.microsoft.com/office/powerpoint/2010/main" val="225057495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dpis 1"/>
          <p:cNvSpPr>
            <a:spLocks noGrp="1"/>
          </p:cNvSpPr>
          <p:nvPr>
            <p:ph type="title"/>
          </p:nvPr>
        </p:nvSpPr>
        <p:spPr/>
        <p:txBody>
          <a:bodyPr/>
          <a:lstStyle/>
          <a:p>
            <a:endParaRPr lang="cs-CZ" altLang="cs-CZ" dirty="0" smtClean="0"/>
          </a:p>
        </p:txBody>
      </p:sp>
      <p:sp>
        <p:nvSpPr>
          <p:cNvPr id="3" name="Zástupný symbol pro obsah 2"/>
          <p:cNvSpPr>
            <a:spLocks noGrp="1"/>
          </p:cNvSpPr>
          <p:nvPr>
            <p:ph idx="1"/>
          </p:nvPr>
        </p:nvSpPr>
        <p:spPr/>
        <p:txBody>
          <a:bodyPr>
            <a:normAutofit/>
          </a:bodyPr>
          <a:lstStyle/>
          <a:p>
            <a:pPr algn="just" eaLnBrk="1" hangingPunct="1">
              <a:defRPr/>
            </a:pPr>
            <a:r>
              <a:rPr lang="cs-CZ" altLang="cs-CZ" sz="1654" dirty="0"/>
              <a:t>Dle požadavků na formu</a:t>
            </a:r>
          </a:p>
          <a:p>
            <a:pPr lvl="1" algn="just" eaLnBrk="1" hangingPunct="1">
              <a:defRPr/>
            </a:pPr>
            <a:r>
              <a:rPr lang="cs-CZ" altLang="cs-CZ" sz="1654" dirty="0"/>
              <a:t>Formální a neformální</a:t>
            </a:r>
          </a:p>
          <a:p>
            <a:pPr algn="just" eaLnBrk="1" hangingPunct="1">
              <a:defRPr/>
            </a:pPr>
            <a:r>
              <a:rPr lang="cs-CZ" altLang="cs-CZ" sz="1654" dirty="0"/>
              <a:t>Dle poměru majetkových plnění</a:t>
            </a:r>
          </a:p>
          <a:p>
            <a:pPr lvl="1" algn="just" eaLnBrk="1" hangingPunct="1">
              <a:defRPr/>
            </a:pPr>
            <a:r>
              <a:rPr lang="cs-CZ" altLang="cs-CZ" sz="1654" dirty="0"/>
              <a:t>Úplatné a bezúplatné</a:t>
            </a:r>
          </a:p>
          <a:p>
            <a:pPr algn="just" eaLnBrk="1" hangingPunct="1">
              <a:defRPr/>
            </a:pPr>
            <a:r>
              <a:rPr lang="cs-CZ" altLang="cs-CZ" sz="1654" dirty="0"/>
              <a:t>Dle okamžiku nastoupení právního následku</a:t>
            </a:r>
          </a:p>
          <a:p>
            <a:pPr lvl="1" algn="just" eaLnBrk="1" hangingPunct="1">
              <a:defRPr/>
            </a:pPr>
            <a:r>
              <a:rPr lang="cs-CZ" altLang="cs-CZ" sz="1654" dirty="0"/>
              <a:t>Mezi živými (</a:t>
            </a:r>
            <a:r>
              <a:rPr lang="cs-CZ" altLang="cs-CZ" sz="1654" i="1" dirty="0"/>
              <a:t>inter </a:t>
            </a:r>
            <a:r>
              <a:rPr lang="cs-CZ" altLang="cs-CZ" sz="1654" i="1" dirty="0" err="1"/>
              <a:t>vivos</a:t>
            </a:r>
            <a:r>
              <a:rPr lang="cs-CZ" altLang="cs-CZ" sz="1654" dirty="0"/>
              <a:t>) a pro případ smrti (</a:t>
            </a:r>
            <a:r>
              <a:rPr lang="cs-CZ" altLang="cs-CZ" sz="1654" i="1" dirty="0" err="1"/>
              <a:t>mortis</a:t>
            </a:r>
            <a:r>
              <a:rPr lang="cs-CZ" altLang="cs-CZ" sz="1654" i="1" dirty="0"/>
              <a:t> causa</a:t>
            </a:r>
            <a:r>
              <a:rPr lang="cs-CZ" altLang="cs-CZ" sz="1654" dirty="0"/>
              <a:t>)</a:t>
            </a:r>
          </a:p>
        </p:txBody>
      </p:sp>
      <p:sp>
        <p:nvSpPr>
          <p:cNvPr id="13316" name="Zástupný symbol pro číslo snímku 3"/>
          <p:cNvSpPr>
            <a:spLocks noGrp="1"/>
          </p:cNvSpPr>
          <p:nvPr>
            <p:ph type="sldNum" sz="quarter" idx="429496729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Font typeface="Wingdings" pitchFamily="2" charset="2"/>
              <a:buChar char="o"/>
              <a:defRPr sz="2256">
                <a:solidFill>
                  <a:srgbClr val="1E4456"/>
                </a:solidFill>
                <a:latin typeface="Verdana" pitchFamily="34" charset="0"/>
              </a:defRPr>
            </a:lvl1pPr>
            <a:lvl2pPr marL="558698" indent="-214884" eaLnBrk="0" hangingPunct="0">
              <a:spcBef>
                <a:spcPct val="20000"/>
              </a:spcBef>
              <a:buClr>
                <a:schemeClr val="accent2"/>
              </a:buClr>
              <a:buFont typeface="Wingdings" pitchFamily="2" charset="2"/>
              <a:buChar char="n"/>
              <a:defRPr sz="1955">
                <a:solidFill>
                  <a:srgbClr val="1E4456"/>
                </a:solidFill>
                <a:latin typeface="Verdana" pitchFamily="34" charset="0"/>
              </a:defRPr>
            </a:lvl2pPr>
            <a:lvl3pPr marL="859536" indent="-171907" eaLnBrk="0" hangingPunct="0">
              <a:spcBef>
                <a:spcPct val="20000"/>
              </a:spcBef>
              <a:buClr>
                <a:schemeClr val="accent2"/>
              </a:buClr>
              <a:buFont typeface="Wingdings" pitchFamily="2" charset="2"/>
              <a:buChar char="o"/>
              <a:defRPr sz="1730">
                <a:solidFill>
                  <a:srgbClr val="1E4456"/>
                </a:solidFill>
                <a:latin typeface="Verdana" pitchFamily="34" charset="0"/>
              </a:defRPr>
            </a:lvl3pPr>
            <a:lvl4pPr marL="1203350" indent="-171907" eaLnBrk="0" hangingPunct="0">
              <a:spcBef>
                <a:spcPct val="20000"/>
              </a:spcBef>
              <a:buClr>
                <a:schemeClr val="accent2"/>
              </a:buClr>
              <a:buFont typeface="Wingdings" pitchFamily="2" charset="2"/>
              <a:buChar char="n"/>
              <a:defRPr sz="1504">
                <a:solidFill>
                  <a:srgbClr val="1E4456"/>
                </a:solidFill>
                <a:latin typeface="Verdana" pitchFamily="34" charset="0"/>
              </a:defRPr>
            </a:lvl4pPr>
            <a:lvl5pPr marL="1547165" indent="-171907" eaLnBrk="0" hangingPunct="0">
              <a:spcBef>
                <a:spcPct val="25000"/>
              </a:spcBef>
              <a:buClr>
                <a:schemeClr val="accent2"/>
              </a:buClr>
              <a:buFont typeface="Wingdings" pitchFamily="2" charset="2"/>
              <a:buChar char="§"/>
              <a:defRPr sz="1504">
                <a:solidFill>
                  <a:srgbClr val="1E4456"/>
                </a:solidFill>
                <a:latin typeface="Verdana" pitchFamily="34" charset="0"/>
              </a:defRPr>
            </a:lvl5pPr>
            <a:lvl6pPr marL="1890979" indent="-171907" eaLnBrk="0" fontAlgn="base" hangingPunct="0">
              <a:spcBef>
                <a:spcPct val="25000"/>
              </a:spcBef>
              <a:spcAft>
                <a:spcPct val="0"/>
              </a:spcAft>
              <a:buClr>
                <a:schemeClr val="accent2"/>
              </a:buClr>
              <a:buFont typeface="Wingdings" pitchFamily="2" charset="2"/>
              <a:buChar char="§"/>
              <a:defRPr sz="1504">
                <a:solidFill>
                  <a:srgbClr val="1E4456"/>
                </a:solidFill>
                <a:latin typeface="Verdana" pitchFamily="34" charset="0"/>
              </a:defRPr>
            </a:lvl6pPr>
            <a:lvl7pPr marL="2234794" indent="-171907" eaLnBrk="0" fontAlgn="base" hangingPunct="0">
              <a:spcBef>
                <a:spcPct val="25000"/>
              </a:spcBef>
              <a:spcAft>
                <a:spcPct val="0"/>
              </a:spcAft>
              <a:buClr>
                <a:schemeClr val="accent2"/>
              </a:buClr>
              <a:buFont typeface="Wingdings" pitchFamily="2" charset="2"/>
              <a:buChar char="§"/>
              <a:defRPr sz="1504">
                <a:solidFill>
                  <a:srgbClr val="1E4456"/>
                </a:solidFill>
                <a:latin typeface="Verdana" pitchFamily="34" charset="0"/>
              </a:defRPr>
            </a:lvl7pPr>
            <a:lvl8pPr marL="2578608" indent="-171907" eaLnBrk="0" fontAlgn="base" hangingPunct="0">
              <a:spcBef>
                <a:spcPct val="25000"/>
              </a:spcBef>
              <a:spcAft>
                <a:spcPct val="0"/>
              </a:spcAft>
              <a:buClr>
                <a:schemeClr val="accent2"/>
              </a:buClr>
              <a:buFont typeface="Wingdings" pitchFamily="2" charset="2"/>
              <a:buChar char="§"/>
              <a:defRPr sz="1504">
                <a:solidFill>
                  <a:srgbClr val="1E4456"/>
                </a:solidFill>
                <a:latin typeface="Verdana" pitchFamily="34" charset="0"/>
              </a:defRPr>
            </a:lvl8pPr>
            <a:lvl9pPr marL="2922422" indent="-171907" eaLnBrk="0" fontAlgn="base" hangingPunct="0">
              <a:spcBef>
                <a:spcPct val="25000"/>
              </a:spcBef>
              <a:spcAft>
                <a:spcPct val="0"/>
              </a:spcAft>
              <a:buClr>
                <a:schemeClr val="accent2"/>
              </a:buClr>
              <a:buFont typeface="Wingdings" pitchFamily="2" charset="2"/>
              <a:buChar char="§"/>
              <a:defRPr sz="1504">
                <a:solidFill>
                  <a:srgbClr val="1E4456"/>
                </a:solidFill>
                <a:latin typeface="Verdana" pitchFamily="34" charset="0"/>
              </a:defRPr>
            </a:lvl9pPr>
          </a:lstStyle>
          <a:p>
            <a:pPr eaLnBrk="1" hangingPunct="1">
              <a:spcBef>
                <a:spcPct val="0"/>
              </a:spcBef>
              <a:buClrTx/>
              <a:buFontTx/>
              <a:buNone/>
            </a:pPr>
            <a:fld id="{AD4DA0BA-3910-4B23-8B53-AB63A3201C18}" type="slidenum">
              <a:rPr lang="cs-CZ" altLang="cs-CZ" sz="902">
                <a:solidFill>
                  <a:schemeClr val="tx1"/>
                </a:solidFill>
              </a:rPr>
              <a:pPr eaLnBrk="1" hangingPunct="1">
                <a:spcBef>
                  <a:spcPct val="0"/>
                </a:spcBef>
                <a:buClrTx/>
                <a:buFontTx/>
                <a:buNone/>
              </a:pPr>
              <a:t>54</a:t>
            </a:fld>
            <a:endParaRPr lang="cs-CZ" altLang="cs-CZ" sz="902">
              <a:solidFill>
                <a:schemeClr val="tx1"/>
              </a:solidFill>
            </a:endParaRPr>
          </a:p>
        </p:txBody>
      </p:sp>
    </p:spTree>
    <p:extLst>
      <p:ext uri="{BB962C8B-B14F-4D97-AF65-F5344CB8AC3E}">
        <p14:creationId xmlns:p14="http://schemas.microsoft.com/office/powerpoint/2010/main" val="76955728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p:cNvSpPr>
            <a:spLocks noGrp="1"/>
          </p:cNvSpPr>
          <p:nvPr>
            <p:ph type="title"/>
          </p:nvPr>
        </p:nvSpPr>
        <p:spPr/>
        <p:txBody>
          <a:bodyPr>
            <a:normAutofit/>
          </a:bodyPr>
          <a:lstStyle/>
          <a:p>
            <a:r>
              <a:rPr lang="cs-CZ" altLang="cs-CZ" dirty="0" smtClean="0"/>
              <a:t>Zdánlivé právní jednání (non </a:t>
            </a:r>
            <a:r>
              <a:rPr lang="cs-CZ" altLang="cs-CZ" dirty="0" err="1" smtClean="0"/>
              <a:t>negotium</a:t>
            </a:r>
            <a:r>
              <a:rPr lang="cs-CZ" altLang="cs-CZ" dirty="0" smtClean="0"/>
              <a:t>)</a:t>
            </a:r>
            <a:endParaRPr lang="cs-CZ" altLang="cs-CZ" i="1" dirty="0" smtClean="0"/>
          </a:p>
        </p:txBody>
      </p:sp>
      <p:sp>
        <p:nvSpPr>
          <p:cNvPr id="19459" name="Zástupný symbol pro obsah 2"/>
          <p:cNvSpPr>
            <a:spLocks noGrp="1"/>
          </p:cNvSpPr>
          <p:nvPr>
            <p:ph idx="1"/>
          </p:nvPr>
        </p:nvSpPr>
        <p:spPr/>
        <p:txBody>
          <a:bodyPr>
            <a:noAutofit/>
          </a:bodyPr>
          <a:lstStyle/>
          <a:p>
            <a:pPr algn="just">
              <a:defRPr/>
            </a:pPr>
            <a:r>
              <a:rPr lang="cs-CZ" altLang="cs-CZ" sz="1654" dirty="0"/>
              <a:t>Jednání, které </a:t>
            </a:r>
            <a:r>
              <a:rPr lang="cs-CZ" altLang="cs-CZ" sz="1654" b="1" dirty="0"/>
              <a:t>se jeví jako právní jednání</a:t>
            </a:r>
            <a:r>
              <a:rPr lang="cs-CZ" altLang="cs-CZ" sz="1654" dirty="0"/>
              <a:t>, avšak </a:t>
            </a:r>
          </a:p>
          <a:p>
            <a:pPr lvl="1" algn="just">
              <a:defRPr/>
            </a:pPr>
            <a:r>
              <a:rPr lang="cs-CZ" altLang="cs-CZ" sz="1654" b="1" dirty="0"/>
              <a:t>Nevykazuje pojmové znaky</a:t>
            </a:r>
            <a:r>
              <a:rPr lang="cs-CZ" altLang="cs-CZ" sz="1654" dirty="0"/>
              <a:t> právního jednání (§ 551, 552), nebo</a:t>
            </a:r>
          </a:p>
          <a:p>
            <a:pPr lvl="1" algn="just">
              <a:defRPr/>
            </a:pPr>
            <a:r>
              <a:rPr lang="cs-CZ" altLang="cs-CZ" sz="1654" dirty="0"/>
              <a:t>Zákon je za zdánlivé </a:t>
            </a:r>
            <a:r>
              <a:rPr lang="cs-CZ" altLang="cs-CZ" sz="1654" b="1" dirty="0"/>
              <a:t>prohlašuje</a:t>
            </a:r>
            <a:r>
              <a:rPr lang="cs-CZ" altLang="cs-CZ" sz="1654" dirty="0"/>
              <a:t> (např. § 553</a:t>
            </a:r>
            <a:r>
              <a:rPr lang="cs-CZ" altLang="cs-CZ" sz="1654" dirty="0" smtClean="0"/>
              <a:t>): zdánlivost podle právního následku</a:t>
            </a:r>
            <a:endParaRPr lang="cs-CZ" altLang="cs-CZ" sz="1654" dirty="0"/>
          </a:p>
          <a:p>
            <a:pPr lvl="1" algn="just">
              <a:defRPr/>
            </a:pPr>
            <a:r>
              <a:rPr lang="cs-CZ" altLang="cs-CZ" sz="1654" dirty="0"/>
              <a:t>Případně obojí (§ 551, 552)</a:t>
            </a:r>
          </a:p>
          <a:p>
            <a:pPr algn="just">
              <a:defRPr/>
            </a:pPr>
            <a:r>
              <a:rPr lang="cs-CZ" altLang="cs-CZ" sz="1654" dirty="0"/>
              <a:t>Důsledek: v prvním případě PJ není, ve druhém na něj hledíme, jako by nebylo (§ 554)</a:t>
            </a:r>
          </a:p>
          <a:p>
            <a:pPr lvl="1" algn="just">
              <a:defRPr/>
            </a:pPr>
            <a:r>
              <a:rPr lang="cs-CZ" altLang="cs-CZ" sz="1654" dirty="0"/>
              <a:t>Zásadně se však aplikují pravidla o částečné neplatnosti (viz dále)</a:t>
            </a:r>
          </a:p>
          <a:p>
            <a:pPr lvl="1" algn="just">
              <a:defRPr/>
            </a:pPr>
            <a:r>
              <a:rPr lang="cs-CZ" altLang="cs-CZ" sz="1654" dirty="0"/>
              <a:t>Zásadně se neaplikují pravidla o náhradě škody (</a:t>
            </a:r>
            <a:r>
              <a:rPr lang="cs-CZ" altLang="cs-CZ" sz="1654" i="1" dirty="0"/>
              <a:t>culpa in </a:t>
            </a:r>
            <a:r>
              <a:rPr lang="cs-CZ" altLang="cs-CZ" sz="1654" i="1" dirty="0" err="1"/>
              <a:t>contrahendo</a:t>
            </a:r>
            <a:r>
              <a:rPr lang="cs-CZ" altLang="cs-CZ" sz="1654" dirty="0"/>
              <a:t>, § 579 odst. 2)</a:t>
            </a:r>
          </a:p>
        </p:txBody>
      </p:sp>
      <p:sp>
        <p:nvSpPr>
          <p:cNvPr id="14340" name="Zástupný symbol pro číslo snímku 3"/>
          <p:cNvSpPr>
            <a:spLocks noGrp="1"/>
          </p:cNvSpPr>
          <p:nvPr>
            <p:ph type="sldNum" sz="quarter" idx="429496729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Font typeface="Wingdings" pitchFamily="2" charset="2"/>
              <a:buChar char="o"/>
              <a:defRPr sz="2256">
                <a:solidFill>
                  <a:srgbClr val="1E4456"/>
                </a:solidFill>
                <a:latin typeface="Verdana" pitchFamily="34" charset="0"/>
              </a:defRPr>
            </a:lvl1pPr>
            <a:lvl2pPr marL="558698" indent="-214884" eaLnBrk="0" hangingPunct="0">
              <a:spcBef>
                <a:spcPct val="20000"/>
              </a:spcBef>
              <a:buClr>
                <a:schemeClr val="accent2"/>
              </a:buClr>
              <a:buFont typeface="Wingdings" pitchFamily="2" charset="2"/>
              <a:buChar char="n"/>
              <a:defRPr sz="1955">
                <a:solidFill>
                  <a:srgbClr val="1E4456"/>
                </a:solidFill>
                <a:latin typeface="Verdana" pitchFamily="34" charset="0"/>
              </a:defRPr>
            </a:lvl2pPr>
            <a:lvl3pPr marL="859536" indent="-171907" eaLnBrk="0" hangingPunct="0">
              <a:spcBef>
                <a:spcPct val="20000"/>
              </a:spcBef>
              <a:buClr>
                <a:schemeClr val="accent2"/>
              </a:buClr>
              <a:buFont typeface="Wingdings" pitchFamily="2" charset="2"/>
              <a:buChar char="o"/>
              <a:defRPr sz="1730">
                <a:solidFill>
                  <a:srgbClr val="1E4456"/>
                </a:solidFill>
                <a:latin typeface="Verdana" pitchFamily="34" charset="0"/>
              </a:defRPr>
            </a:lvl3pPr>
            <a:lvl4pPr marL="1203350" indent="-171907" eaLnBrk="0" hangingPunct="0">
              <a:spcBef>
                <a:spcPct val="20000"/>
              </a:spcBef>
              <a:buClr>
                <a:schemeClr val="accent2"/>
              </a:buClr>
              <a:buFont typeface="Wingdings" pitchFamily="2" charset="2"/>
              <a:buChar char="n"/>
              <a:defRPr sz="1504">
                <a:solidFill>
                  <a:srgbClr val="1E4456"/>
                </a:solidFill>
                <a:latin typeface="Verdana" pitchFamily="34" charset="0"/>
              </a:defRPr>
            </a:lvl4pPr>
            <a:lvl5pPr marL="1547165" indent="-171907" eaLnBrk="0" hangingPunct="0">
              <a:spcBef>
                <a:spcPct val="25000"/>
              </a:spcBef>
              <a:buClr>
                <a:schemeClr val="accent2"/>
              </a:buClr>
              <a:buFont typeface="Wingdings" pitchFamily="2" charset="2"/>
              <a:buChar char="§"/>
              <a:defRPr sz="1504">
                <a:solidFill>
                  <a:srgbClr val="1E4456"/>
                </a:solidFill>
                <a:latin typeface="Verdana" pitchFamily="34" charset="0"/>
              </a:defRPr>
            </a:lvl5pPr>
            <a:lvl6pPr marL="1890979" indent="-171907" eaLnBrk="0" fontAlgn="base" hangingPunct="0">
              <a:spcBef>
                <a:spcPct val="25000"/>
              </a:spcBef>
              <a:spcAft>
                <a:spcPct val="0"/>
              </a:spcAft>
              <a:buClr>
                <a:schemeClr val="accent2"/>
              </a:buClr>
              <a:buFont typeface="Wingdings" pitchFamily="2" charset="2"/>
              <a:buChar char="§"/>
              <a:defRPr sz="1504">
                <a:solidFill>
                  <a:srgbClr val="1E4456"/>
                </a:solidFill>
                <a:latin typeface="Verdana" pitchFamily="34" charset="0"/>
              </a:defRPr>
            </a:lvl6pPr>
            <a:lvl7pPr marL="2234794" indent="-171907" eaLnBrk="0" fontAlgn="base" hangingPunct="0">
              <a:spcBef>
                <a:spcPct val="25000"/>
              </a:spcBef>
              <a:spcAft>
                <a:spcPct val="0"/>
              </a:spcAft>
              <a:buClr>
                <a:schemeClr val="accent2"/>
              </a:buClr>
              <a:buFont typeface="Wingdings" pitchFamily="2" charset="2"/>
              <a:buChar char="§"/>
              <a:defRPr sz="1504">
                <a:solidFill>
                  <a:srgbClr val="1E4456"/>
                </a:solidFill>
                <a:latin typeface="Verdana" pitchFamily="34" charset="0"/>
              </a:defRPr>
            </a:lvl7pPr>
            <a:lvl8pPr marL="2578608" indent="-171907" eaLnBrk="0" fontAlgn="base" hangingPunct="0">
              <a:spcBef>
                <a:spcPct val="25000"/>
              </a:spcBef>
              <a:spcAft>
                <a:spcPct val="0"/>
              </a:spcAft>
              <a:buClr>
                <a:schemeClr val="accent2"/>
              </a:buClr>
              <a:buFont typeface="Wingdings" pitchFamily="2" charset="2"/>
              <a:buChar char="§"/>
              <a:defRPr sz="1504">
                <a:solidFill>
                  <a:srgbClr val="1E4456"/>
                </a:solidFill>
                <a:latin typeface="Verdana" pitchFamily="34" charset="0"/>
              </a:defRPr>
            </a:lvl8pPr>
            <a:lvl9pPr marL="2922422" indent="-171907" eaLnBrk="0" fontAlgn="base" hangingPunct="0">
              <a:spcBef>
                <a:spcPct val="25000"/>
              </a:spcBef>
              <a:spcAft>
                <a:spcPct val="0"/>
              </a:spcAft>
              <a:buClr>
                <a:schemeClr val="accent2"/>
              </a:buClr>
              <a:buFont typeface="Wingdings" pitchFamily="2" charset="2"/>
              <a:buChar char="§"/>
              <a:defRPr sz="1504">
                <a:solidFill>
                  <a:srgbClr val="1E4456"/>
                </a:solidFill>
                <a:latin typeface="Verdana" pitchFamily="34" charset="0"/>
              </a:defRPr>
            </a:lvl9pPr>
          </a:lstStyle>
          <a:p>
            <a:pPr eaLnBrk="1" hangingPunct="1">
              <a:spcBef>
                <a:spcPct val="0"/>
              </a:spcBef>
              <a:buClrTx/>
              <a:buFontTx/>
              <a:buNone/>
            </a:pPr>
            <a:fld id="{6524A893-B574-4A9E-8622-44783933072C}" type="slidenum">
              <a:rPr lang="cs-CZ" altLang="cs-CZ" sz="902">
                <a:solidFill>
                  <a:schemeClr val="tx1"/>
                </a:solidFill>
              </a:rPr>
              <a:pPr eaLnBrk="1" hangingPunct="1">
                <a:spcBef>
                  <a:spcPct val="0"/>
                </a:spcBef>
                <a:buClrTx/>
                <a:buFontTx/>
                <a:buNone/>
              </a:pPr>
              <a:t>55</a:t>
            </a:fld>
            <a:endParaRPr lang="cs-CZ" altLang="cs-CZ" sz="902">
              <a:solidFill>
                <a:schemeClr val="tx1"/>
              </a:solidFill>
            </a:endParaRPr>
          </a:p>
        </p:txBody>
      </p:sp>
    </p:spTree>
    <p:extLst>
      <p:ext uri="{BB962C8B-B14F-4D97-AF65-F5344CB8AC3E}">
        <p14:creationId xmlns:p14="http://schemas.microsoft.com/office/powerpoint/2010/main" val="196586489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Precizace pojmu „projev vůle“</a:t>
            </a:r>
            <a:endParaRPr lang="cs-CZ" dirty="0"/>
          </a:p>
        </p:txBody>
      </p:sp>
      <p:sp>
        <p:nvSpPr>
          <p:cNvPr id="3" name="Zástupný symbol pro obsah 2"/>
          <p:cNvSpPr>
            <a:spLocks noGrp="1"/>
          </p:cNvSpPr>
          <p:nvPr>
            <p:ph idx="1"/>
          </p:nvPr>
        </p:nvSpPr>
        <p:spPr/>
        <p:txBody>
          <a:bodyPr>
            <a:normAutofit/>
          </a:bodyPr>
          <a:lstStyle/>
          <a:p>
            <a:pPr algn="just"/>
            <a:r>
              <a:rPr lang="cs-CZ" altLang="cs-CZ" sz="2106" dirty="0"/>
              <a:t>Zde se </a:t>
            </a:r>
            <a:r>
              <a:rPr lang="cs-CZ" altLang="cs-CZ" sz="2106" b="1" dirty="0"/>
              <a:t>pojmové vymezení PJ</a:t>
            </a:r>
            <a:r>
              <a:rPr lang="cs-CZ" altLang="cs-CZ" sz="2106" dirty="0"/>
              <a:t> do značné míry prolíná s úpravou </a:t>
            </a:r>
            <a:r>
              <a:rPr lang="cs-CZ" altLang="cs-CZ" sz="2106" b="1" dirty="0"/>
              <a:t>výkladu PJ</a:t>
            </a:r>
            <a:endParaRPr lang="cs-CZ" altLang="cs-CZ" sz="2106" dirty="0"/>
          </a:p>
          <a:p>
            <a:pPr algn="just"/>
            <a:r>
              <a:rPr lang="cs-CZ" altLang="cs-CZ" sz="2106" dirty="0"/>
              <a:t>Obvykle: vůle a její projev se shodují</a:t>
            </a:r>
          </a:p>
          <a:p>
            <a:pPr algn="just"/>
            <a:r>
              <a:rPr lang="cs-CZ" altLang="cs-CZ" sz="2106" dirty="0"/>
              <a:t>Co když je však vůle a její projev v rozporu? Řešení?</a:t>
            </a:r>
          </a:p>
          <a:p>
            <a:pPr lvl="1" algn="just"/>
            <a:r>
              <a:rPr lang="cs-CZ" altLang="cs-CZ" sz="1903" dirty="0"/>
              <a:t>Teorie vůle</a:t>
            </a:r>
          </a:p>
          <a:p>
            <a:pPr lvl="1" algn="just"/>
            <a:r>
              <a:rPr lang="cs-CZ" altLang="cs-CZ" sz="1903" dirty="0"/>
              <a:t>Teorie projevu</a:t>
            </a:r>
          </a:p>
          <a:p>
            <a:pPr lvl="1" algn="just"/>
            <a:r>
              <a:rPr lang="cs-CZ" altLang="cs-CZ" sz="1903" b="1" dirty="0"/>
              <a:t>Teorie důvěry</a:t>
            </a:r>
            <a:r>
              <a:rPr lang="cs-CZ" altLang="cs-CZ" sz="1903" dirty="0"/>
              <a:t> (nyní panující) – konstrukce institutu PJ založená na poměřování právních principů</a:t>
            </a:r>
            <a:endParaRPr lang="cs-CZ" altLang="cs-CZ" sz="2106" dirty="0"/>
          </a:p>
        </p:txBody>
      </p:sp>
      <p:sp>
        <p:nvSpPr>
          <p:cNvPr id="5" name="Zástupný symbol pro číslo snímku 4"/>
          <p:cNvSpPr>
            <a:spLocks noGrp="1"/>
          </p:cNvSpPr>
          <p:nvPr>
            <p:ph type="sldNum" sz="quarter" idx="4294967295"/>
          </p:nvPr>
        </p:nvSpPr>
        <p:spPr/>
        <p:txBody>
          <a:bodyPr/>
          <a:lstStyle/>
          <a:p>
            <a:fld id="{103B6205-E093-439F-9685-8F7A4FC3F425}" type="slidenum">
              <a:rPr lang="cs-CZ" smtClean="0"/>
              <a:t>56</a:t>
            </a:fld>
            <a:endParaRPr lang="cs-CZ"/>
          </a:p>
        </p:txBody>
      </p:sp>
    </p:spTree>
    <p:extLst>
      <p:ext uri="{BB962C8B-B14F-4D97-AF65-F5344CB8AC3E}">
        <p14:creationId xmlns:p14="http://schemas.microsoft.com/office/powerpoint/2010/main" val="212183615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p:txBody>
          <a:bodyPr/>
          <a:lstStyle/>
          <a:p>
            <a:r>
              <a:rPr lang="cs-CZ" altLang="cs-CZ" dirty="0" smtClean="0"/>
              <a:t>Teorie důvěry</a:t>
            </a:r>
          </a:p>
        </p:txBody>
      </p:sp>
      <p:sp>
        <p:nvSpPr>
          <p:cNvPr id="17411" name="Zástupný symbol pro obsah 2"/>
          <p:cNvSpPr>
            <a:spLocks noGrp="1"/>
          </p:cNvSpPr>
          <p:nvPr>
            <p:ph idx="1"/>
          </p:nvPr>
        </p:nvSpPr>
        <p:spPr/>
        <p:txBody>
          <a:bodyPr>
            <a:normAutofit/>
          </a:bodyPr>
          <a:lstStyle/>
          <a:p>
            <a:pPr algn="just"/>
            <a:r>
              <a:rPr lang="cs-CZ" altLang="cs-CZ" sz="2106" dirty="0"/>
              <a:t>Důležité je rozlišování PJ na neadresovaná a adresovaná</a:t>
            </a:r>
          </a:p>
          <a:p>
            <a:pPr lvl="1" algn="just"/>
            <a:r>
              <a:rPr lang="cs-CZ" altLang="cs-CZ" sz="1805" dirty="0"/>
              <a:t>PJ </a:t>
            </a:r>
            <a:r>
              <a:rPr lang="cs-CZ" altLang="cs-CZ" sz="1805" b="1" dirty="0"/>
              <a:t>neadresované</a:t>
            </a:r>
            <a:r>
              <a:rPr lang="cs-CZ" altLang="cs-CZ" sz="1805" dirty="0"/>
              <a:t> (nevyžaduje se jeho dojití jiné osobě – např. závěť) – rozhodující je </a:t>
            </a:r>
            <a:r>
              <a:rPr lang="cs-CZ" altLang="cs-CZ" sz="1805" b="1" dirty="0" err="1"/>
              <a:t>teo</a:t>
            </a:r>
            <a:r>
              <a:rPr lang="cs-CZ" altLang="cs-CZ" sz="1805" b="1" dirty="0"/>
              <a:t> vůle </a:t>
            </a:r>
            <a:r>
              <a:rPr lang="cs-CZ" altLang="cs-CZ" sz="1805" dirty="0"/>
              <a:t>(objektivní význam projevu je nerozhodný) – srov. i § 1494 odst. 2</a:t>
            </a:r>
          </a:p>
          <a:p>
            <a:pPr lvl="1" algn="just"/>
            <a:r>
              <a:rPr lang="cs-CZ" altLang="cs-CZ" sz="1805" dirty="0"/>
              <a:t>PJ </a:t>
            </a:r>
            <a:r>
              <a:rPr lang="cs-CZ" altLang="cs-CZ" sz="1805" b="1" dirty="0"/>
              <a:t>adresované neurčitému adresátovi </a:t>
            </a:r>
            <a:r>
              <a:rPr lang="cs-CZ" altLang="cs-CZ" sz="1805" dirty="0"/>
              <a:t>(veřejná nabídka, veřejný příslib) a PJ </a:t>
            </a:r>
            <a:r>
              <a:rPr lang="cs-CZ" altLang="cs-CZ" sz="1805" b="1" dirty="0"/>
              <a:t>adresované určitému adresátovi </a:t>
            </a:r>
            <a:r>
              <a:rPr lang="cs-CZ" altLang="cs-CZ" sz="1805" dirty="0"/>
              <a:t>(návrh na uzavření smlouvy)</a:t>
            </a:r>
          </a:p>
          <a:p>
            <a:pPr lvl="2" algn="just"/>
            <a:r>
              <a:rPr lang="cs-CZ" altLang="cs-CZ" sz="1654" dirty="0"/>
              <a:t>Jednání </a:t>
            </a:r>
            <a:r>
              <a:rPr lang="cs-CZ" altLang="cs-CZ" sz="1654" b="1" dirty="0"/>
              <a:t>ve srozumění</a:t>
            </a:r>
            <a:r>
              <a:rPr lang="cs-CZ" altLang="cs-CZ" sz="1654" dirty="0"/>
              <a:t> s adresátem – rozhodující je </a:t>
            </a:r>
            <a:r>
              <a:rPr lang="cs-CZ" altLang="cs-CZ" sz="1654" b="1" dirty="0" err="1"/>
              <a:t>teo</a:t>
            </a:r>
            <a:r>
              <a:rPr lang="cs-CZ" altLang="cs-CZ" sz="1654" b="1" dirty="0"/>
              <a:t> vůle </a:t>
            </a:r>
            <a:r>
              <a:rPr lang="cs-CZ" altLang="cs-CZ" sz="1654" dirty="0"/>
              <a:t>(objektivní význam projevu je nerozhodný)</a:t>
            </a:r>
            <a:endParaRPr lang="cs-CZ" altLang="cs-CZ" sz="1654" b="1" dirty="0"/>
          </a:p>
          <a:p>
            <a:pPr lvl="2" algn="just"/>
            <a:r>
              <a:rPr lang="cs-CZ" altLang="cs-CZ" sz="1654" dirty="0"/>
              <a:t>Jednání </a:t>
            </a:r>
            <a:r>
              <a:rPr lang="cs-CZ" altLang="cs-CZ" sz="1654" b="1" dirty="0"/>
              <a:t>bez srozumění</a:t>
            </a:r>
            <a:r>
              <a:rPr lang="cs-CZ" altLang="cs-CZ" sz="1654" dirty="0"/>
              <a:t> s adresátem – rozhodující je </a:t>
            </a:r>
            <a:r>
              <a:rPr lang="cs-CZ" altLang="cs-CZ" sz="1654" b="1" dirty="0" err="1"/>
              <a:t>teo</a:t>
            </a:r>
            <a:r>
              <a:rPr lang="cs-CZ" altLang="cs-CZ" sz="1654" b="1" dirty="0"/>
              <a:t> projevu</a:t>
            </a:r>
          </a:p>
        </p:txBody>
      </p:sp>
      <p:sp>
        <p:nvSpPr>
          <p:cNvPr id="17412" name="Zástupný symbol pro číslo snímku 3"/>
          <p:cNvSpPr>
            <a:spLocks noGrp="1"/>
          </p:cNvSpPr>
          <p:nvPr>
            <p:ph type="sldNum" sz="quarter" idx="429496729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Font typeface="Wingdings" pitchFamily="2" charset="2"/>
              <a:buChar char="o"/>
              <a:defRPr sz="2256">
                <a:solidFill>
                  <a:srgbClr val="1E4456"/>
                </a:solidFill>
                <a:latin typeface="Verdana" pitchFamily="34" charset="0"/>
              </a:defRPr>
            </a:lvl1pPr>
            <a:lvl2pPr marL="558698" indent="-214884" eaLnBrk="0" hangingPunct="0">
              <a:spcBef>
                <a:spcPct val="20000"/>
              </a:spcBef>
              <a:buClr>
                <a:schemeClr val="accent2"/>
              </a:buClr>
              <a:buFont typeface="Wingdings" pitchFamily="2" charset="2"/>
              <a:buChar char="n"/>
              <a:defRPr sz="1955">
                <a:solidFill>
                  <a:srgbClr val="1E4456"/>
                </a:solidFill>
                <a:latin typeface="Verdana" pitchFamily="34" charset="0"/>
              </a:defRPr>
            </a:lvl2pPr>
            <a:lvl3pPr marL="859536" indent="-171907" eaLnBrk="0" hangingPunct="0">
              <a:spcBef>
                <a:spcPct val="20000"/>
              </a:spcBef>
              <a:buClr>
                <a:schemeClr val="accent2"/>
              </a:buClr>
              <a:buFont typeface="Wingdings" pitchFamily="2" charset="2"/>
              <a:buChar char="o"/>
              <a:defRPr sz="1730">
                <a:solidFill>
                  <a:srgbClr val="1E4456"/>
                </a:solidFill>
                <a:latin typeface="Verdana" pitchFamily="34" charset="0"/>
              </a:defRPr>
            </a:lvl3pPr>
            <a:lvl4pPr marL="1203350" indent="-171907" eaLnBrk="0" hangingPunct="0">
              <a:spcBef>
                <a:spcPct val="20000"/>
              </a:spcBef>
              <a:buClr>
                <a:schemeClr val="accent2"/>
              </a:buClr>
              <a:buFont typeface="Wingdings" pitchFamily="2" charset="2"/>
              <a:buChar char="n"/>
              <a:defRPr sz="1504">
                <a:solidFill>
                  <a:srgbClr val="1E4456"/>
                </a:solidFill>
                <a:latin typeface="Verdana" pitchFamily="34" charset="0"/>
              </a:defRPr>
            </a:lvl4pPr>
            <a:lvl5pPr marL="1547165" indent="-171907" eaLnBrk="0" hangingPunct="0">
              <a:spcBef>
                <a:spcPct val="25000"/>
              </a:spcBef>
              <a:buClr>
                <a:schemeClr val="accent2"/>
              </a:buClr>
              <a:buFont typeface="Wingdings" pitchFamily="2" charset="2"/>
              <a:buChar char="§"/>
              <a:defRPr sz="1504">
                <a:solidFill>
                  <a:srgbClr val="1E4456"/>
                </a:solidFill>
                <a:latin typeface="Verdana" pitchFamily="34" charset="0"/>
              </a:defRPr>
            </a:lvl5pPr>
            <a:lvl6pPr marL="1890979" indent="-171907" eaLnBrk="0" fontAlgn="base" hangingPunct="0">
              <a:spcBef>
                <a:spcPct val="25000"/>
              </a:spcBef>
              <a:spcAft>
                <a:spcPct val="0"/>
              </a:spcAft>
              <a:buClr>
                <a:schemeClr val="accent2"/>
              </a:buClr>
              <a:buFont typeface="Wingdings" pitchFamily="2" charset="2"/>
              <a:buChar char="§"/>
              <a:defRPr sz="1504">
                <a:solidFill>
                  <a:srgbClr val="1E4456"/>
                </a:solidFill>
                <a:latin typeface="Verdana" pitchFamily="34" charset="0"/>
              </a:defRPr>
            </a:lvl6pPr>
            <a:lvl7pPr marL="2234794" indent="-171907" eaLnBrk="0" fontAlgn="base" hangingPunct="0">
              <a:spcBef>
                <a:spcPct val="25000"/>
              </a:spcBef>
              <a:spcAft>
                <a:spcPct val="0"/>
              </a:spcAft>
              <a:buClr>
                <a:schemeClr val="accent2"/>
              </a:buClr>
              <a:buFont typeface="Wingdings" pitchFamily="2" charset="2"/>
              <a:buChar char="§"/>
              <a:defRPr sz="1504">
                <a:solidFill>
                  <a:srgbClr val="1E4456"/>
                </a:solidFill>
                <a:latin typeface="Verdana" pitchFamily="34" charset="0"/>
              </a:defRPr>
            </a:lvl7pPr>
            <a:lvl8pPr marL="2578608" indent="-171907" eaLnBrk="0" fontAlgn="base" hangingPunct="0">
              <a:spcBef>
                <a:spcPct val="25000"/>
              </a:spcBef>
              <a:spcAft>
                <a:spcPct val="0"/>
              </a:spcAft>
              <a:buClr>
                <a:schemeClr val="accent2"/>
              </a:buClr>
              <a:buFont typeface="Wingdings" pitchFamily="2" charset="2"/>
              <a:buChar char="§"/>
              <a:defRPr sz="1504">
                <a:solidFill>
                  <a:srgbClr val="1E4456"/>
                </a:solidFill>
                <a:latin typeface="Verdana" pitchFamily="34" charset="0"/>
              </a:defRPr>
            </a:lvl8pPr>
            <a:lvl9pPr marL="2922422" indent="-171907" eaLnBrk="0" fontAlgn="base" hangingPunct="0">
              <a:spcBef>
                <a:spcPct val="25000"/>
              </a:spcBef>
              <a:spcAft>
                <a:spcPct val="0"/>
              </a:spcAft>
              <a:buClr>
                <a:schemeClr val="accent2"/>
              </a:buClr>
              <a:buFont typeface="Wingdings" pitchFamily="2" charset="2"/>
              <a:buChar char="§"/>
              <a:defRPr sz="1504">
                <a:solidFill>
                  <a:srgbClr val="1E4456"/>
                </a:solidFill>
                <a:latin typeface="Verdana" pitchFamily="34" charset="0"/>
              </a:defRPr>
            </a:lvl9pPr>
          </a:lstStyle>
          <a:p>
            <a:pPr eaLnBrk="1" hangingPunct="1">
              <a:spcBef>
                <a:spcPct val="0"/>
              </a:spcBef>
              <a:buClrTx/>
              <a:buFontTx/>
              <a:buNone/>
            </a:pPr>
            <a:fld id="{3E8AB937-5BEE-4AC2-B8D4-2EA23C36C650}" type="slidenum">
              <a:rPr lang="cs-CZ" altLang="cs-CZ" sz="902">
                <a:solidFill>
                  <a:schemeClr val="tx1"/>
                </a:solidFill>
              </a:rPr>
              <a:pPr eaLnBrk="1" hangingPunct="1">
                <a:spcBef>
                  <a:spcPct val="0"/>
                </a:spcBef>
                <a:buClrTx/>
                <a:buFontTx/>
                <a:buNone/>
              </a:pPr>
              <a:t>57</a:t>
            </a:fld>
            <a:endParaRPr lang="cs-CZ" altLang="cs-CZ" sz="902">
              <a:solidFill>
                <a:schemeClr val="tx1"/>
              </a:solidFill>
            </a:endParaRPr>
          </a:p>
        </p:txBody>
      </p:sp>
    </p:spTree>
    <p:extLst>
      <p:ext uri="{BB962C8B-B14F-4D97-AF65-F5344CB8AC3E}">
        <p14:creationId xmlns:p14="http://schemas.microsoft.com/office/powerpoint/2010/main" val="382094073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Nadpis 1"/>
          <p:cNvSpPr>
            <a:spLocks noGrp="1"/>
          </p:cNvSpPr>
          <p:nvPr>
            <p:ph type="title"/>
          </p:nvPr>
        </p:nvSpPr>
        <p:spPr/>
        <p:txBody>
          <a:bodyPr/>
          <a:lstStyle/>
          <a:p>
            <a:r>
              <a:rPr lang="cs-CZ" altLang="cs-CZ" dirty="0" smtClean="0"/>
              <a:t>Vůle jako pojmový znak PJ</a:t>
            </a:r>
          </a:p>
        </p:txBody>
      </p:sp>
      <p:sp>
        <p:nvSpPr>
          <p:cNvPr id="18435" name="Zástupný symbol pro obsah 2"/>
          <p:cNvSpPr>
            <a:spLocks noGrp="1"/>
          </p:cNvSpPr>
          <p:nvPr>
            <p:ph idx="1"/>
          </p:nvPr>
        </p:nvSpPr>
        <p:spPr/>
        <p:txBody>
          <a:bodyPr>
            <a:normAutofit lnSpcReduction="10000"/>
          </a:bodyPr>
          <a:lstStyle/>
          <a:p>
            <a:pPr algn="just"/>
            <a:r>
              <a:rPr lang="cs-CZ" altLang="cs-CZ" sz="2106" dirty="0"/>
              <a:t>§ 551: O PJ, chybí-li vůle jednající osoby. </a:t>
            </a:r>
          </a:p>
          <a:p>
            <a:pPr algn="just"/>
            <a:r>
              <a:rPr lang="cs-CZ" altLang="cs-CZ" sz="2106" dirty="0"/>
              <a:t>Jakou kvalitu musí pojmově vykazovat PJ? – konkrétní vymezení pojmu „vůle“ (jaká vůle musí dle § 551 chybět?) – </a:t>
            </a:r>
            <a:r>
              <a:rPr lang="cs-CZ" altLang="cs-CZ" sz="2106" b="1" dirty="0"/>
              <a:t>střet principu autonomie vůle a p. ochrany dobré víry</a:t>
            </a:r>
            <a:r>
              <a:rPr lang="cs-CZ" altLang="cs-CZ" sz="2106" dirty="0"/>
              <a:t> (právní jistoty)</a:t>
            </a:r>
          </a:p>
          <a:p>
            <a:pPr algn="just"/>
            <a:r>
              <a:rPr lang="cs-CZ" altLang="cs-CZ" sz="2106" dirty="0"/>
              <a:t>Relevantní v případě, kdy se vychází z objektivního významu projevu</a:t>
            </a:r>
          </a:p>
          <a:p>
            <a:pPr algn="just"/>
            <a:r>
              <a:rPr lang="cs-CZ" altLang="cs-CZ" sz="2106" dirty="0"/>
              <a:t>3 stupně vůle</a:t>
            </a:r>
          </a:p>
          <a:p>
            <a:pPr lvl="2" algn="just"/>
            <a:r>
              <a:rPr lang="cs-CZ" altLang="cs-CZ" sz="1805" dirty="0"/>
              <a:t>Obecná vůle </a:t>
            </a:r>
            <a:r>
              <a:rPr lang="cs-CZ" altLang="cs-CZ" sz="1805" b="1" dirty="0"/>
              <a:t>jednat</a:t>
            </a:r>
            <a:r>
              <a:rPr lang="cs-CZ" altLang="cs-CZ" sz="1805" dirty="0"/>
              <a:t> (</a:t>
            </a:r>
            <a:r>
              <a:rPr lang="cs-CZ" altLang="cs-CZ" sz="1805" i="1" dirty="0" err="1"/>
              <a:t>Handlungswille</a:t>
            </a:r>
            <a:r>
              <a:rPr lang="cs-CZ" altLang="cs-CZ" sz="1805" dirty="0"/>
              <a:t>) – je nutná</a:t>
            </a:r>
          </a:p>
          <a:p>
            <a:pPr lvl="2" algn="just"/>
            <a:r>
              <a:rPr lang="cs-CZ" altLang="cs-CZ" sz="1805" dirty="0"/>
              <a:t>Obecná vůle </a:t>
            </a:r>
            <a:r>
              <a:rPr lang="cs-CZ" altLang="cs-CZ" sz="1805" b="1" dirty="0"/>
              <a:t>právně jednat</a:t>
            </a:r>
            <a:r>
              <a:rPr lang="cs-CZ" altLang="cs-CZ" sz="1805" dirty="0"/>
              <a:t> (s nějakými právními následky) (</a:t>
            </a:r>
            <a:r>
              <a:rPr lang="cs-CZ" altLang="cs-CZ" sz="1805" i="1" dirty="0" err="1"/>
              <a:t>Erklärungsbewusstsein</a:t>
            </a:r>
            <a:r>
              <a:rPr lang="cs-CZ" altLang="cs-CZ" sz="1805" dirty="0"/>
              <a:t>) – není nutná (srov. </a:t>
            </a:r>
            <a:r>
              <a:rPr lang="cs-CZ" altLang="cs-CZ" sz="1805" b="1" dirty="0"/>
              <a:t>trevírská dražba vína</a:t>
            </a:r>
            <a:r>
              <a:rPr lang="cs-CZ" altLang="cs-CZ" sz="1805" dirty="0"/>
              <a:t> – odpovědnost za vlastní sféru vlivu) </a:t>
            </a:r>
          </a:p>
          <a:p>
            <a:pPr lvl="2" algn="just"/>
            <a:r>
              <a:rPr lang="cs-CZ" altLang="cs-CZ" sz="1805" dirty="0"/>
              <a:t>Vůle ke </a:t>
            </a:r>
            <a:r>
              <a:rPr lang="cs-CZ" altLang="cs-CZ" sz="1805" b="1" dirty="0"/>
              <a:t>konkrétnímu právnímu jednání</a:t>
            </a:r>
            <a:r>
              <a:rPr lang="cs-CZ" altLang="cs-CZ" sz="1805" dirty="0"/>
              <a:t> (</a:t>
            </a:r>
            <a:r>
              <a:rPr lang="cs-CZ" altLang="cs-CZ" sz="1805" i="1" dirty="0" err="1"/>
              <a:t>Geschäftswille</a:t>
            </a:r>
            <a:r>
              <a:rPr lang="cs-CZ" altLang="cs-CZ" sz="1805" dirty="0"/>
              <a:t>) – není nutná (srov. úpravu omylu)</a:t>
            </a:r>
          </a:p>
        </p:txBody>
      </p:sp>
      <p:sp>
        <p:nvSpPr>
          <p:cNvPr id="18436" name="Zástupný symbol pro číslo snímku 3"/>
          <p:cNvSpPr>
            <a:spLocks noGrp="1"/>
          </p:cNvSpPr>
          <p:nvPr>
            <p:ph type="sldNum" sz="quarter" idx="429496729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Font typeface="Wingdings" pitchFamily="2" charset="2"/>
              <a:buChar char="o"/>
              <a:defRPr sz="2256">
                <a:solidFill>
                  <a:srgbClr val="1E4456"/>
                </a:solidFill>
                <a:latin typeface="Verdana" pitchFamily="34" charset="0"/>
              </a:defRPr>
            </a:lvl1pPr>
            <a:lvl2pPr marL="558698" indent="-214884" eaLnBrk="0" hangingPunct="0">
              <a:spcBef>
                <a:spcPct val="20000"/>
              </a:spcBef>
              <a:buClr>
                <a:schemeClr val="accent2"/>
              </a:buClr>
              <a:buFont typeface="Wingdings" pitchFamily="2" charset="2"/>
              <a:buChar char="n"/>
              <a:defRPr sz="1955">
                <a:solidFill>
                  <a:srgbClr val="1E4456"/>
                </a:solidFill>
                <a:latin typeface="Verdana" pitchFamily="34" charset="0"/>
              </a:defRPr>
            </a:lvl2pPr>
            <a:lvl3pPr marL="859536" indent="-171907" eaLnBrk="0" hangingPunct="0">
              <a:spcBef>
                <a:spcPct val="20000"/>
              </a:spcBef>
              <a:buClr>
                <a:schemeClr val="accent2"/>
              </a:buClr>
              <a:buFont typeface="Wingdings" pitchFamily="2" charset="2"/>
              <a:buChar char="o"/>
              <a:defRPr sz="1730">
                <a:solidFill>
                  <a:srgbClr val="1E4456"/>
                </a:solidFill>
                <a:latin typeface="Verdana" pitchFamily="34" charset="0"/>
              </a:defRPr>
            </a:lvl3pPr>
            <a:lvl4pPr marL="1203350" indent="-171907" eaLnBrk="0" hangingPunct="0">
              <a:spcBef>
                <a:spcPct val="20000"/>
              </a:spcBef>
              <a:buClr>
                <a:schemeClr val="accent2"/>
              </a:buClr>
              <a:buFont typeface="Wingdings" pitchFamily="2" charset="2"/>
              <a:buChar char="n"/>
              <a:defRPr sz="1504">
                <a:solidFill>
                  <a:srgbClr val="1E4456"/>
                </a:solidFill>
                <a:latin typeface="Verdana" pitchFamily="34" charset="0"/>
              </a:defRPr>
            </a:lvl4pPr>
            <a:lvl5pPr marL="1547165" indent="-171907" eaLnBrk="0" hangingPunct="0">
              <a:spcBef>
                <a:spcPct val="25000"/>
              </a:spcBef>
              <a:buClr>
                <a:schemeClr val="accent2"/>
              </a:buClr>
              <a:buFont typeface="Wingdings" pitchFamily="2" charset="2"/>
              <a:buChar char="§"/>
              <a:defRPr sz="1504">
                <a:solidFill>
                  <a:srgbClr val="1E4456"/>
                </a:solidFill>
                <a:latin typeface="Verdana" pitchFamily="34" charset="0"/>
              </a:defRPr>
            </a:lvl5pPr>
            <a:lvl6pPr marL="1890979" indent="-171907" eaLnBrk="0" fontAlgn="base" hangingPunct="0">
              <a:spcBef>
                <a:spcPct val="25000"/>
              </a:spcBef>
              <a:spcAft>
                <a:spcPct val="0"/>
              </a:spcAft>
              <a:buClr>
                <a:schemeClr val="accent2"/>
              </a:buClr>
              <a:buFont typeface="Wingdings" pitchFamily="2" charset="2"/>
              <a:buChar char="§"/>
              <a:defRPr sz="1504">
                <a:solidFill>
                  <a:srgbClr val="1E4456"/>
                </a:solidFill>
                <a:latin typeface="Verdana" pitchFamily="34" charset="0"/>
              </a:defRPr>
            </a:lvl6pPr>
            <a:lvl7pPr marL="2234794" indent="-171907" eaLnBrk="0" fontAlgn="base" hangingPunct="0">
              <a:spcBef>
                <a:spcPct val="25000"/>
              </a:spcBef>
              <a:spcAft>
                <a:spcPct val="0"/>
              </a:spcAft>
              <a:buClr>
                <a:schemeClr val="accent2"/>
              </a:buClr>
              <a:buFont typeface="Wingdings" pitchFamily="2" charset="2"/>
              <a:buChar char="§"/>
              <a:defRPr sz="1504">
                <a:solidFill>
                  <a:srgbClr val="1E4456"/>
                </a:solidFill>
                <a:latin typeface="Verdana" pitchFamily="34" charset="0"/>
              </a:defRPr>
            </a:lvl7pPr>
            <a:lvl8pPr marL="2578608" indent="-171907" eaLnBrk="0" fontAlgn="base" hangingPunct="0">
              <a:spcBef>
                <a:spcPct val="25000"/>
              </a:spcBef>
              <a:spcAft>
                <a:spcPct val="0"/>
              </a:spcAft>
              <a:buClr>
                <a:schemeClr val="accent2"/>
              </a:buClr>
              <a:buFont typeface="Wingdings" pitchFamily="2" charset="2"/>
              <a:buChar char="§"/>
              <a:defRPr sz="1504">
                <a:solidFill>
                  <a:srgbClr val="1E4456"/>
                </a:solidFill>
                <a:latin typeface="Verdana" pitchFamily="34" charset="0"/>
              </a:defRPr>
            </a:lvl8pPr>
            <a:lvl9pPr marL="2922422" indent="-171907" eaLnBrk="0" fontAlgn="base" hangingPunct="0">
              <a:spcBef>
                <a:spcPct val="25000"/>
              </a:spcBef>
              <a:spcAft>
                <a:spcPct val="0"/>
              </a:spcAft>
              <a:buClr>
                <a:schemeClr val="accent2"/>
              </a:buClr>
              <a:buFont typeface="Wingdings" pitchFamily="2" charset="2"/>
              <a:buChar char="§"/>
              <a:defRPr sz="1504">
                <a:solidFill>
                  <a:srgbClr val="1E4456"/>
                </a:solidFill>
                <a:latin typeface="Verdana" pitchFamily="34" charset="0"/>
              </a:defRPr>
            </a:lvl9pPr>
          </a:lstStyle>
          <a:p>
            <a:pPr eaLnBrk="1" hangingPunct="1">
              <a:spcBef>
                <a:spcPct val="0"/>
              </a:spcBef>
              <a:buClrTx/>
              <a:buFontTx/>
              <a:buNone/>
            </a:pPr>
            <a:fld id="{BEFCF7EB-25FA-42D3-9816-285B97FF67E4}" type="slidenum">
              <a:rPr lang="cs-CZ" altLang="cs-CZ" sz="902">
                <a:solidFill>
                  <a:schemeClr val="tx1"/>
                </a:solidFill>
              </a:rPr>
              <a:pPr eaLnBrk="1" hangingPunct="1">
                <a:spcBef>
                  <a:spcPct val="0"/>
                </a:spcBef>
                <a:buClrTx/>
                <a:buFontTx/>
                <a:buNone/>
              </a:pPr>
              <a:t>58</a:t>
            </a:fld>
            <a:endParaRPr lang="cs-CZ" altLang="cs-CZ" sz="902">
              <a:solidFill>
                <a:schemeClr val="tx1"/>
              </a:solidFill>
            </a:endParaRPr>
          </a:p>
        </p:txBody>
      </p:sp>
    </p:spTree>
    <p:extLst>
      <p:ext uri="{BB962C8B-B14F-4D97-AF65-F5344CB8AC3E}">
        <p14:creationId xmlns:p14="http://schemas.microsoft.com/office/powerpoint/2010/main" val="83824040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Nadpis 1"/>
          <p:cNvSpPr>
            <a:spLocks noGrp="1"/>
          </p:cNvSpPr>
          <p:nvPr>
            <p:ph type="title"/>
          </p:nvPr>
        </p:nvSpPr>
        <p:spPr/>
        <p:txBody>
          <a:bodyPr/>
          <a:lstStyle/>
          <a:p>
            <a:r>
              <a:rPr lang="cs-CZ" altLang="cs-CZ" smtClean="0"/>
              <a:t>Vážnost vůle, resp. projevu vůle, § 552</a:t>
            </a:r>
          </a:p>
        </p:txBody>
      </p:sp>
      <p:sp>
        <p:nvSpPr>
          <p:cNvPr id="19459" name="Zástupný symbol pro obsah 2"/>
          <p:cNvSpPr>
            <a:spLocks noGrp="1"/>
          </p:cNvSpPr>
          <p:nvPr>
            <p:ph idx="1"/>
          </p:nvPr>
        </p:nvSpPr>
        <p:spPr/>
        <p:txBody>
          <a:bodyPr/>
          <a:lstStyle/>
          <a:p>
            <a:pPr algn="just"/>
            <a:r>
              <a:rPr lang="cs-CZ" altLang="cs-CZ" sz="1805" dirty="0"/>
              <a:t>Nejde o náležitost, nýbrž pojmový znak</a:t>
            </a:r>
          </a:p>
          <a:p>
            <a:pPr algn="just"/>
            <a:r>
              <a:rPr lang="cs-CZ" altLang="cs-CZ" sz="1805" dirty="0"/>
              <a:t>Není-li projev vůle </a:t>
            </a:r>
            <a:r>
              <a:rPr lang="cs-CZ" altLang="cs-CZ" sz="1805" b="1" dirty="0"/>
              <a:t>zjevně</a:t>
            </a:r>
            <a:r>
              <a:rPr lang="cs-CZ" altLang="cs-CZ" sz="1805" dirty="0"/>
              <a:t> míněn vážně, je zřejmé, že nesměřuje k právním následkům (následek: zdánlivé PJ, ale viz dále!)</a:t>
            </a:r>
          </a:p>
          <a:p>
            <a:pPr algn="just"/>
            <a:r>
              <a:rPr lang="cs-CZ" altLang="cs-CZ" sz="1805" dirty="0"/>
              <a:t>Nevážnost musí být zjevná, tj. zjistitelná (hodnocení stejné jako u poměru vůle a jejího projevu – adresovaná a neadresovaná PJ, srozumění adresáta či nesrozumění)</a:t>
            </a:r>
          </a:p>
          <a:p>
            <a:pPr algn="just"/>
            <a:r>
              <a:rPr lang="cs-CZ" altLang="cs-CZ" sz="1805" dirty="0"/>
              <a:t>Příklady</a:t>
            </a:r>
          </a:p>
          <a:p>
            <a:pPr lvl="1" algn="just"/>
            <a:r>
              <a:rPr lang="cs-CZ" altLang="cs-CZ" sz="1602" dirty="0"/>
              <a:t>Nevážně učiněná závěť</a:t>
            </a:r>
          </a:p>
          <a:p>
            <a:pPr lvl="1" algn="just"/>
            <a:r>
              <a:rPr lang="cs-CZ" altLang="cs-CZ" sz="1602" dirty="0"/>
              <a:t>Nevážně učiněný návrh na uzavření smlouvy</a:t>
            </a:r>
          </a:p>
        </p:txBody>
      </p:sp>
      <p:sp>
        <p:nvSpPr>
          <p:cNvPr id="19460" name="Zástupný symbol pro číslo snímku 3"/>
          <p:cNvSpPr>
            <a:spLocks noGrp="1"/>
          </p:cNvSpPr>
          <p:nvPr>
            <p:ph type="sldNum" sz="quarter" idx="429496729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Font typeface="Wingdings" pitchFamily="2" charset="2"/>
              <a:buChar char="o"/>
              <a:defRPr sz="2256">
                <a:solidFill>
                  <a:srgbClr val="1E4456"/>
                </a:solidFill>
                <a:latin typeface="Verdana" pitchFamily="34" charset="0"/>
              </a:defRPr>
            </a:lvl1pPr>
            <a:lvl2pPr marL="558698" indent="-214884" eaLnBrk="0" hangingPunct="0">
              <a:spcBef>
                <a:spcPct val="20000"/>
              </a:spcBef>
              <a:buClr>
                <a:schemeClr val="accent2"/>
              </a:buClr>
              <a:buFont typeface="Wingdings" pitchFamily="2" charset="2"/>
              <a:buChar char="n"/>
              <a:defRPr sz="1955">
                <a:solidFill>
                  <a:srgbClr val="1E4456"/>
                </a:solidFill>
                <a:latin typeface="Verdana" pitchFamily="34" charset="0"/>
              </a:defRPr>
            </a:lvl2pPr>
            <a:lvl3pPr marL="859536" indent="-171907" eaLnBrk="0" hangingPunct="0">
              <a:spcBef>
                <a:spcPct val="20000"/>
              </a:spcBef>
              <a:buClr>
                <a:schemeClr val="accent2"/>
              </a:buClr>
              <a:buFont typeface="Wingdings" pitchFamily="2" charset="2"/>
              <a:buChar char="o"/>
              <a:defRPr sz="1730">
                <a:solidFill>
                  <a:srgbClr val="1E4456"/>
                </a:solidFill>
                <a:latin typeface="Verdana" pitchFamily="34" charset="0"/>
              </a:defRPr>
            </a:lvl3pPr>
            <a:lvl4pPr marL="1203350" indent="-171907" eaLnBrk="0" hangingPunct="0">
              <a:spcBef>
                <a:spcPct val="20000"/>
              </a:spcBef>
              <a:buClr>
                <a:schemeClr val="accent2"/>
              </a:buClr>
              <a:buFont typeface="Wingdings" pitchFamily="2" charset="2"/>
              <a:buChar char="n"/>
              <a:defRPr sz="1504">
                <a:solidFill>
                  <a:srgbClr val="1E4456"/>
                </a:solidFill>
                <a:latin typeface="Verdana" pitchFamily="34" charset="0"/>
              </a:defRPr>
            </a:lvl4pPr>
            <a:lvl5pPr marL="1547165" indent="-171907" eaLnBrk="0" hangingPunct="0">
              <a:spcBef>
                <a:spcPct val="25000"/>
              </a:spcBef>
              <a:buClr>
                <a:schemeClr val="accent2"/>
              </a:buClr>
              <a:buFont typeface="Wingdings" pitchFamily="2" charset="2"/>
              <a:buChar char="§"/>
              <a:defRPr sz="1504">
                <a:solidFill>
                  <a:srgbClr val="1E4456"/>
                </a:solidFill>
                <a:latin typeface="Verdana" pitchFamily="34" charset="0"/>
              </a:defRPr>
            </a:lvl5pPr>
            <a:lvl6pPr marL="1890979" indent="-171907" eaLnBrk="0" fontAlgn="base" hangingPunct="0">
              <a:spcBef>
                <a:spcPct val="25000"/>
              </a:spcBef>
              <a:spcAft>
                <a:spcPct val="0"/>
              </a:spcAft>
              <a:buClr>
                <a:schemeClr val="accent2"/>
              </a:buClr>
              <a:buFont typeface="Wingdings" pitchFamily="2" charset="2"/>
              <a:buChar char="§"/>
              <a:defRPr sz="1504">
                <a:solidFill>
                  <a:srgbClr val="1E4456"/>
                </a:solidFill>
                <a:latin typeface="Verdana" pitchFamily="34" charset="0"/>
              </a:defRPr>
            </a:lvl6pPr>
            <a:lvl7pPr marL="2234794" indent="-171907" eaLnBrk="0" fontAlgn="base" hangingPunct="0">
              <a:spcBef>
                <a:spcPct val="25000"/>
              </a:spcBef>
              <a:spcAft>
                <a:spcPct val="0"/>
              </a:spcAft>
              <a:buClr>
                <a:schemeClr val="accent2"/>
              </a:buClr>
              <a:buFont typeface="Wingdings" pitchFamily="2" charset="2"/>
              <a:buChar char="§"/>
              <a:defRPr sz="1504">
                <a:solidFill>
                  <a:srgbClr val="1E4456"/>
                </a:solidFill>
                <a:latin typeface="Verdana" pitchFamily="34" charset="0"/>
              </a:defRPr>
            </a:lvl7pPr>
            <a:lvl8pPr marL="2578608" indent="-171907" eaLnBrk="0" fontAlgn="base" hangingPunct="0">
              <a:spcBef>
                <a:spcPct val="25000"/>
              </a:spcBef>
              <a:spcAft>
                <a:spcPct val="0"/>
              </a:spcAft>
              <a:buClr>
                <a:schemeClr val="accent2"/>
              </a:buClr>
              <a:buFont typeface="Wingdings" pitchFamily="2" charset="2"/>
              <a:buChar char="§"/>
              <a:defRPr sz="1504">
                <a:solidFill>
                  <a:srgbClr val="1E4456"/>
                </a:solidFill>
                <a:latin typeface="Verdana" pitchFamily="34" charset="0"/>
              </a:defRPr>
            </a:lvl8pPr>
            <a:lvl9pPr marL="2922422" indent="-171907" eaLnBrk="0" fontAlgn="base" hangingPunct="0">
              <a:spcBef>
                <a:spcPct val="25000"/>
              </a:spcBef>
              <a:spcAft>
                <a:spcPct val="0"/>
              </a:spcAft>
              <a:buClr>
                <a:schemeClr val="accent2"/>
              </a:buClr>
              <a:buFont typeface="Wingdings" pitchFamily="2" charset="2"/>
              <a:buChar char="§"/>
              <a:defRPr sz="1504">
                <a:solidFill>
                  <a:srgbClr val="1E4456"/>
                </a:solidFill>
                <a:latin typeface="Verdana" pitchFamily="34" charset="0"/>
              </a:defRPr>
            </a:lvl9pPr>
          </a:lstStyle>
          <a:p>
            <a:pPr eaLnBrk="1" hangingPunct="1">
              <a:spcBef>
                <a:spcPct val="0"/>
              </a:spcBef>
              <a:buClrTx/>
              <a:buFontTx/>
              <a:buNone/>
            </a:pPr>
            <a:fld id="{EC9393C8-7116-4979-9AE5-990635888C9B}" type="slidenum">
              <a:rPr lang="cs-CZ" altLang="cs-CZ" sz="902">
                <a:solidFill>
                  <a:schemeClr val="tx1"/>
                </a:solidFill>
              </a:rPr>
              <a:pPr eaLnBrk="1" hangingPunct="1">
                <a:spcBef>
                  <a:spcPct val="0"/>
                </a:spcBef>
                <a:buClrTx/>
                <a:buFontTx/>
                <a:buNone/>
              </a:pPr>
              <a:t>59</a:t>
            </a:fld>
            <a:endParaRPr lang="cs-CZ" altLang="cs-CZ" sz="902">
              <a:solidFill>
                <a:schemeClr val="tx1"/>
              </a:solidFill>
            </a:endParaRPr>
          </a:p>
        </p:txBody>
      </p:sp>
    </p:spTree>
    <p:extLst>
      <p:ext uri="{BB962C8B-B14F-4D97-AF65-F5344CB8AC3E}">
        <p14:creationId xmlns:p14="http://schemas.microsoft.com/office/powerpoint/2010/main" val="18564803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323528" y="1268760"/>
            <a:ext cx="8086635" cy="647700"/>
          </a:xfrm>
        </p:spPr>
        <p:txBody>
          <a:bodyPr>
            <a:normAutofit fontScale="90000"/>
          </a:bodyPr>
          <a:lstStyle/>
          <a:p>
            <a:r>
              <a:rPr lang="cs-CZ" dirty="0" smtClean="0"/>
              <a:t/>
            </a:r>
            <a:br>
              <a:rPr lang="cs-CZ" dirty="0" smtClean="0"/>
            </a:br>
            <a:r>
              <a:rPr lang="cs-CZ" sz="3100" dirty="0" smtClean="0"/>
              <a:t>§ 16 ABGB/OZO</a:t>
            </a:r>
          </a:p>
        </p:txBody>
      </p:sp>
      <p:sp>
        <p:nvSpPr>
          <p:cNvPr id="17411" name="Zástupný symbol pro obsah 2"/>
          <p:cNvSpPr>
            <a:spLocks noGrp="1"/>
          </p:cNvSpPr>
          <p:nvPr>
            <p:ph idx="1"/>
          </p:nvPr>
        </p:nvSpPr>
        <p:spPr/>
        <p:txBody>
          <a:bodyPr>
            <a:normAutofit fontScale="92500" lnSpcReduction="20000"/>
          </a:bodyPr>
          <a:lstStyle/>
          <a:p>
            <a:pPr>
              <a:buNone/>
            </a:pPr>
            <a:endParaRPr lang="cs-CZ" sz="2600" b="1" dirty="0" smtClean="0"/>
          </a:p>
          <a:p>
            <a:pPr>
              <a:buFontTx/>
              <a:buChar char="-"/>
            </a:pPr>
            <a:r>
              <a:rPr lang="cs-CZ" sz="3000" b="1" dirty="0" smtClean="0"/>
              <a:t>APLIKAČNÍ SMĚRNICE – VE SVÉ DOBĚ ZÁSADNÍ VÝZNAM!</a:t>
            </a:r>
          </a:p>
          <a:p>
            <a:pPr algn="just">
              <a:buFontTx/>
              <a:buChar char="-"/>
            </a:pPr>
            <a:endParaRPr lang="cs-CZ" sz="3000" b="1" dirty="0" smtClean="0"/>
          </a:p>
          <a:p>
            <a:pPr algn="just" eaLnBrk="1" hangingPunct="1">
              <a:buFontTx/>
              <a:buChar char="-"/>
            </a:pPr>
            <a:r>
              <a:rPr lang="cs-CZ" sz="2400" b="1" dirty="0" smtClean="0"/>
              <a:t>„Svoboda každého člověka jest stejná….“</a:t>
            </a:r>
            <a:endParaRPr lang="cs-CZ" sz="2400" b="1" dirty="0"/>
          </a:p>
          <a:p>
            <a:pPr algn="just" eaLnBrk="1" hangingPunct="1">
              <a:buFontTx/>
              <a:buChar char="-"/>
            </a:pPr>
            <a:r>
              <a:rPr lang="cs-CZ" sz="2400" b="1" dirty="0" smtClean="0"/>
              <a:t>„omezení pramení  jednak již ze samého pojmu svobody a jednak jsou dána positivním právním řádem“</a:t>
            </a:r>
          </a:p>
          <a:p>
            <a:pPr algn="just" eaLnBrk="1" hangingPunct="1">
              <a:buFontTx/>
              <a:buChar char="-"/>
            </a:pPr>
            <a:r>
              <a:rPr lang="cs-CZ" sz="2400" b="1" dirty="0" smtClean="0"/>
              <a:t>každý právní předpis má být aplikován tak, aby vrozenému právu nebyl na újmu</a:t>
            </a:r>
          </a:p>
          <a:p>
            <a:pPr algn="just">
              <a:buFontTx/>
              <a:buChar char="-"/>
            </a:pPr>
            <a:r>
              <a:rPr lang="cs-CZ" sz="2400" b="1" dirty="0"/>
              <a:t>s</a:t>
            </a:r>
            <a:r>
              <a:rPr lang="cs-CZ" sz="2400" b="1" dirty="0" smtClean="0"/>
              <a:t>oudce povinen přihlížet při rozhodování, aby nebyla rozhodováním dotčena lidská důstojnost</a:t>
            </a:r>
          </a:p>
          <a:p>
            <a:pPr algn="just" eaLnBrk="1" hangingPunct="1">
              <a:buFont typeface="Arial" charset="0"/>
              <a:buNone/>
            </a:pPr>
            <a:r>
              <a:rPr lang="cs-CZ" sz="1600" b="1" i="1" dirty="0" smtClean="0"/>
              <a:t>						</a:t>
            </a:r>
          </a:p>
          <a:p>
            <a:pPr eaLnBrk="1" hangingPunct="1">
              <a:buFont typeface="Arial" charset="0"/>
              <a:buNone/>
            </a:pPr>
            <a:endParaRPr lang="cs-CZ" sz="2400" dirty="0" smtClean="0"/>
          </a:p>
          <a:p>
            <a:pPr eaLnBrk="1" hangingPunct="1">
              <a:buFont typeface="Arial" charset="0"/>
              <a:buNone/>
            </a:pPr>
            <a:endParaRPr lang="cs-CZ" sz="2400" i="1" dirty="0" smtClean="0"/>
          </a:p>
          <a:p>
            <a:endParaRPr lang="cs-CZ" dirty="0" smtClean="0"/>
          </a:p>
        </p:txBody>
      </p:sp>
    </p:spTree>
    <p:extLst>
      <p:ext uri="{BB962C8B-B14F-4D97-AF65-F5344CB8AC3E}">
        <p14:creationId xmlns:p14="http://schemas.microsoft.com/office/powerpoint/2010/main" val="203004959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Smlouva</a:t>
            </a:r>
            <a:endParaRPr lang="cs-CZ" dirty="0"/>
          </a:p>
        </p:txBody>
      </p:sp>
      <p:sp>
        <p:nvSpPr>
          <p:cNvPr id="3" name="Zástupný symbol pro obsah 2"/>
          <p:cNvSpPr>
            <a:spLocks noGrp="1"/>
          </p:cNvSpPr>
          <p:nvPr>
            <p:ph idx="1"/>
          </p:nvPr>
        </p:nvSpPr>
        <p:spPr/>
        <p:txBody>
          <a:bodyPr/>
          <a:lstStyle/>
          <a:p>
            <a:r>
              <a:rPr lang="cs-CZ" dirty="0" smtClean="0"/>
              <a:t>Souvislost s principem autonomie vůle a principem rovnosti</a:t>
            </a:r>
          </a:p>
          <a:p>
            <a:endParaRPr lang="cs-CZ" dirty="0"/>
          </a:p>
        </p:txBody>
      </p:sp>
    </p:spTree>
    <p:extLst>
      <p:ext uri="{BB962C8B-B14F-4D97-AF65-F5344CB8AC3E}">
        <p14:creationId xmlns:p14="http://schemas.microsoft.com/office/powerpoint/2010/main" val="30309492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Smlouva - příklady</a:t>
            </a:r>
            <a:endParaRPr lang="cs-CZ" dirty="0"/>
          </a:p>
        </p:txBody>
      </p:sp>
      <p:sp>
        <p:nvSpPr>
          <p:cNvPr id="3" name="Zástupný symbol pro obsah 2"/>
          <p:cNvSpPr>
            <a:spLocks noGrp="1"/>
          </p:cNvSpPr>
          <p:nvPr>
            <p:ph idx="1"/>
          </p:nvPr>
        </p:nvSpPr>
        <p:spPr/>
        <p:txBody>
          <a:bodyPr>
            <a:normAutofit fontScale="92500" lnSpcReduction="10000"/>
          </a:bodyPr>
          <a:lstStyle/>
          <a:p>
            <a:pPr algn="just"/>
            <a:r>
              <a:rPr lang="cs-CZ" dirty="0" smtClean="0"/>
              <a:t>A píše B email: „Nabízím Vám svou knihu, která se vám tolik líbila, za 300 Kč.“ B odpoví: „Děkuji za Vaši nabídku, kterou tímto akceptuji.“  Může A požadovat zaplacení 300 Kč? </a:t>
            </a:r>
          </a:p>
          <a:p>
            <a:pPr algn="just"/>
            <a:r>
              <a:rPr lang="cs-CZ" dirty="0"/>
              <a:t>A píše B email: „Nabízím Vám svou knihu, která se vám tolik líbila, za 300 Kč.“ B odpoví: „Děkuji za Vaši </a:t>
            </a:r>
            <a:r>
              <a:rPr lang="cs-CZ" dirty="0" smtClean="0"/>
              <a:t>nabídku. S koupí souhlasím, mohu si však dovolit jen 250 Kč.“ Může </a:t>
            </a:r>
            <a:r>
              <a:rPr lang="cs-CZ" dirty="0"/>
              <a:t>A požadovat zaplacení 300 Kč? </a:t>
            </a:r>
            <a:endParaRPr lang="cs-CZ" dirty="0" smtClean="0"/>
          </a:p>
          <a:p>
            <a:pPr algn="just"/>
            <a:r>
              <a:rPr lang="cs-CZ" dirty="0" smtClean="0"/>
              <a:t>Po návštěvě u A mu B píše email: „Měl bych zájem o knihu, kterou jsem si u Vás prohlížel. Rád bych ji koupil za 300 Kč.“ Poté otevřel druhou emailovou schránku, kde našel tento email od A: „</a:t>
            </a:r>
            <a:r>
              <a:rPr lang="cs-CZ" dirty="0"/>
              <a:t>Nabízím Vám svou knihu, která se vám tolik líbila, za 300 Kč</a:t>
            </a:r>
            <a:r>
              <a:rPr lang="cs-CZ" dirty="0" smtClean="0"/>
              <a:t>.“ Může </a:t>
            </a:r>
            <a:r>
              <a:rPr lang="cs-CZ" dirty="0"/>
              <a:t>A požadovat zaplacení 300 Kč? </a:t>
            </a:r>
          </a:p>
          <a:p>
            <a:endParaRPr lang="cs-CZ" dirty="0"/>
          </a:p>
          <a:p>
            <a:endParaRPr lang="cs-CZ" dirty="0"/>
          </a:p>
        </p:txBody>
      </p:sp>
    </p:spTree>
    <p:extLst>
      <p:ext uri="{BB962C8B-B14F-4D97-AF65-F5344CB8AC3E}">
        <p14:creationId xmlns:p14="http://schemas.microsoft.com/office/powerpoint/2010/main" val="21111535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Smlouva: pojmové vymezení</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Právní jednání, které sestává z projevu vůle dvou nebo více osob, které si obsahově odpovídají a jsou činěna v závislosti na sobě. </a:t>
            </a:r>
          </a:p>
          <a:p>
            <a:pPr lvl="1"/>
            <a:r>
              <a:rPr lang="cs-CZ" dirty="0" smtClean="0"/>
              <a:t>X společenská úsluha, závazky z jednostranných právních jednání (např. § 2884 </a:t>
            </a:r>
            <a:r>
              <a:rPr lang="cs-CZ" dirty="0" err="1" smtClean="0"/>
              <a:t>an</a:t>
            </a:r>
            <a:r>
              <a:rPr lang="cs-CZ" dirty="0" smtClean="0"/>
              <a:t>.)</a:t>
            </a:r>
          </a:p>
          <a:p>
            <a:pPr lvl="1"/>
            <a:r>
              <a:rPr lang="cs-CZ" dirty="0" smtClean="0"/>
              <a:t>Srov. vzdání se práva: NS 20 </a:t>
            </a:r>
            <a:r>
              <a:rPr lang="cs-CZ" dirty="0" err="1" smtClean="0"/>
              <a:t>Cdo</a:t>
            </a:r>
            <a:r>
              <a:rPr lang="cs-CZ" dirty="0" smtClean="0"/>
              <a:t> 3707/2017</a:t>
            </a:r>
          </a:p>
          <a:p>
            <a:r>
              <a:rPr lang="cs-CZ" dirty="0" smtClean="0"/>
              <a:t>Terminologie: </a:t>
            </a:r>
          </a:p>
          <a:p>
            <a:pPr lvl="1"/>
            <a:r>
              <a:rPr lang="cs-CZ" dirty="0" smtClean="0"/>
              <a:t>smlouva X dohoda </a:t>
            </a:r>
          </a:p>
          <a:p>
            <a:pPr lvl="1"/>
            <a:r>
              <a:rPr lang="cs-CZ" dirty="0" smtClean="0"/>
              <a:t>Smlouva jako právní skutečnost X jako právní poměr ze smlouvy </a:t>
            </a:r>
            <a:endParaRPr lang="cs-CZ" dirty="0"/>
          </a:p>
          <a:p>
            <a:endParaRPr lang="cs-CZ" dirty="0" smtClean="0"/>
          </a:p>
          <a:p>
            <a:r>
              <a:rPr lang="cs-CZ" dirty="0" smtClean="0"/>
              <a:t>Obligační smlouvy: § 1724</a:t>
            </a:r>
          </a:p>
          <a:p>
            <a:r>
              <a:rPr lang="cs-CZ" dirty="0" err="1" smtClean="0"/>
              <a:t>Věcněprávní</a:t>
            </a:r>
            <a:r>
              <a:rPr lang="cs-CZ" dirty="0" smtClean="0"/>
              <a:t>, </a:t>
            </a:r>
            <a:r>
              <a:rPr lang="cs-CZ" dirty="0" err="1" smtClean="0"/>
              <a:t>rodinněprávní</a:t>
            </a:r>
            <a:r>
              <a:rPr lang="cs-CZ" dirty="0" smtClean="0"/>
              <a:t>, dědické smlouvy (§ 11)</a:t>
            </a:r>
          </a:p>
          <a:p>
            <a:endParaRPr lang="cs-CZ" dirty="0"/>
          </a:p>
        </p:txBody>
      </p:sp>
    </p:spTree>
    <p:extLst>
      <p:ext uri="{BB962C8B-B14F-4D97-AF65-F5344CB8AC3E}">
        <p14:creationId xmlns:p14="http://schemas.microsoft.com/office/powerpoint/2010/main" val="239417457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Vznik smlouvy – přehled předpokladů</a:t>
            </a:r>
            <a:endParaRPr lang="cs-CZ" dirty="0"/>
          </a:p>
        </p:txBody>
      </p:sp>
      <p:sp>
        <p:nvSpPr>
          <p:cNvPr id="3" name="Zástupný symbol pro obsah 2"/>
          <p:cNvSpPr>
            <a:spLocks noGrp="1"/>
          </p:cNvSpPr>
          <p:nvPr>
            <p:ph idx="1"/>
          </p:nvPr>
        </p:nvSpPr>
        <p:spPr/>
        <p:txBody>
          <a:bodyPr/>
          <a:lstStyle/>
          <a:p>
            <a:r>
              <a:rPr lang="cs-CZ" dirty="0" smtClean="0"/>
              <a:t>Projevy vůle více osob (zpravidla v podobě nabídky a akceptace)</a:t>
            </a:r>
          </a:p>
          <a:p>
            <a:r>
              <a:rPr lang="cs-CZ" dirty="0" smtClean="0"/>
              <a:t>Tyto projevy vůle si vzájemně odpovídají (smluvní </a:t>
            </a:r>
            <a:r>
              <a:rPr lang="cs-CZ" dirty="0" err="1" smtClean="0"/>
              <a:t>konsesus</a:t>
            </a:r>
            <a:r>
              <a:rPr lang="cs-CZ" dirty="0" smtClean="0"/>
              <a:t>)</a:t>
            </a:r>
          </a:p>
          <a:p>
            <a:r>
              <a:rPr lang="cs-CZ" dirty="0" smtClean="0"/>
              <a:t>Tyto projevy jsou činěny v závislosti na sobě </a:t>
            </a:r>
            <a:endParaRPr lang="cs-CZ" dirty="0"/>
          </a:p>
        </p:txBody>
      </p:sp>
    </p:spTree>
    <p:extLst>
      <p:ext uri="{BB962C8B-B14F-4D97-AF65-F5344CB8AC3E}">
        <p14:creationId xmlns:p14="http://schemas.microsoft.com/office/powerpoint/2010/main" val="327769359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 Prameny soukromého práva</a:t>
            </a:r>
            <a:endParaRPr lang="cs-CZ" dirty="0"/>
          </a:p>
        </p:txBody>
      </p:sp>
      <p:sp>
        <p:nvSpPr>
          <p:cNvPr id="3" name="Zástupný symbol pro obsah 2"/>
          <p:cNvSpPr>
            <a:spLocks noGrp="1"/>
          </p:cNvSpPr>
          <p:nvPr>
            <p:ph idx="1"/>
          </p:nvPr>
        </p:nvSpPr>
        <p:spPr/>
        <p:txBody>
          <a:bodyPr/>
          <a:lstStyle/>
          <a:p>
            <a:endParaRPr lang="cs-CZ" dirty="0"/>
          </a:p>
        </p:txBody>
      </p:sp>
    </p:spTree>
    <p:extLst>
      <p:ext uri="{BB962C8B-B14F-4D97-AF65-F5344CB8AC3E}">
        <p14:creationId xmlns:p14="http://schemas.microsoft.com/office/powerpoint/2010/main" val="26084554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2"/>
            <a:ext cx="8229600" cy="854968"/>
          </a:xfrm>
        </p:spPr>
        <p:txBody>
          <a:bodyPr/>
          <a:lstStyle/>
          <a:p>
            <a:r>
              <a:rPr lang="cs-CZ" dirty="0" smtClean="0"/>
              <a:t>Prameny soukromého práva </a:t>
            </a:r>
            <a:endParaRPr lang="cs-CZ" dirty="0"/>
          </a:p>
        </p:txBody>
      </p:sp>
      <p:sp>
        <p:nvSpPr>
          <p:cNvPr id="3" name="Zástupný symbol pro obsah 2"/>
          <p:cNvSpPr>
            <a:spLocks noGrp="1"/>
          </p:cNvSpPr>
          <p:nvPr>
            <p:ph sz="quarter" idx="1"/>
          </p:nvPr>
        </p:nvSpPr>
        <p:spPr>
          <a:xfrm>
            <a:off x="467544" y="1412776"/>
            <a:ext cx="8229600" cy="5040560"/>
          </a:xfrm>
        </p:spPr>
        <p:txBody>
          <a:bodyPr>
            <a:normAutofit lnSpcReduction="10000"/>
          </a:bodyPr>
          <a:lstStyle/>
          <a:p>
            <a:pPr>
              <a:buNone/>
            </a:pPr>
            <a:r>
              <a:rPr lang="cs-CZ" dirty="0" smtClean="0"/>
              <a:t>Prameny práva – základní rozlišení:  </a:t>
            </a:r>
          </a:p>
          <a:p>
            <a:r>
              <a:rPr lang="cs-CZ" dirty="0" smtClean="0"/>
              <a:t>V materiálním smyslu: skutečnosti determinující obsah právních norem </a:t>
            </a:r>
          </a:p>
          <a:p>
            <a:r>
              <a:rPr lang="cs-CZ" dirty="0" smtClean="0"/>
              <a:t>Ve formálním smyslu: formy, které obsahují právní normy </a:t>
            </a:r>
          </a:p>
          <a:p>
            <a:pPr lvl="1"/>
            <a:r>
              <a:rPr lang="cs-CZ" dirty="0" smtClean="0"/>
              <a:t>Srov. závislost na pojmu práva (existují části práva, které nejsou obsaženy v nějaké formě, např. nepsané právní principy) </a:t>
            </a:r>
          </a:p>
          <a:p>
            <a:r>
              <a:rPr lang="cs-CZ" dirty="0" smtClean="0"/>
              <a:t>Zdroje poznání práva: všechny skutečnosti, ze kterých získáváme poznatky o platném právu (např. včetně judikatury) </a:t>
            </a:r>
          </a:p>
          <a:p>
            <a:r>
              <a:rPr lang="cs-CZ" dirty="0" smtClean="0"/>
              <a:t>Jejich konkrétní podoba se liší dle právní kultury, ale i mezi jednotlivými právními řády v téže právní kultuře (např. obyčej). V následujícím se budeme zabývat prameny práva českého soukromého práva. </a:t>
            </a:r>
            <a:endParaRPr lang="cs-CZ" dirty="0"/>
          </a:p>
        </p:txBody>
      </p:sp>
    </p:spTree>
    <p:extLst>
      <p:ext uri="{BB962C8B-B14F-4D97-AF65-F5344CB8AC3E}">
        <p14:creationId xmlns:p14="http://schemas.microsoft.com/office/powerpoint/2010/main" val="265849559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Právní předpisy</a:t>
            </a:r>
            <a:endParaRPr lang="cs-CZ" dirty="0"/>
          </a:p>
        </p:txBody>
      </p:sp>
      <p:sp>
        <p:nvSpPr>
          <p:cNvPr id="3" name="Zástupný symbol pro obsah 2"/>
          <p:cNvSpPr>
            <a:spLocks noGrp="1"/>
          </p:cNvSpPr>
          <p:nvPr>
            <p:ph sz="quarter" idx="1"/>
          </p:nvPr>
        </p:nvSpPr>
        <p:spPr/>
        <p:txBody>
          <a:bodyPr>
            <a:normAutofit lnSpcReduction="10000"/>
          </a:bodyPr>
          <a:lstStyle/>
          <a:p>
            <a:r>
              <a:rPr lang="cs-CZ" dirty="0" smtClean="0"/>
              <a:t>Někdy se hovoří o obecně závazných normativních právních aktech</a:t>
            </a:r>
          </a:p>
          <a:p>
            <a:r>
              <a:rPr lang="cs-CZ" b="1" dirty="0" smtClean="0"/>
              <a:t>Ústavní pořádek </a:t>
            </a:r>
            <a:r>
              <a:rPr lang="cs-CZ" dirty="0" smtClean="0"/>
              <a:t>(čl. 112 odst. 1 Ústavy): Ústavní pořádek České republiky tvoří tato Ústava, Listina základních práv a svobod, ústavní zákony přijaté podle této Ústavy a ústavní zákony Národního shromáždění Československé republiky, Federálního shromáždění Československé socialistické republiky a České národní rady upravující státní hranice České republiky a ústavní zákony České národní rady přijaté po 6. červnu 1992.</a:t>
            </a:r>
          </a:p>
          <a:p>
            <a:pPr lvl="1"/>
            <a:r>
              <a:rPr lang="cs-CZ" dirty="0" smtClean="0"/>
              <a:t>Hierarchická výstavba </a:t>
            </a:r>
            <a:r>
              <a:rPr lang="cs-CZ" smtClean="0"/>
              <a:t>právního řádu </a:t>
            </a:r>
            <a:endParaRPr lang="cs-CZ" dirty="0"/>
          </a:p>
        </p:txBody>
      </p:sp>
    </p:spTree>
    <p:extLst>
      <p:ext uri="{BB962C8B-B14F-4D97-AF65-F5344CB8AC3E}">
        <p14:creationId xmlns:p14="http://schemas.microsoft.com/office/powerpoint/2010/main" val="409928146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a:xfrm>
            <a:off x="457200" y="908720"/>
            <a:ext cx="8229600" cy="5415880"/>
          </a:xfrm>
        </p:spPr>
        <p:txBody>
          <a:bodyPr/>
          <a:lstStyle/>
          <a:p>
            <a:pPr>
              <a:buNone/>
            </a:pPr>
            <a:endParaRPr lang="cs-CZ" dirty="0" smtClean="0"/>
          </a:p>
          <a:p>
            <a:r>
              <a:rPr lang="cs-CZ" b="1" dirty="0" smtClean="0"/>
              <a:t>Mezinárodní smlouvy  </a:t>
            </a:r>
            <a:r>
              <a:rPr lang="cs-CZ" dirty="0" smtClean="0"/>
              <a:t>(čl. 10 Ústavy): Vyhlášené mezinárodní smlouvy, k jejichž ratifikaci dal Parlament souhlas a jimiž je Česká republika vázána, jsou součástí právního řádu; stanoví-li mezinárodní smlouva něco jiného než zákon, použije se mezinárodní smlouva. </a:t>
            </a:r>
          </a:p>
          <a:p>
            <a:pPr lvl="1"/>
            <a:r>
              <a:rPr lang="cs-CZ" dirty="0" smtClean="0"/>
              <a:t>K ostatním mezinárodním smlouvám srov. nález ÚS ze dne 8. 3. 2007, </a:t>
            </a:r>
            <a:r>
              <a:rPr lang="cs-CZ" dirty="0" err="1" smtClean="0"/>
              <a:t>sp.zn</a:t>
            </a:r>
            <a:r>
              <a:rPr lang="cs-CZ" dirty="0" smtClean="0"/>
              <a:t>. </a:t>
            </a:r>
            <a:r>
              <a:rPr lang="cs-CZ" dirty="0" err="1" smtClean="0"/>
              <a:t>Pl</a:t>
            </a:r>
            <a:r>
              <a:rPr lang="cs-CZ" dirty="0" smtClean="0"/>
              <a:t>. ÚS 69/04</a:t>
            </a:r>
          </a:p>
          <a:p>
            <a:endParaRPr lang="cs-CZ" dirty="0" smtClean="0"/>
          </a:p>
          <a:p>
            <a:r>
              <a:rPr lang="cs-CZ" dirty="0" smtClean="0"/>
              <a:t>(Jednoduché) </a:t>
            </a:r>
            <a:r>
              <a:rPr lang="cs-CZ" b="1" dirty="0" smtClean="0"/>
              <a:t>zákony</a:t>
            </a:r>
          </a:p>
          <a:p>
            <a:endParaRPr lang="cs-CZ" dirty="0"/>
          </a:p>
        </p:txBody>
      </p:sp>
    </p:spTree>
    <p:extLst>
      <p:ext uri="{BB962C8B-B14F-4D97-AF65-F5344CB8AC3E}">
        <p14:creationId xmlns:p14="http://schemas.microsoft.com/office/powerpoint/2010/main" val="384308499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a:xfrm>
            <a:off x="457200" y="1556792"/>
            <a:ext cx="8229600" cy="4767808"/>
          </a:xfrm>
        </p:spPr>
        <p:txBody>
          <a:bodyPr/>
          <a:lstStyle/>
          <a:p>
            <a:r>
              <a:rPr lang="cs-CZ" b="1" dirty="0" smtClean="0"/>
              <a:t>Právní akty Evropské unie </a:t>
            </a:r>
          </a:p>
          <a:p>
            <a:pPr lvl="1"/>
            <a:r>
              <a:rPr lang="cs-CZ" b="1" dirty="0" smtClean="0"/>
              <a:t>Nařízení </a:t>
            </a:r>
          </a:p>
          <a:p>
            <a:pPr lvl="1"/>
            <a:r>
              <a:rPr lang="cs-CZ" b="1" dirty="0" smtClean="0"/>
              <a:t>Směrnice </a:t>
            </a:r>
            <a:r>
              <a:rPr lang="cs-CZ" dirty="0" smtClean="0"/>
              <a:t>– v oblasti soukromého práva nejdůležitější </a:t>
            </a:r>
          </a:p>
          <a:p>
            <a:pPr lvl="2"/>
            <a:r>
              <a:rPr lang="cs-CZ" dirty="0" err="1" smtClean="0"/>
              <a:t>Pb</a:t>
            </a:r>
            <a:r>
              <a:rPr lang="cs-CZ" dirty="0" smtClean="0"/>
              <a:t>.: rozpor národního práva se směrnicí </a:t>
            </a:r>
          </a:p>
          <a:p>
            <a:pPr lvl="3"/>
            <a:r>
              <a:rPr lang="cs-CZ" dirty="0" smtClean="0"/>
              <a:t>Přímý účinek </a:t>
            </a:r>
          </a:p>
          <a:p>
            <a:pPr lvl="4"/>
            <a:r>
              <a:rPr lang="cs-CZ" dirty="0" smtClean="0"/>
              <a:t>Vertikální vztahy </a:t>
            </a:r>
          </a:p>
          <a:p>
            <a:pPr lvl="4"/>
            <a:r>
              <a:rPr lang="cs-CZ" dirty="0" smtClean="0"/>
              <a:t>Horizontální vztahy </a:t>
            </a:r>
          </a:p>
          <a:p>
            <a:pPr lvl="3"/>
            <a:r>
              <a:rPr lang="cs-CZ" dirty="0" smtClean="0"/>
              <a:t>Nepřímý účinek – </a:t>
            </a:r>
            <a:r>
              <a:rPr lang="cs-CZ" dirty="0" err="1" smtClean="0"/>
              <a:t>eurokonformní</a:t>
            </a:r>
            <a:r>
              <a:rPr lang="cs-CZ" dirty="0" smtClean="0"/>
              <a:t> výklad</a:t>
            </a:r>
          </a:p>
          <a:p>
            <a:pPr marL="868680" lvl="3" indent="0">
              <a:buNone/>
            </a:pPr>
            <a:endParaRPr lang="cs-CZ" dirty="0" smtClean="0"/>
          </a:p>
          <a:p>
            <a:pPr lvl="1"/>
            <a:r>
              <a:rPr lang="cs-CZ" b="1" dirty="0" smtClean="0"/>
              <a:t>Rozhodnutí</a:t>
            </a:r>
          </a:p>
          <a:p>
            <a:pPr lvl="1"/>
            <a:r>
              <a:rPr lang="cs-CZ" b="1" dirty="0" smtClean="0"/>
              <a:t>Doporučení</a:t>
            </a:r>
          </a:p>
          <a:p>
            <a:pPr lvl="1"/>
            <a:r>
              <a:rPr lang="cs-CZ" b="1" dirty="0" smtClean="0"/>
              <a:t>Stanoviska</a:t>
            </a:r>
            <a:endParaRPr lang="cs-CZ" b="1" dirty="0"/>
          </a:p>
        </p:txBody>
      </p:sp>
    </p:spTree>
    <p:extLst>
      <p:ext uri="{BB962C8B-B14F-4D97-AF65-F5344CB8AC3E}">
        <p14:creationId xmlns:p14="http://schemas.microsoft.com/office/powerpoint/2010/main" val="192695189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a:xfrm>
            <a:off x="457200" y="1700808"/>
            <a:ext cx="8229600" cy="4623792"/>
          </a:xfrm>
        </p:spPr>
        <p:txBody>
          <a:bodyPr>
            <a:normAutofit fontScale="92500" lnSpcReduction="10000"/>
          </a:bodyPr>
          <a:lstStyle/>
          <a:p>
            <a:r>
              <a:rPr lang="cs-CZ" b="1" dirty="0" smtClean="0"/>
              <a:t>Podzákonné právní předpisy: </a:t>
            </a:r>
          </a:p>
          <a:p>
            <a:pPr lvl="1"/>
            <a:r>
              <a:rPr lang="cs-CZ" b="1" dirty="0" smtClean="0"/>
              <a:t>Nařízení vlády </a:t>
            </a:r>
            <a:r>
              <a:rPr lang="cs-CZ" dirty="0" smtClean="0"/>
              <a:t>– čl. 78 věta první Ústavy: </a:t>
            </a:r>
            <a:r>
              <a:rPr lang="cs-CZ" i="1" u="sng" dirty="0" smtClean="0"/>
              <a:t>K provedení zákona a v jeho mezích</a:t>
            </a:r>
            <a:r>
              <a:rPr lang="cs-CZ" dirty="0" smtClean="0"/>
              <a:t> je vláda oprávněna vydávat nařízení.</a:t>
            </a:r>
          </a:p>
          <a:p>
            <a:pPr lvl="1"/>
            <a:r>
              <a:rPr lang="cs-CZ" dirty="0" smtClean="0"/>
              <a:t>čl. 79 odst. 3 Ústavy: Ministerstva, jiné správní úřady a orgány územní samosprávy mohou </a:t>
            </a:r>
            <a:r>
              <a:rPr lang="cs-CZ" i="1" u="sng" dirty="0" smtClean="0"/>
              <a:t>na základě a v mezích zákona</a:t>
            </a:r>
            <a:r>
              <a:rPr lang="cs-CZ" dirty="0" smtClean="0"/>
              <a:t> vydávat </a:t>
            </a:r>
            <a:r>
              <a:rPr lang="cs-CZ" b="1" dirty="0" smtClean="0"/>
              <a:t>právní předpisy</a:t>
            </a:r>
            <a:r>
              <a:rPr lang="cs-CZ" dirty="0" smtClean="0"/>
              <a:t>, jsou-li k tomu zákonem zmocněny.</a:t>
            </a:r>
          </a:p>
          <a:p>
            <a:pPr lvl="2"/>
            <a:r>
              <a:rPr lang="cs-CZ" b="1" dirty="0" smtClean="0"/>
              <a:t>Vyhlášky</a:t>
            </a:r>
            <a:r>
              <a:rPr lang="cs-CZ" dirty="0" smtClean="0"/>
              <a:t> ústředních orgánů státní správy (např. ministerstev)</a:t>
            </a:r>
          </a:p>
          <a:p>
            <a:pPr lvl="2"/>
            <a:r>
              <a:rPr lang="cs-CZ" dirty="0" smtClean="0"/>
              <a:t>Dále např. § 11 odst. 1 zákona o obcích: nařízení obce</a:t>
            </a:r>
          </a:p>
          <a:p>
            <a:pPr lvl="1"/>
            <a:r>
              <a:rPr lang="cs-CZ" b="1" dirty="0" smtClean="0"/>
              <a:t>Obecně závazné vyhlášky</a:t>
            </a:r>
            <a:r>
              <a:rPr lang="cs-CZ" dirty="0" smtClean="0"/>
              <a:t> obcí a krajů – čl. 104 odst. 3: zastupitelstva mohou v mezích své působnosti vydávat obecně závazné vyhlášky.</a:t>
            </a:r>
          </a:p>
          <a:p>
            <a:endParaRPr lang="cs-CZ" dirty="0"/>
          </a:p>
        </p:txBody>
      </p:sp>
    </p:spTree>
    <p:extLst>
      <p:ext uri="{BB962C8B-B14F-4D97-AF65-F5344CB8AC3E}">
        <p14:creationId xmlns:p14="http://schemas.microsoft.com/office/powerpoint/2010/main" val="38315978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509589" y="1052736"/>
            <a:ext cx="8086635" cy="647700"/>
          </a:xfrm>
        </p:spPr>
        <p:txBody>
          <a:bodyPr/>
          <a:lstStyle/>
          <a:p>
            <a:pPr eaLnBrk="1" hangingPunct="1"/>
            <a:r>
              <a:rPr lang="cs-CZ" sz="2800" dirty="0" smtClean="0"/>
              <a:t>OSOBY V PRÁVNÍM SMYSLU </a:t>
            </a:r>
          </a:p>
        </p:txBody>
      </p:sp>
      <p:sp>
        <p:nvSpPr>
          <p:cNvPr id="9219" name="Zástupný symbol pro obsah 2"/>
          <p:cNvSpPr>
            <a:spLocks noGrp="1"/>
          </p:cNvSpPr>
          <p:nvPr>
            <p:ph idx="1"/>
          </p:nvPr>
        </p:nvSpPr>
        <p:spPr>
          <a:xfrm>
            <a:off x="509589" y="1916832"/>
            <a:ext cx="8229600" cy="4525963"/>
          </a:xfrm>
        </p:spPr>
        <p:txBody>
          <a:bodyPr rtlCol="0">
            <a:normAutofit fontScale="85000" lnSpcReduction="20000"/>
          </a:bodyPr>
          <a:lstStyle/>
          <a:p>
            <a:pPr algn="just" eaLnBrk="1" fontAlgn="auto" hangingPunct="1">
              <a:spcAft>
                <a:spcPts val="0"/>
              </a:spcAft>
              <a:buFont typeface="Arial" charset="0"/>
              <a:buNone/>
              <a:defRPr/>
            </a:pPr>
            <a:endParaRPr lang="cs-CZ" dirty="0" smtClean="0"/>
          </a:p>
          <a:p>
            <a:pPr eaLnBrk="1" fontAlgn="auto" hangingPunct="1">
              <a:spcAft>
                <a:spcPts val="0"/>
              </a:spcAft>
              <a:buFont typeface="Arial" charset="0"/>
              <a:buNone/>
              <a:defRPr/>
            </a:pPr>
            <a:r>
              <a:rPr lang="cs-CZ" sz="5100" dirty="0" smtClean="0"/>
              <a:t>Vyskytují se ve dvou základních formách:</a:t>
            </a:r>
          </a:p>
          <a:p>
            <a:pPr eaLnBrk="1" fontAlgn="auto" hangingPunct="1">
              <a:spcAft>
                <a:spcPts val="0"/>
              </a:spcAft>
              <a:buFont typeface="Arial" charset="0"/>
              <a:buNone/>
              <a:defRPr/>
            </a:pPr>
            <a:endParaRPr lang="cs-CZ" sz="5100" dirty="0" smtClean="0"/>
          </a:p>
          <a:p>
            <a:pPr eaLnBrk="1" fontAlgn="auto" hangingPunct="1">
              <a:spcAft>
                <a:spcPts val="0"/>
              </a:spcAft>
              <a:buFontTx/>
              <a:buChar char="-"/>
              <a:defRPr/>
            </a:pPr>
            <a:r>
              <a:rPr lang="cs-CZ" sz="5100" dirty="0" smtClean="0"/>
              <a:t> OSOBY FYZICKÉ </a:t>
            </a:r>
          </a:p>
          <a:p>
            <a:pPr eaLnBrk="1" fontAlgn="auto" hangingPunct="1">
              <a:spcAft>
                <a:spcPts val="0"/>
              </a:spcAft>
              <a:buFontTx/>
              <a:buChar char="-"/>
              <a:defRPr/>
            </a:pPr>
            <a:r>
              <a:rPr lang="cs-CZ" sz="5100" dirty="0" smtClean="0"/>
              <a:t>OSOBY PRÁVNICKÉ </a:t>
            </a:r>
          </a:p>
          <a:p>
            <a:pPr eaLnBrk="1" fontAlgn="auto" hangingPunct="1">
              <a:spcAft>
                <a:spcPts val="0"/>
              </a:spcAft>
              <a:buFontTx/>
              <a:buChar char="-"/>
              <a:defRPr/>
            </a:pPr>
            <a:endParaRPr lang="cs-CZ" dirty="0" smtClean="0"/>
          </a:p>
          <a:p>
            <a:pPr eaLnBrk="1" fontAlgn="auto" hangingPunct="1">
              <a:spcAft>
                <a:spcPts val="0"/>
              </a:spcAft>
              <a:buFontTx/>
              <a:buChar char="-"/>
              <a:defRPr/>
            </a:pPr>
            <a:endParaRPr lang="cs-CZ" dirty="0" smtClean="0"/>
          </a:p>
          <a:p>
            <a:pPr eaLnBrk="1" fontAlgn="auto" hangingPunct="1">
              <a:spcAft>
                <a:spcPts val="0"/>
              </a:spcAft>
              <a:buFont typeface="Arial" charset="0"/>
              <a:buNone/>
              <a:defRPr/>
            </a:pPr>
            <a:r>
              <a:rPr lang="cs-CZ" sz="3800" dirty="0" smtClean="0"/>
              <a:t>		</a:t>
            </a:r>
          </a:p>
          <a:p>
            <a:pPr eaLnBrk="1" fontAlgn="auto" hangingPunct="1">
              <a:spcAft>
                <a:spcPts val="0"/>
              </a:spcAft>
              <a:buFontTx/>
              <a:buChar char="-"/>
              <a:defRPr/>
            </a:pPr>
            <a:endParaRPr lang="cs-CZ" b="1" dirty="0" smtClean="0"/>
          </a:p>
        </p:txBody>
      </p:sp>
    </p:spTree>
    <p:extLst>
      <p:ext uri="{BB962C8B-B14F-4D97-AF65-F5344CB8AC3E}">
        <p14:creationId xmlns:p14="http://schemas.microsoft.com/office/powerpoint/2010/main" val="30804247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a:xfrm>
            <a:off x="457200" y="1412776"/>
            <a:ext cx="8229600" cy="4911824"/>
          </a:xfrm>
        </p:spPr>
        <p:txBody>
          <a:bodyPr>
            <a:normAutofit fontScale="92500" lnSpcReduction="20000"/>
          </a:bodyPr>
          <a:lstStyle/>
          <a:p>
            <a:r>
              <a:rPr lang="cs-CZ" b="1" dirty="0" smtClean="0"/>
              <a:t>Soudní judikatura: </a:t>
            </a:r>
          </a:p>
          <a:p>
            <a:pPr lvl="1"/>
            <a:r>
              <a:rPr lang="cs-CZ" dirty="0" smtClean="0"/>
              <a:t>Nálezy Ústavního soudu: nález ÚS ze dne 13. 11. 2007, </a:t>
            </a:r>
            <a:r>
              <a:rPr lang="cs-CZ" dirty="0" err="1" smtClean="0"/>
              <a:t>sp.zn</a:t>
            </a:r>
            <a:r>
              <a:rPr lang="cs-CZ" dirty="0" smtClean="0"/>
              <a:t>. IV. ÚS 301/05</a:t>
            </a:r>
          </a:p>
          <a:p>
            <a:pPr lvl="2"/>
            <a:r>
              <a:rPr lang="cs-CZ" dirty="0" smtClean="0"/>
              <a:t>Význam usnesení ÚS </a:t>
            </a:r>
          </a:p>
          <a:p>
            <a:pPr lvl="1"/>
            <a:r>
              <a:rPr lang="cs-CZ" dirty="0" smtClean="0"/>
              <a:t>Rozhodnutí vysokých soudů – jejichž úkolem je sjednocování judikatury </a:t>
            </a:r>
          </a:p>
          <a:p>
            <a:pPr lvl="2"/>
            <a:r>
              <a:rPr lang="cs-CZ" dirty="0" smtClean="0"/>
              <a:t>Nauka o subsidiární závaznosti judikatury </a:t>
            </a:r>
          </a:p>
          <a:p>
            <a:pPr lvl="2"/>
            <a:r>
              <a:rPr lang="cs-CZ" dirty="0" smtClean="0"/>
              <a:t>Srov. § 13 NOZ </a:t>
            </a:r>
          </a:p>
          <a:p>
            <a:pPr lvl="1"/>
            <a:r>
              <a:rPr lang="cs-CZ" dirty="0" smtClean="0"/>
              <a:t>Ostatní soudní rozhodnutí </a:t>
            </a:r>
          </a:p>
          <a:p>
            <a:pPr lvl="2"/>
            <a:endParaRPr lang="cs-CZ" dirty="0" smtClean="0"/>
          </a:p>
          <a:p>
            <a:pPr lvl="1"/>
            <a:endParaRPr lang="cs-CZ" dirty="0" smtClean="0"/>
          </a:p>
          <a:p>
            <a:pPr lvl="1"/>
            <a:r>
              <a:rPr lang="cs-CZ" dirty="0" smtClean="0"/>
              <a:t>Tzv. právní věty </a:t>
            </a:r>
          </a:p>
          <a:p>
            <a:pPr lvl="1"/>
            <a:r>
              <a:rPr lang="cs-CZ" dirty="0" smtClean="0"/>
              <a:t>Tzv. </a:t>
            </a:r>
            <a:r>
              <a:rPr lang="cs-CZ" dirty="0" err="1" smtClean="0"/>
              <a:t>obiter</a:t>
            </a:r>
            <a:r>
              <a:rPr lang="cs-CZ" dirty="0" smtClean="0"/>
              <a:t> </a:t>
            </a:r>
            <a:r>
              <a:rPr lang="cs-CZ" dirty="0" err="1" smtClean="0"/>
              <a:t>dictum</a:t>
            </a:r>
            <a:r>
              <a:rPr lang="cs-CZ" dirty="0" smtClean="0"/>
              <a:t> </a:t>
            </a:r>
          </a:p>
          <a:p>
            <a:pPr lvl="1"/>
            <a:endParaRPr lang="cs-CZ" dirty="0" smtClean="0"/>
          </a:p>
          <a:p>
            <a:pPr lvl="1"/>
            <a:r>
              <a:rPr lang="cs-CZ" dirty="0" smtClean="0"/>
              <a:t>Databáze soudní judikatury </a:t>
            </a:r>
            <a:endParaRPr lang="cs-CZ" dirty="0"/>
          </a:p>
        </p:txBody>
      </p:sp>
    </p:spTree>
    <p:extLst>
      <p:ext uri="{BB962C8B-B14F-4D97-AF65-F5344CB8AC3E}">
        <p14:creationId xmlns:p14="http://schemas.microsoft.com/office/powerpoint/2010/main" val="233622828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a:xfrm>
            <a:off x="457200" y="1412776"/>
            <a:ext cx="8229600" cy="4911824"/>
          </a:xfrm>
        </p:spPr>
        <p:txBody>
          <a:bodyPr/>
          <a:lstStyle/>
          <a:p>
            <a:r>
              <a:rPr lang="cs-CZ" b="1" dirty="0" smtClean="0"/>
              <a:t>Obyčej</a:t>
            </a:r>
            <a:r>
              <a:rPr lang="cs-CZ" dirty="0" smtClean="0"/>
              <a:t>: </a:t>
            </a:r>
          </a:p>
          <a:p>
            <a:pPr lvl="1"/>
            <a:r>
              <a:rPr lang="cs-CZ" dirty="0" smtClean="0"/>
              <a:t>Ústavní soud v některých nálezech vychází z ústavního obyčeje </a:t>
            </a:r>
            <a:r>
              <a:rPr lang="cs-CZ" dirty="0"/>
              <a:t>(</a:t>
            </a:r>
            <a:r>
              <a:rPr lang="cs-CZ" dirty="0" err="1"/>
              <a:t>Pl</a:t>
            </a:r>
            <a:r>
              <a:rPr lang="cs-CZ" dirty="0"/>
              <a:t>. ÚS 14/01: „Ústavní obyčeje jsou nepochybným doplňkem psané ústavy, a pokud splňují náležitosti vyžadované právem (</a:t>
            </a:r>
            <a:r>
              <a:rPr lang="cs-CZ" dirty="0" err="1"/>
              <a:t>déledobá</a:t>
            </a:r>
            <a:r>
              <a:rPr lang="cs-CZ" dirty="0"/>
              <a:t> praxe a přesvědčení o jejich nezbytnosti, resp. právní závaznosti), jsou způsobilé modifikovat pravidla obsažená v ústavním textu. Není důvodu k tvrzení, že případná existence ústavních zvyklostí je v daném případě a priori vyloučena</a:t>
            </a:r>
            <a:r>
              <a:rPr lang="cs-CZ" dirty="0" smtClean="0"/>
              <a:t>.“)</a:t>
            </a:r>
          </a:p>
          <a:p>
            <a:pPr lvl="1"/>
            <a:r>
              <a:rPr lang="cs-CZ" dirty="0" smtClean="0"/>
              <a:t>Jinak: obecně není uznáván jako pramen práva (není zcela přesvědčivé odůvodnění) </a:t>
            </a:r>
            <a:endParaRPr lang="cs-CZ" dirty="0"/>
          </a:p>
        </p:txBody>
      </p:sp>
    </p:spTree>
    <p:extLst>
      <p:ext uri="{BB962C8B-B14F-4D97-AF65-F5344CB8AC3E}">
        <p14:creationId xmlns:p14="http://schemas.microsoft.com/office/powerpoint/2010/main" val="326577993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0"/>
            <a:ext cx="8229600" cy="1196752"/>
          </a:xfrm>
        </p:spPr>
        <p:txBody>
          <a:bodyPr>
            <a:normAutofit/>
          </a:bodyPr>
          <a:lstStyle/>
          <a:p>
            <a:r>
              <a:rPr lang="cs-CZ" dirty="0" smtClean="0"/>
              <a:t>Nejdůležitější konkrétní prameny soukromého práva </a:t>
            </a:r>
            <a:endParaRPr lang="cs-CZ" dirty="0"/>
          </a:p>
        </p:txBody>
      </p:sp>
      <p:sp>
        <p:nvSpPr>
          <p:cNvPr id="3" name="Zástupný symbol pro obsah 2"/>
          <p:cNvSpPr>
            <a:spLocks noGrp="1"/>
          </p:cNvSpPr>
          <p:nvPr>
            <p:ph sz="quarter" idx="1"/>
          </p:nvPr>
        </p:nvSpPr>
        <p:spPr>
          <a:xfrm>
            <a:off x="457200" y="1556792"/>
            <a:ext cx="8229600" cy="4767808"/>
          </a:xfrm>
        </p:spPr>
        <p:txBody>
          <a:bodyPr/>
          <a:lstStyle/>
          <a:p>
            <a:r>
              <a:rPr lang="cs-CZ" dirty="0" smtClean="0"/>
              <a:t>Ústava </a:t>
            </a:r>
          </a:p>
          <a:p>
            <a:r>
              <a:rPr lang="cs-CZ" b="1" dirty="0" smtClean="0"/>
              <a:t>Listina základních práv a svobod </a:t>
            </a:r>
          </a:p>
          <a:p>
            <a:r>
              <a:rPr lang="cs-CZ" dirty="0" smtClean="0"/>
              <a:t>Mezinárodní smlouvy: </a:t>
            </a:r>
          </a:p>
          <a:p>
            <a:pPr lvl="1"/>
            <a:r>
              <a:rPr lang="cs-CZ" dirty="0" smtClean="0"/>
              <a:t>Úmluva o ochraně lidských práv a základních svobod (tzv. Evropská úmluva; sdělení FMZV č. 209/1992 Sb.)</a:t>
            </a:r>
          </a:p>
          <a:p>
            <a:pPr lvl="1"/>
            <a:r>
              <a:rPr lang="cs-CZ" dirty="0" smtClean="0"/>
              <a:t>Úmluva o právech dítěte (č. 104/1991 Sb.) </a:t>
            </a:r>
          </a:p>
          <a:p>
            <a:pPr lvl="1"/>
            <a:r>
              <a:rPr lang="cs-CZ" dirty="0" smtClean="0"/>
              <a:t>Evropská úmluva o lidských právech a biomedicíně (č. 96/2001 </a:t>
            </a:r>
            <a:r>
              <a:rPr lang="cs-CZ" dirty="0" err="1" smtClean="0"/>
              <a:t>Sb.m.s</a:t>
            </a:r>
            <a:r>
              <a:rPr lang="cs-CZ" dirty="0" smtClean="0"/>
              <a:t>.) </a:t>
            </a:r>
            <a:endParaRPr lang="cs-CZ" dirty="0"/>
          </a:p>
        </p:txBody>
      </p:sp>
    </p:spTree>
    <p:extLst>
      <p:ext uri="{BB962C8B-B14F-4D97-AF65-F5344CB8AC3E}">
        <p14:creationId xmlns:p14="http://schemas.microsoft.com/office/powerpoint/2010/main" val="87318540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Prameny </a:t>
            </a:r>
            <a:r>
              <a:rPr lang="cs-CZ" dirty="0" err="1" smtClean="0"/>
              <a:t>rekodifikovaného</a:t>
            </a:r>
            <a:r>
              <a:rPr lang="cs-CZ" dirty="0" smtClean="0"/>
              <a:t> soukromého práva</a:t>
            </a:r>
            <a:endParaRPr lang="cs-CZ" dirty="0"/>
          </a:p>
        </p:txBody>
      </p:sp>
      <p:sp>
        <p:nvSpPr>
          <p:cNvPr id="3" name="Zástupný symbol pro obsah 2"/>
          <p:cNvSpPr>
            <a:spLocks noGrp="1"/>
          </p:cNvSpPr>
          <p:nvPr>
            <p:ph sz="quarter" idx="1"/>
          </p:nvPr>
        </p:nvSpPr>
        <p:spPr/>
        <p:txBody>
          <a:bodyPr>
            <a:normAutofit lnSpcReduction="10000"/>
          </a:bodyPr>
          <a:lstStyle/>
          <a:p>
            <a:pPr marL="0" indent="0">
              <a:buNone/>
            </a:pPr>
            <a:r>
              <a:rPr lang="cs-CZ" b="1" u="sng" dirty="0" smtClean="0"/>
              <a:t>Vybrané zákony: </a:t>
            </a:r>
          </a:p>
          <a:p>
            <a:r>
              <a:rPr lang="cs-CZ" dirty="0" smtClean="0"/>
              <a:t>Zákon č. 89/2012 Sb., občanský zákoník </a:t>
            </a:r>
          </a:p>
          <a:p>
            <a:r>
              <a:rPr lang="cs-CZ" dirty="0" smtClean="0"/>
              <a:t>Zákon č. 90/2012 Sb., o obchodních společnostech a družstvech (zákon o obchodních korporacích)</a:t>
            </a:r>
          </a:p>
          <a:p>
            <a:r>
              <a:rPr lang="cs-CZ" dirty="0" smtClean="0"/>
              <a:t>Zákon č. 91/2012 Sb., o mezinárodním právu soukromém </a:t>
            </a:r>
          </a:p>
          <a:p>
            <a:r>
              <a:rPr lang="cs-CZ" dirty="0" smtClean="0"/>
              <a:t>Zákon č. 304/2013 Sb., o veřejných rejstřících právních a fyzických osob</a:t>
            </a:r>
          </a:p>
          <a:p>
            <a:endParaRPr lang="cs-CZ" dirty="0"/>
          </a:p>
          <a:p>
            <a:r>
              <a:rPr lang="cs-CZ" dirty="0" smtClean="0"/>
              <a:t>+ právní předpisy, které zůstaly rekodifikací nedotčeny (např. zákoník práce)</a:t>
            </a:r>
            <a:endParaRPr lang="cs-CZ" dirty="0"/>
          </a:p>
        </p:txBody>
      </p:sp>
    </p:spTree>
    <p:extLst>
      <p:ext uri="{BB962C8B-B14F-4D97-AF65-F5344CB8AC3E}">
        <p14:creationId xmlns:p14="http://schemas.microsoft.com/office/powerpoint/2010/main" val="5454881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normAutofit fontScale="92500" lnSpcReduction="10000"/>
          </a:bodyPr>
          <a:lstStyle/>
          <a:p>
            <a:pPr marL="0" indent="0">
              <a:buNone/>
            </a:pPr>
            <a:r>
              <a:rPr lang="cs-CZ" b="1" u="sng" dirty="0" smtClean="0"/>
              <a:t>Vybrané podzákonné právní předpisy</a:t>
            </a:r>
          </a:p>
          <a:p>
            <a:r>
              <a:rPr lang="cs-CZ" dirty="0" smtClean="0"/>
              <a:t>Nařízení vlády č. 351/2013 Sb., kterým se určuje výše úroků z prodlení a nákladů spojených s uplatněním pohledávky, určuje odměna likvidátora, likvidačního správce a člena orgánu právnické osoby jmenovaného soudem a upravují některé otázky Obchodního věstníku a veřejných rejstříků právnických a fyzických osob</a:t>
            </a:r>
          </a:p>
          <a:p>
            <a:r>
              <a:rPr lang="cs-CZ" dirty="0" smtClean="0"/>
              <a:t>Nařízení vlády č. 366/2013 Sb., o úpravě některých záležitostí souvisejících s bytovým spoluvlastnictvím</a:t>
            </a:r>
          </a:p>
          <a:p>
            <a:r>
              <a:rPr lang="cs-CZ" dirty="0" smtClean="0"/>
              <a:t>Vyhláška č. 323/2013 Sb., o náležitostech formulářů na podávání návrhů na zápis, změnu nebo výmaz údajů do veřejného rejstříku a o zrušení některých vyhlášek</a:t>
            </a:r>
          </a:p>
          <a:p>
            <a:endParaRPr lang="cs-CZ" dirty="0"/>
          </a:p>
          <a:p>
            <a:endParaRPr lang="cs-CZ" dirty="0" smtClean="0"/>
          </a:p>
          <a:p>
            <a:endParaRPr lang="cs-CZ" dirty="0"/>
          </a:p>
        </p:txBody>
      </p:sp>
    </p:spTree>
    <p:extLst>
      <p:ext uri="{BB962C8B-B14F-4D97-AF65-F5344CB8AC3E}">
        <p14:creationId xmlns:p14="http://schemas.microsoft.com/office/powerpoint/2010/main" val="111470552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1752" y="908720"/>
            <a:ext cx="8086635" cy="647700"/>
          </a:xfrm>
        </p:spPr>
        <p:txBody>
          <a:bodyPr>
            <a:normAutofit/>
          </a:bodyPr>
          <a:lstStyle/>
          <a:p>
            <a:r>
              <a:rPr lang="cs-CZ" sz="3200" b="1" dirty="0"/>
              <a:t>Zákoník </a:t>
            </a:r>
            <a:r>
              <a:rPr lang="cs-CZ" sz="3200" b="1" dirty="0" smtClean="0"/>
              <a:t>práce</a:t>
            </a:r>
            <a:endParaRPr lang="cs-CZ" dirty="0"/>
          </a:p>
        </p:txBody>
      </p:sp>
      <p:sp>
        <p:nvSpPr>
          <p:cNvPr id="3" name="Zástupný symbol pro obsah 2"/>
          <p:cNvSpPr>
            <a:spLocks noGrp="1"/>
          </p:cNvSpPr>
          <p:nvPr>
            <p:ph sz="quarter" idx="1"/>
          </p:nvPr>
        </p:nvSpPr>
        <p:spPr>
          <a:xfrm>
            <a:off x="301752" y="1700808"/>
            <a:ext cx="8503920" cy="4968552"/>
          </a:xfrm>
        </p:spPr>
        <p:txBody>
          <a:bodyPr>
            <a:normAutofit fontScale="92500"/>
          </a:bodyPr>
          <a:lstStyle/>
          <a:p>
            <a:pPr marL="0" indent="0">
              <a:buNone/>
            </a:pPr>
            <a:r>
              <a:rPr lang="cs-CZ" b="1" dirty="0"/>
              <a:t>Nález Ústavního soudu ze dne  12.3.2008, </a:t>
            </a:r>
            <a:r>
              <a:rPr lang="cs-CZ" b="1" dirty="0" err="1"/>
              <a:t>sp.zn</a:t>
            </a:r>
            <a:r>
              <a:rPr lang="cs-CZ" b="1" dirty="0"/>
              <a:t>. </a:t>
            </a:r>
            <a:r>
              <a:rPr lang="cs-CZ" b="1" dirty="0" err="1"/>
              <a:t>Pl</a:t>
            </a:r>
            <a:r>
              <a:rPr lang="cs-CZ" b="1" dirty="0"/>
              <a:t>. ÚS 83/06:</a:t>
            </a:r>
          </a:p>
          <a:p>
            <a:pPr>
              <a:buNone/>
            </a:pPr>
            <a:r>
              <a:rPr lang="cs-CZ" dirty="0" smtClean="0"/>
              <a:t>	„Obecná </a:t>
            </a:r>
            <a:r>
              <a:rPr lang="cs-CZ" dirty="0"/>
              <a:t>teorie práva sice rozlišuje dvě základní možnosti, jimiž lze řešit vztah mezi dvěma právními předpisy stejné právní síly - princip subsidiarity a princip delegace. Ústavní soud však neshledal princip delegace, jak byl zakotven v § 4 zákoníku práce ve vztahu k občanskému zákoníku, za souladný s principy právního státu (čl. 1 odst. 1 Ústavy). Zásadně platí, že občanské právo je obecným soukromým právem (jinak řečeno: občanský zákoník je obecným soukromoprávním předpisem) subsidiárně platným vůči ostatním soukromoprávním odvětvím (ostatním soukromoprávním předpisům). Předpisy upravující tato odvětví (tyto ostatní soukromoprávní předpisy) mají zásadně přednost, avšak neupravují-li určitou otázku, nastupuje obecná občanskoprávní úprava. </a:t>
            </a:r>
          </a:p>
        </p:txBody>
      </p:sp>
    </p:spTree>
    <p:extLst>
      <p:ext uri="{BB962C8B-B14F-4D97-AF65-F5344CB8AC3E}">
        <p14:creationId xmlns:p14="http://schemas.microsoft.com/office/powerpoint/2010/main" val="191897944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a:xfrm>
            <a:off x="457200" y="1340768"/>
            <a:ext cx="8229600" cy="5184576"/>
          </a:xfrm>
        </p:spPr>
        <p:txBody>
          <a:bodyPr>
            <a:normAutofit fontScale="92500"/>
          </a:bodyPr>
          <a:lstStyle/>
          <a:p>
            <a:pPr marL="0" indent="0">
              <a:buNone/>
            </a:pPr>
            <a:r>
              <a:rPr lang="cs-CZ" dirty="0"/>
              <a:t>Metoda delegace použitá v § 4 zákoníku práce subsidiární uplatnění občanského zákoníku v pracovněprávních vztazích podstatně omezila, čímž do jisté míry zpřetrhala základní funkční vazby k obecnému soukromému právu, a současně vnesla do pracovněprávních vztahů značnou míru </a:t>
            </a:r>
            <a:r>
              <a:rPr lang="cs-CZ" dirty="0" smtClean="0"/>
              <a:t>nejistoty. Ústavní soud má za to, že nejrůznější odkazy v ustanoveních zákoníku práce nemohou pokrýt všechny nezbytné situace, které se mohou v pracovněprávních vztazích vyskytnout. Při vyloučení obecné subsidiarity občanského zákoníku by tak mohla nastat nejistota, jakým právním předpisem se budou takto vzniklé vztahy řídit, pokud zákoník práce nebude mít pro právní situaci předvídanou hypotézou příslušných norem řešení. Uvedená nejistota v pracovněprávních vztazích neodpovídá principu předvídatelnosti důsledků právního předpisu, a není tedy, jak je shora uvedeno, v souladu s principy právního státu ve smyslu čl. 1 Ústavy.“</a:t>
            </a:r>
            <a:endParaRPr lang="cs-CZ" dirty="0"/>
          </a:p>
        </p:txBody>
      </p:sp>
    </p:spTree>
    <p:extLst>
      <p:ext uri="{BB962C8B-B14F-4D97-AF65-F5344CB8AC3E}">
        <p14:creationId xmlns:p14="http://schemas.microsoft.com/office/powerpoint/2010/main" val="209391403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pPr>
              <a:buNone/>
            </a:pPr>
            <a:r>
              <a:rPr lang="cs-CZ" dirty="0" smtClean="0"/>
              <a:t>		</a:t>
            </a:r>
          </a:p>
          <a:p>
            <a:pPr>
              <a:buNone/>
            </a:pPr>
            <a:endParaRPr lang="cs-CZ" dirty="0"/>
          </a:p>
          <a:p>
            <a:pPr>
              <a:buNone/>
            </a:pPr>
            <a:endParaRPr lang="cs-CZ" dirty="0" smtClean="0"/>
          </a:p>
          <a:p>
            <a:pPr algn="ctr">
              <a:buNone/>
            </a:pPr>
            <a:r>
              <a:rPr lang="cs-CZ" dirty="0" smtClean="0"/>
              <a:t>Děkuji za pozornost</a:t>
            </a:r>
            <a:endParaRPr lang="cs-CZ" dirty="0" smtClean="0">
              <a:sym typeface="Wingdings" pitchFamily="2" charset="2"/>
            </a:endParaRPr>
          </a:p>
          <a:p>
            <a:endParaRPr lang="cs-CZ" dirty="0"/>
          </a:p>
        </p:txBody>
      </p:sp>
    </p:spTree>
    <p:extLst>
      <p:ext uri="{BB962C8B-B14F-4D97-AF65-F5344CB8AC3E}">
        <p14:creationId xmlns:p14="http://schemas.microsoft.com/office/powerpoint/2010/main" val="10437848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dpis 1"/>
          <p:cNvSpPr>
            <a:spLocks noGrp="1"/>
          </p:cNvSpPr>
          <p:nvPr>
            <p:ph type="title"/>
          </p:nvPr>
        </p:nvSpPr>
        <p:spPr/>
        <p:txBody>
          <a:bodyPr/>
          <a:lstStyle/>
          <a:p>
            <a:r>
              <a:rPr lang="cs-CZ" sz="2800" dirty="0" smtClean="0"/>
              <a:t>ČLOVĚK X FYZICKÁ OSOBA </a:t>
            </a:r>
          </a:p>
        </p:txBody>
      </p:sp>
      <p:sp>
        <p:nvSpPr>
          <p:cNvPr id="3" name="Zástupný symbol pro obsah 2"/>
          <p:cNvSpPr>
            <a:spLocks noGrp="1"/>
          </p:cNvSpPr>
          <p:nvPr>
            <p:ph idx="1"/>
          </p:nvPr>
        </p:nvSpPr>
        <p:spPr/>
        <p:txBody>
          <a:bodyPr>
            <a:normAutofit fontScale="92500" lnSpcReduction="20000"/>
          </a:bodyPr>
          <a:lstStyle/>
          <a:p>
            <a:pPr marL="0" indent="0">
              <a:buFont typeface="Arial" charset="0"/>
              <a:buNone/>
              <a:defRPr/>
            </a:pPr>
            <a:r>
              <a:rPr lang="cs-CZ" sz="2800" dirty="0" smtClean="0"/>
              <a:t>Zjednodušeně:</a:t>
            </a:r>
          </a:p>
          <a:p>
            <a:pPr marL="0" indent="0">
              <a:buFont typeface="Arial" charset="0"/>
              <a:buNone/>
              <a:defRPr/>
            </a:pPr>
            <a:endParaRPr lang="cs-CZ" sz="2800" dirty="0" smtClean="0"/>
          </a:p>
          <a:p>
            <a:pPr>
              <a:defRPr/>
            </a:pPr>
            <a:r>
              <a:rPr lang="cs-CZ" sz="2800" dirty="0" smtClean="0"/>
              <a:t>ČLOVĚK – REÁLNĚ EXISTUJÍCÍ (z masa a kostí) </a:t>
            </a:r>
          </a:p>
          <a:p>
            <a:pPr lvl="4">
              <a:defRPr/>
            </a:pPr>
            <a:endParaRPr lang="cs-CZ" sz="2800" dirty="0"/>
          </a:p>
          <a:p>
            <a:pPr marL="1828800" lvl="4" indent="0">
              <a:buFont typeface="Arial" charset="0"/>
              <a:buNone/>
              <a:defRPr/>
            </a:pPr>
            <a:r>
              <a:rPr lang="cs-CZ" sz="2800" dirty="0" smtClean="0"/>
              <a:t>X</a:t>
            </a:r>
          </a:p>
          <a:p>
            <a:pPr marL="1828800" lvl="4" indent="0">
              <a:buFont typeface="Arial" charset="0"/>
              <a:buNone/>
              <a:defRPr/>
            </a:pPr>
            <a:endParaRPr lang="cs-CZ" sz="2800" dirty="0"/>
          </a:p>
          <a:p>
            <a:pPr>
              <a:defRPr/>
            </a:pPr>
            <a:r>
              <a:rPr lang="cs-CZ" sz="2800" dirty="0" smtClean="0"/>
              <a:t>FYZICKÁ OSOBA – NOSITEL OSOBNOSTI, PROJEKCE ČLOVĚKA DO PRÁVA, BOD PŘIČITEALTENOSTI PRÁV A POVINNOSTÍ</a:t>
            </a:r>
          </a:p>
          <a:p>
            <a:pPr marL="0" indent="0">
              <a:buFont typeface="Arial" charset="0"/>
              <a:buNone/>
              <a:defRPr/>
            </a:pPr>
            <a:r>
              <a:rPr lang="cs-CZ" sz="2800" dirty="0" smtClean="0"/>
              <a:t> </a:t>
            </a:r>
            <a:endParaRPr lang="cs-CZ" sz="2800" dirty="0"/>
          </a:p>
        </p:txBody>
      </p:sp>
    </p:spTree>
    <p:extLst>
      <p:ext uri="{BB962C8B-B14F-4D97-AF65-F5344CB8AC3E}">
        <p14:creationId xmlns:p14="http://schemas.microsoft.com/office/powerpoint/2010/main" val="23553869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55576" y="1125539"/>
            <a:ext cx="7840648" cy="647700"/>
          </a:xfrm>
        </p:spPr>
        <p:txBody>
          <a:bodyPr/>
          <a:lstStyle/>
          <a:p>
            <a:r>
              <a:rPr lang="cs-CZ" sz="2800" dirty="0" smtClean="0"/>
              <a:t>PRÁVNÍ OSOBNOST</a:t>
            </a:r>
            <a:endParaRPr lang="cs-CZ" sz="2800" dirty="0"/>
          </a:p>
        </p:txBody>
      </p:sp>
      <p:sp>
        <p:nvSpPr>
          <p:cNvPr id="4" name="Zástupný symbol pro obsah 2"/>
          <p:cNvSpPr>
            <a:spLocks noGrp="1"/>
          </p:cNvSpPr>
          <p:nvPr>
            <p:ph idx="1"/>
          </p:nvPr>
        </p:nvSpPr>
        <p:spPr>
          <a:xfrm>
            <a:off x="509589" y="2017712"/>
            <a:ext cx="8082321" cy="4507631"/>
          </a:xfrm>
        </p:spPr>
        <p:txBody>
          <a:bodyPr>
            <a:normAutofit fontScale="70000" lnSpcReduction="20000"/>
          </a:bodyPr>
          <a:lstStyle/>
          <a:p>
            <a:pPr marL="0" indent="0">
              <a:buNone/>
            </a:pPr>
            <a:endParaRPr lang="cs-CZ" sz="2400" b="1" dirty="0" smtClean="0"/>
          </a:p>
          <a:p>
            <a:pPr lvl="1"/>
            <a:r>
              <a:rPr lang="cs-CZ" sz="2800" u="sng" dirty="0" smtClean="0"/>
              <a:t>PASIVNÍ STATUS OSOBY</a:t>
            </a:r>
          </a:p>
          <a:p>
            <a:pPr lvl="1"/>
            <a:r>
              <a:rPr lang="cs-CZ" sz="2800" u="sng" dirty="0" smtClean="0"/>
              <a:t>způsobilost mít v mezích právního řádu práva a povinnosti</a:t>
            </a:r>
            <a:r>
              <a:rPr lang="cs-CZ" sz="2800" dirty="0" smtClean="0"/>
              <a:t>, tj. právní subjektivita</a:t>
            </a:r>
          </a:p>
          <a:p>
            <a:pPr lvl="1"/>
            <a:r>
              <a:rPr lang="cs-CZ" sz="2800" dirty="0" smtClean="0"/>
              <a:t>nelze se jí vzdát/omezit projevem vůle (§ 16 OZ)</a:t>
            </a:r>
          </a:p>
          <a:p>
            <a:pPr lvl="1">
              <a:buNone/>
            </a:pPr>
            <a:endParaRPr lang="cs-CZ" sz="2800" dirty="0" smtClean="0"/>
          </a:p>
          <a:p>
            <a:r>
              <a:rPr lang="cs-CZ" sz="2800" u="sng" dirty="0" smtClean="0"/>
              <a:t>Práva a povinnosti může mít a vykonávat </a:t>
            </a:r>
            <a:r>
              <a:rPr lang="cs-CZ" sz="2800" b="1" u="sng" dirty="0" smtClean="0"/>
              <a:t>jen osoba </a:t>
            </a:r>
            <a:r>
              <a:rPr lang="cs-CZ" sz="2800" dirty="0" smtClean="0"/>
              <a:t>(FO, PO)</a:t>
            </a:r>
          </a:p>
          <a:p>
            <a:pPr lvl="1"/>
            <a:r>
              <a:rPr lang="cs-CZ" sz="2800" dirty="0" smtClean="0"/>
              <a:t>práva a povinnosti zřízené (uložené) něčemu, co není osobou, se </a:t>
            </a:r>
            <a:r>
              <a:rPr lang="cs-CZ" sz="2800" u="sng" dirty="0" smtClean="0"/>
              <a:t>osobám přičítají</a:t>
            </a:r>
            <a:r>
              <a:rPr lang="cs-CZ" sz="2800" dirty="0" smtClean="0"/>
              <a:t>, např.:</a:t>
            </a:r>
          </a:p>
          <a:p>
            <a:pPr lvl="2"/>
            <a:r>
              <a:rPr lang="cs-CZ" sz="2800" dirty="0" smtClean="0"/>
              <a:t>darování zvířeti</a:t>
            </a:r>
          </a:p>
          <a:p>
            <a:pPr lvl="2"/>
            <a:r>
              <a:rPr lang="cs-CZ" sz="2800" dirty="0" smtClean="0">
                <a:hlinkClick r:id="rId2"/>
              </a:rPr>
              <a:t>http</a:t>
            </a:r>
            <a:r>
              <a:rPr lang="cs-CZ" sz="2800" dirty="0">
                <a:hlinkClick r:id="rId2"/>
              </a:rPr>
              <a:t>://zpravy.idnes.cz/zemrel-nejbohatsi-pes-na-svete-panicka-mu-odkazala-12-milionu-dolaru-1f3-/</a:t>
            </a:r>
            <a:r>
              <a:rPr lang="cs-CZ" sz="2800" dirty="0" smtClean="0">
                <a:hlinkClick r:id="rId2"/>
              </a:rPr>
              <a:t>zahranicni.aspx?c=A110610_155853_zahranicni_brm</a:t>
            </a:r>
            <a:endParaRPr lang="cs-CZ" sz="2800" dirty="0" smtClean="0"/>
          </a:p>
          <a:p>
            <a:pPr lvl="2"/>
            <a:endParaRPr lang="cs-CZ" sz="2800" dirty="0" smtClean="0"/>
          </a:p>
          <a:p>
            <a:pPr lvl="2"/>
            <a:r>
              <a:rPr lang="cs-CZ" sz="2800" dirty="0" smtClean="0"/>
              <a:t>uložení pokuty firmě</a:t>
            </a:r>
            <a:endParaRPr lang="cs-CZ" sz="2800" dirty="0"/>
          </a:p>
        </p:txBody>
      </p:sp>
    </p:spTree>
    <p:extLst>
      <p:ext uri="{BB962C8B-B14F-4D97-AF65-F5344CB8AC3E}">
        <p14:creationId xmlns:p14="http://schemas.microsoft.com/office/powerpoint/2010/main" val="3265528246"/>
      </p:ext>
    </p:extLst>
  </p:cSld>
  <p:clrMapOvr>
    <a:masterClrMapping/>
  </p:clrMapOvr>
</p:sld>
</file>

<file path=ppt/theme/theme1.xml><?xml version="1.0" encoding="utf-8"?>
<a:theme xmlns:a="http://schemas.openxmlformats.org/drawingml/2006/main" name="Motiv1">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otiv1" id="{8E6FA38F-6E88-4DDE-965F-430618BD2187}" vid="{AD423196-F181-447E-9CA5-C0E30AFF1E6D}"/>
    </a:ext>
  </a:ext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Motiv1</Template>
  <TotalTime>928</TotalTime>
  <Words>5572</Words>
  <Application>Microsoft Office PowerPoint</Application>
  <PresentationFormat>Předvádění na obrazovce (4:3)</PresentationFormat>
  <Paragraphs>573</Paragraphs>
  <Slides>77</Slides>
  <Notes>5</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77</vt:i4>
      </vt:variant>
    </vt:vector>
  </HeadingPairs>
  <TitlesOfParts>
    <vt:vector size="85" baseType="lpstr">
      <vt:lpstr>Arial</vt:lpstr>
      <vt:lpstr>Calibri</vt:lpstr>
      <vt:lpstr>Tahoma</vt:lpstr>
      <vt:lpstr>Times New Roman</vt:lpstr>
      <vt:lpstr>Verdana</vt:lpstr>
      <vt:lpstr>Wingdings</vt:lpstr>
      <vt:lpstr>Wingdings 2</vt:lpstr>
      <vt:lpstr>Motiv1</vt:lpstr>
      <vt:lpstr> </vt:lpstr>
      <vt:lpstr>Osnova:</vt:lpstr>
      <vt:lpstr>PŘEHLED VÝKLADU - OSOBY</vt:lpstr>
      <vt:lpstr>OSOBA V PRÁVNÍM SMYSLU I.</vt:lpstr>
      <vt:lpstr>OSOBA V PRÁVNÍM SMYSLU II.</vt:lpstr>
      <vt:lpstr> § 16 ABGB/OZO</vt:lpstr>
      <vt:lpstr>OSOBY V PRÁVNÍM SMYSLU </vt:lpstr>
      <vt:lpstr>ČLOVĚK X FYZICKÁ OSOBA </vt:lpstr>
      <vt:lpstr>PRÁVNÍ OSOBNOST</vt:lpstr>
      <vt:lpstr>SVÉPRÁVNOST</vt:lpstr>
      <vt:lpstr>KONCEPCE OSOBY V PLATNÉM PRÁVU ČLOVĚK – FYZICKÁ OSOBA</vt:lpstr>
      <vt:lpstr>KONCEPČNÍ PŘÍSTUP  V OZ</vt:lpstr>
      <vt:lpstr>PRÁVNÍ OSOBNOST A SVÉPRÁVNOST </vt:lpstr>
      <vt:lpstr>Svéprávnost nezletilých</vt:lpstr>
      <vt:lpstr>PŘEHLED PODPŮRNÝCH OPATŘENÍ </vt:lpstr>
      <vt:lpstr>PRÁVNICKÉ OSOBY – OSNOVA VÝKLADU</vt:lpstr>
      <vt:lpstr>Pojmové znaky právnické osoby  </vt:lpstr>
      <vt:lpstr>Právnická osoba v OZ</vt:lpstr>
      <vt:lpstr>Právnické osoby veřejného práva a stát</vt:lpstr>
      <vt:lpstr>VEŘEJNÉ REJSTŘÍKY – OZ, VeřRej</vt:lpstr>
      <vt:lpstr>ÚČEL PRÁVNICKÉ OSOBY § 144 a násl.</vt:lpstr>
      <vt:lpstr>ORGÁNY PRÁVNICKÉ OSOBY § 151</vt:lpstr>
      <vt:lpstr>PÉČE ŘÁDNÉHO HOSPODÁŘE § 159 </vt:lpstr>
      <vt:lpstr> JEDNÁNÍ ZA PRÁVNICKOU OSOBU § 161-166 OZ</vt:lpstr>
      <vt:lpstr>Typologie právnických osob</vt:lpstr>
      <vt:lpstr>Koncepční uchopení</vt:lpstr>
      <vt:lpstr>KORPORACE </vt:lpstr>
      <vt:lpstr>FUNDACE</vt:lpstr>
      <vt:lpstr>ÚSTAV </vt:lpstr>
      <vt:lpstr>Obecně prospěšná společnost</vt:lpstr>
      <vt:lpstr>III. Věc </vt:lpstr>
      <vt:lpstr>Různé přístupy k pojetí věci ve smyslu právním</vt:lpstr>
      <vt:lpstr>Věc dle OZ</vt:lpstr>
      <vt:lpstr>Není věcí</vt:lpstr>
      <vt:lpstr>Definiční znaky věci</vt:lpstr>
      <vt:lpstr>Majetek a jmění</vt:lpstr>
      <vt:lpstr>Rozdělení věcí</vt:lpstr>
      <vt:lpstr>Movité a nemovité věci (§ 498)</vt:lpstr>
      <vt:lpstr>Prezentace aplikace PowerPoint</vt:lpstr>
      <vt:lpstr>Prezentace aplikace PowerPoint</vt:lpstr>
      <vt:lpstr>Stavba v režimu soukromého práva</vt:lpstr>
      <vt:lpstr>Soubor věcí, věc hromadná</vt:lpstr>
      <vt:lpstr>Prezentace aplikace PowerPoint</vt:lpstr>
      <vt:lpstr>Součást věci</vt:lpstr>
      <vt:lpstr>IV. Právní jednání a smlouva</vt:lpstr>
      <vt:lpstr>Právní jednání</vt:lpstr>
      <vt:lpstr>Právní činy: exkurs</vt:lpstr>
      <vt:lpstr>Autonomie vůle </vt:lpstr>
      <vt:lpstr>Pojmové znaky a náležitosti PJ</vt:lpstr>
      <vt:lpstr>Pojmové znaky PJ</vt:lpstr>
      <vt:lpstr>Není PJ</vt:lpstr>
      <vt:lpstr>Pojmové znaky PJ – příklady </vt:lpstr>
      <vt:lpstr>Druhy PJ (příklady)</vt:lpstr>
      <vt:lpstr>Prezentace aplikace PowerPoint</vt:lpstr>
      <vt:lpstr>Zdánlivé právní jednání (non negotium)</vt:lpstr>
      <vt:lpstr>Precizace pojmu „projev vůle“</vt:lpstr>
      <vt:lpstr>Teorie důvěry</vt:lpstr>
      <vt:lpstr>Vůle jako pojmový znak PJ</vt:lpstr>
      <vt:lpstr>Vážnost vůle, resp. projevu vůle, § 552</vt:lpstr>
      <vt:lpstr>Smlouva</vt:lpstr>
      <vt:lpstr>Smlouva - příklady</vt:lpstr>
      <vt:lpstr>Smlouva: pojmové vymezení</vt:lpstr>
      <vt:lpstr>Vznik smlouvy – přehled předpokladů</vt:lpstr>
      <vt:lpstr>V. Prameny soukromého práva</vt:lpstr>
      <vt:lpstr>Prameny soukromého práva </vt:lpstr>
      <vt:lpstr>Právní předpisy</vt:lpstr>
      <vt:lpstr>Prezentace aplikace PowerPoint</vt:lpstr>
      <vt:lpstr>Prezentace aplikace PowerPoint</vt:lpstr>
      <vt:lpstr>Prezentace aplikace PowerPoint</vt:lpstr>
      <vt:lpstr>Prezentace aplikace PowerPoint</vt:lpstr>
      <vt:lpstr>Prezentace aplikace PowerPoint</vt:lpstr>
      <vt:lpstr>Nejdůležitější konkrétní prameny soukromého práva </vt:lpstr>
      <vt:lpstr>Prameny rekodifikovaného soukromého práva</vt:lpstr>
      <vt:lpstr>Prezentace aplikace PowerPoint</vt:lpstr>
      <vt:lpstr>Zákoník práce</vt:lpstr>
      <vt:lpstr>Prezentace aplikace PowerPoint</vt:lpstr>
      <vt:lpstr>Prezentace aplikace PowerPoint</vt:lpstr>
    </vt:vector>
  </TitlesOfParts>
  <Company>Lenovo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Správa cizího majetku a svěřenský fond v širších souvislostech</dc:title>
  <dc:creator>Lenovo User</dc:creator>
  <cp:lastModifiedBy>Hewlett-Packard Company</cp:lastModifiedBy>
  <cp:revision>118</cp:revision>
  <cp:lastPrinted>2020-02-19T09:27:55Z</cp:lastPrinted>
  <dcterms:created xsi:type="dcterms:W3CDTF">2013-11-19T21:26:25Z</dcterms:created>
  <dcterms:modified xsi:type="dcterms:W3CDTF">2020-02-20T06:52:00Z</dcterms:modified>
</cp:coreProperties>
</file>