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8" r:id="rId9"/>
    <p:sldId id="269" r:id="rId10"/>
    <p:sldId id="272" r:id="rId11"/>
    <p:sldId id="270" r:id="rId12"/>
    <p:sldId id="267" r:id="rId13"/>
    <p:sldId id="274" r:id="rId14"/>
    <p:sldId id="273" r:id="rId15"/>
    <p:sldId id="262" r:id="rId16"/>
    <p:sldId id="263" r:id="rId17"/>
    <p:sldId id="264" r:id="rId18"/>
    <p:sldId id="265" r:id="rId19"/>
    <p:sldId id="266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073" autoAdjust="0"/>
  </p:normalViewPr>
  <p:slideViewPr>
    <p:cSldViewPr>
      <p:cViewPr varScale="1">
        <p:scale>
          <a:sx n="122" d="100"/>
          <a:sy n="122" d="100"/>
        </p:scale>
        <p:origin x="126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B21179B-1BE0-4805-902A-DDDAC5FCE075}" type="datetimeFigureOut">
              <a:rPr lang="cs-CZ"/>
              <a:pPr>
                <a:defRPr/>
              </a:pPr>
              <a:t>25.02.2020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2621CD3-8AAF-4002-9F00-DCC3550690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113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621CD3-8AAF-4002-9F00-DCC355069019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0451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621CD3-8AAF-4002-9F00-DCC355069019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4457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621CD3-8AAF-4002-9F00-DCC355069019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00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51DCDF8-B516-4085-8700-B0F4683E892E}" type="slidenum">
              <a:rPr lang="sk-SK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sk-SK" smtClean="0">
              <a:latin typeface="Arial" charset="0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sk-SK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621CD3-8AAF-4002-9F00-DCC355069019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607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DB70E53-F830-4F29-BB4F-4F92A917B19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621CD3-8AAF-4002-9F00-DCC355069019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342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15D31-34D1-4167-9ACA-57F35BF449CD}" type="datetimeFigureOut">
              <a:rPr lang="cs-CZ"/>
              <a:pPr>
                <a:defRPr/>
              </a:pPr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30177-4D7A-4F0D-B309-1A17747E87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08D6E-A02C-431B-99DA-629FD7F20B57}" type="datetimeFigureOut">
              <a:rPr lang="cs-CZ"/>
              <a:pPr>
                <a:defRPr/>
              </a:pPr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9A1D3-F921-4D3C-B269-729C3DB5CB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BE405-632A-468D-B9A8-C279664CA4F3}" type="datetimeFigureOut">
              <a:rPr lang="cs-CZ"/>
              <a:pPr>
                <a:defRPr/>
              </a:pPr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B8FE5-AB88-422F-AF48-FD9C1AC90A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1A5A9-735C-46FB-97A4-3A04C6D218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49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5A59C-7526-4683-9B38-6B745AB5D9B1}" type="datetimeFigureOut">
              <a:rPr lang="cs-CZ"/>
              <a:pPr>
                <a:defRPr/>
              </a:pPr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BD730-ADFD-42A2-BE8A-2086539C7A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D0E28-FA3F-42A7-BD77-AACA5AB6ECF4}" type="datetimeFigureOut">
              <a:rPr lang="cs-CZ"/>
              <a:pPr>
                <a:defRPr/>
              </a:pPr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F83FD-8D90-422F-938E-29F53935EF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2E11B-0600-4A63-B67D-569BC52E99F1}" type="datetimeFigureOut">
              <a:rPr lang="cs-CZ"/>
              <a:pPr>
                <a:defRPr/>
              </a:pPr>
              <a:t>25.02.2020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A25B6-0B1B-47FE-A52D-DC11B7346F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422BC-46E6-4D74-85FA-5FF22103CAB7}" type="datetimeFigureOut">
              <a:rPr lang="cs-CZ"/>
              <a:pPr>
                <a:defRPr/>
              </a:pPr>
              <a:t>25.02.2020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DF777-A1AC-4423-8C9D-510635198F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78FBF-381A-4215-8F33-59AF59FACFCD}" type="datetimeFigureOut">
              <a:rPr lang="cs-CZ"/>
              <a:pPr>
                <a:defRPr/>
              </a:pPr>
              <a:t>25.02.2020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59F65-3AE7-475E-A5D7-B6CEBA7972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A083B-9A6B-4A40-A5BF-2100AA01AD80}" type="datetimeFigureOut">
              <a:rPr lang="cs-CZ"/>
              <a:pPr>
                <a:defRPr/>
              </a:pPr>
              <a:t>25.02.2020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B985B-5EEC-4A66-806E-1E157EE486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73E6F-6370-47A4-9649-3FE9C78BA182}" type="datetimeFigureOut">
              <a:rPr lang="cs-CZ"/>
              <a:pPr>
                <a:defRPr/>
              </a:pPr>
              <a:t>25.02.2020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53345-71E2-4671-8DD2-F66CE6D23F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958EE-C82F-4791-9914-9C72DA486356}" type="datetimeFigureOut">
              <a:rPr lang="cs-CZ"/>
              <a:pPr>
                <a:defRPr/>
              </a:pPr>
              <a:t>25.02.2020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976BE-AAC9-4EE5-B312-6080556D0D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B4E1BC-F896-4BD6-BBBD-5848354613B9}" type="datetimeFigureOut">
              <a:rPr lang="cs-CZ"/>
              <a:pPr>
                <a:defRPr/>
              </a:pPr>
              <a:t>25.02.2020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BFF740-1D6F-4008-A4F2-CD3337B287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Občanské právo </a:t>
            </a:r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1331640" y="3501008"/>
            <a:ext cx="6400800" cy="2952328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Závazkové právo – obecná část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Úvodní ustanovení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Systém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Základní pojmy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Třídění závazků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© jhurdik@law.muni.cz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76672"/>
          </a:xfrm>
        </p:spPr>
        <p:txBody>
          <a:bodyPr/>
          <a:lstStyle/>
          <a:p>
            <a:r>
              <a:rPr lang="cs-CZ" dirty="0" smtClean="0"/>
              <a:t>Podstata a právní povaha závazku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6093295"/>
          </a:xfrm>
        </p:spPr>
        <p:txBody>
          <a:bodyPr/>
          <a:lstStyle/>
          <a:p>
            <a:r>
              <a:rPr lang="cs-CZ" sz="2400" dirty="0" smtClean="0"/>
              <a:t>Individuálně určené subjekty: </a:t>
            </a:r>
          </a:p>
          <a:p>
            <a:pPr lvl="1"/>
            <a:r>
              <a:rPr lang="cs-CZ" sz="2400" dirty="0" smtClean="0"/>
              <a:t>věřitel/dlužník; strany</a:t>
            </a:r>
          </a:p>
          <a:p>
            <a:r>
              <a:rPr lang="cs-CZ" sz="2400" dirty="0" smtClean="0"/>
              <a:t>Vztah mezi nimi relativní povahy (tendence k hodnotové vyváženosti)</a:t>
            </a:r>
          </a:p>
          <a:p>
            <a:r>
              <a:rPr lang="cs-CZ" sz="2400" dirty="0" err="1" smtClean="0"/>
              <a:t>Individualizovatelný</a:t>
            </a:r>
            <a:r>
              <a:rPr lang="cs-CZ" sz="2400" dirty="0" smtClean="0"/>
              <a:t> předmět</a:t>
            </a:r>
          </a:p>
          <a:p>
            <a:pPr lvl="1"/>
            <a:r>
              <a:rPr lang="cs-CZ" sz="2400" dirty="0"/>
              <a:t>p</a:t>
            </a:r>
            <a:r>
              <a:rPr lang="cs-CZ" sz="2400" dirty="0" smtClean="0"/>
              <a:t>oskytnutí hodnoty: plnění</a:t>
            </a:r>
          </a:p>
          <a:p>
            <a:pPr lvl="1"/>
            <a:r>
              <a:rPr lang="cs-CZ" sz="2400" dirty="0"/>
              <a:t>d</a:t>
            </a:r>
            <a:r>
              <a:rPr lang="cs-CZ" sz="2400" dirty="0" smtClean="0"/>
              <a:t>osažení účelu (plnění) vyžaduje zpravidla součinnost druhé strany</a:t>
            </a:r>
          </a:p>
          <a:p>
            <a:r>
              <a:rPr lang="cs-CZ" sz="2400" dirty="0" smtClean="0"/>
              <a:t>Obsah: </a:t>
            </a:r>
          </a:p>
          <a:p>
            <a:pPr lvl="1"/>
            <a:r>
              <a:rPr lang="cs-CZ" sz="2400" dirty="0" smtClean="0"/>
              <a:t>právo/povinnost plnit = </a:t>
            </a:r>
            <a:r>
              <a:rPr lang="cs-CZ" sz="2400" dirty="0" smtClean="0"/>
              <a:t>pohledávka/dluh</a:t>
            </a:r>
          </a:p>
          <a:p>
            <a:pPr lvl="1"/>
            <a:r>
              <a:rPr lang="cs-CZ" sz="2400" dirty="0"/>
              <a:t>d</a:t>
            </a:r>
            <a:r>
              <a:rPr lang="cs-CZ" sz="2400" dirty="0" smtClean="0"/>
              <a:t>oplňková práva a povinnosti (</a:t>
            </a:r>
            <a:r>
              <a:rPr lang="cs-CZ" sz="2400" dirty="0" err="1" smtClean="0"/>
              <a:t>info</a:t>
            </a:r>
            <a:r>
              <a:rPr lang="cs-CZ" sz="2400" dirty="0" smtClean="0"/>
              <a:t>, doklady..)</a:t>
            </a:r>
            <a:endParaRPr lang="cs-CZ" sz="2400" dirty="0" smtClean="0"/>
          </a:p>
          <a:p>
            <a:pPr lvl="1"/>
            <a:r>
              <a:rPr lang="cs-CZ" sz="2400" dirty="0"/>
              <a:t>k</a:t>
            </a:r>
            <a:r>
              <a:rPr lang="cs-CZ" sz="2400" dirty="0" smtClean="0"/>
              <a:t>orespondující právo/povinnost k součinnosti </a:t>
            </a:r>
            <a:endParaRPr lang="cs-CZ" sz="2400" dirty="0" smtClean="0"/>
          </a:p>
          <a:p>
            <a:pPr lvl="1"/>
            <a:r>
              <a:rPr lang="cs-CZ" sz="2400" dirty="0"/>
              <a:t>r</a:t>
            </a:r>
            <a:r>
              <a:rPr lang="cs-CZ" sz="2400" dirty="0" smtClean="0"/>
              <a:t>elativní protikladnost zájmů – komutativní/korektivní spravedlnost</a:t>
            </a:r>
            <a:endParaRPr lang="cs-CZ" sz="2400" dirty="0" smtClean="0"/>
          </a:p>
          <a:p>
            <a:pPr marL="3657600" lvl="8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5398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00013"/>
            <a:ext cx="8229600" cy="756361"/>
          </a:xfrm>
        </p:spPr>
        <p:txBody>
          <a:bodyPr/>
          <a:lstStyle/>
          <a:p>
            <a:pPr eaLnBrk="1" hangingPunct="1"/>
            <a:r>
              <a:rPr lang="cs-CZ" dirty="0" smtClean="0"/>
              <a:t>Struktura závazkového vztahu</a:t>
            </a:r>
          </a:p>
        </p:txBody>
      </p:sp>
      <p:graphicFrame>
        <p:nvGraphicFramePr>
          <p:cNvPr id="31769" name="Group 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8665747"/>
              </p:ext>
            </p:extLst>
          </p:nvPr>
        </p:nvGraphicFramePr>
        <p:xfrm>
          <a:off x="395288" y="656348"/>
          <a:ext cx="8229600" cy="6022896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74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Pojetí vztahu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Prvek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Abstraktní-objektivní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Konkrétní-subjektivní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89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Subjekty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(Účastník)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Strana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dlužník-věřitel, speciální pojmenování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Individuálně určená osoba (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znaky § 3019)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80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Objekt-předmět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Abstraktní plnění 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(chování poskytující hodnotu - § 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1722)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Příkl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§ 2079 KS)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Předmět 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plnění - hodnota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(?) (věc, zboží, služba)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27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Obsah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Právo a povinnost plnit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 pohledávka-dluh 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§ 1721?, § 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1789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Další práva-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pov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Individualizované 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plnění 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(chování poskytující hodnotu)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490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smtClean="0"/>
              <a:t>Terminologie závazkového práva </a:t>
            </a:r>
            <a:br>
              <a:rPr lang="cs-CZ" dirty="0" smtClean="0"/>
            </a:br>
            <a:r>
              <a:rPr lang="cs-CZ" sz="3200" dirty="0" smtClean="0"/>
              <a:t>v realitě  OZ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(</a:t>
            </a:r>
            <a:r>
              <a:rPr lang="cs-CZ" sz="2800" dirty="0">
                <a:solidFill>
                  <a:srgbClr val="FF0000"/>
                </a:solidFill>
              </a:rPr>
              <a:t>terminologie </a:t>
            </a:r>
            <a:r>
              <a:rPr lang="cs-CZ" sz="2800" dirty="0" smtClean="0">
                <a:solidFill>
                  <a:srgbClr val="FF0000"/>
                </a:solidFill>
              </a:rPr>
              <a:t>OZ </a:t>
            </a:r>
            <a:r>
              <a:rPr lang="cs-CZ" sz="2800" dirty="0">
                <a:solidFill>
                  <a:srgbClr val="FF0000"/>
                </a:solidFill>
              </a:rPr>
              <a:t>§ 1721n</a:t>
            </a:r>
            <a:r>
              <a:rPr lang="cs-CZ" sz="2800" dirty="0" smtClean="0">
                <a:solidFill>
                  <a:srgbClr val="FF0000"/>
                </a:solidFill>
              </a:rPr>
              <a:t>.)</a:t>
            </a:r>
            <a:endParaRPr lang="cs-CZ" sz="2800" dirty="0" smtClean="0"/>
          </a:p>
          <a:p>
            <a:pPr eaLnBrk="1" hangingPunct="1"/>
            <a:r>
              <a:rPr lang="cs-CZ" sz="2800" dirty="0" smtClean="0"/>
              <a:t>Strany (užívá bez definice), </a:t>
            </a:r>
            <a:r>
              <a:rPr lang="cs-CZ" sz="2800" dirty="0" smtClean="0">
                <a:solidFill>
                  <a:srgbClr val="FF0000"/>
                </a:solidFill>
              </a:rPr>
              <a:t>účastníci (neužívá)</a:t>
            </a:r>
            <a:r>
              <a:rPr lang="cs-CZ" sz="2800" dirty="0" smtClean="0"/>
              <a:t>, </a:t>
            </a:r>
            <a:r>
              <a:rPr lang="cs-CZ" sz="2800" dirty="0"/>
              <a:t>věřitel, </a:t>
            </a:r>
            <a:r>
              <a:rPr lang="cs-CZ" sz="2800" dirty="0" smtClean="0"/>
              <a:t>dlužník součástí definice pohledávky a dluhu</a:t>
            </a:r>
            <a:endParaRPr lang="cs-CZ" sz="2800" dirty="0"/>
          </a:p>
          <a:p>
            <a:pPr eaLnBrk="1" hangingPunct="1"/>
            <a:r>
              <a:rPr lang="cs-CZ" sz="2800" dirty="0" smtClean="0"/>
              <a:t>Pohledávka = právo na plnění jako </a:t>
            </a:r>
            <a:r>
              <a:rPr lang="cs-CZ" sz="2800" dirty="0" smtClean="0">
                <a:solidFill>
                  <a:srgbClr val="FF0000"/>
                </a:solidFill>
              </a:rPr>
              <a:t>na</a:t>
            </a:r>
            <a:r>
              <a:rPr lang="cs-CZ" sz="2800" dirty="0" smtClean="0"/>
              <a:t> pohledávku</a:t>
            </a:r>
          </a:p>
          <a:p>
            <a:pPr eaLnBrk="1" hangingPunct="1"/>
            <a:r>
              <a:rPr lang="cs-CZ" sz="2800" dirty="0" smtClean="0">
                <a:solidFill>
                  <a:srgbClr val="FF0000"/>
                </a:solidFill>
              </a:rPr>
              <a:t>Dluh</a:t>
            </a:r>
            <a:r>
              <a:rPr lang="cs-CZ" sz="2800" dirty="0" smtClean="0"/>
              <a:t> = povinnost uspokojit pohledávku splněním </a:t>
            </a:r>
            <a:r>
              <a:rPr lang="cs-CZ" sz="2800" dirty="0" smtClean="0">
                <a:solidFill>
                  <a:srgbClr val="FF0000"/>
                </a:solidFill>
              </a:rPr>
              <a:t>dluhu</a:t>
            </a:r>
            <a:r>
              <a:rPr lang="cs-CZ" sz="2800" dirty="0" smtClean="0"/>
              <a:t>  (definice kruhem)</a:t>
            </a:r>
          </a:p>
          <a:p>
            <a:pPr eaLnBrk="1" hangingPunct="1"/>
            <a:r>
              <a:rPr lang="cs-CZ" sz="2800" dirty="0" smtClean="0"/>
              <a:t>Lze právo uspokojit? (</a:t>
            </a:r>
            <a:r>
              <a:rPr lang="cs-CZ" sz="2800" dirty="0" err="1" smtClean="0"/>
              <a:t>Věřitele;splněním</a:t>
            </a:r>
            <a:r>
              <a:rPr lang="cs-CZ" sz="2800" dirty="0" smtClean="0"/>
              <a:t> právo zaniká)</a:t>
            </a:r>
            <a:endParaRPr lang="cs-CZ" sz="2800" dirty="0"/>
          </a:p>
          <a:p>
            <a:pPr eaLnBrk="1" hangingPunct="1"/>
            <a:r>
              <a:rPr lang="cs-CZ" sz="2800" dirty="0">
                <a:solidFill>
                  <a:srgbClr val="FF0000"/>
                </a:solidFill>
              </a:rPr>
              <a:t>Právo-povinnost </a:t>
            </a:r>
            <a:r>
              <a:rPr lang="cs-CZ" sz="2800" dirty="0" smtClean="0">
                <a:solidFill>
                  <a:srgbClr val="FF0000"/>
                </a:solidFill>
              </a:rPr>
              <a:t>součinnosti ? </a:t>
            </a:r>
            <a:r>
              <a:rPr lang="cs-CZ" sz="2800" dirty="0" smtClean="0"/>
              <a:t>(až § 1975: </a:t>
            </a:r>
            <a:r>
              <a:rPr lang="cs-CZ" sz="2800" i="1" dirty="0" smtClean="0"/>
              <a:t>mora </a:t>
            </a:r>
            <a:r>
              <a:rPr lang="cs-CZ" sz="2800" i="1" dirty="0" err="1" smtClean="0"/>
              <a:t>creditoris</a:t>
            </a:r>
            <a:r>
              <a:rPr lang="cs-CZ" sz="2800" dirty="0" smtClean="0"/>
              <a:t>)</a:t>
            </a:r>
          </a:p>
          <a:p>
            <a:pPr eaLnBrk="1" hangingPunct="1"/>
            <a:r>
              <a:rPr lang="cs-CZ" sz="2800" dirty="0" smtClean="0">
                <a:solidFill>
                  <a:srgbClr val="FF0000"/>
                </a:solidFill>
              </a:rPr>
              <a:t>Předmět závazku = plnění (§ 1722)</a:t>
            </a:r>
          </a:p>
          <a:p>
            <a:pPr eaLnBrk="1" hangingPunct="1"/>
            <a:r>
              <a:rPr lang="cs-CZ" sz="2800" dirty="0" smtClean="0">
                <a:solidFill>
                  <a:srgbClr val="FF0000"/>
                </a:solidFill>
              </a:rPr>
              <a:t>Plnění: alt. </a:t>
            </a:r>
            <a:r>
              <a:rPr lang="cs-CZ" sz="2800" dirty="0">
                <a:solidFill>
                  <a:srgbClr val="FF0000"/>
                </a:solidFill>
              </a:rPr>
              <a:t>p</a:t>
            </a:r>
            <a:r>
              <a:rPr lang="cs-CZ" sz="2800" dirty="0" smtClean="0">
                <a:solidFill>
                  <a:srgbClr val="FF0000"/>
                </a:solidFill>
              </a:rPr>
              <a:t>oskytnutí hodnoty (§ 1911),  alt.  hodnota sama (§ 1792)</a:t>
            </a:r>
            <a:endParaRPr lang="cs-CZ" sz="2800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5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závazku a závazkového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Lze sestavit z dílčích pojmových znaků:</a:t>
            </a:r>
          </a:p>
          <a:p>
            <a:endParaRPr lang="cs-CZ" dirty="0"/>
          </a:p>
          <a:p>
            <a:endParaRPr lang="cs-CZ" dirty="0" smtClean="0"/>
          </a:p>
          <a:p>
            <a:pPr marL="3657600" lvl="8" indent="0">
              <a:buNone/>
            </a:pP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85677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r>
              <a:rPr lang="cs-CZ" dirty="0" smtClean="0"/>
              <a:t>Důvody vzniku závazků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6264696"/>
          </a:xfrm>
        </p:spPr>
        <p:txBody>
          <a:bodyPr/>
          <a:lstStyle/>
          <a:p>
            <a:r>
              <a:rPr lang="cs-CZ" dirty="0" smtClean="0"/>
              <a:t>Smlouva</a:t>
            </a:r>
          </a:p>
          <a:p>
            <a:r>
              <a:rPr lang="cs-CZ" dirty="0" smtClean="0"/>
              <a:t>Protiprávní </a:t>
            </a:r>
            <a:r>
              <a:rPr lang="cs-CZ" dirty="0"/>
              <a:t>čin – typicky náhrada škody, nekalá </a:t>
            </a:r>
            <a:r>
              <a:rPr lang="cs-CZ" dirty="0" smtClean="0"/>
              <a:t>soutěž</a:t>
            </a:r>
          </a:p>
          <a:p>
            <a:r>
              <a:rPr lang="cs-CZ" dirty="0" smtClean="0"/>
              <a:t>Jiné </a:t>
            </a:r>
            <a:r>
              <a:rPr lang="cs-CZ" dirty="0"/>
              <a:t>právní </a:t>
            </a:r>
            <a:r>
              <a:rPr lang="cs-CZ" dirty="0" smtClean="0"/>
              <a:t>důvody (až potud § 1723/1): např. </a:t>
            </a:r>
          </a:p>
          <a:p>
            <a:pPr lvl="1"/>
            <a:r>
              <a:rPr lang="cs-CZ" dirty="0" smtClean="0"/>
              <a:t>Jednostranné </a:t>
            </a:r>
            <a:r>
              <a:rPr lang="cs-CZ" dirty="0"/>
              <a:t>právní jednání – </a:t>
            </a:r>
            <a:r>
              <a:rPr lang="cs-CZ" dirty="0" smtClean="0"/>
              <a:t>např. </a:t>
            </a:r>
            <a:r>
              <a:rPr lang="cs-CZ" dirty="0"/>
              <a:t>veřejný příslib (§ </a:t>
            </a:r>
            <a:r>
              <a:rPr lang="cs-CZ" dirty="0" smtClean="0"/>
              <a:t>2884)</a:t>
            </a:r>
          </a:p>
          <a:p>
            <a:pPr lvl="1"/>
            <a:r>
              <a:rPr lang="cs-CZ" dirty="0" smtClean="0"/>
              <a:t>Právní </a:t>
            </a:r>
            <a:r>
              <a:rPr lang="cs-CZ" dirty="0"/>
              <a:t>událost </a:t>
            </a:r>
            <a:endParaRPr lang="cs-CZ" dirty="0" smtClean="0"/>
          </a:p>
          <a:p>
            <a:pPr lvl="1"/>
            <a:r>
              <a:rPr lang="cs-CZ" dirty="0" smtClean="0"/>
              <a:t>Rozhodnutí </a:t>
            </a:r>
            <a:r>
              <a:rPr lang="cs-CZ" dirty="0"/>
              <a:t>soudu </a:t>
            </a:r>
            <a:r>
              <a:rPr lang="cs-CZ" dirty="0" smtClean="0"/>
              <a:t>konstitutivní povahy</a:t>
            </a:r>
          </a:p>
          <a:p>
            <a:pPr lvl="1"/>
            <a:r>
              <a:rPr lang="cs-CZ" dirty="0" smtClean="0"/>
              <a:t>Bezdůvodné </a:t>
            </a:r>
            <a:r>
              <a:rPr lang="cs-CZ" dirty="0"/>
              <a:t>obohacení </a:t>
            </a:r>
            <a:endParaRPr lang="cs-CZ" dirty="0" smtClean="0"/>
          </a:p>
          <a:p>
            <a:pPr lvl="1"/>
            <a:r>
              <a:rPr lang="cs-CZ" dirty="0"/>
              <a:t>U</a:t>
            </a:r>
            <a:r>
              <a:rPr lang="cs-CZ" dirty="0" smtClean="0"/>
              <a:t>žití </a:t>
            </a:r>
            <a:r>
              <a:rPr lang="cs-CZ" dirty="0" smtClean="0"/>
              <a:t>cizí věci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(Přiměřené </a:t>
            </a:r>
            <a:r>
              <a:rPr lang="cs-CZ" dirty="0"/>
              <a:t>použití úpravy závazků ze smluv </a:t>
            </a:r>
            <a:r>
              <a:rPr lang="cs-CZ" dirty="0" smtClean="0"/>
              <a:t>na závazky z jiných důvodů - § 1723/2)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40278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Třídění závazkových </a:t>
            </a:r>
            <a:r>
              <a:rPr lang="cs-CZ" dirty="0" smtClean="0"/>
              <a:t>vztahů v režimu občanského zákoníku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Podle subjektů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Podle předmětu a obsahu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/>
          <a:lstStyle/>
          <a:p>
            <a:r>
              <a:rPr lang="cs-CZ" dirty="0" smtClean="0"/>
              <a:t>Třídění závazků podle subjektů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336704"/>
          </a:xfrm>
        </p:spPr>
        <p:txBody>
          <a:bodyPr>
            <a:noAutofit/>
          </a:bodyPr>
          <a:lstStyle/>
          <a:p>
            <a:pPr marL="609600" indent="-609600">
              <a:lnSpc>
                <a:spcPct val="90000"/>
              </a:lnSpc>
            </a:pPr>
            <a:r>
              <a:rPr lang="cs-CZ" sz="2000" b="1" dirty="0" smtClean="0"/>
              <a:t>Jednoduché</a:t>
            </a:r>
          </a:p>
          <a:p>
            <a:pPr marL="609600" indent="-609600">
              <a:lnSpc>
                <a:spcPct val="90000"/>
              </a:lnSpc>
            </a:pPr>
            <a:r>
              <a:rPr lang="cs-CZ" sz="2000" b="1" dirty="0" smtClean="0"/>
              <a:t>Společné 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2000" b="1" dirty="0" smtClean="0"/>
              <a:t>Dílčí</a:t>
            </a:r>
            <a:r>
              <a:rPr lang="cs-CZ" sz="2000" dirty="0" smtClean="0"/>
              <a:t> (odvoz. od 1) dělitelnosti plnění, 2) dílčí tehdy, ne-li solidární) </a:t>
            </a:r>
            <a:r>
              <a:rPr lang="cs-CZ" sz="2000" dirty="0" smtClean="0">
                <a:solidFill>
                  <a:srgbClr val="FF0000"/>
                </a:solidFill>
              </a:rPr>
              <a:t>(§ 1871)</a:t>
            </a:r>
          </a:p>
          <a:p>
            <a:pPr marL="1390650" lvl="2" indent="-533400">
              <a:lnSpc>
                <a:spcPct val="90000"/>
              </a:lnSpc>
            </a:pPr>
            <a:r>
              <a:rPr lang="cs-CZ" sz="2000" dirty="0" smtClean="0">
                <a:solidFill>
                  <a:srgbClr val="FF0000"/>
                </a:solidFill>
              </a:rPr>
              <a:t>Zvl.: Možnost </a:t>
            </a:r>
            <a:r>
              <a:rPr lang="cs-CZ" sz="2000" b="1" dirty="0" smtClean="0">
                <a:solidFill>
                  <a:srgbClr val="FF0000"/>
                </a:solidFill>
              </a:rPr>
              <a:t>kteréhokoli z věřitelů žádat celé plnění </a:t>
            </a:r>
            <a:r>
              <a:rPr lang="cs-CZ" sz="2000" dirty="0" smtClean="0">
                <a:solidFill>
                  <a:srgbClr val="FF0000"/>
                </a:solidFill>
              </a:rPr>
              <a:t>(nejde o vlastní solidaritu, předstupeň solidarity:  1) možnost žádat pouze celé plnění (ne jeho jakoukoli část, 2) chybí vztahy mezi spoludlužníky,  3) pluralita pouze na věřitelské straně - § 1871/2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2000" b="1" dirty="0" smtClean="0"/>
              <a:t>Solidární</a:t>
            </a:r>
            <a:r>
              <a:rPr lang="cs-CZ" sz="2000" dirty="0" smtClean="0"/>
              <a:t>: předpoklady: (1</a:t>
            </a:r>
            <a:r>
              <a:rPr lang="cs-CZ" sz="2000" dirty="0"/>
              <a:t>)</a:t>
            </a:r>
            <a:r>
              <a:rPr lang="cs-CZ" sz="2000" dirty="0" smtClean="0"/>
              <a:t> dělitelné plnění, (2) pokud tak stanoví: 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cs-CZ" sz="2000" dirty="0" smtClean="0"/>
              <a:t>		a) smlouva, b) zákon nebo c) rozhodnutí soudu</a:t>
            </a:r>
          </a:p>
          <a:p>
            <a:pPr marL="1390650" lvl="2" indent="-533400">
              <a:lnSpc>
                <a:spcPct val="90000"/>
              </a:lnSpc>
            </a:pPr>
            <a:r>
              <a:rPr lang="cs-CZ" sz="2000" b="1" dirty="0" smtClean="0"/>
              <a:t>Pasívní</a:t>
            </a:r>
            <a:r>
              <a:rPr lang="cs-CZ" sz="2000" dirty="0" smtClean="0"/>
              <a:t> solidarita (§ 1872-1876)</a:t>
            </a:r>
          </a:p>
          <a:p>
            <a:pPr marL="1390650" lvl="2" indent="-533400">
              <a:lnSpc>
                <a:spcPct val="90000"/>
              </a:lnSpc>
            </a:pPr>
            <a:r>
              <a:rPr lang="cs-CZ" sz="2000" b="1" dirty="0" smtClean="0"/>
              <a:t>Aktivní</a:t>
            </a:r>
            <a:r>
              <a:rPr lang="cs-CZ" sz="2000" dirty="0" smtClean="0"/>
              <a:t> solidarita (§ 1877)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2000" b="1" dirty="0" smtClean="0">
                <a:solidFill>
                  <a:srgbClr val="FF0000"/>
                </a:solidFill>
              </a:rPr>
              <a:t>S nedělitelným plněním  </a:t>
            </a:r>
            <a:r>
              <a:rPr lang="cs-CZ" sz="2000" dirty="0" err="1" smtClean="0"/>
              <a:t>plural</a:t>
            </a:r>
            <a:r>
              <a:rPr lang="cs-CZ" sz="2000" dirty="0" smtClean="0"/>
              <a:t>. daná povahou plnění (§ 1869-1870)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2000" b="1" dirty="0" smtClean="0">
                <a:solidFill>
                  <a:srgbClr val="FF0000"/>
                </a:solidFill>
              </a:rPr>
              <a:t>Solidárně nedílné </a:t>
            </a:r>
            <a:r>
              <a:rPr lang="cs-CZ" sz="2000" dirty="0" smtClean="0">
                <a:solidFill>
                  <a:srgbClr val="FF0000"/>
                </a:solidFill>
              </a:rPr>
              <a:t>(1)nedělitelné plnění ve vlastním smyslu= chování, (2) z povahy věci splnitelné pouze společnou činností dlužníků) (§ 1869 in fine) – viz </a:t>
            </a:r>
            <a:r>
              <a:rPr lang="cs-CZ" sz="2000" dirty="0">
                <a:solidFill>
                  <a:srgbClr val="FF0000"/>
                </a:solidFill>
              </a:rPr>
              <a:t>n</a:t>
            </a:r>
            <a:r>
              <a:rPr lang="cs-CZ" sz="2000" dirty="0" smtClean="0">
                <a:solidFill>
                  <a:srgbClr val="FF0000"/>
                </a:solidFill>
              </a:rPr>
              <a:t>edělitelné plnění § 1869-1870)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2000" b="1" dirty="0" smtClean="0"/>
              <a:t>Vícestranné</a:t>
            </a:r>
            <a:r>
              <a:rPr lang="cs-CZ" sz="2000" dirty="0" smtClean="0"/>
              <a:t> (zásadně 2 varianty)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2000" b="1" dirty="0" smtClean="0"/>
              <a:t>Ve prospěch třetí osoby </a:t>
            </a:r>
            <a:r>
              <a:rPr lang="cs-CZ" sz="2000" dirty="0" smtClean="0">
                <a:solidFill>
                  <a:srgbClr val="FF0000"/>
                </a:solidFill>
              </a:rPr>
              <a:t>(§ 1767-1768)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2000" b="1" dirty="0" smtClean="0">
                <a:solidFill>
                  <a:srgbClr val="FF0000"/>
                </a:solidFill>
              </a:rPr>
              <a:t>K tíži třetích osob </a:t>
            </a:r>
            <a:r>
              <a:rPr lang="cs-CZ" sz="2000" dirty="0" smtClean="0">
                <a:solidFill>
                  <a:srgbClr val="FF0000"/>
                </a:solidFill>
              </a:rPr>
              <a:t>(smlouva o plnění třetí osoby - § 1769) závazek k přímluvě, event. náhrada škody</a:t>
            </a:r>
          </a:p>
          <a:p>
            <a:pPr marL="609600" indent="-609600">
              <a:lnSpc>
                <a:spcPct val="90000"/>
              </a:lnSpc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Závazky dílčí a solidární – shrnutí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sz="3000" b="1" dirty="0" smtClean="0"/>
              <a:t>Dílčí</a:t>
            </a:r>
            <a:r>
              <a:rPr lang="cs-CZ" sz="3000" dirty="0" smtClean="0"/>
              <a:t> – mechanické spojení dvou nebo více závazků různých dlužníků nebo věřitelů - § 1868, 1871 </a:t>
            </a:r>
          </a:p>
          <a:p>
            <a:pPr lvl="0">
              <a:lnSpc>
                <a:spcPct val="80000"/>
              </a:lnSpc>
            </a:pPr>
            <a:r>
              <a:rPr lang="cs-CZ" sz="3000" b="1" dirty="0" smtClean="0"/>
              <a:t>Solidarita</a:t>
            </a:r>
            <a:r>
              <a:rPr lang="cs-CZ" sz="3000" dirty="0" smtClean="0"/>
              <a:t> </a:t>
            </a:r>
            <a:r>
              <a:rPr lang="cs-CZ" sz="3000" b="1" dirty="0" smtClean="0"/>
              <a:t>pasivní</a:t>
            </a:r>
            <a:r>
              <a:rPr lang="cs-CZ" sz="3000" dirty="0" smtClean="0"/>
              <a:t> – více dlužníků má témuž věřiteli splnit tentýž dluh společně a nerozdílně - § 1872-1876. Vzniká ze smlouvy</a:t>
            </a:r>
            <a:r>
              <a:rPr lang="cs-CZ" sz="3000" dirty="0" smtClean="0">
                <a:latin typeface="Arial" charset="0"/>
              </a:rPr>
              <a:t>, </a:t>
            </a:r>
            <a:r>
              <a:rPr lang="cs-CZ" dirty="0" smtClean="0"/>
              <a:t>z</a:t>
            </a:r>
            <a:r>
              <a:rPr lang="cs-CZ" sz="2800" dirty="0" smtClean="0">
                <a:latin typeface="Arial" charset="0"/>
              </a:rPr>
              <a:t>e</a:t>
            </a:r>
            <a:r>
              <a:rPr lang="cs-CZ" sz="3000" dirty="0" smtClean="0"/>
              <a:t> zákona (např. § 713/3 SJ) nebo rozhodnutím soudu - § 1871/1</a:t>
            </a:r>
            <a:r>
              <a:rPr lang="cs-CZ" sz="3000" dirty="0" smtClean="0">
                <a:latin typeface="Arial" charset="0"/>
              </a:rPr>
              <a:t>. </a:t>
            </a:r>
            <a:r>
              <a:rPr lang="cs-CZ" sz="2800" i="1" dirty="0">
                <a:solidFill>
                  <a:srgbClr val="FF0000"/>
                </a:solidFill>
              </a:rPr>
              <a:t>(Už neplatí vznik z povahy věci – </a:t>
            </a:r>
            <a:r>
              <a:rPr lang="cs-CZ" sz="2800" i="1" dirty="0" smtClean="0">
                <a:solidFill>
                  <a:srgbClr val="FF0000"/>
                </a:solidFill>
              </a:rPr>
              <a:t>OZ 1964).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cs-CZ" sz="2800" i="1" dirty="0" smtClean="0">
                <a:solidFill>
                  <a:srgbClr val="FF0000"/>
                </a:solidFill>
              </a:rPr>
              <a:t>     </a:t>
            </a:r>
            <a:r>
              <a:rPr lang="cs-CZ" sz="3000" dirty="0" smtClean="0">
                <a:solidFill>
                  <a:srgbClr val="FF0000"/>
                </a:solidFill>
              </a:rPr>
              <a:t>Domněnka solidarity u společně zavázaných </a:t>
            </a:r>
            <a:r>
              <a:rPr lang="cs-CZ" sz="3000" dirty="0">
                <a:solidFill>
                  <a:srgbClr val="FF0000"/>
                </a:solidFill>
              </a:rPr>
              <a:t> </a:t>
            </a:r>
            <a:r>
              <a:rPr lang="cs-CZ" sz="3000" dirty="0" smtClean="0">
                <a:solidFill>
                  <a:srgbClr val="FF0000"/>
                </a:solidFill>
              </a:rPr>
              <a:t>	podnikatelů - § 1874 </a:t>
            </a:r>
          </a:p>
          <a:p>
            <a:pPr lvl="0">
              <a:lnSpc>
                <a:spcPct val="80000"/>
              </a:lnSpc>
            </a:pPr>
            <a:r>
              <a:rPr lang="cs-CZ" sz="3000" b="1" dirty="0" smtClean="0"/>
              <a:t>Solidarita aktivní</a:t>
            </a:r>
            <a:r>
              <a:rPr lang="cs-CZ" sz="3000" dirty="0" smtClean="0"/>
              <a:t> – více věřitelů může od téhož dlužníka požadovat společně a nerozdílně tutéž pohledávku - § 1877-1878</a:t>
            </a:r>
            <a:r>
              <a:rPr lang="cs-CZ" sz="3000" dirty="0"/>
              <a:t>. Vzniká ze smlouvy</a:t>
            </a:r>
            <a:r>
              <a:rPr lang="cs-CZ" sz="3000" dirty="0">
                <a:latin typeface="Arial" charset="0"/>
              </a:rPr>
              <a:t>, </a:t>
            </a:r>
            <a:r>
              <a:rPr lang="cs-CZ" sz="2800" dirty="0"/>
              <a:t>z</a:t>
            </a:r>
            <a:r>
              <a:rPr lang="cs-CZ" sz="2800" dirty="0">
                <a:latin typeface="Arial" charset="0"/>
              </a:rPr>
              <a:t>e</a:t>
            </a:r>
            <a:r>
              <a:rPr lang="cs-CZ" sz="3000" dirty="0"/>
              <a:t> zákona nebo </a:t>
            </a:r>
            <a:r>
              <a:rPr lang="cs-CZ" sz="3000" dirty="0" smtClean="0"/>
              <a:t>rozhodnutím </a:t>
            </a:r>
            <a:r>
              <a:rPr lang="cs-CZ" sz="3000" dirty="0"/>
              <a:t>soudu - § </a:t>
            </a:r>
            <a:r>
              <a:rPr lang="cs-CZ" sz="3000" dirty="0" smtClean="0"/>
              <a:t>1871/1. </a:t>
            </a:r>
            <a:endParaRPr lang="cs-CZ" sz="2600" dirty="0" smtClean="0"/>
          </a:p>
          <a:p>
            <a:pPr>
              <a:lnSpc>
                <a:spcPct val="90000"/>
              </a:lnSpc>
            </a:pPr>
            <a:endParaRPr lang="cs-CZ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Třídění závazkových vztahů podle předmětu a </a:t>
            </a:r>
            <a:r>
              <a:rPr lang="cs-CZ" dirty="0" smtClean="0"/>
              <a:t>obsahu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cs-CZ" sz="2700" dirty="0"/>
              <a:t>s</a:t>
            </a:r>
            <a:r>
              <a:rPr lang="cs-CZ" sz="2700" dirty="0" smtClean="0"/>
              <a:t> plněním </a:t>
            </a:r>
            <a:r>
              <a:rPr lang="cs-CZ" sz="2700" b="1" dirty="0" smtClean="0"/>
              <a:t>dělitelným a nedělitelným </a:t>
            </a:r>
          </a:p>
          <a:p>
            <a:pPr>
              <a:lnSpc>
                <a:spcPct val="90000"/>
              </a:lnSpc>
              <a:buFont typeface="Courier New" pitchFamily="49" charset="0"/>
              <a:buChar char="o"/>
            </a:pPr>
            <a:r>
              <a:rPr lang="cs-CZ" sz="2700" dirty="0">
                <a:solidFill>
                  <a:schemeClr val="accent2"/>
                </a:solidFill>
              </a:rPr>
              <a:t>z</a:t>
            </a:r>
            <a:r>
              <a:rPr lang="cs-CZ" sz="2700" dirty="0" smtClean="0">
                <a:solidFill>
                  <a:schemeClr val="accent2"/>
                </a:solidFill>
              </a:rPr>
              <a:t>ávazek </a:t>
            </a:r>
            <a:r>
              <a:rPr lang="cs-CZ" sz="2700" b="1" dirty="0" smtClean="0">
                <a:solidFill>
                  <a:schemeClr val="accent2"/>
                </a:solidFill>
              </a:rPr>
              <a:t>k témuž plnění </a:t>
            </a:r>
            <a:r>
              <a:rPr lang="cs-CZ" sz="2700" dirty="0" smtClean="0">
                <a:solidFill>
                  <a:schemeClr val="accent2"/>
                </a:solidFill>
              </a:rPr>
              <a:t>- § 1868 (nemusí jít o solidaritu ani o dělitelnost - </a:t>
            </a:r>
            <a:r>
              <a:rPr lang="cs-CZ" sz="2800" dirty="0" smtClean="0">
                <a:solidFill>
                  <a:schemeClr val="accent2"/>
                </a:solidFill>
              </a:rPr>
              <a:t>správa dluhu a pohledávky - zásady spoluvlastnictví)</a:t>
            </a:r>
          </a:p>
          <a:p>
            <a:pPr>
              <a:lnSpc>
                <a:spcPct val="90000"/>
              </a:lnSpc>
              <a:buFont typeface="Courier New" pitchFamily="49" charset="0"/>
              <a:buChar char="o"/>
            </a:pPr>
            <a:r>
              <a:rPr lang="cs-CZ" sz="2700" b="1" dirty="0"/>
              <a:t>n</a:t>
            </a:r>
            <a:r>
              <a:rPr lang="cs-CZ" sz="2700" b="1" dirty="0" smtClean="0"/>
              <a:t>edělitelné </a:t>
            </a:r>
            <a:r>
              <a:rPr lang="cs-CZ" sz="2700" dirty="0" smtClean="0"/>
              <a:t>plnění § 1869-1870</a:t>
            </a:r>
          </a:p>
          <a:p>
            <a:pPr lvl="1">
              <a:lnSpc>
                <a:spcPct val="90000"/>
              </a:lnSpc>
              <a:buFont typeface="Courier New" pitchFamily="49" charset="0"/>
              <a:buChar char="o"/>
            </a:pPr>
            <a:r>
              <a:rPr lang="cs-CZ" sz="2300" b="1" dirty="0"/>
              <a:t>s</a:t>
            </a:r>
            <a:r>
              <a:rPr lang="cs-CZ" sz="2300" b="1" dirty="0" smtClean="0"/>
              <a:t>olidárně nedělitelné plnění </a:t>
            </a:r>
            <a:r>
              <a:rPr lang="cs-CZ" sz="2300" dirty="0" smtClean="0"/>
              <a:t>(§ 1869 in fine)</a:t>
            </a:r>
          </a:p>
          <a:p>
            <a:pPr>
              <a:lnSpc>
                <a:spcPct val="90000"/>
              </a:lnSpc>
              <a:buFont typeface="Courier New" pitchFamily="49" charset="0"/>
              <a:buChar char="o"/>
            </a:pPr>
            <a:r>
              <a:rPr lang="cs-CZ" sz="2700" b="1" dirty="0"/>
              <a:t>d</a:t>
            </a:r>
            <a:r>
              <a:rPr lang="cs-CZ" sz="2700" b="1" dirty="0" smtClean="0"/>
              <a:t>ělitelné </a:t>
            </a:r>
            <a:r>
              <a:rPr lang="cs-CZ" sz="2700" dirty="0" smtClean="0"/>
              <a:t>plnění - § 1871</a:t>
            </a:r>
          </a:p>
          <a:p>
            <a:pPr>
              <a:lnSpc>
                <a:spcPct val="90000"/>
              </a:lnSpc>
            </a:pPr>
            <a:r>
              <a:rPr lang="cs-CZ" sz="2700" dirty="0"/>
              <a:t>s</a:t>
            </a:r>
            <a:r>
              <a:rPr lang="cs-CZ" sz="2700" dirty="0" smtClean="0"/>
              <a:t> plněním zastupitelným a nezastupitelným</a:t>
            </a:r>
          </a:p>
          <a:p>
            <a:pPr>
              <a:lnSpc>
                <a:spcPct val="90000"/>
              </a:lnSpc>
            </a:pPr>
            <a:r>
              <a:rPr lang="cs-CZ" sz="2700" dirty="0"/>
              <a:t>s</a:t>
            </a:r>
            <a:r>
              <a:rPr lang="cs-CZ" sz="2700" dirty="0" smtClean="0"/>
              <a:t> plněním </a:t>
            </a:r>
            <a:r>
              <a:rPr lang="cs-CZ" sz="2700" b="1" dirty="0" smtClean="0"/>
              <a:t>jednotlivě a </a:t>
            </a:r>
            <a:r>
              <a:rPr lang="cs-CZ" sz="2700" b="1" dirty="0" smtClean="0">
                <a:solidFill>
                  <a:srgbClr val="FF0000"/>
                </a:solidFill>
              </a:rPr>
              <a:t>druhově </a:t>
            </a:r>
            <a:r>
              <a:rPr lang="cs-CZ" sz="2700" dirty="0" smtClean="0">
                <a:solidFill>
                  <a:srgbClr val="FF0000"/>
                </a:solidFill>
              </a:rPr>
              <a:t>(§ 1929</a:t>
            </a:r>
            <a:r>
              <a:rPr lang="cs-CZ" sz="2700" dirty="0" smtClean="0"/>
              <a:t>) určeným  </a:t>
            </a:r>
          </a:p>
          <a:p>
            <a:pPr>
              <a:lnSpc>
                <a:spcPct val="90000"/>
              </a:lnSpc>
            </a:pPr>
            <a:r>
              <a:rPr lang="cs-CZ" sz="2700" dirty="0"/>
              <a:t>s</a:t>
            </a:r>
            <a:r>
              <a:rPr lang="cs-CZ" sz="2700" dirty="0" smtClean="0"/>
              <a:t> plněním </a:t>
            </a:r>
            <a:r>
              <a:rPr lang="cs-CZ" sz="2700" b="1" dirty="0" smtClean="0"/>
              <a:t>alternativně určeným </a:t>
            </a:r>
            <a:r>
              <a:rPr lang="cs-CZ" sz="2700" dirty="0" smtClean="0"/>
              <a:t>-</a:t>
            </a:r>
            <a:r>
              <a:rPr lang="cs-CZ" sz="2700" i="1" dirty="0" smtClean="0"/>
              <a:t> </a:t>
            </a:r>
            <a:r>
              <a:rPr lang="cs-CZ" sz="2700" dirty="0" smtClean="0"/>
              <a:t>§ 1926-1928 </a:t>
            </a:r>
          </a:p>
          <a:p>
            <a:pPr>
              <a:lnSpc>
                <a:spcPct val="90000"/>
              </a:lnSpc>
            </a:pPr>
            <a:r>
              <a:rPr lang="cs-CZ" sz="2700" b="1" dirty="0" smtClean="0"/>
              <a:t>alternativa </a:t>
            </a:r>
            <a:r>
              <a:rPr lang="cs-CZ" sz="2700" b="1" dirty="0" err="1" smtClean="0"/>
              <a:t>facultas</a:t>
            </a:r>
            <a:r>
              <a:rPr lang="cs-CZ" sz="2700" b="1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cs-CZ" sz="2700" b="1" dirty="0" err="1"/>
              <a:t>s</a:t>
            </a:r>
            <a:r>
              <a:rPr lang="cs-CZ" sz="2700" b="1" dirty="0" err="1" smtClean="0"/>
              <a:t>ynallagmatické</a:t>
            </a:r>
            <a:r>
              <a:rPr lang="cs-CZ" sz="2700" dirty="0" smtClean="0"/>
              <a:t> (např. § 1792) a </a:t>
            </a:r>
            <a:r>
              <a:rPr lang="cs-CZ" sz="2700" b="1" dirty="0" err="1" smtClean="0"/>
              <a:t>asynallagmatické</a:t>
            </a:r>
            <a:r>
              <a:rPr lang="cs-CZ" sz="2700" b="1" dirty="0" smtClean="0"/>
              <a:t> </a:t>
            </a:r>
            <a:r>
              <a:rPr lang="cs-CZ" sz="2700" dirty="0" smtClean="0"/>
              <a:t>(funkcionální </a:t>
            </a:r>
            <a:r>
              <a:rPr lang="cs-CZ" sz="2700" dirty="0" err="1" smtClean="0"/>
              <a:t>synallagma</a:t>
            </a:r>
            <a:r>
              <a:rPr lang="cs-CZ" sz="2700" dirty="0" smtClean="0"/>
              <a:t> - § 1911-1913)</a:t>
            </a:r>
          </a:p>
          <a:p>
            <a:pPr>
              <a:lnSpc>
                <a:spcPct val="90000"/>
              </a:lnSpc>
            </a:pPr>
            <a:r>
              <a:rPr lang="cs-CZ" sz="2700" b="1" dirty="0"/>
              <a:t>k</a:t>
            </a:r>
            <a:r>
              <a:rPr lang="cs-CZ" sz="2700" b="1" dirty="0" smtClean="0"/>
              <a:t>auzální </a:t>
            </a:r>
            <a:r>
              <a:rPr lang="cs-CZ" sz="2700" dirty="0" smtClean="0"/>
              <a:t>a </a:t>
            </a:r>
            <a:r>
              <a:rPr lang="cs-CZ" sz="2700" b="1" dirty="0" smtClean="0"/>
              <a:t>abstraktní</a:t>
            </a:r>
            <a:r>
              <a:rPr lang="cs-CZ" sz="2700" dirty="0" smtClean="0"/>
              <a:t> - § 1791: kauza – ekonomický důvod vzniku závazku nemusí být vyjádřen, věřitel je povinen prokázat)</a:t>
            </a:r>
          </a:p>
          <a:p>
            <a:pPr>
              <a:lnSpc>
                <a:spcPct val="90000"/>
              </a:lnSpc>
            </a:pPr>
            <a:endParaRPr lang="cs-CZ" sz="2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Třídění závazkových vztahů podle předmětu a obsahu </a:t>
            </a:r>
            <a:r>
              <a:rPr lang="cs-CZ" dirty="0" smtClean="0"/>
              <a:t>II</a:t>
            </a:r>
            <a:endParaRPr lang="cs-CZ" dirty="0"/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787009"/>
          </a:xfrm>
        </p:spPr>
        <p:txBody>
          <a:bodyPr/>
          <a:lstStyle/>
          <a:p>
            <a:r>
              <a:rPr lang="cs-CZ" dirty="0" smtClean="0"/>
              <a:t>S plněním </a:t>
            </a:r>
            <a:r>
              <a:rPr lang="cs-CZ" b="1" dirty="0" smtClean="0"/>
              <a:t>peněžitým a nepeněžitým</a:t>
            </a:r>
            <a:r>
              <a:rPr lang="cs-CZ" dirty="0" smtClean="0"/>
              <a:t> (peníze jako platidlo; např. § 1955 odst. 1 – místo plnění, § 1957 – doba splnění, § 1967 – předčasné plnění)</a:t>
            </a:r>
          </a:p>
          <a:p>
            <a:r>
              <a:rPr lang="cs-CZ" dirty="0" smtClean="0"/>
              <a:t>S plněním opakovaným (závazky trvající)</a:t>
            </a:r>
          </a:p>
          <a:p>
            <a:r>
              <a:rPr lang="cs-CZ" dirty="0" smtClean="0"/>
              <a:t>S plněním </a:t>
            </a:r>
            <a:r>
              <a:rPr lang="cs-CZ" b="1" dirty="0" smtClean="0"/>
              <a:t>částečným</a:t>
            </a:r>
            <a:r>
              <a:rPr lang="cs-CZ" dirty="0" smtClean="0"/>
              <a:t> - § 1930</a:t>
            </a:r>
          </a:p>
          <a:p>
            <a:r>
              <a:rPr lang="cs-CZ" dirty="0" smtClean="0"/>
              <a:t>S plněním </a:t>
            </a:r>
            <a:r>
              <a:rPr lang="cs-CZ" b="1" dirty="0" smtClean="0"/>
              <a:t>ve splátkách </a:t>
            </a:r>
            <a:r>
              <a:rPr lang="cs-CZ" dirty="0" smtClean="0"/>
              <a:t>– § 1931 ztráta výhody splátek, dále § 1966, </a:t>
            </a:r>
          </a:p>
          <a:p>
            <a:r>
              <a:rPr lang="cs-CZ" b="1" dirty="0" smtClean="0"/>
              <a:t>Jistina, úroky a náklady </a:t>
            </a:r>
            <a:r>
              <a:rPr lang="cs-CZ" dirty="0" smtClean="0"/>
              <a:t>spojené s uplatněním pohledávky - § 1932 </a:t>
            </a:r>
          </a:p>
          <a:p>
            <a:pPr lvl="1"/>
            <a:r>
              <a:rPr lang="cs-CZ" dirty="0" smtClean="0"/>
              <a:t>Blíže viz téma: Zánik závazků splněním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/>
          <a:lstStyle/>
          <a:p>
            <a:pPr eaLnBrk="1" hangingPunct="1"/>
            <a:r>
              <a:rPr lang="cs-CZ" dirty="0" smtClean="0"/>
              <a:t>Zásady, východiska a užití </a:t>
            </a:r>
            <a:r>
              <a:rPr lang="cs-CZ" dirty="0" err="1" smtClean="0"/>
              <a:t>záv.práva</a:t>
            </a:r>
            <a:r>
              <a:rPr lang="cs-CZ" dirty="0" smtClean="0"/>
              <a:t> 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6093296"/>
          </a:xfrm>
        </p:spPr>
        <p:txBody>
          <a:bodyPr/>
          <a:lstStyle/>
          <a:p>
            <a:pPr eaLnBrk="1" hangingPunct="1"/>
            <a:r>
              <a:rPr lang="cs-CZ" sz="2400" dirty="0" smtClean="0"/>
              <a:t>Jednotná úprava – </a:t>
            </a:r>
            <a:r>
              <a:rPr lang="cs-CZ" sz="2400" b="1" dirty="0" smtClean="0"/>
              <a:t>monistická</a:t>
            </a:r>
            <a:r>
              <a:rPr lang="cs-CZ" sz="2400" dirty="0" smtClean="0"/>
              <a:t> koncepce závazkového práva – </a:t>
            </a:r>
            <a:r>
              <a:rPr lang="cs-CZ" sz="2400" b="1" dirty="0" smtClean="0"/>
              <a:t>zvláštní</a:t>
            </a:r>
            <a:r>
              <a:rPr lang="cs-CZ" sz="2400" dirty="0" smtClean="0"/>
              <a:t> úprava:</a:t>
            </a:r>
          </a:p>
          <a:p>
            <a:pPr lvl="2"/>
            <a:r>
              <a:rPr lang="cs-CZ" dirty="0" smtClean="0"/>
              <a:t>Ochrana (institucionální) spotřebitele </a:t>
            </a:r>
            <a:r>
              <a:rPr lang="cs-CZ" dirty="0" smtClean="0"/>
              <a:t>(§ 419, § </a:t>
            </a:r>
            <a:r>
              <a:rPr lang="cs-CZ" dirty="0" smtClean="0"/>
              <a:t>1810-1867)</a:t>
            </a:r>
          </a:p>
          <a:p>
            <a:pPr lvl="2"/>
            <a:r>
              <a:rPr lang="cs-CZ" dirty="0" smtClean="0"/>
              <a:t>Zákaz zneužití (faktické) pozice silnější strany u podnikatele (§ 433)</a:t>
            </a:r>
          </a:p>
          <a:p>
            <a:pPr lvl="2"/>
            <a:r>
              <a:rPr lang="cs-CZ" dirty="0" smtClean="0"/>
              <a:t>Některé </a:t>
            </a:r>
            <a:r>
              <a:rPr lang="cs-CZ" dirty="0"/>
              <a:t>v</a:t>
            </a:r>
            <a:r>
              <a:rPr lang="cs-CZ" dirty="0" smtClean="0"/>
              <a:t>ztahy mezi podnikateli </a:t>
            </a:r>
            <a:r>
              <a:rPr lang="cs-CZ" dirty="0" smtClean="0"/>
              <a:t>(status podnikatele § 420-435, dále např</a:t>
            </a:r>
            <a:r>
              <a:rPr lang="cs-CZ" dirty="0" smtClean="0"/>
              <a:t>. § 1874 solidarita u B2B)</a:t>
            </a:r>
          </a:p>
          <a:p>
            <a:pPr eaLnBrk="1" hangingPunct="1"/>
            <a:r>
              <a:rPr lang="cs-CZ" sz="2400" dirty="0" smtClean="0"/>
              <a:t>Tendence k </a:t>
            </a:r>
            <a:r>
              <a:rPr lang="cs-CZ" sz="2400" b="1" dirty="0" smtClean="0"/>
              <a:t>europeizaci</a:t>
            </a:r>
            <a:r>
              <a:rPr lang="cs-CZ" sz="2400" dirty="0" smtClean="0"/>
              <a:t> (DZ k § 1721: inspirace Principy UNIDROIT, PECL, </a:t>
            </a:r>
            <a:r>
              <a:rPr lang="cs-CZ" sz="2400" dirty="0" err="1" smtClean="0"/>
              <a:t>Gandolphi</a:t>
            </a:r>
            <a:r>
              <a:rPr lang="cs-CZ" sz="2400" dirty="0" smtClean="0"/>
              <a:t> </a:t>
            </a:r>
            <a:r>
              <a:rPr lang="cs-CZ" sz="2400" dirty="0" err="1" smtClean="0"/>
              <a:t>Code</a:t>
            </a:r>
            <a:r>
              <a:rPr lang="cs-CZ" sz="2400" dirty="0" smtClean="0"/>
              <a:t> </a:t>
            </a:r>
            <a:r>
              <a:rPr lang="cs-CZ" sz="2400" dirty="0" err="1" smtClean="0"/>
              <a:t>européen</a:t>
            </a:r>
            <a:r>
              <a:rPr lang="cs-CZ" sz="2400" dirty="0" smtClean="0"/>
              <a:t> des </a:t>
            </a:r>
            <a:r>
              <a:rPr lang="cs-CZ" sz="2400" dirty="0" err="1" smtClean="0"/>
              <a:t>contracts</a:t>
            </a:r>
            <a:r>
              <a:rPr lang="cs-CZ" sz="2400" dirty="0" smtClean="0"/>
              <a:t>) – nikoli </a:t>
            </a:r>
            <a:r>
              <a:rPr lang="cs-CZ" sz="2400" dirty="0" smtClean="0"/>
              <a:t>DCFR </a:t>
            </a:r>
            <a:endParaRPr lang="cs-CZ" sz="2400" dirty="0" smtClean="0"/>
          </a:p>
          <a:p>
            <a:pPr eaLnBrk="1" hangingPunct="1"/>
            <a:r>
              <a:rPr lang="cs-CZ" sz="2400" dirty="0" smtClean="0"/>
              <a:t>Pojetí obligace dle </a:t>
            </a:r>
            <a:r>
              <a:rPr lang="cs-CZ" sz="2400" dirty="0" err="1" smtClean="0"/>
              <a:t>řím.práva</a:t>
            </a:r>
            <a:r>
              <a:rPr lang="cs-CZ" sz="2400" dirty="0" smtClean="0"/>
              <a:t> a dle § 488 OZ 64</a:t>
            </a:r>
            <a:endParaRPr lang="cs-CZ" sz="2400" dirty="0" smtClean="0">
              <a:latin typeface="Arial" charset="0"/>
            </a:endParaRPr>
          </a:p>
          <a:p>
            <a:pPr eaLnBrk="1" hangingPunct="1"/>
            <a:r>
              <a:rPr lang="cs-CZ" sz="2400" dirty="0" smtClean="0"/>
              <a:t>Převzat koncept Úmluvy OSN o mezinárodní koupi zboží – </a:t>
            </a:r>
            <a:r>
              <a:rPr lang="cs-CZ" sz="2400" dirty="0" err="1" smtClean="0"/>
              <a:t>ObchZ</a:t>
            </a:r>
            <a:endParaRPr lang="cs-CZ" sz="2400" dirty="0" smtClean="0"/>
          </a:p>
          <a:p>
            <a:pPr eaLnBrk="1" hangingPunct="1"/>
            <a:r>
              <a:rPr lang="cs-CZ" sz="2400" dirty="0" smtClean="0"/>
              <a:t>Zpřesnění terminologie (?)</a:t>
            </a:r>
          </a:p>
        </p:txBody>
      </p:sp>
    </p:spTree>
    <p:extLst>
      <p:ext uri="{BB962C8B-B14F-4D97-AF65-F5344CB8AC3E}">
        <p14:creationId xmlns:p14="http://schemas.microsoft.com/office/powerpoint/2010/main" val="3262994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Systematika závazkového práva </a:t>
            </a:r>
            <a:r>
              <a:rPr lang="cs-CZ" dirty="0" smtClean="0"/>
              <a:t>v občanském </a:t>
            </a:r>
            <a:r>
              <a:rPr lang="cs-CZ" dirty="0"/>
              <a:t>zákoníku </a:t>
            </a:r>
            <a:r>
              <a:rPr lang="cs-CZ" dirty="0" smtClean="0"/>
              <a:t>89/2012 Sb.</a:t>
            </a:r>
            <a:endParaRPr lang="cs-CZ" dirty="0"/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Část první – obecná část </a:t>
            </a:r>
          </a:p>
          <a:p>
            <a:r>
              <a:rPr lang="cs-CZ" dirty="0" smtClean="0"/>
              <a:t>Část druhá – rodinné právo</a:t>
            </a:r>
          </a:p>
          <a:p>
            <a:r>
              <a:rPr lang="cs-CZ" dirty="0" smtClean="0"/>
              <a:t>Část třetí – absolutní majetková práva</a:t>
            </a:r>
          </a:p>
          <a:p>
            <a:r>
              <a:rPr lang="cs-CZ" dirty="0" smtClean="0">
                <a:solidFill>
                  <a:schemeClr val="accent2"/>
                </a:solidFill>
              </a:rPr>
              <a:t>Část čtvrtá – relativní majetková práva</a:t>
            </a:r>
          </a:p>
          <a:p>
            <a:r>
              <a:rPr lang="cs-CZ" dirty="0" smtClean="0"/>
              <a:t>Část pátá ustanovení společná, přechodná a závěrečná (</a:t>
            </a:r>
            <a:r>
              <a:rPr lang="cs-CZ" dirty="0" smtClean="0">
                <a:solidFill>
                  <a:schemeClr val="accent2"/>
                </a:solidFill>
              </a:rPr>
              <a:t>zejm. § 3028/1,3, § 3029-3030, § 3073-3079</a:t>
            </a:r>
            <a:r>
              <a:rPr lang="cs-CZ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Systematika závazkového práva </a:t>
            </a:r>
            <a:r>
              <a:rPr lang="cs-CZ" dirty="0" smtClean="0"/>
              <a:t>v občanském zákoníku </a:t>
            </a:r>
            <a:endParaRPr lang="cs-CZ" dirty="0"/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939213" cy="5257800"/>
          </a:xfrm>
        </p:spPr>
        <p:txBody>
          <a:bodyPr/>
          <a:lstStyle/>
          <a:p>
            <a:r>
              <a:rPr lang="cs-CZ" sz="2800" dirty="0" smtClean="0"/>
              <a:t>Hlava I Obecná ustanovení o závazcích</a:t>
            </a:r>
          </a:p>
          <a:p>
            <a:pPr lvl="1"/>
            <a:r>
              <a:rPr lang="cs-CZ" dirty="0" smtClean="0"/>
              <a:t>Díl 1 Vznik závazků a jejich obsah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Díl 2 Smlouva</a:t>
            </a:r>
          </a:p>
          <a:p>
            <a:pPr lvl="1"/>
            <a:r>
              <a:rPr lang="cs-CZ" dirty="0" smtClean="0"/>
              <a:t>Díl 3 Obsah závazků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Díl 4 Zvláštní ustanovení o smlouvách uzavíraných se spotřebitelem</a:t>
            </a:r>
          </a:p>
          <a:p>
            <a:pPr lvl="1"/>
            <a:r>
              <a:rPr lang="cs-CZ" dirty="0" smtClean="0"/>
              <a:t>Díl 5 Společné dluhy a pohledávky</a:t>
            </a:r>
          </a:p>
          <a:p>
            <a:pPr lvl="1"/>
            <a:r>
              <a:rPr lang="cs-CZ" dirty="0" smtClean="0"/>
              <a:t>Díl 6 Změny závazků</a:t>
            </a:r>
          </a:p>
          <a:p>
            <a:pPr lvl="1"/>
            <a:r>
              <a:rPr lang="cs-CZ" dirty="0" smtClean="0"/>
              <a:t>Díl 7 Zánik závazků</a:t>
            </a:r>
          </a:p>
          <a:p>
            <a:pPr lvl="1"/>
            <a:r>
              <a:rPr lang="cs-CZ" dirty="0" smtClean="0"/>
              <a:t>Díl 8 Zajištění a </a:t>
            </a:r>
            <a:r>
              <a:rPr lang="cs-CZ" dirty="0" smtClean="0">
                <a:solidFill>
                  <a:srgbClr val="FF0000"/>
                </a:solidFill>
              </a:rPr>
              <a:t>utvrzení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smtClean="0"/>
              <a:t>závazků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Systematika závazkového práva podle </a:t>
            </a:r>
            <a:r>
              <a:rPr lang="cs-CZ" dirty="0" smtClean="0"/>
              <a:t>OZ </a:t>
            </a:r>
            <a:r>
              <a:rPr lang="cs-CZ" dirty="0"/>
              <a:t>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/>
              <a:t>Hlava II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Díl 1 </a:t>
            </a:r>
            <a:r>
              <a:rPr lang="cs-CZ" dirty="0">
                <a:solidFill>
                  <a:srgbClr val="FF0000"/>
                </a:solidFill>
              </a:rPr>
              <a:t>Převedení věci do vlastnictví jiného </a:t>
            </a:r>
            <a:r>
              <a:rPr lang="cs-CZ" dirty="0"/>
              <a:t>(darování, koupě, směna)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Díl 2 </a:t>
            </a:r>
            <a:r>
              <a:rPr lang="cs-CZ" dirty="0">
                <a:solidFill>
                  <a:srgbClr val="FF0000"/>
                </a:solidFill>
              </a:rPr>
              <a:t>Přenechání věci k užití jinému </a:t>
            </a:r>
            <a:r>
              <a:rPr lang="cs-CZ" dirty="0"/>
              <a:t>(</a:t>
            </a:r>
            <a:r>
              <a:rPr lang="cs-CZ" dirty="0" err="1">
                <a:solidFill>
                  <a:srgbClr val="FF0000"/>
                </a:solidFill>
              </a:rPr>
              <a:t>výprosa</a:t>
            </a:r>
            <a:r>
              <a:rPr lang="cs-CZ" dirty="0">
                <a:solidFill>
                  <a:srgbClr val="FF0000"/>
                </a:solidFill>
              </a:rPr>
              <a:t>,</a:t>
            </a:r>
            <a:r>
              <a:rPr lang="cs-CZ" dirty="0"/>
              <a:t> výpůjčka, nájem, </a:t>
            </a:r>
            <a:r>
              <a:rPr lang="cs-CZ" dirty="0">
                <a:solidFill>
                  <a:srgbClr val="FF0000"/>
                </a:solidFill>
              </a:rPr>
              <a:t>pacht, licence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zá</a:t>
            </a:r>
            <a:r>
              <a:rPr lang="cs-CZ" dirty="0"/>
              <a:t>půjčka, úvěr)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Díl 3 </a:t>
            </a:r>
            <a:r>
              <a:rPr lang="cs-CZ" dirty="0">
                <a:solidFill>
                  <a:srgbClr val="FF0000"/>
                </a:solidFill>
              </a:rPr>
              <a:t>Pracovní poměr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Díl 4 </a:t>
            </a:r>
            <a:r>
              <a:rPr lang="cs-CZ" dirty="0" smtClean="0">
                <a:solidFill>
                  <a:srgbClr val="FF0000"/>
                </a:solidFill>
              </a:rPr>
              <a:t>Závazky </a:t>
            </a:r>
            <a:r>
              <a:rPr lang="cs-CZ" dirty="0">
                <a:solidFill>
                  <a:srgbClr val="FF0000"/>
                </a:solidFill>
              </a:rPr>
              <a:t>ze schovacích smluv </a:t>
            </a:r>
            <a:r>
              <a:rPr lang="cs-CZ" dirty="0"/>
              <a:t>(úschova, skladování)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Díl 5 </a:t>
            </a:r>
            <a:r>
              <a:rPr lang="cs-CZ" dirty="0">
                <a:solidFill>
                  <a:srgbClr val="FF0000"/>
                </a:solidFill>
              </a:rPr>
              <a:t>Závazky ze smluv příkazního typu </a:t>
            </a:r>
            <a:r>
              <a:rPr lang="cs-CZ" dirty="0"/>
              <a:t>(příkaz, zprostředkování, komise, zasílatelství, obchodní zastoupení)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Systematika závazkového práva podle </a:t>
            </a:r>
            <a:r>
              <a:rPr lang="cs-CZ" dirty="0" smtClean="0"/>
              <a:t>OZ </a:t>
            </a:r>
            <a:r>
              <a:rPr lang="cs-CZ" dirty="0"/>
              <a:t>IV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Hlava II – pokračování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Díl 6 Zájezd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Díl 7 Závazky ze smluv o přepravě (přeprava osob a věcí, provoz dopravního prostředku)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Díl 8 Dílo (vč. </a:t>
            </a:r>
            <a:r>
              <a:rPr lang="cs-CZ" dirty="0" smtClean="0">
                <a:solidFill>
                  <a:srgbClr val="FF0000"/>
                </a:solidFill>
              </a:rPr>
              <a:t>stavba jako předmět díla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FF0000"/>
                </a:solidFill>
              </a:rPr>
              <a:t>díla s nehmotným výsledkem</a:t>
            </a:r>
            <a:r>
              <a:rPr lang="cs-CZ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Díl 9 </a:t>
            </a:r>
            <a:r>
              <a:rPr lang="cs-CZ" dirty="0" smtClean="0">
                <a:solidFill>
                  <a:srgbClr val="FF0000"/>
                </a:solidFill>
              </a:rPr>
              <a:t>Péče o zdraví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Díl 10 </a:t>
            </a:r>
            <a:r>
              <a:rPr lang="cs-CZ" dirty="0" smtClean="0">
                <a:solidFill>
                  <a:srgbClr val="FF0000"/>
                </a:solidFill>
              </a:rPr>
              <a:t>Kontrolní činnost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Díl 11 Účet, jednorázový vklad, akreditiv a inkaso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Systematika závazkového práva podle </a:t>
            </a:r>
            <a:r>
              <a:rPr lang="cs-CZ" dirty="0" smtClean="0"/>
              <a:t>OZ </a:t>
            </a:r>
            <a:r>
              <a:rPr lang="cs-CZ" dirty="0"/>
              <a:t>V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Hlava II – pokračování</a:t>
            </a:r>
          </a:p>
          <a:p>
            <a:pPr lvl="1"/>
            <a:r>
              <a:rPr lang="cs-CZ" dirty="0" smtClean="0"/>
              <a:t>Díl 12 </a:t>
            </a:r>
            <a:r>
              <a:rPr lang="cs-CZ" dirty="0" smtClean="0">
                <a:solidFill>
                  <a:srgbClr val="FF0000"/>
                </a:solidFill>
              </a:rPr>
              <a:t>Závazky ze zaopatřovacích smluv </a:t>
            </a:r>
            <a:r>
              <a:rPr lang="cs-CZ" dirty="0" smtClean="0"/>
              <a:t>(důchod, </a:t>
            </a:r>
            <a:r>
              <a:rPr lang="cs-CZ" dirty="0" smtClean="0">
                <a:solidFill>
                  <a:srgbClr val="FF0000"/>
                </a:solidFill>
              </a:rPr>
              <a:t>výměnek</a:t>
            </a:r>
            <a:r>
              <a:rPr lang="cs-CZ" dirty="0" smtClean="0">
                <a:latin typeface="Arial" charset="0"/>
              </a:rPr>
              <a:t>)</a:t>
            </a:r>
          </a:p>
          <a:p>
            <a:pPr lvl="1"/>
            <a:r>
              <a:rPr lang="cs-CZ" dirty="0" smtClean="0"/>
              <a:t>Díl 13 Společnost</a:t>
            </a:r>
          </a:p>
          <a:p>
            <a:pPr lvl="1"/>
            <a:r>
              <a:rPr lang="cs-CZ" dirty="0" smtClean="0"/>
              <a:t>Díl 14 Tichá společnost</a:t>
            </a:r>
          </a:p>
          <a:p>
            <a:pPr lvl="1"/>
            <a:r>
              <a:rPr lang="cs-CZ" dirty="0" smtClean="0"/>
              <a:t>Díl 15 </a:t>
            </a:r>
            <a:r>
              <a:rPr lang="cs-CZ" dirty="0" smtClean="0">
                <a:solidFill>
                  <a:srgbClr val="FF0000"/>
                </a:solidFill>
              </a:rPr>
              <a:t>Závazky z odvážných smluv </a:t>
            </a:r>
            <a:r>
              <a:rPr lang="cs-CZ" dirty="0" smtClean="0"/>
              <a:t>(pojištění, sázka, hra, </a:t>
            </a:r>
            <a:r>
              <a:rPr lang="cs-CZ" dirty="0" smtClean="0">
                <a:solidFill>
                  <a:srgbClr val="FF0000"/>
                </a:solidFill>
              </a:rPr>
              <a:t>los</a:t>
            </a:r>
            <a:r>
              <a:rPr lang="cs-CZ" dirty="0"/>
              <a:t>)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Díl 16 </a:t>
            </a:r>
            <a:r>
              <a:rPr lang="cs-CZ" dirty="0" smtClean="0">
                <a:solidFill>
                  <a:srgbClr val="FF0000"/>
                </a:solidFill>
              </a:rPr>
              <a:t>Závazky z právního jednání jedné osoby  </a:t>
            </a:r>
            <a:r>
              <a:rPr lang="cs-CZ" dirty="0" smtClean="0"/>
              <a:t>(veřejný příslib, </a:t>
            </a:r>
            <a:r>
              <a:rPr lang="cs-CZ" dirty="0" smtClean="0">
                <a:solidFill>
                  <a:srgbClr val="FF0000"/>
                </a:solidFill>
              </a:rPr>
              <a:t>slib odškodnění</a:t>
            </a:r>
            <a:r>
              <a:rPr lang="cs-CZ" dirty="0" smtClean="0"/>
              <a:t>)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Systematika závazkového práva podle </a:t>
            </a:r>
            <a:r>
              <a:rPr lang="cs-CZ" dirty="0" smtClean="0"/>
              <a:t>OZ 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Hlava III – Závazky </a:t>
            </a:r>
            <a:r>
              <a:rPr lang="cs-CZ" dirty="0" smtClean="0">
                <a:solidFill>
                  <a:srgbClr val="FF0000"/>
                </a:solidFill>
              </a:rPr>
              <a:t>z deliktů</a:t>
            </a:r>
          </a:p>
          <a:p>
            <a:pPr lvl="1"/>
            <a:r>
              <a:rPr lang="cs-CZ" dirty="0" smtClean="0"/>
              <a:t>Díl 1 Náhrada majetkové a nemajetkové újmy</a:t>
            </a:r>
          </a:p>
          <a:p>
            <a:pPr lvl="1"/>
            <a:r>
              <a:rPr lang="cs-CZ" dirty="0" smtClean="0"/>
              <a:t>Díl 2 Zneužití a omezení soutěže</a:t>
            </a:r>
          </a:p>
          <a:p>
            <a:pPr lvl="2"/>
            <a:r>
              <a:rPr lang="cs-CZ" dirty="0" smtClean="0"/>
              <a:t>Oddíl 2 Nekalá soutěž</a:t>
            </a:r>
          </a:p>
        </p:txBody>
      </p:sp>
    </p:spTree>
    <p:extLst>
      <p:ext uri="{BB962C8B-B14F-4D97-AF65-F5344CB8AC3E}">
        <p14:creationId xmlns:p14="http://schemas.microsoft.com/office/powerpoint/2010/main" val="289507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Systematika závazkového práva podle </a:t>
            </a:r>
            <a:r>
              <a:rPr lang="cs-CZ" dirty="0" smtClean="0"/>
              <a:t>OZ VII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Hlava IV </a:t>
            </a:r>
            <a:r>
              <a:rPr lang="cs-CZ" dirty="0" smtClean="0"/>
              <a:t>Závazky z jiných právních důvodů</a:t>
            </a:r>
          </a:p>
          <a:p>
            <a:pPr lvl="1"/>
            <a:r>
              <a:rPr lang="cs-CZ" dirty="0" smtClean="0"/>
              <a:t>Díl 1 Bezdůvodné obohacení</a:t>
            </a:r>
          </a:p>
          <a:p>
            <a:pPr lvl="1"/>
            <a:r>
              <a:rPr lang="cs-CZ" dirty="0" smtClean="0"/>
              <a:t>Díl 2 Nepřikázané jednatelství a </a:t>
            </a:r>
            <a:r>
              <a:rPr lang="cs-CZ" dirty="0" smtClean="0">
                <a:solidFill>
                  <a:srgbClr val="FF0000"/>
                </a:solidFill>
              </a:rPr>
              <a:t>upotřebení cizí věci k prospěchu jiného</a:t>
            </a:r>
          </a:p>
          <a:p>
            <a:pPr lvl="2"/>
            <a:r>
              <a:rPr lang="cs-CZ" dirty="0" smtClean="0"/>
              <a:t>Oddíl 1 Nepřikázané jednatelství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Oddíl 2 Upotřebení cizí věci k prospěchu jiného</a:t>
            </a:r>
          </a:p>
          <a:p>
            <a:pPr marL="1828800" lvl="4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(Řeší vypořádání mezi subjekty; vlastnictví řeší část třetí, např. § 1077: použití cizí věci na opravu jiné věci)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86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1372</Words>
  <Application>Microsoft Office PowerPoint</Application>
  <PresentationFormat>Předvádění na obrazovce (4:3)</PresentationFormat>
  <Paragraphs>171</Paragraphs>
  <Slides>19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Courier New</vt:lpstr>
      <vt:lpstr>Motiv systému Office</vt:lpstr>
      <vt:lpstr>Občanské právo </vt:lpstr>
      <vt:lpstr>Zásady, východiska a užití záv.práva </vt:lpstr>
      <vt:lpstr>Systematika závazkového práva v občanském zákoníku 89/2012 Sb.</vt:lpstr>
      <vt:lpstr>Systematika závazkového práva v občanském zákoníku </vt:lpstr>
      <vt:lpstr>Systematika závazkového práva podle OZ III</vt:lpstr>
      <vt:lpstr>Systematika závazkového práva podle OZ IV</vt:lpstr>
      <vt:lpstr>Systematika závazkového práva podle OZ V</vt:lpstr>
      <vt:lpstr>Systematika závazkového práva podle OZ VI</vt:lpstr>
      <vt:lpstr>Systematika závazkového práva podle OZ VII</vt:lpstr>
      <vt:lpstr>Podstata a právní povaha závazku</vt:lpstr>
      <vt:lpstr>Struktura závazkového vztahu</vt:lpstr>
      <vt:lpstr>Terminologie závazkového práva  v realitě  OZ</vt:lpstr>
      <vt:lpstr>Definice závazku a závazkového práva</vt:lpstr>
      <vt:lpstr>Důvody vzniku závazků</vt:lpstr>
      <vt:lpstr>Třídění závazkových vztahů v režimu občanského zákoníku</vt:lpstr>
      <vt:lpstr>Třídění závazků podle subjektů</vt:lpstr>
      <vt:lpstr>Závazky dílčí a solidární – shrnutí </vt:lpstr>
      <vt:lpstr>Třídění závazkových vztahů podle předmětu a obsahu I</vt:lpstr>
      <vt:lpstr>Třídění závazkových vztahů podle předmětu a obsahu II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Nový občanský zákoník</dc:title>
  <dc:creator>1412</dc:creator>
  <cp:lastModifiedBy>Jan Hurdík</cp:lastModifiedBy>
  <cp:revision>63</cp:revision>
  <dcterms:created xsi:type="dcterms:W3CDTF">2012-02-10T12:43:32Z</dcterms:created>
  <dcterms:modified xsi:type="dcterms:W3CDTF">2020-02-25T11:54:43Z</dcterms:modified>
</cp:coreProperties>
</file>