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2" r:id="rId7"/>
    <p:sldId id="263" r:id="rId8"/>
    <p:sldId id="265" r:id="rId9"/>
    <p:sldId id="266" r:id="rId10"/>
    <p:sldId id="267" r:id="rId11"/>
    <p:sldId id="268" r:id="rId12"/>
    <p:sldId id="278" r:id="rId13"/>
    <p:sldId id="269" r:id="rId14"/>
    <p:sldId id="270" r:id="rId15"/>
    <p:sldId id="301" r:id="rId16"/>
    <p:sldId id="271" r:id="rId17"/>
    <p:sldId id="272" r:id="rId18"/>
    <p:sldId id="273" r:id="rId19"/>
    <p:sldId id="274" r:id="rId20"/>
    <p:sldId id="275" r:id="rId21"/>
    <p:sldId id="276" r:id="rId22"/>
    <p:sldId id="277" r:id="rId23"/>
    <p:sldId id="279" r:id="rId24"/>
    <p:sldId id="280" r:id="rId25"/>
    <p:sldId id="302" r:id="rId26"/>
    <p:sldId id="281" r:id="rId27"/>
    <p:sldId id="282" r:id="rId28"/>
    <p:sldId id="283" r:id="rId29"/>
    <p:sldId id="284" r:id="rId30"/>
    <p:sldId id="285" r:id="rId31"/>
    <p:sldId id="286" r:id="rId32"/>
    <p:sldId id="287" r:id="rId33"/>
    <p:sldId id="288" r:id="rId34"/>
    <p:sldId id="303" r:id="rId35"/>
    <p:sldId id="289" r:id="rId36"/>
    <p:sldId id="290" r:id="rId37"/>
    <p:sldId id="291" r:id="rId38"/>
    <p:sldId id="292" r:id="rId39"/>
    <p:sldId id="304" r:id="rId40"/>
    <p:sldId id="293" r:id="rId41"/>
    <p:sldId id="294" r:id="rId42"/>
    <p:sldId id="295" r:id="rId43"/>
    <p:sldId id="296" r:id="rId44"/>
    <p:sldId id="299" r:id="rId45"/>
    <p:sldId id="297" r:id="rId46"/>
    <p:sldId id="298" r:id="rId47"/>
    <p:sldId id="300"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cs-CZ" smtClean="0"/>
              <a:t>Kliknutím lze upravit styl.</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A98AF03-7270-45C2-A683-C5E353EF01A5}" type="datetime4">
              <a:rPr lang="en-US" smtClean="0"/>
              <a:pPr/>
              <a:t>March 10, 2020</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March 10,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cs-CZ" smtClean="0"/>
              <a:t>Kliknutím lze upravit styl.</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March 10,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05A93482-8E69-40F7-BCAD-5662A6CADB27}" type="datetime4">
              <a:rPr lang="en-US" smtClean="0"/>
              <a:pPr/>
              <a:t>March 10,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BB7EAE1-CAAC-4AEF-919E-158692B1E55E}" type="datetime4">
              <a:rPr lang="en-US" smtClean="0"/>
              <a:pPr/>
              <a:t>March 10,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5" name="Date Placeholder 4"/>
          <p:cNvSpPr>
            <a:spLocks noGrp="1"/>
          </p:cNvSpPr>
          <p:nvPr>
            <p:ph type="dt" sz="half" idx="10"/>
          </p:nvPr>
        </p:nvSpPr>
        <p:spPr/>
        <p:txBody>
          <a:bodyPr/>
          <a:lstStyle/>
          <a:p>
            <a:fld id="{9525A706-D8F2-4D1A-855A-CADC92600C26}" type="datetime4">
              <a:rPr lang="en-US" smtClean="0"/>
              <a:pPr/>
              <a:t>March 10,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March 10,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March 10, 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March 10,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FC49BF1-FCD3-4395-8FF6-0047AF66228E}" type="datetime4">
              <a:rPr lang="en-US" smtClean="0"/>
              <a:pPr/>
              <a:t>March 10, 2020</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cs-CZ" smtClean="0"/>
              <a:t>Kliknutím lze upravit styl.</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cs-CZ" smtClean="0"/>
              <a:t>Kliknutím lze upravit styl.</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CA861222-2C8B-4501-BE87-6797EC025925}" type="datetime4">
              <a:rPr lang="en-US" smtClean="0"/>
              <a:pPr/>
              <a:t>March 10, 2020</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March 10, 2020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cs-CZ" spc="-1" dirty="0">
                <a:latin typeface="Arial"/>
                <a:ea typeface="DejaVu Sans"/>
              </a:rPr>
              <a:t>Závazkové právo – </a:t>
            </a:r>
            <a:r>
              <a:rPr lang="cs-CZ" spc="-1" dirty="0" smtClean="0">
                <a:latin typeface="Arial"/>
                <a:ea typeface="DejaVu Sans"/>
              </a:rPr>
              <a:t>obsah závazků</a:t>
            </a:r>
            <a:r>
              <a:rPr lang="cs-CZ" spc="-1" dirty="0">
                <a:latin typeface="Arial"/>
              </a:rPr>
              <a:t/>
            </a:r>
            <a:br>
              <a:rPr lang="cs-CZ" spc="-1" dirty="0">
                <a:latin typeface="Arial"/>
              </a:rPr>
            </a:br>
            <a:endParaRPr lang="cs-CZ" dirty="0"/>
          </a:p>
        </p:txBody>
      </p:sp>
      <p:sp>
        <p:nvSpPr>
          <p:cNvPr id="3" name="Podnadpis 2"/>
          <p:cNvSpPr>
            <a:spLocks noGrp="1"/>
          </p:cNvSpPr>
          <p:nvPr>
            <p:ph type="subTitle" idx="1"/>
          </p:nvPr>
        </p:nvSpPr>
        <p:spPr/>
        <p:txBody>
          <a:bodyPr/>
          <a:lstStyle/>
          <a:p>
            <a:r>
              <a:rPr lang="cs-CZ" dirty="0" smtClean="0"/>
              <a:t>Vybrané instituty</a:t>
            </a:r>
          </a:p>
          <a:p>
            <a:endParaRPr lang="cs-CZ" dirty="0"/>
          </a:p>
        </p:txBody>
      </p:sp>
      <p:sp>
        <p:nvSpPr>
          <p:cNvPr id="4" name="Zástupný symbol pro datum 3"/>
          <p:cNvSpPr>
            <a:spLocks noGrp="1"/>
          </p:cNvSpPr>
          <p:nvPr>
            <p:ph type="dt" sz="half" idx="10"/>
          </p:nvPr>
        </p:nvSpPr>
        <p:spPr/>
        <p:txBody>
          <a:bodyPr/>
          <a:lstStyle/>
          <a:p>
            <a:r>
              <a:rPr lang="cs-CZ" dirty="0" smtClean="0"/>
              <a:t>11. 3. 2020 </a:t>
            </a:r>
            <a:endParaRPr lang="en-US" dirty="0"/>
          </a:p>
        </p:txBody>
      </p:sp>
      <p:sp>
        <p:nvSpPr>
          <p:cNvPr id="5" name="Zástupný symbol pro zápatí 4"/>
          <p:cNvSpPr>
            <a:spLocks noGrp="1"/>
          </p:cNvSpPr>
          <p:nvPr>
            <p:ph type="ftr" sz="quarter" idx="11"/>
          </p:nvPr>
        </p:nvSpPr>
        <p:spPr/>
        <p:txBody>
          <a:bodyPr/>
          <a:lstStyle/>
          <a:p>
            <a:r>
              <a:rPr lang="cs-CZ" dirty="0"/>
              <a:t>Michal </a:t>
            </a:r>
            <a:r>
              <a:rPr lang="cs-CZ" dirty="0" err="1"/>
              <a:t>janoušek</a:t>
            </a:r>
            <a:endParaRPr lang="cs-CZ" dirty="0"/>
          </a:p>
          <a:p>
            <a:endParaRPr lang="en-US"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a:t>
            </a:fld>
            <a:endParaRPr lang="en-US" dirty="0"/>
          </a:p>
        </p:txBody>
      </p:sp>
    </p:spTree>
    <p:extLst>
      <p:ext uri="{BB962C8B-B14F-4D97-AF65-F5344CB8AC3E}">
        <p14:creationId xmlns:p14="http://schemas.microsoft.com/office/powerpoint/2010/main" val="5496652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2564904"/>
            <a:ext cx="7024744" cy="1143000"/>
          </a:xfrm>
        </p:spPr>
        <p:txBody>
          <a:bodyPr>
            <a:normAutofit/>
          </a:bodyPr>
          <a:lstStyle/>
          <a:p>
            <a:pPr algn="ctr"/>
            <a:r>
              <a:rPr lang="cs-CZ" b="1" spc="-1" dirty="0" smtClean="0">
                <a:latin typeface="+mn-lt"/>
                <a:ea typeface="DejaVu Sans"/>
              </a:rPr>
              <a:t>III. </a:t>
            </a:r>
            <a:r>
              <a:rPr lang="cs-CZ" b="1" spc="-1" dirty="0">
                <a:latin typeface="+mn-lt"/>
                <a:ea typeface="DejaVu Sans"/>
              </a:rPr>
              <a:t>Obsah </a:t>
            </a:r>
            <a:r>
              <a:rPr lang="cs-CZ" b="1" spc="-1" dirty="0" smtClean="0">
                <a:latin typeface="+mn-lt"/>
                <a:ea typeface="DejaVu Sans"/>
              </a:rPr>
              <a:t>závazků</a:t>
            </a:r>
            <a:endParaRPr lang="cs-CZ" dirty="0">
              <a:latin typeface="+mn-lt"/>
            </a:endParaRPr>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10</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971600" y="836712"/>
            <a:ext cx="6777317" cy="5688632"/>
          </a:xfrm>
        </p:spPr>
        <p:txBody>
          <a:bodyPr>
            <a:normAutofit fontScale="47500" lnSpcReduction="20000"/>
          </a:bodyPr>
          <a:lstStyle/>
          <a:p>
            <a:pPr marL="98630" indent="0" algn="just">
              <a:spcBef>
                <a:spcPts val="1286"/>
              </a:spcBef>
              <a:buClr>
                <a:srgbClr val="000000"/>
              </a:buClr>
              <a:buSzPct val="45000"/>
              <a:buNone/>
            </a:pPr>
            <a:r>
              <a:rPr lang="cs-CZ" sz="2900" b="1" u="sng" spc="-1" dirty="0">
                <a:solidFill>
                  <a:srgbClr val="000000"/>
                </a:solidFill>
                <a:ea typeface="DejaVu Sans"/>
              </a:rPr>
              <a:t>Každý závazek </a:t>
            </a:r>
            <a:r>
              <a:rPr lang="cs-CZ" sz="2900" b="1" u="sng" spc="-1" dirty="0" smtClean="0">
                <a:solidFill>
                  <a:srgbClr val="000000"/>
                </a:solidFill>
                <a:ea typeface="DejaVu Sans"/>
              </a:rPr>
              <a:t>je složen z: </a:t>
            </a:r>
          </a:p>
          <a:p>
            <a:pPr marL="98630" indent="0" algn="just">
              <a:spcBef>
                <a:spcPts val="1286"/>
              </a:spcBef>
              <a:buClr>
                <a:srgbClr val="000000"/>
              </a:buClr>
              <a:buSzPct val="45000"/>
              <a:buNone/>
            </a:pPr>
            <a:r>
              <a:rPr lang="cs-CZ" b="1" spc="-1" dirty="0" smtClean="0">
                <a:solidFill>
                  <a:srgbClr val="000000"/>
                </a:solidFill>
                <a:ea typeface="DejaVu Sans"/>
              </a:rPr>
              <a:t>1) obsahu,</a:t>
            </a:r>
          </a:p>
          <a:p>
            <a:pPr marL="98630" indent="0" algn="just">
              <a:spcBef>
                <a:spcPts val="1286"/>
              </a:spcBef>
              <a:buClr>
                <a:srgbClr val="000000"/>
              </a:buClr>
              <a:buSzPct val="45000"/>
              <a:buNone/>
            </a:pPr>
            <a:r>
              <a:rPr lang="cs-CZ" b="1" spc="-1" dirty="0" smtClean="0">
                <a:solidFill>
                  <a:srgbClr val="000000"/>
                </a:solidFill>
                <a:ea typeface="DejaVu Sans"/>
              </a:rPr>
              <a:t>2</a:t>
            </a:r>
            <a:r>
              <a:rPr lang="cs-CZ" b="1" spc="-1" dirty="0">
                <a:solidFill>
                  <a:srgbClr val="000000"/>
                </a:solidFill>
                <a:ea typeface="DejaVu Sans"/>
              </a:rPr>
              <a:t>) p</a:t>
            </a:r>
            <a:r>
              <a:rPr lang="cs-CZ" b="1" spc="-1" dirty="0" smtClean="0">
                <a:solidFill>
                  <a:srgbClr val="000000"/>
                </a:solidFill>
                <a:ea typeface="DejaVu Sans"/>
              </a:rPr>
              <a:t>ředmětu</a:t>
            </a:r>
          </a:p>
          <a:p>
            <a:pPr marL="98630" indent="0" algn="just">
              <a:spcBef>
                <a:spcPts val="1286"/>
              </a:spcBef>
              <a:buClr>
                <a:srgbClr val="000000"/>
              </a:buClr>
              <a:buSzPct val="45000"/>
              <a:buNone/>
            </a:pPr>
            <a:r>
              <a:rPr lang="cs-CZ" b="1" spc="-1" dirty="0" smtClean="0">
                <a:solidFill>
                  <a:srgbClr val="000000"/>
                </a:solidFill>
                <a:ea typeface="DejaVu Sans"/>
              </a:rPr>
              <a:t>3</a:t>
            </a:r>
            <a:r>
              <a:rPr lang="cs-CZ" b="1" spc="-1" dirty="0">
                <a:solidFill>
                  <a:srgbClr val="000000"/>
                </a:solidFill>
                <a:ea typeface="DejaVu Sans"/>
              </a:rPr>
              <a:t>) </a:t>
            </a:r>
            <a:r>
              <a:rPr lang="cs-CZ" b="1" spc="-1" dirty="0" smtClean="0">
                <a:solidFill>
                  <a:srgbClr val="000000"/>
                </a:solidFill>
                <a:ea typeface="DejaVu Sans"/>
              </a:rPr>
              <a:t>subjektů</a:t>
            </a:r>
            <a:r>
              <a:rPr lang="cs-CZ" spc="-1" dirty="0" smtClean="0">
                <a:solidFill>
                  <a:srgbClr val="000000"/>
                </a:solidFill>
                <a:ea typeface="DejaVu Sans"/>
              </a:rPr>
              <a:t> </a:t>
            </a:r>
            <a:r>
              <a:rPr lang="cs-CZ" spc="-1" dirty="0">
                <a:solidFill>
                  <a:srgbClr val="000000"/>
                </a:solidFill>
                <a:ea typeface="DejaVu Sans"/>
              </a:rPr>
              <a:t>(NS 32 Odo 976/2003 subjekty řadí k obsahu závazku)</a:t>
            </a:r>
            <a:endParaRPr lang="cs-CZ" spc="-1" dirty="0"/>
          </a:p>
          <a:p>
            <a:pPr marL="441530" indent="-342900" algn="just">
              <a:spcBef>
                <a:spcPts val="1286"/>
              </a:spcBef>
              <a:buSzPct val="45000"/>
            </a:pPr>
            <a:r>
              <a:rPr lang="cs-CZ" spc="-1" dirty="0" smtClean="0">
                <a:solidFill>
                  <a:srgbClr val="000000"/>
                </a:solidFill>
                <a:ea typeface="DejaVu Sans"/>
              </a:rPr>
              <a:t>Obsahem </a:t>
            </a:r>
            <a:r>
              <a:rPr lang="cs-CZ" spc="-1" dirty="0">
                <a:solidFill>
                  <a:srgbClr val="000000"/>
                </a:solidFill>
                <a:ea typeface="DejaVu Sans"/>
              </a:rPr>
              <a:t>závazku je </a:t>
            </a:r>
            <a:r>
              <a:rPr lang="cs-CZ" spc="-1" dirty="0" smtClean="0">
                <a:solidFill>
                  <a:srgbClr val="000000"/>
                </a:solidFill>
                <a:ea typeface="DejaVu Sans"/>
              </a:rPr>
              <a:t>vždy určitá povinnost </a:t>
            </a:r>
            <a:r>
              <a:rPr lang="cs-CZ" spc="-1" dirty="0">
                <a:solidFill>
                  <a:srgbClr val="000000"/>
                </a:solidFill>
                <a:ea typeface="DejaVu Sans"/>
              </a:rPr>
              <a:t>dlužníka </a:t>
            </a:r>
            <a:r>
              <a:rPr lang="cs-CZ" spc="-1" dirty="0" smtClean="0">
                <a:solidFill>
                  <a:srgbClr val="000000"/>
                </a:solidFill>
                <a:ea typeface="DejaVu Sans"/>
              </a:rPr>
              <a:t>k plnění </a:t>
            </a:r>
            <a:r>
              <a:rPr lang="cs-CZ" spc="-1" dirty="0">
                <a:solidFill>
                  <a:srgbClr val="000000"/>
                </a:solidFill>
                <a:ea typeface="DejaVu Sans"/>
              </a:rPr>
              <a:t>(forma plnění = </a:t>
            </a:r>
            <a:r>
              <a:rPr lang="cs-CZ" u="sng" spc="-1" dirty="0">
                <a:solidFill>
                  <a:srgbClr val="000000"/>
                </a:solidFill>
                <a:ea typeface="DejaVu Sans"/>
              </a:rPr>
              <a:t>dare</a:t>
            </a:r>
            <a:r>
              <a:rPr lang="cs-CZ" spc="-1" dirty="0">
                <a:solidFill>
                  <a:srgbClr val="000000"/>
                </a:solidFill>
                <a:ea typeface="DejaVu Sans"/>
              </a:rPr>
              <a:t>, </a:t>
            </a:r>
            <a:r>
              <a:rPr lang="cs-CZ" u="sng" spc="-1" dirty="0" err="1">
                <a:solidFill>
                  <a:srgbClr val="000000"/>
                </a:solidFill>
                <a:ea typeface="DejaVu Sans"/>
              </a:rPr>
              <a:t>facere</a:t>
            </a:r>
            <a:r>
              <a:rPr lang="cs-CZ" spc="-1" dirty="0">
                <a:solidFill>
                  <a:srgbClr val="000000"/>
                </a:solidFill>
                <a:ea typeface="DejaVu Sans"/>
              </a:rPr>
              <a:t>, </a:t>
            </a:r>
            <a:r>
              <a:rPr lang="cs-CZ" u="sng" spc="-1" dirty="0" err="1">
                <a:solidFill>
                  <a:srgbClr val="000000"/>
                </a:solidFill>
                <a:ea typeface="DejaVu Sans"/>
              </a:rPr>
              <a:t>omittere</a:t>
            </a:r>
            <a:r>
              <a:rPr lang="cs-CZ" spc="-1" dirty="0">
                <a:solidFill>
                  <a:srgbClr val="000000"/>
                </a:solidFill>
                <a:ea typeface="DejaVu Sans"/>
              </a:rPr>
              <a:t>, </a:t>
            </a:r>
            <a:r>
              <a:rPr lang="cs-CZ" u="sng" spc="-1" dirty="0" err="1">
                <a:solidFill>
                  <a:srgbClr val="000000"/>
                </a:solidFill>
                <a:ea typeface="DejaVu Sans"/>
              </a:rPr>
              <a:t>pati</a:t>
            </a:r>
            <a:r>
              <a:rPr lang="cs-CZ" spc="-1" dirty="0">
                <a:solidFill>
                  <a:srgbClr val="000000"/>
                </a:solidFill>
                <a:ea typeface="DejaVu Sans"/>
              </a:rPr>
              <a:t>) a oprávněním věřitele toto plnění požadovat</a:t>
            </a:r>
            <a:endParaRPr lang="cs-CZ" spc="-1" dirty="0"/>
          </a:p>
          <a:p>
            <a:pPr marL="441530" indent="-342900" algn="just">
              <a:spcBef>
                <a:spcPts val="1286"/>
              </a:spcBef>
              <a:buSzPct val="45000"/>
            </a:pPr>
            <a:r>
              <a:rPr lang="cs-CZ" spc="-1" dirty="0">
                <a:solidFill>
                  <a:srgbClr val="000000"/>
                </a:solidFill>
                <a:ea typeface="DejaVu Sans"/>
              </a:rPr>
              <a:t>Obsahem závazku může být </a:t>
            </a:r>
            <a:r>
              <a:rPr lang="cs-CZ" spc="-1" dirty="0" smtClean="0">
                <a:solidFill>
                  <a:srgbClr val="000000"/>
                </a:solidFill>
                <a:ea typeface="DejaVu Sans"/>
              </a:rPr>
              <a:t>aktivní </a:t>
            </a:r>
            <a:r>
              <a:rPr lang="cs-CZ" spc="-1" dirty="0">
                <a:solidFill>
                  <a:srgbClr val="000000"/>
                </a:solidFill>
                <a:ea typeface="DejaVu Sans"/>
              </a:rPr>
              <a:t>jednání (dare – dání, </a:t>
            </a:r>
            <a:r>
              <a:rPr lang="cs-CZ" spc="-1" dirty="0" err="1">
                <a:solidFill>
                  <a:srgbClr val="000000"/>
                </a:solidFill>
                <a:ea typeface="DejaVu Sans"/>
              </a:rPr>
              <a:t>facere</a:t>
            </a:r>
            <a:r>
              <a:rPr lang="cs-CZ" spc="-1" dirty="0">
                <a:solidFill>
                  <a:srgbClr val="000000"/>
                </a:solidFill>
                <a:ea typeface="DejaVu Sans"/>
              </a:rPr>
              <a:t> – konání) nebo pasivní jednání (</a:t>
            </a:r>
            <a:r>
              <a:rPr lang="cs-CZ" spc="-1" dirty="0" err="1">
                <a:solidFill>
                  <a:srgbClr val="000000"/>
                </a:solidFill>
                <a:ea typeface="DejaVu Sans"/>
              </a:rPr>
              <a:t>omittere</a:t>
            </a:r>
            <a:r>
              <a:rPr lang="cs-CZ" spc="-1" dirty="0">
                <a:solidFill>
                  <a:srgbClr val="000000"/>
                </a:solidFill>
                <a:ea typeface="DejaVu Sans"/>
              </a:rPr>
              <a:t> – zdržení se, </a:t>
            </a:r>
            <a:r>
              <a:rPr lang="cs-CZ" spc="-1" dirty="0" err="1">
                <a:solidFill>
                  <a:srgbClr val="000000"/>
                </a:solidFill>
                <a:ea typeface="DejaVu Sans"/>
              </a:rPr>
              <a:t>pati</a:t>
            </a:r>
            <a:r>
              <a:rPr lang="cs-CZ" spc="-1" dirty="0">
                <a:solidFill>
                  <a:srgbClr val="000000"/>
                </a:solidFill>
                <a:ea typeface="DejaVu Sans"/>
              </a:rPr>
              <a:t> – strpění)</a:t>
            </a:r>
            <a:endParaRPr lang="cs-CZ" spc="-1" dirty="0"/>
          </a:p>
          <a:p>
            <a:pPr marL="441530" indent="-342900" algn="just">
              <a:spcBef>
                <a:spcPts val="1286"/>
              </a:spcBef>
              <a:buSzPct val="45000"/>
            </a:pPr>
            <a:r>
              <a:rPr lang="cs-CZ" b="1" spc="-1" dirty="0" smtClean="0">
                <a:solidFill>
                  <a:srgbClr val="000000"/>
                </a:solidFill>
                <a:ea typeface="DejaVu Sans"/>
              </a:rPr>
              <a:t>Dare</a:t>
            </a:r>
            <a:r>
              <a:rPr lang="cs-CZ" spc="-1" dirty="0" smtClean="0">
                <a:solidFill>
                  <a:srgbClr val="000000"/>
                </a:solidFill>
                <a:ea typeface="DejaVu Sans"/>
              </a:rPr>
              <a:t> </a:t>
            </a:r>
            <a:r>
              <a:rPr lang="cs-CZ" spc="-1" dirty="0">
                <a:solidFill>
                  <a:srgbClr val="000000"/>
                </a:solidFill>
                <a:ea typeface="DejaVu Sans"/>
              </a:rPr>
              <a:t>– poskytnutí vlastnického, užívacího, požívacího a jiného práva k věci</a:t>
            </a:r>
            <a:endParaRPr lang="cs-CZ" spc="-1" dirty="0"/>
          </a:p>
          <a:p>
            <a:pPr marL="441530" indent="-342900" algn="just">
              <a:spcBef>
                <a:spcPts val="1286"/>
              </a:spcBef>
              <a:buSzPct val="45000"/>
            </a:pPr>
            <a:r>
              <a:rPr lang="cs-CZ" b="1" spc="-1" dirty="0" err="1">
                <a:solidFill>
                  <a:srgbClr val="000000"/>
                </a:solidFill>
                <a:ea typeface="DejaVu Sans"/>
              </a:rPr>
              <a:t>Facere</a:t>
            </a:r>
            <a:r>
              <a:rPr lang="cs-CZ" spc="-1" dirty="0">
                <a:solidFill>
                  <a:srgbClr val="000000"/>
                </a:solidFill>
                <a:ea typeface="DejaVu Sans"/>
              </a:rPr>
              <a:t> – jiné jednání v podobě činnosti ve prospěch věřitele (např. obstarání záležitosti příkazce příkazní smlouvou podle § 2430 OZ; zprostředkování uzavření smlouvy s třetí osobou ve prospěch zájemce podle § 2445 OZ)</a:t>
            </a:r>
            <a:endParaRPr lang="cs-CZ" spc="-1" dirty="0"/>
          </a:p>
          <a:p>
            <a:pPr marL="441530" indent="-342900" algn="just">
              <a:spcBef>
                <a:spcPts val="1286"/>
              </a:spcBef>
              <a:buSzPct val="45000"/>
            </a:pPr>
            <a:r>
              <a:rPr lang="cs-CZ" b="1" spc="-1" dirty="0" err="1">
                <a:solidFill>
                  <a:srgbClr val="000000"/>
                </a:solidFill>
                <a:ea typeface="DejaVu Sans"/>
              </a:rPr>
              <a:t>Omittere</a:t>
            </a:r>
            <a:r>
              <a:rPr lang="cs-CZ" spc="-1" dirty="0">
                <a:solidFill>
                  <a:srgbClr val="000000"/>
                </a:solidFill>
                <a:ea typeface="DejaVu Sans"/>
              </a:rPr>
              <a:t> – opomenutí jednání, k němuž by jinak byl dlužník oprávněn, kdyby takovou povinnost neměl [např. povinnost pronajímatele zajistit nájemci nerušené užívání věci po dobu nájmu podle § 2205 písm. c) OZ]  </a:t>
            </a:r>
            <a:endParaRPr lang="cs-CZ" spc="-1" dirty="0"/>
          </a:p>
          <a:p>
            <a:pPr marL="441530" indent="-342900" algn="just">
              <a:spcBef>
                <a:spcPts val="1286"/>
              </a:spcBef>
              <a:buSzPct val="45000"/>
            </a:pPr>
            <a:r>
              <a:rPr lang="cs-CZ" b="1" spc="-1" dirty="0" err="1">
                <a:solidFill>
                  <a:srgbClr val="000000"/>
                </a:solidFill>
                <a:ea typeface="DejaVu Sans"/>
              </a:rPr>
              <a:t>Pati</a:t>
            </a:r>
            <a:r>
              <a:rPr lang="cs-CZ" spc="-1" dirty="0">
                <a:solidFill>
                  <a:srgbClr val="000000"/>
                </a:solidFill>
                <a:ea typeface="DejaVu Sans"/>
              </a:rPr>
              <a:t> – pasivita dlužníka ve vztahu k oprávněnému, kterou by jinak nemusel snášet (pozemkové služebnosti – cesty, stezky, jízdy, braní vody apod., povinnost nájemce strpět úpravu bytu nebo domu pronajímatelem či třetí osobou, bez většího nepohodlí pro něj podle § 2259 OZ)</a:t>
            </a:r>
            <a:endParaRPr lang="cs-CZ" spc="-1" dirty="0"/>
          </a:p>
          <a:p>
            <a:pPr marL="441530" indent="-342900" algn="just">
              <a:spcBef>
                <a:spcPts val="1286"/>
              </a:spcBef>
              <a:buSzPct val="45000"/>
            </a:pPr>
            <a:r>
              <a:rPr lang="cs-CZ" spc="-1" dirty="0">
                <a:solidFill>
                  <a:srgbClr val="000000"/>
                </a:solidFill>
                <a:ea typeface="DejaVu Sans"/>
              </a:rPr>
              <a:t>Součástí závazku není zpravidla jedna </a:t>
            </a:r>
            <a:r>
              <a:rPr lang="cs-CZ" spc="-1" dirty="0" smtClean="0">
                <a:solidFill>
                  <a:srgbClr val="000000"/>
                </a:solidFill>
                <a:ea typeface="DejaVu Sans"/>
              </a:rPr>
              <a:t>povinnost/oprávnění</a:t>
            </a:r>
            <a:r>
              <a:rPr lang="cs-CZ" spc="-1" dirty="0">
                <a:solidFill>
                  <a:srgbClr val="000000"/>
                </a:solidFill>
                <a:ea typeface="DejaVu Sans"/>
              </a:rPr>
              <a:t>, nýbrž několik = typické pro </a:t>
            </a:r>
            <a:r>
              <a:rPr lang="cs-CZ" spc="-1" dirty="0" err="1">
                <a:solidFill>
                  <a:srgbClr val="000000"/>
                </a:solidFill>
                <a:ea typeface="DejaVu Sans"/>
              </a:rPr>
              <a:t>synallagmatické</a:t>
            </a:r>
            <a:r>
              <a:rPr lang="cs-CZ" spc="-1" dirty="0">
                <a:solidFill>
                  <a:srgbClr val="000000"/>
                </a:solidFill>
                <a:ea typeface="DejaVu Sans"/>
              </a:rPr>
              <a:t> </a:t>
            </a:r>
            <a:r>
              <a:rPr lang="cs-CZ" spc="-1" dirty="0" smtClean="0">
                <a:solidFill>
                  <a:srgbClr val="000000"/>
                </a:solidFill>
                <a:ea typeface="DejaVu Sans"/>
              </a:rPr>
              <a:t>závazky</a:t>
            </a:r>
          </a:p>
          <a:p>
            <a:pPr marL="738710" lvl="1" indent="-342900" algn="just">
              <a:spcBef>
                <a:spcPts val="1286"/>
              </a:spcBef>
              <a:buSzPct val="45000"/>
            </a:pPr>
            <a:r>
              <a:rPr lang="cs-CZ" spc="-1" dirty="0" smtClean="0">
                <a:solidFill>
                  <a:srgbClr val="000000"/>
                </a:solidFill>
              </a:rPr>
              <a:t>Př. Kupující má povinnost zaplatit kupní cenu, převzít věc x právo, aby mu prodávající umožnil nabýt vlastnické právo</a:t>
            </a:r>
          </a:p>
          <a:p>
            <a:pPr marL="738710" lvl="1" indent="-342900" algn="just">
              <a:spcBef>
                <a:spcPts val="1286"/>
              </a:spcBef>
              <a:buSzPct val="45000"/>
            </a:pPr>
            <a:r>
              <a:rPr lang="cs-CZ" spc="-1" dirty="0" smtClean="0">
                <a:solidFill>
                  <a:srgbClr val="000000"/>
                </a:solidFill>
              </a:rPr>
              <a:t>Př. Prodávající má povinnost odevzdat věc, umožnit nabytí vlastnického práva k věci x právo na zaplacení kupní ceny</a:t>
            </a:r>
            <a:endParaRPr lang="cs-CZ" spc="-1" dirty="0"/>
          </a:p>
          <a:p>
            <a:pPr>
              <a:spcBef>
                <a:spcPts val="1286"/>
              </a:spcBef>
            </a:pPr>
            <a:endParaRPr lang="cs-CZ" spc="-1" dirty="0"/>
          </a:p>
          <a:p>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11</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620688"/>
            <a:ext cx="7024744" cy="1143000"/>
          </a:xfrm>
        </p:spPr>
        <p:txBody>
          <a:bodyPr>
            <a:normAutofit fontScale="90000"/>
          </a:bodyPr>
          <a:lstStyle/>
          <a:p>
            <a:r>
              <a:rPr lang="cs-CZ" dirty="0" smtClean="0"/>
              <a:t>Práva související se závazkem</a:t>
            </a:r>
            <a:endParaRPr lang="cs-CZ" dirty="0"/>
          </a:p>
        </p:txBody>
      </p:sp>
      <p:sp>
        <p:nvSpPr>
          <p:cNvPr id="3" name="Zástupný symbol pro obsah 2"/>
          <p:cNvSpPr>
            <a:spLocks noGrp="1"/>
          </p:cNvSpPr>
          <p:nvPr>
            <p:ph idx="1"/>
          </p:nvPr>
        </p:nvSpPr>
        <p:spPr>
          <a:xfrm>
            <a:off x="1043492" y="2060848"/>
            <a:ext cx="6777317" cy="4104456"/>
          </a:xfrm>
        </p:spPr>
        <p:txBody>
          <a:bodyPr>
            <a:normAutofit fontScale="77500" lnSpcReduction="20000"/>
          </a:bodyPr>
          <a:lstStyle/>
          <a:p>
            <a:pPr marL="98630" indent="0" algn="just">
              <a:spcBef>
                <a:spcPts val="1286"/>
              </a:spcBef>
              <a:buClr>
                <a:srgbClr val="000000"/>
              </a:buClr>
              <a:buSzPct val="45000"/>
              <a:buNone/>
            </a:pPr>
            <a:r>
              <a:rPr lang="cs-CZ" sz="2903" spc="-1" dirty="0">
                <a:solidFill>
                  <a:srgbClr val="000000"/>
                </a:solidFill>
                <a:latin typeface="+mj-lt"/>
                <a:ea typeface="DejaVu Sans"/>
              </a:rPr>
              <a:t>Obsah závazku tvoří pohledávka a tomu korespondující dluh; kromě nich je obsah závazku tvořen (</a:t>
            </a:r>
            <a:r>
              <a:rPr lang="cs-CZ" sz="2903" spc="-1" dirty="0" err="1">
                <a:solidFill>
                  <a:srgbClr val="000000"/>
                </a:solidFill>
                <a:latin typeface="+mj-lt"/>
                <a:ea typeface="DejaVu Sans"/>
              </a:rPr>
              <a:t>příkladmý</a:t>
            </a:r>
            <a:r>
              <a:rPr lang="cs-CZ" sz="2903" spc="-1" dirty="0">
                <a:solidFill>
                  <a:srgbClr val="000000"/>
                </a:solidFill>
                <a:latin typeface="+mj-lt"/>
                <a:ea typeface="DejaVu Sans"/>
              </a:rPr>
              <a:t> výčet):</a:t>
            </a:r>
            <a:endParaRPr lang="cs-CZ" sz="2903" spc="-1" dirty="0">
              <a:latin typeface="+mj-lt"/>
            </a:endParaRPr>
          </a:p>
          <a:p>
            <a:pPr marL="686511" lvl="2" indent="0">
              <a:spcBef>
                <a:spcPts val="771"/>
              </a:spcBef>
              <a:buClr>
                <a:srgbClr val="000000"/>
              </a:buClr>
              <a:buSzPct val="45000"/>
              <a:buNone/>
            </a:pPr>
            <a:r>
              <a:rPr lang="cs-CZ" sz="2177" spc="-1" dirty="0">
                <a:solidFill>
                  <a:srgbClr val="000000"/>
                </a:solidFill>
                <a:latin typeface="+mj-lt"/>
                <a:ea typeface="DejaVu Sans"/>
              </a:rPr>
              <a:t>a) právem určit splatnost dluhu</a:t>
            </a:r>
            <a:endParaRPr lang="cs-CZ" sz="2177" spc="-1" dirty="0">
              <a:latin typeface="+mj-lt"/>
            </a:endParaRPr>
          </a:p>
          <a:p>
            <a:pPr marL="686511" lvl="2" indent="0">
              <a:spcBef>
                <a:spcPts val="771"/>
              </a:spcBef>
              <a:buClr>
                <a:srgbClr val="000000"/>
              </a:buClr>
              <a:buSzPct val="45000"/>
              <a:buNone/>
            </a:pPr>
            <a:r>
              <a:rPr lang="cs-CZ" sz="2177" spc="-1" dirty="0">
                <a:solidFill>
                  <a:srgbClr val="000000"/>
                </a:solidFill>
                <a:latin typeface="+mj-lt"/>
                <a:ea typeface="DejaVu Sans"/>
              </a:rPr>
              <a:t>b) právem určit místo splnění dluhu</a:t>
            </a:r>
            <a:endParaRPr lang="cs-CZ" sz="2177" spc="-1" dirty="0">
              <a:latin typeface="+mj-lt"/>
            </a:endParaRPr>
          </a:p>
          <a:p>
            <a:pPr marL="686511" lvl="2" indent="0">
              <a:spcBef>
                <a:spcPts val="771"/>
              </a:spcBef>
              <a:buClr>
                <a:srgbClr val="000000"/>
              </a:buClr>
              <a:buSzPct val="45000"/>
              <a:buNone/>
            </a:pPr>
            <a:r>
              <a:rPr lang="cs-CZ" sz="2177" spc="-1" dirty="0">
                <a:solidFill>
                  <a:srgbClr val="000000"/>
                </a:solidFill>
                <a:latin typeface="+mj-lt"/>
                <a:ea typeface="DejaVu Sans"/>
              </a:rPr>
              <a:t>b) právem určit způsob plnění</a:t>
            </a:r>
            <a:endParaRPr lang="cs-CZ" sz="2177" spc="-1" dirty="0">
              <a:latin typeface="+mj-lt"/>
            </a:endParaRPr>
          </a:p>
          <a:p>
            <a:pPr marL="686511" lvl="2" indent="0">
              <a:spcBef>
                <a:spcPts val="771"/>
              </a:spcBef>
              <a:buClr>
                <a:srgbClr val="000000"/>
              </a:buClr>
              <a:buSzPct val="45000"/>
              <a:buNone/>
            </a:pPr>
            <a:r>
              <a:rPr lang="cs-CZ" sz="2177" spc="-1" dirty="0">
                <a:solidFill>
                  <a:srgbClr val="000000"/>
                </a:solidFill>
                <a:latin typeface="+mj-lt"/>
                <a:ea typeface="DejaVu Sans"/>
              </a:rPr>
              <a:t>c) právem prominout dluh</a:t>
            </a:r>
            <a:endParaRPr lang="cs-CZ" sz="2177" spc="-1" dirty="0">
              <a:latin typeface="+mj-lt"/>
            </a:endParaRPr>
          </a:p>
          <a:p>
            <a:pPr marL="686511" lvl="2" indent="0">
              <a:spcBef>
                <a:spcPts val="771"/>
              </a:spcBef>
              <a:buClr>
                <a:srgbClr val="000000"/>
              </a:buClr>
              <a:buSzPct val="45000"/>
              <a:buNone/>
            </a:pPr>
            <a:r>
              <a:rPr lang="cs-CZ" sz="2177" spc="-1" dirty="0">
                <a:solidFill>
                  <a:srgbClr val="000000"/>
                </a:solidFill>
                <a:latin typeface="+mj-lt"/>
                <a:ea typeface="DejaVu Sans"/>
              </a:rPr>
              <a:t>d) právy týkajícími se jeho samotné podstaty:</a:t>
            </a:r>
            <a:endParaRPr lang="cs-CZ" sz="2177" spc="-1" dirty="0">
              <a:latin typeface="+mj-lt"/>
            </a:endParaRPr>
          </a:p>
          <a:p>
            <a:pPr marL="1567642" lvl="3" indent="-195302">
              <a:spcBef>
                <a:spcPts val="514"/>
              </a:spcBef>
              <a:buClr>
                <a:srgbClr val="000000"/>
              </a:buClr>
              <a:buSzPct val="75000"/>
              <a:buFont typeface="Symbol"/>
              <a:buChar char=""/>
            </a:pPr>
            <a:r>
              <a:rPr lang="cs-CZ" sz="1814" spc="-1" dirty="0">
                <a:solidFill>
                  <a:srgbClr val="000000"/>
                </a:solidFill>
                <a:latin typeface="+mj-lt"/>
                <a:ea typeface="DejaVu Sans"/>
              </a:rPr>
              <a:t>I. odstoupení, II. výpověď, III. dovolání se relativní neplatnosti</a:t>
            </a:r>
            <a:endParaRPr lang="cs-CZ" sz="1814" spc="-1" dirty="0">
              <a:latin typeface="+mj-lt"/>
            </a:endParaRPr>
          </a:p>
          <a:p>
            <a:pPr marL="686511" lvl="2" indent="0" algn="just">
              <a:spcBef>
                <a:spcPts val="771"/>
              </a:spcBef>
              <a:buClr>
                <a:srgbClr val="000000"/>
              </a:buClr>
              <a:buSzPct val="45000"/>
              <a:buNone/>
            </a:pPr>
            <a:r>
              <a:rPr lang="cs-CZ" sz="2177" spc="-1" dirty="0">
                <a:solidFill>
                  <a:srgbClr val="000000"/>
                </a:solidFill>
                <a:latin typeface="+mj-lt"/>
                <a:ea typeface="DejaVu Sans"/>
              </a:rPr>
              <a:t>e) další obsah závazku: je tvořen obecnými požadavky na poctivost (§ 6 OZ), informační povinnost strany (§ 1728 a násl. OZ) – může dojít ke vzniku předsmluvní odpovědnosti, </a:t>
            </a:r>
            <a:r>
              <a:rPr lang="cs-CZ" sz="2177" spc="-1" dirty="0" smtClean="0">
                <a:solidFill>
                  <a:srgbClr val="000000"/>
                </a:solidFill>
                <a:latin typeface="+mj-lt"/>
                <a:ea typeface="DejaVu Sans"/>
              </a:rPr>
              <a:t>povinnost zachovávat </a:t>
            </a:r>
            <a:r>
              <a:rPr lang="cs-CZ" sz="2177" spc="-1" dirty="0">
                <a:solidFill>
                  <a:srgbClr val="000000"/>
                </a:solidFill>
                <a:latin typeface="+mj-lt"/>
                <a:ea typeface="DejaVu Sans"/>
              </a:rPr>
              <a:t>obchodní tajemství (§ 504 OZ) </a:t>
            </a:r>
            <a:endParaRPr lang="cs-CZ" sz="2177" spc="-1" dirty="0">
              <a:latin typeface="+mj-lt"/>
            </a:endParaRPr>
          </a:p>
          <a:p>
            <a:endParaRPr lang="cs-CZ" dirty="0">
              <a:latin typeface="+mj-lt"/>
            </a:endParaRPr>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12</a:t>
            </a:fld>
            <a:endParaRPr lang="en-US" dirty="0"/>
          </a:p>
        </p:txBody>
      </p:sp>
    </p:spTree>
    <p:extLst>
      <p:ext uri="{BB962C8B-B14F-4D97-AF65-F5344CB8AC3E}">
        <p14:creationId xmlns:p14="http://schemas.microsoft.com/office/powerpoint/2010/main" val="1661190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901904"/>
          </a:xfrm>
        </p:spPr>
        <p:txBody>
          <a:bodyPr>
            <a:normAutofit/>
          </a:bodyPr>
          <a:lstStyle/>
          <a:p>
            <a:pPr algn="ctr"/>
            <a:r>
              <a:rPr lang="cs-CZ" dirty="0" smtClean="0"/>
              <a:t>Jakým způsobem?</a:t>
            </a:r>
            <a:endParaRPr lang="cs-CZ" dirty="0"/>
          </a:p>
        </p:txBody>
      </p:sp>
      <p:sp>
        <p:nvSpPr>
          <p:cNvPr id="3" name="Zástupný symbol pro obsah 2"/>
          <p:cNvSpPr>
            <a:spLocks noGrp="1"/>
          </p:cNvSpPr>
          <p:nvPr>
            <p:ph idx="1"/>
          </p:nvPr>
        </p:nvSpPr>
        <p:spPr>
          <a:xfrm>
            <a:off x="1043608" y="1916832"/>
            <a:ext cx="6777317" cy="3941025"/>
          </a:xfrm>
        </p:spPr>
        <p:txBody>
          <a:bodyPr>
            <a:normAutofit fontScale="70000" lnSpcReduction="20000"/>
          </a:bodyPr>
          <a:lstStyle/>
          <a:p>
            <a:r>
              <a:rPr lang="cs-CZ" dirty="0" smtClean="0"/>
              <a:t>Strany jsou svobodné v tom určit, jaký bude obsah jejich závazku</a:t>
            </a:r>
          </a:p>
          <a:p>
            <a:r>
              <a:rPr lang="cs-CZ" dirty="0" smtClean="0"/>
              <a:t>Mohou tak učinit výslovně </a:t>
            </a:r>
            <a:r>
              <a:rPr lang="cs-CZ" u="sng" dirty="0" smtClean="0"/>
              <a:t>ujednáním</a:t>
            </a:r>
          </a:p>
          <a:p>
            <a:r>
              <a:rPr lang="cs-CZ" dirty="0" smtClean="0"/>
              <a:t>Mohou určit část obsahu smlouvy odkazem </a:t>
            </a:r>
            <a:r>
              <a:rPr lang="cs-CZ" u="sng" dirty="0" smtClean="0"/>
              <a:t>na obchodní podmínky </a:t>
            </a:r>
            <a:r>
              <a:rPr lang="cs-CZ" dirty="0" smtClean="0"/>
              <a:t>(§ 1751 odst. 2 OZ)</a:t>
            </a:r>
          </a:p>
          <a:p>
            <a:r>
              <a:rPr lang="cs-CZ" dirty="0" smtClean="0"/>
              <a:t>Ve vztazích mezi podnikateli lze obsah smlouvy určit odkazem na obchodní podmínky vypracované odbornými nebo zájmovými organizacemi (např. pravidla MOK v Paříži, statuty stálých rozhodčích soudů) – </a:t>
            </a:r>
            <a:r>
              <a:rPr lang="cs-CZ" u="sng" dirty="0" smtClean="0"/>
              <a:t>všeobecné obchodní podmínky</a:t>
            </a:r>
          </a:p>
          <a:p>
            <a:r>
              <a:rPr lang="cs-CZ" dirty="0" smtClean="0"/>
              <a:t>Subsidiárně zákonná úprava – obecná část x zvláštní část závazků – např. strany chtějí kontrahovat, nechtějí vyjednávat individuální obsah smlouvy </a:t>
            </a:r>
          </a:p>
          <a:p>
            <a:r>
              <a:rPr lang="cs-CZ" dirty="0" smtClean="0"/>
              <a:t>Strany jsou </a:t>
            </a:r>
            <a:r>
              <a:rPr lang="cs-CZ" u="sng" dirty="0" smtClean="0"/>
              <a:t>limitovány</a:t>
            </a:r>
            <a:r>
              <a:rPr lang="cs-CZ" dirty="0" smtClean="0"/>
              <a:t>:</a:t>
            </a:r>
          </a:p>
          <a:p>
            <a:pPr marL="68580" indent="0">
              <a:buNone/>
            </a:pPr>
            <a:r>
              <a:rPr lang="cs-CZ" dirty="0"/>
              <a:t>	</a:t>
            </a:r>
            <a:r>
              <a:rPr lang="cs-CZ" dirty="0" smtClean="0"/>
              <a:t>1) kogentními právními normami (§ 1 odst. 2 OZ)</a:t>
            </a:r>
          </a:p>
          <a:p>
            <a:pPr marL="68580" indent="0">
              <a:buNone/>
            </a:pPr>
            <a:r>
              <a:rPr lang="cs-CZ" dirty="0"/>
              <a:t>	</a:t>
            </a:r>
            <a:r>
              <a:rPr lang="cs-CZ" dirty="0" smtClean="0"/>
              <a:t>2) korektivy obsahu závazků  </a:t>
            </a:r>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13</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764704"/>
            <a:ext cx="7024744" cy="757888"/>
          </a:xfrm>
        </p:spPr>
        <p:txBody>
          <a:bodyPr/>
          <a:lstStyle/>
          <a:p>
            <a:pPr algn="ctr"/>
            <a:r>
              <a:rPr lang="cs-CZ" dirty="0" smtClean="0"/>
              <a:t>Limity obsahu závazku</a:t>
            </a:r>
            <a:endParaRPr lang="cs-CZ" dirty="0"/>
          </a:p>
        </p:txBody>
      </p:sp>
      <p:sp>
        <p:nvSpPr>
          <p:cNvPr id="3" name="Zástupný symbol pro obsah 2"/>
          <p:cNvSpPr>
            <a:spLocks noGrp="1"/>
          </p:cNvSpPr>
          <p:nvPr>
            <p:ph idx="1"/>
          </p:nvPr>
        </p:nvSpPr>
        <p:spPr>
          <a:xfrm>
            <a:off x="1043492" y="1772816"/>
            <a:ext cx="6777317" cy="4536504"/>
          </a:xfrm>
        </p:spPr>
        <p:txBody>
          <a:bodyPr>
            <a:normAutofit fontScale="55000" lnSpcReduction="20000"/>
          </a:bodyPr>
          <a:lstStyle/>
          <a:p>
            <a:pPr marL="98304" indent="0">
              <a:spcBef>
                <a:spcPts val="1286"/>
              </a:spcBef>
              <a:buClr>
                <a:srgbClr val="000000"/>
              </a:buClr>
              <a:buSzPct val="45000"/>
              <a:buNone/>
            </a:pPr>
            <a:r>
              <a:rPr lang="cs-CZ" b="1" u="sng" spc="-1" dirty="0" smtClean="0"/>
              <a:t>1) Obecné korektivy</a:t>
            </a:r>
            <a:r>
              <a:rPr lang="cs-CZ" b="1" spc="-1" dirty="0" smtClean="0"/>
              <a:t>:</a:t>
            </a:r>
            <a:endParaRPr lang="cs-CZ" b="1" spc="-1" dirty="0"/>
          </a:p>
          <a:p>
            <a:pPr marL="0" indent="0">
              <a:spcBef>
                <a:spcPts val="1286"/>
              </a:spcBef>
              <a:buClr>
                <a:srgbClr val="000000"/>
              </a:buClr>
              <a:buSzPct val="45000"/>
              <a:buNone/>
            </a:pPr>
            <a:r>
              <a:rPr lang="cs-CZ" spc="-1" dirty="0"/>
              <a:t>	a) dobré mravy</a:t>
            </a:r>
          </a:p>
          <a:p>
            <a:pPr marL="0" indent="0">
              <a:spcBef>
                <a:spcPts val="1286"/>
              </a:spcBef>
              <a:buClr>
                <a:srgbClr val="000000"/>
              </a:buClr>
              <a:buSzPct val="45000"/>
              <a:buNone/>
            </a:pPr>
            <a:r>
              <a:rPr lang="cs-CZ" spc="-1" dirty="0"/>
              <a:t>	b) veřejný pořádek</a:t>
            </a:r>
          </a:p>
          <a:p>
            <a:pPr marL="98304" indent="0">
              <a:spcBef>
                <a:spcPts val="1286"/>
              </a:spcBef>
              <a:buClr>
                <a:srgbClr val="000000"/>
              </a:buClr>
              <a:buSzPct val="45000"/>
              <a:buNone/>
            </a:pPr>
            <a:r>
              <a:rPr lang="cs-CZ" b="1" u="sng" spc="-1" dirty="0"/>
              <a:t>2</a:t>
            </a:r>
            <a:r>
              <a:rPr lang="cs-CZ" b="1" u="sng" spc="-1" dirty="0" smtClean="0"/>
              <a:t>) Instituty určené korekci </a:t>
            </a:r>
            <a:r>
              <a:rPr lang="cs-CZ" b="1" u="sng" spc="-1" dirty="0"/>
              <a:t>obsahu </a:t>
            </a:r>
            <a:r>
              <a:rPr lang="cs-CZ" b="1" u="sng" spc="-1" dirty="0" smtClean="0"/>
              <a:t>závazku:</a:t>
            </a:r>
            <a:endParaRPr lang="cs-CZ" b="1" spc="-1" dirty="0" smtClean="0"/>
          </a:p>
          <a:p>
            <a:pPr marL="98304" indent="0">
              <a:spcBef>
                <a:spcPts val="1286"/>
              </a:spcBef>
              <a:buClr>
                <a:srgbClr val="000000"/>
              </a:buClr>
              <a:buSzPct val="45000"/>
              <a:buNone/>
            </a:pPr>
            <a:r>
              <a:rPr lang="cs-CZ" spc="-1" dirty="0" smtClean="0"/>
              <a:t>	a) </a:t>
            </a:r>
            <a:r>
              <a:rPr lang="cs-CZ" b="1" spc="-1" dirty="0" smtClean="0"/>
              <a:t>Neúměrné </a:t>
            </a:r>
            <a:r>
              <a:rPr lang="cs-CZ" b="1" spc="-1" dirty="0"/>
              <a:t>zkrácení </a:t>
            </a:r>
            <a:r>
              <a:rPr lang="cs-CZ" spc="-1" dirty="0"/>
              <a:t>(§ 1793 a násl. OZ)</a:t>
            </a:r>
          </a:p>
          <a:p>
            <a:pPr marL="0" indent="0">
              <a:spcBef>
                <a:spcPts val="1286"/>
              </a:spcBef>
              <a:buClr>
                <a:srgbClr val="000000"/>
              </a:buClr>
              <a:buSzPct val="45000"/>
              <a:buNone/>
            </a:pPr>
            <a:r>
              <a:rPr lang="cs-CZ" spc="-1" dirty="0" smtClean="0"/>
              <a:t>	b) </a:t>
            </a:r>
            <a:r>
              <a:rPr lang="cs-CZ" b="1" spc="-1" dirty="0" smtClean="0"/>
              <a:t>Lichva</a:t>
            </a:r>
            <a:r>
              <a:rPr lang="cs-CZ" spc="-1" dirty="0" smtClean="0"/>
              <a:t> </a:t>
            </a:r>
            <a:r>
              <a:rPr lang="cs-CZ" spc="-1" dirty="0"/>
              <a:t>(§ 1796 a násl. OZ)</a:t>
            </a:r>
          </a:p>
          <a:p>
            <a:pPr marL="0" indent="0">
              <a:spcBef>
                <a:spcPts val="1286"/>
              </a:spcBef>
              <a:buClr>
                <a:srgbClr val="000000"/>
              </a:buClr>
              <a:buSzPct val="45000"/>
              <a:buNone/>
            </a:pPr>
            <a:r>
              <a:rPr lang="cs-CZ" spc="-1" dirty="0" smtClean="0"/>
              <a:t>	c) </a:t>
            </a:r>
            <a:r>
              <a:rPr lang="cs-CZ" b="1" spc="-1" dirty="0" smtClean="0"/>
              <a:t>Adhezní </a:t>
            </a:r>
            <a:r>
              <a:rPr lang="cs-CZ" b="1" spc="-1" dirty="0"/>
              <a:t>smlouvy </a:t>
            </a:r>
            <a:r>
              <a:rPr lang="cs-CZ" spc="-1" dirty="0"/>
              <a:t>(§ 1798 a násl. OZ)</a:t>
            </a:r>
          </a:p>
          <a:p>
            <a:pPr marL="0" indent="0">
              <a:spcBef>
                <a:spcPts val="1286"/>
              </a:spcBef>
              <a:buClr>
                <a:srgbClr val="000000"/>
              </a:buClr>
              <a:buSzPct val="45000"/>
              <a:buNone/>
            </a:pPr>
            <a:r>
              <a:rPr lang="cs-CZ" spc="-1" dirty="0" smtClean="0"/>
              <a:t>	d) Spotřebitelská </a:t>
            </a:r>
            <a:r>
              <a:rPr lang="cs-CZ" spc="-1" dirty="0"/>
              <a:t>ochrana (§ 1811 a násl. OZ) </a:t>
            </a:r>
          </a:p>
          <a:p>
            <a:pPr marL="98304" indent="0">
              <a:spcBef>
                <a:spcPts val="1286"/>
              </a:spcBef>
              <a:buClr>
                <a:srgbClr val="000000"/>
              </a:buClr>
              <a:buSzPct val="45000"/>
              <a:buNone/>
            </a:pPr>
            <a:r>
              <a:rPr lang="cs-CZ" b="1" u="sng" spc="-1" dirty="0" smtClean="0"/>
              <a:t>3) „Sektorové“ obsahové korektivy</a:t>
            </a:r>
            <a:r>
              <a:rPr lang="cs-CZ" spc="-1" dirty="0" smtClean="0"/>
              <a:t> </a:t>
            </a:r>
            <a:r>
              <a:rPr lang="cs-CZ" spc="-1" dirty="0"/>
              <a:t>(demonstrativně):</a:t>
            </a:r>
          </a:p>
          <a:p>
            <a:pPr marL="121164" lvl="1" indent="0">
              <a:spcBef>
                <a:spcPts val="1286"/>
              </a:spcBef>
              <a:buClr>
                <a:srgbClr val="000000"/>
              </a:buClr>
              <a:buSzPct val="45000"/>
              <a:buNone/>
            </a:pPr>
            <a:r>
              <a:rPr lang="cs-CZ" spc="-1" dirty="0" smtClean="0"/>
              <a:t>	a) nezákonné </a:t>
            </a:r>
            <a:r>
              <a:rPr lang="cs-CZ" spc="-1" dirty="0"/>
              <a:t>určení (§ 577 OZ)</a:t>
            </a:r>
          </a:p>
          <a:p>
            <a:pPr marL="0" indent="0">
              <a:spcBef>
                <a:spcPts val="1286"/>
              </a:spcBef>
              <a:buClr>
                <a:srgbClr val="000000"/>
              </a:buClr>
              <a:buSzPct val="45000"/>
              <a:buNone/>
            </a:pPr>
            <a:r>
              <a:rPr lang="cs-CZ" spc="-1" dirty="0" smtClean="0"/>
              <a:t>	b) </a:t>
            </a:r>
            <a:r>
              <a:rPr lang="cs-CZ" i="1" spc="-1" dirty="0" err="1" smtClean="0"/>
              <a:t>clausula</a:t>
            </a:r>
            <a:r>
              <a:rPr lang="cs-CZ" i="1" spc="-1" dirty="0" smtClean="0"/>
              <a:t> </a:t>
            </a:r>
            <a:r>
              <a:rPr lang="cs-CZ" i="1" spc="-1" dirty="0" err="1"/>
              <a:t>rebus</a:t>
            </a:r>
            <a:r>
              <a:rPr lang="cs-CZ" i="1" spc="-1" dirty="0"/>
              <a:t> sic </a:t>
            </a:r>
            <a:r>
              <a:rPr lang="cs-CZ" i="1" spc="-1" dirty="0" err="1"/>
              <a:t>stantibus</a:t>
            </a:r>
            <a:r>
              <a:rPr lang="cs-CZ" spc="-1" dirty="0"/>
              <a:t> (§ 1766 OZ)</a:t>
            </a:r>
          </a:p>
          <a:p>
            <a:pPr marL="0" indent="0">
              <a:spcBef>
                <a:spcPts val="1286"/>
              </a:spcBef>
              <a:buClr>
                <a:srgbClr val="000000"/>
              </a:buClr>
              <a:buSzPct val="45000"/>
              <a:buNone/>
            </a:pPr>
            <a:r>
              <a:rPr lang="cs-CZ" spc="-1" dirty="0" smtClean="0"/>
              <a:t>	c) neúčinnost </a:t>
            </a:r>
            <a:r>
              <a:rPr lang="cs-CZ" spc="-1" dirty="0"/>
              <a:t>obchodních podmínek (§ 1753 OZ)</a:t>
            </a:r>
          </a:p>
          <a:p>
            <a:pPr marL="0" indent="0">
              <a:spcBef>
                <a:spcPts val="1286"/>
              </a:spcBef>
              <a:buClr>
                <a:srgbClr val="000000"/>
              </a:buClr>
              <a:buSzPct val="45000"/>
              <a:buNone/>
            </a:pPr>
            <a:r>
              <a:rPr lang="cs-CZ" spc="-1" dirty="0" smtClean="0"/>
              <a:t>	d) moderace </a:t>
            </a:r>
            <a:r>
              <a:rPr lang="cs-CZ" spc="-1" dirty="0"/>
              <a:t>smluvní pokuty (§ 2051 OZ)</a:t>
            </a:r>
          </a:p>
          <a:p>
            <a:pPr marL="0" indent="0">
              <a:spcBef>
                <a:spcPts val="1286"/>
              </a:spcBef>
              <a:buClr>
                <a:srgbClr val="000000"/>
              </a:buClr>
              <a:buSzPct val="45000"/>
              <a:buNone/>
            </a:pPr>
            <a:r>
              <a:rPr lang="cs-CZ" spc="-1" dirty="0" smtClean="0"/>
              <a:t>	e) moderace </a:t>
            </a:r>
            <a:r>
              <a:rPr lang="cs-CZ" spc="-1" dirty="0"/>
              <a:t>závdavku (§ 1808 OZ ve spojení s § 10 odst. 1 OZ)</a:t>
            </a:r>
          </a:p>
          <a:p>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14</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87624" y="2852936"/>
            <a:ext cx="7024744" cy="782960"/>
          </a:xfrm>
        </p:spPr>
        <p:txBody>
          <a:bodyPr/>
          <a:lstStyle/>
          <a:p>
            <a:pPr algn="ctr"/>
            <a:r>
              <a:rPr lang="cs-CZ" dirty="0" smtClean="0"/>
              <a:t>IV. Neúměrné zkrácení</a:t>
            </a:r>
            <a:endParaRPr lang="cs-CZ" dirty="0"/>
          </a:p>
        </p:txBody>
      </p:sp>
      <p:sp>
        <p:nvSpPr>
          <p:cNvPr id="4" name="Zástupný symbol pro datum 3"/>
          <p:cNvSpPr>
            <a:spLocks noGrp="1"/>
          </p:cNvSpPr>
          <p:nvPr>
            <p:ph type="dt" sz="half" idx="10"/>
          </p:nvPr>
        </p:nvSpPr>
        <p:spPr/>
        <p:txBody>
          <a:bodyPr/>
          <a:lstStyle/>
          <a:p>
            <a:endParaRPr lang="en-US"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15</a:t>
            </a:fld>
            <a:endParaRPr lang="en-US"/>
          </a:p>
        </p:txBody>
      </p:sp>
    </p:spTree>
    <p:extLst>
      <p:ext uri="{BB962C8B-B14F-4D97-AF65-F5344CB8AC3E}">
        <p14:creationId xmlns:p14="http://schemas.microsoft.com/office/powerpoint/2010/main" val="327531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915816" y="980728"/>
            <a:ext cx="6016632" cy="829896"/>
          </a:xfrm>
        </p:spPr>
        <p:txBody>
          <a:bodyPr/>
          <a:lstStyle/>
          <a:p>
            <a:pPr algn="ctr"/>
            <a:r>
              <a:rPr lang="cs-CZ" dirty="0" smtClean="0"/>
              <a:t>Neúměrné zkrácení</a:t>
            </a:r>
            <a:endParaRPr lang="cs-CZ" dirty="0"/>
          </a:p>
        </p:txBody>
      </p:sp>
      <p:sp>
        <p:nvSpPr>
          <p:cNvPr id="3" name="Zástupný symbol pro obsah 2"/>
          <p:cNvSpPr>
            <a:spLocks noGrp="1"/>
          </p:cNvSpPr>
          <p:nvPr>
            <p:ph idx="1"/>
          </p:nvPr>
        </p:nvSpPr>
        <p:spPr>
          <a:xfrm>
            <a:off x="1043492" y="1916832"/>
            <a:ext cx="6777317" cy="4824536"/>
          </a:xfrm>
        </p:spPr>
        <p:txBody>
          <a:bodyPr>
            <a:normAutofit fontScale="47500" lnSpcReduction="20000"/>
          </a:bodyPr>
          <a:lstStyle/>
          <a:p>
            <a:pPr marL="391910" indent="-293606" algn="just">
              <a:spcBef>
                <a:spcPts val="1286"/>
              </a:spcBef>
              <a:buClr>
                <a:srgbClr val="000000"/>
              </a:buClr>
              <a:buSzPct val="45000"/>
              <a:buFont typeface="Wingdings" charset="2"/>
              <a:buChar char=""/>
            </a:pPr>
            <a:endParaRPr lang="cs-CZ" spc="-1" dirty="0" smtClean="0"/>
          </a:p>
          <a:p>
            <a:pPr marL="1876812" lvl="8" indent="0" algn="just">
              <a:spcBef>
                <a:spcPts val="1286"/>
              </a:spcBef>
              <a:buClr>
                <a:srgbClr val="000000"/>
              </a:buClr>
              <a:buSzPct val="45000"/>
              <a:buNone/>
            </a:pPr>
            <a:endParaRPr lang="cs-CZ" spc="-1" dirty="0"/>
          </a:p>
          <a:p>
            <a:pPr marL="391910" indent="-293606" algn="just">
              <a:spcBef>
                <a:spcPts val="1286"/>
              </a:spcBef>
              <a:buClr>
                <a:srgbClr val="000000"/>
              </a:buClr>
              <a:buSzPct val="45000"/>
              <a:buFont typeface="Wingdings" charset="2"/>
              <a:buChar char=""/>
            </a:pPr>
            <a:endParaRPr lang="cs-CZ" spc="-1" dirty="0" smtClean="0"/>
          </a:p>
          <a:p>
            <a:pPr marL="391910" indent="-293606" algn="just">
              <a:spcBef>
                <a:spcPts val="1286"/>
              </a:spcBef>
              <a:buClr>
                <a:srgbClr val="000000"/>
              </a:buClr>
              <a:buSzPct val="45000"/>
              <a:buFont typeface="Wingdings" charset="2"/>
              <a:buChar char=""/>
            </a:pPr>
            <a:r>
              <a:rPr lang="cs-CZ" sz="2500" spc="-1" dirty="0" smtClean="0"/>
              <a:t>Archaický institut spojený s nejstaršími světovými kodifikacemi soukromého práva (rakouský ABGB – z roku 1811, francouzský </a:t>
            </a:r>
            <a:r>
              <a:rPr lang="cs-CZ" sz="2500" spc="-1" dirty="0" err="1" smtClean="0"/>
              <a:t>Code</a:t>
            </a:r>
            <a:r>
              <a:rPr lang="cs-CZ" sz="2500" spc="-1" dirty="0" smtClean="0"/>
              <a:t> civil – z roku 1804) = právní následek </a:t>
            </a:r>
            <a:r>
              <a:rPr lang="cs-CZ" sz="2500" i="1" spc="-1" dirty="0" err="1" smtClean="0"/>
              <a:t>sui</a:t>
            </a:r>
            <a:r>
              <a:rPr lang="cs-CZ" sz="2500" i="1" spc="-1" dirty="0" smtClean="0"/>
              <a:t> </a:t>
            </a:r>
            <a:r>
              <a:rPr lang="cs-CZ" sz="2500" i="1" spc="-1" dirty="0" err="1" smtClean="0"/>
              <a:t>generis</a:t>
            </a:r>
            <a:endParaRPr lang="cs-CZ" sz="2500" i="1" spc="-1" dirty="0" smtClean="0"/>
          </a:p>
          <a:p>
            <a:pPr marL="391910" indent="-293606" algn="just">
              <a:spcBef>
                <a:spcPts val="1286"/>
              </a:spcBef>
              <a:buClr>
                <a:srgbClr val="000000"/>
              </a:buClr>
              <a:buSzPct val="45000"/>
              <a:buFont typeface="Wingdings" charset="2"/>
              <a:buChar char=""/>
            </a:pPr>
            <a:r>
              <a:rPr lang="cs-CZ" sz="2500" spc="-1" dirty="0" smtClean="0"/>
              <a:t>Novější právní úpravy nahradily tento institut lichvou (např. německý BGB z roku 1900, holandský </a:t>
            </a:r>
            <a:r>
              <a:rPr lang="cs-CZ" sz="2500" spc="-1" dirty="0" err="1" smtClean="0"/>
              <a:t>Burgerlijk</a:t>
            </a:r>
            <a:r>
              <a:rPr lang="cs-CZ" sz="2500" spc="-1" dirty="0" smtClean="0"/>
              <a:t> </a:t>
            </a:r>
            <a:r>
              <a:rPr lang="cs-CZ" sz="2500" spc="-1" dirty="0" err="1" smtClean="0"/>
              <a:t>Wetboek</a:t>
            </a:r>
            <a:r>
              <a:rPr lang="cs-CZ" sz="2500" spc="-1" dirty="0" smtClean="0"/>
              <a:t> z roku 1976), </a:t>
            </a:r>
          </a:p>
          <a:p>
            <a:pPr marL="391910" indent="-293606" algn="just">
              <a:spcBef>
                <a:spcPts val="1286"/>
              </a:spcBef>
              <a:buClr>
                <a:srgbClr val="000000"/>
              </a:buClr>
              <a:buSzPct val="45000"/>
              <a:buFont typeface="Wingdings" charset="2"/>
              <a:buChar char=""/>
            </a:pPr>
            <a:r>
              <a:rPr lang="cs-CZ" sz="2500" spc="-1" dirty="0" smtClean="0"/>
              <a:t>OZ </a:t>
            </a:r>
            <a:r>
              <a:rPr lang="cs-CZ" sz="2500" spc="-1" dirty="0"/>
              <a:t>společně s rakouským ABGB upravují lichvu </a:t>
            </a:r>
            <a:r>
              <a:rPr lang="cs-CZ" sz="2500" spc="-1" dirty="0" smtClean="0"/>
              <a:t>(§ 879 ABGB) a </a:t>
            </a:r>
            <a:r>
              <a:rPr lang="cs-CZ" sz="2500" spc="-1" dirty="0"/>
              <a:t>neúměrné </a:t>
            </a:r>
            <a:r>
              <a:rPr lang="cs-CZ" sz="2500" spc="-1" dirty="0" smtClean="0"/>
              <a:t>zkrácení (§ 934 ABGB) </a:t>
            </a:r>
            <a:r>
              <a:rPr lang="cs-CZ" sz="2500" spc="-1" dirty="0"/>
              <a:t>= </a:t>
            </a:r>
            <a:r>
              <a:rPr lang="cs-CZ" sz="2500" spc="-1" dirty="0" smtClean="0"/>
              <a:t>světový unikát</a:t>
            </a:r>
          </a:p>
          <a:p>
            <a:pPr marL="391910" indent="-293606" algn="just">
              <a:spcBef>
                <a:spcPts val="1286"/>
              </a:spcBef>
              <a:buClr>
                <a:srgbClr val="000000"/>
              </a:buClr>
              <a:buSzPct val="45000"/>
              <a:buFont typeface="Wingdings" charset="2"/>
              <a:buChar char=""/>
            </a:pPr>
            <a:r>
              <a:rPr lang="cs-CZ" sz="2500" spc="-1" dirty="0" smtClean="0"/>
              <a:t>Typicky jen ochrana před lichevními smlouvami (např. § 138 BGB) nebo jen neúměrným zkrácením (např. čl. 1674 aj. </a:t>
            </a:r>
            <a:r>
              <a:rPr lang="cs-CZ" sz="2500" spc="-1" dirty="0" err="1" smtClean="0"/>
              <a:t>Code</a:t>
            </a:r>
            <a:r>
              <a:rPr lang="cs-CZ" sz="2500" spc="-1" dirty="0" smtClean="0"/>
              <a:t> Civil)</a:t>
            </a:r>
            <a:endParaRPr lang="cs-CZ" sz="2500" spc="-1" dirty="0"/>
          </a:p>
          <a:p>
            <a:pPr marL="391910" indent="-293606" algn="just">
              <a:spcBef>
                <a:spcPts val="1286"/>
              </a:spcBef>
              <a:buClr>
                <a:srgbClr val="000000"/>
              </a:buClr>
              <a:buSzPct val="45000"/>
              <a:buFont typeface="Wingdings" charset="2"/>
              <a:buChar char=""/>
            </a:pPr>
            <a:r>
              <a:rPr lang="cs-CZ" sz="2500" spc="-1" dirty="0" smtClean="0"/>
              <a:t>K úpravě obou institutů není důvod = jedna skutková podstata umožňuje zohlednit východiska obou institutů; OZ upravuje i tzv. věcnou lichvu</a:t>
            </a:r>
          </a:p>
          <a:p>
            <a:pPr marL="391910" indent="-293606" algn="just">
              <a:spcBef>
                <a:spcPts val="1286"/>
              </a:spcBef>
              <a:buClr>
                <a:srgbClr val="000000"/>
              </a:buClr>
              <a:buSzPct val="45000"/>
              <a:buFont typeface="Wingdings" charset="2"/>
              <a:buChar char=""/>
            </a:pPr>
            <a:r>
              <a:rPr lang="cs-CZ" sz="2500" spc="-1" dirty="0" smtClean="0"/>
              <a:t>Neúměrné </a:t>
            </a:r>
            <a:r>
              <a:rPr lang="cs-CZ" sz="2500" spc="-1" dirty="0"/>
              <a:t>zkrácení je obsahovým </a:t>
            </a:r>
            <a:r>
              <a:rPr lang="cs-CZ" sz="2500" spc="-1" dirty="0" smtClean="0"/>
              <a:t>korektivem </a:t>
            </a:r>
            <a:r>
              <a:rPr lang="cs-CZ" sz="2500" spc="-1" dirty="0"/>
              <a:t>úplatných právních </a:t>
            </a:r>
            <a:r>
              <a:rPr lang="cs-CZ" sz="2500" spc="-1" dirty="0" smtClean="0"/>
              <a:t>jednání zatížených „vadou“ zejm. tzv</a:t>
            </a:r>
            <a:r>
              <a:rPr lang="cs-CZ" sz="2500" spc="-1" dirty="0"/>
              <a:t>. hrubého nepoměru</a:t>
            </a:r>
          </a:p>
          <a:p>
            <a:pPr marL="391910" indent="-293606" algn="just">
              <a:spcBef>
                <a:spcPts val="1286"/>
              </a:spcBef>
              <a:buClr>
                <a:srgbClr val="000000"/>
              </a:buClr>
              <a:buSzPct val="45000"/>
              <a:buFont typeface="Wingdings" charset="2"/>
              <a:buChar char=""/>
            </a:pPr>
            <a:r>
              <a:rPr lang="cs-CZ" sz="2500" spc="-1" dirty="0"/>
              <a:t>Zásadně je stranám na vůli, ujednat si </a:t>
            </a:r>
            <a:r>
              <a:rPr lang="cs-CZ" sz="2500" b="1" spc="-1" dirty="0" smtClean="0"/>
              <a:t>libovolný vztah </a:t>
            </a:r>
            <a:r>
              <a:rPr lang="cs-CZ" sz="2500" b="1" spc="-1" dirty="0"/>
              <a:t>plnění </a:t>
            </a:r>
            <a:r>
              <a:rPr lang="cs-CZ" sz="2500" spc="-1" dirty="0"/>
              <a:t>a </a:t>
            </a:r>
            <a:r>
              <a:rPr lang="cs-CZ" sz="2500" spc="-1" dirty="0" smtClean="0"/>
              <a:t>protiplnění (v jakémkoli rozsahu) = zákonodárce postihuje až </a:t>
            </a:r>
            <a:r>
              <a:rPr lang="cs-CZ" sz="2500" spc="-1" dirty="0"/>
              <a:t>kořistění z </a:t>
            </a:r>
            <a:r>
              <a:rPr lang="cs-CZ" sz="2500" b="1" spc="-1" dirty="0"/>
              <a:t>typizované </a:t>
            </a:r>
            <a:r>
              <a:rPr lang="cs-CZ" sz="2500" b="1" spc="-1" dirty="0" smtClean="0"/>
              <a:t>slabosti</a:t>
            </a:r>
            <a:endParaRPr lang="cs-CZ" sz="2500" spc="-1" dirty="0" smtClean="0"/>
          </a:p>
          <a:p>
            <a:pPr marL="391910" indent="-293606" algn="just">
              <a:spcBef>
                <a:spcPts val="1286"/>
              </a:spcBef>
              <a:buClr>
                <a:srgbClr val="000000"/>
              </a:buClr>
              <a:buSzPct val="45000"/>
              <a:buFont typeface="Wingdings" charset="2"/>
              <a:buChar char=""/>
            </a:pPr>
            <a:r>
              <a:rPr lang="cs-CZ" sz="2500" spc="-1" dirty="0" smtClean="0"/>
              <a:t>Existence subjektivních znaků je podmínkou všech ochranný institutů </a:t>
            </a:r>
            <a:r>
              <a:rPr lang="cs-CZ" sz="2500" spc="-1" dirty="0"/>
              <a:t>– </a:t>
            </a:r>
            <a:r>
              <a:rPr lang="cs-CZ" sz="2500" spc="-1" dirty="0" smtClean="0"/>
              <a:t>lichvy, adhezních smluv, neúměrného zkrácení</a:t>
            </a:r>
            <a:endParaRPr lang="cs-CZ" sz="2500" spc="-1"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24955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764704"/>
            <a:ext cx="7024744" cy="1143000"/>
          </a:xfrm>
        </p:spPr>
        <p:txBody>
          <a:bodyPr>
            <a:normAutofit fontScale="90000"/>
          </a:bodyPr>
          <a:lstStyle/>
          <a:p>
            <a:pPr algn="ctr"/>
            <a:r>
              <a:rPr lang="cs-CZ" dirty="0" smtClean="0"/>
              <a:t>Postavení a význam neúměrného zkrácení</a:t>
            </a:r>
            <a:endParaRPr lang="cs-CZ" dirty="0"/>
          </a:p>
        </p:txBody>
      </p:sp>
      <p:sp>
        <p:nvSpPr>
          <p:cNvPr id="3" name="Zástupný symbol pro obsah 2"/>
          <p:cNvSpPr>
            <a:spLocks noGrp="1"/>
          </p:cNvSpPr>
          <p:nvPr>
            <p:ph idx="1"/>
          </p:nvPr>
        </p:nvSpPr>
        <p:spPr>
          <a:xfrm>
            <a:off x="1043608" y="2204864"/>
            <a:ext cx="6777317" cy="3508977"/>
          </a:xfrm>
        </p:spPr>
        <p:txBody>
          <a:bodyPr>
            <a:normAutofit fontScale="25000" lnSpcReduction="20000"/>
          </a:bodyPr>
          <a:lstStyle/>
          <a:p>
            <a:pPr marL="0" indent="0">
              <a:spcBef>
                <a:spcPts val="1286"/>
              </a:spcBef>
              <a:buClr>
                <a:srgbClr val="000000"/>
              </a:buClr>
              <a:buSzPct val="45000"/>
              <a:buNone/>
            </a:pPr>
            <a:r>
              <a:rPr lang="cs-CZ" sz="6000" spc="-1" dirty="0" smtClean="0"/>
              <a:t>Př. 1) </a:t>
            </a:r>
            <a:r>
              <a:rPr lang="cs-CZ" sz="6000" spc="-1" dirty="0"/>
              <a:t>Eduard </a:t>
            </a:r>
            <a:r>
              <a:rPr lang="cs-CZ" sz="6000" spc="-1" dirty="0" smtClean="0"/>
              <a:t>chce náramkové hodinky. Zajde do prvního obchodu, zakoupí je za 800 Kč. Jde kolem druhého obchodu, kde stojný model prodávají za 350 Kč. Má právo napadnout smlouvu? </a:t>
            </a:r>
          </a:p>
          <a:p>
            <a:pPr marL="0" indent="0">
              <a:spcBef>
                <a:spcPts val="1286"/>
              </a:spcBef>
              <a:buClr>
                <a:srgbClr val="000000"/>
              </a:buClr>
              <a:buSzPct val="45000"/>
              <a:buNone/>
            </a:pPr>
            <a:r>
              <a:rPr lang="cs-CZ" sz="6000" spc="-1" dirty="0" smtClean="0"/>
              <a:t>Př. 2) </a:t>
            </a:r>
            <a:r>
              <a:rPr lang="cs-CZ" sz="6000" spc="-1" dirty="0"/>
              <a:t>Eduard </a:t>
            </a:r>
            <a:r>
              <a:rPr lang="cs-CZ" sz="6000" spc="-1" dirty="0" smtClean="0"/>
              <a:t>chce zlaté náramkové hodinky pro svoji manželku. Zajde </a:t>
            </a:r>
            <a:r>
              <a:rPr lang="cs-CZ" sz="6000" spc="-1" dirty="0"/>
              <a:t>do </a:t>
            </a:r>
            <a:r>
              <a:rPr lang="cs-CZ" sz="6000" spc="-1" dirty="0" smtClean="0"/>
              <a:t>hodinářství, hodinář sděluje, že hodinky za 13.000 Kč jsou zlaté. Po měsíci nošení se z nich zlato začne „loupat“. Má </a:t>
            </a:r>
            <a:r>
              <a:rPr lang="cs-CZ" sz="6000" spc="-1" dirty="0"/>
              <a:t>právo napadnout smlouvu</a:t>
            </a:r>
            <a:r>
              <a:rPr lang="cs-CZ" sz="6000" spc="-1" dirty="0" smtClean="0"/>
              <a:t>?</a:t>
            </a:r>
          </a:p>
          <a:p>
            <a:pPr marL="0" indent="0">
              <a:spcBef>
                <a:spcPts val="1286"/>
              </a:spcBef>
              <a:buClr>
                <a:srgbClr val="000000"/>
              </a:buClr>
              <a:buSzPct val="45000"/>
              <a:buNone/>
            </a:pPr>
            <a:r>
              <a:rPr lang="cs-CZ" sz="6000" spc="-1" dirty="0" smtClean="0"/>
              <a:t>Př. 3) </a:t>
            </a:r>
            <a:r>
              <a:rPr lang="cs-CZ" sz="6000" spc="-1" dirty="0"/>
              <a:t>Eduard chce </a:t>
            </a:r>
            <a:r>
              <a:rPr lang="cs-CZ" sz="6000" spc="-1" dirty="0" smtClean="0"/>
              <a:t>náramkové hodinky. O víkendu obchází bleší trh a prodavač nabízející na koberci své produkty sděluje, že pozlacené hodinky, které našel na půdě, prodá za 250 Kč. Eduard koupí, hodinář následně zjistí, že byly zlaté a měly hodnotu přes 8.000 Kč. </a:t>
            </a:r>
            <a:r>
              <a:rPr lang="cs-CZ" sz="6000" spc="-1" dirty="0"/>
              <a:t>Má právo napadnout smlouvu? </a:t>
            </a:r>
            <a:endParaRPr lang="cs-CZ" sz="6000" spc="-1" dirty="0" smtClean="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17</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725144"/>
            <a:ext cx="4080996" cy="178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854968"/>
          </a:xfrm>
        </p:spPr>
        <p:txBody>
          <a:bodyPr>
            <a:normAutofit fontScale="90000"/>
          </a:bodyPr>
          <a:lstStyle/>
          <a:p>
            <a:pPr algn="ctr"/>
            <a:r>
              <a:rPr lang="cs-CZ" dirty="0" smtClean="0"/>
              <a:t>Skladba neúměrného zkrácení</a:t>
            </a:r>
            <a:endParaRPr lang="cs-CZ" dirty="0"/>
          </a:p>
        </p:txBody>
      </p:sp>
      <p:sp>
        <p:nvSpPr>
          <p:cNvPr id="3" name="Zástupný symbol pro obsah 2"/>
          <p:cNvSpPr>
            <a:spLocks noGrp="1"/>
          </p:cNvSpPr>
          <p:nvPr>
            <p:ph idx="1"/>
          </p:nvPr>
        </p:nvSpPr>
        <p:spPr>
          <a:xfrm>
            <a:off x="1043608" y="1772816"/>
            <a:ext cx="6777317" cy="4680520"/>
          </a:xfrm>
        </p:spPr>
        <p:txBody>
          <a:bodyPr>
            <a:normAutofit fontScale="25000" lnSpcReduction="20000"/>
          </a:bodyPr>
          <a:lstStyle/>
          <a:p>
            <a:pPr marL="0" indent="0" algn="just">
              <a:spcBef>
                <a:spcPts val="1286"/>
              </a:spcBef>
              <a:buClr>
                <a:srgbClr val="000000"/>
              </a:buClr>
              <a:buSzPct val="45000"/>
              <a:buNone/>
            </a:pPr>
            <a:r>
              <a:rPr lang="cs-CZ" sz="4300" spc="-1" dirty="0" smtClean="0"/>
              <a:t>§ 1793 odst. 1 OZ: </a:t>
            </a:r>
            <a:r>
              <a:rPr lang="cs-CZ" sz="4300" i="1" spc="-1" dirty="0" smtClean="0"/>
              <a:t>„Zaváží-li </a:t>
            </a:r>
            <a:r>
              <a:rPr lang="cs-CZ" sz="4300" i="1" spc="-1" dirty="0"/>
              <a:t>se strany k vzájemnému plnění a je-li plnění jedné ze stran v </a:t>
            </a:r>
            <a:r>
              <a:rPr lang="cs-CZ" sz="4300" b="1" i="1" spc="-1" dirty="0"/>
              <a:t>hrubém </a:t>
            </a:r>
            <a:r>
              <a:rPr lang="cs-CZ" sz="4300" b="1" i="1" spc="-1" dirty="0" smtClean="0"/>
              <a:t>nepoměru</a:t>
            </a:r>
            <a:r>
              <a:rPr lang="cs-CZ" sz="4300" spc="-1" dirty="0" smtClean="0"/>
              <a:t> </a:t>
            </a:r>
            <a:r>
              <a:rPr lang="cs-CZ" sz="4300" b="1" spc="-1" dirty="0" smtClean="0">
                <a:solidFill>
                  <a:srgbClr val="FF0000"/>
                </a:solidFill>
              </a:rPr>
              <a:t>(objektivní znak)</a:t>
            </a:r>
            <a:r>
              <a:rPr lang="cs-CZ" sz="4300" b="1" i="1" spc="-1" dirty="0" smtClean="0"/>
              <a:t> </a:t>
            </a:r>
            <a:r>
              <a:rPr lang="cs-CZ" sz="4300" i="1" spc="-1" dirty="0"/>
              <a:t>k tomu, co poskytla druhá strana, může </a:t>
            </a:r>
            <a:r>
              <a:rPr lang="cs-CZ" sz="4300" b="1" i="1" spc="-1" dirty="0"/>
              <a:t>zkrácená strana </a:t>
            </a:r>
            <a:r>
              <a:rPr lang="cs-CZ" sz="4300" i="1" spc="-1" dirty="0"/>
              <a:t>požadovat zrušení smlouvy a navrácení všeho do původního stavu, ledaže jí </a:t>
            </a:r>
            <a:r>
              <a:rPr lang="cs-CZ" sz="4300" b="1" i="1" spc="-1" dirty="0"/>
              <a:t>druhá strana </a:t>
            </a:r>
            <a:r>
              <a:rPr lang="cs-CZ" sz="4300" i="1" spc="-1" dirty="0"/>
              <a:t>doplní, oč byla zkrácena, se zřetelem k ceně obvyklé v době a místě uzavření smlouvy. To neplatí, pokud se nepoměr vzájemných plnění zakládá na skutečnosti, o které druhá strana </a:t>
            </a:r>
            <a:r>
              <a:rPr lang="cs-CZ" sz="4300" i="1" u="sng" spc="-1" dirty="0"/>
              <a:t>nevěděla ani vědět </a:t>
            </a:r>
            <a:r>
              <a:rPr lang="cs-CZ" sz="4300" i="1" u="sng" spc="-1" dirty="0" smtClean="0"/>
              <a:t>nemusela</a:t>
            </a:r>
            <a:r>
              <a:rPr lang="cs-CZ" sz="4300" spc="-1" dirty="0" smtClean="0"/>
              <a:t> </a:t>
            </a:r>
            <a:r>
              <a:rPr lang="cs-CZ" sz="4300" b="1" spc="-1" dirty="0" smtClean="0">
                <a:solidFill>
                  <a:srgbClr val="FF0000"/>
                </a:solidFill>
              </a:rPr>
              <a:t>(subjektivní znak)</a:t>
            </a:r>
            <a:r>
              <a:rPr lang="cs-CZ" sz="4300" spc="-1" dirty="0" smtClean="0">
                <a:solidFill>
                  <a:srgbClr val="002060"/>
                </a:solidFill>
              </a:rPr>
              <a:t>.</a:t>
            </a:r>
            <a:r>
              <a:rPr lang="cs-CZ" sz="4300" spc="-1" dirty="0" smtClean="0"/>
              <a:t>“</a:t>
            </a:r>
          </a:p>
          <a:p>
            <a:pPr marL="0" indent="0" algn="just">
              <a:spcBef>
                <a:spcPts val="1286"/>
              </a:spcBef>
              <a:buClr>
                <a:srgbClr val="000000"/>
              </a:buClr>
              <a:buSzPct val="45000"/>
              <a:buNone/>
            </a:pPr>
            <a:r>
              <a:rPr lang="cs-CZ" sz="4300" spc="-1" dirty="0" smtClean="0"/>
              <a:t>§ 1794 odst. 2: </a:t>
            </a:r>
            <a:r>
              <a:rPr lang="cs-CZ" sz="4300" i="1" spc="-1" dirty="0" smtClean="0"/>
              <a:t>„Právo </a:t>
            </a:r>
            <a:r>
              <a:rPr lang="cs-CZ" sz="4300" i="1" spc="-1" dirty="0"/>
              <a:t>podle § 1793 nevzniká ani tehdy, vzdala-li se jej </a:t>
            </a:r>
            <a:r>
              <a:rPr lang="cs-CZ" sz="4300" b="1" i="1" spc="-1" dirty="0"/>
              <a:t>zkrácená strana </a:t>
            </a:r>
            <a:r>
              <a:rPr lang="cs-CZ" sz="4300" i="1" spc="-1" dirty="0"/>
              <a:t>výslovně a prohlásila-li, že plnění přijímá za mimořádnou cenu ze zvláštní obliby, anebo souhlasila-li s neúměrnou cenou, ač jí skutečná </a:t>
            </a:r>
            <a:r>
              <a:rPr lang="cs-CZ" sz="4300" i="1" u="sng" spc="-1" dirty="0"/>
              <a:t>cena plnění byla nebo musela být </a:t>
            </a:r>
            <a:r>
              <a:rPr lang="cs-CZ" sz="4300" i="1" u="sng" spc="-1" dirty="0" smtClean="0"/>
              <a:t>známa</a:t>
            </a:r>
            <a:r>
              <a:rPr lang="cs-CZ" sz="4300" i="1" spc="-1" dirty="0" smtClean="0"/>
              <a:t> </a:t>
            </a:r>
            <a:r>
              <a:rPr lang="cs-CZ" sz="4300" b="1" spc="-1" dirty="0">
                <a:solidFill>
                  <a:srgbClr val="FF0000"/>
                </a:solidFill>
              </a:rPr>
              <a:t>(subjektivní znak)</a:t>
            </a:r>
            <a:r>
              <a:rPr lang="cs-CZ" sz="4300" i="1" spc="-1" dirty="0" smtClean="0"/>
              <a:t>.“</a:t>
            </a:r>
            <a:endParaRPr lang="cs-CZ" sz="4300" spc="-1" dirty="0" smtClean="0"/>
          </a:p>
          <a:p>
            <a:pPr marL="685800" indent="-685800" algn="just">
              <a:spcBef>
                <a:spcPts val="1286"/>
              </a:spcBef>
              <a:buSzPct val="45000"/>
            </a:pPr>
            <a:r>
              <a:rPr lang="cs-CZ" sz="5600" spc="-1" dirty="0" smtClean="0"/>
              <a:t>Institut</a:t>
            </a:r>
            <a:r>
              <a:rPr lang="cs-CZ" sz="5600" spc="-1" dirty="0"/>
              <a:t>, jenž je založen na kombinaci objektivního a subjektivních znaků </a:t>
            </a:r>
            <a:r>
              <a:rPr lang="cs-CZ" sz="5600" u="sng" spc="-1" dirty="0"/>
              <a:t>na obou stranách smlouvy</a:t>
            </a:r>
          </a:p>
          <a:p>
            <a:pPr marL="685800" indent="-685800">
              <a:spcBef>
                <a:spcPts val="1286"/>
              </a:spcBef>
              <a:buSzPct val="45000"/>
            </a:pPr>
            <a:r>
              <a:rPr lang="cs-CZ" sz="5600" spc="-1" dirty="0"/>
              <a:t>Velké množství aplikačních výluk </a:t>
            </a:r>
            <a:r>
              <a:rPr lang="cs-CZ" sz="5600" spc="-1" dirty="0" smtClean="0"/>
              <a:t>(§ </a:t>
            </a:r>
            <a:r>
              <a:rPr lang="cs-CZ" sz="5600" spc="-1" dirty="0"/>
              <a:t>1793 odst. 1 věta 2, § 1793 odst. 2, § 1794, § 1795, § </a:t>
            </a:r>
            <a:r>
              <a:rPr lang="cs-CZ" sz="5600" spc="-1" dirty="0" smtClean="0"/>
              <a:t>1797, § 2757)</a:t>
            </a:r>
          </a:p>
          <a:p>
            <a:pPr marL="685800" indent="-685800">
              <a:spcBef>
                <a:spcPts val="1286"/>
              </a:spcBef>
              <a:buSzPct val="45000"/>
            </a:pPr>
            <a:r>
              <a:rPr lang="cs-CZ" sz="5600" spc="-1" dirty="0" smtClean="0"/>
              <a:t>Osobní výluky (vztahující se ke stranám smlouvy – viz text + podnikatelské vztahy - § 1797),  věcné výluky:</a:t>
            </a:r>
          </a:p>
          <a:p>
            <a:pPr marL="1467612" lvl="3" indent="-685800">
              <a:spcBef>
                <a:spcPts val="1286"/>
              </a:spcBef>
              <a:buSzPct val="45000"/>
            </a:pPr>
            <a:r>
              <a:rPr lang="cs-CZ" sz="4800" spc="-1" dirty="0" smtClean="0"/>
              <a:t>Nelze-li již výši zkrácení zjistit</a:t>
            </a:r>
          </a:p>
          <a:p>
            <a:pPr marL="1467612" lvl="3" indent="-685800">
              <a:spcBef>
                <a:spcPts val="1286"/>
              </a:spcBef>
              <a:buSzPct val="45000"/>
            </a:pPr>
            <a:r>
              <a:rPr lang="cs-CZ" sz="4800" spc="-1" dirty="0" smtClean="0"/>
              <a:t>Nabytí věci na komoditní burze</a:t>
            </a:r>
          </a:p>
          <a:p>
            <a:pPr marL="1467612" lvl="3" indent="-685800">
              <a:spcBef>
                <a:spcPts val="1286"/>
              </a:spcBef>
              <a:buSzPct val="45000"/>
            </a:pPr>
            <a:r>
              <a:rPr lang="cs-CZ" sz="4800" spc="-1" dirty="0" smtClean="0"/>
              <a:t>Ve veřejné dražbě</a:t>
            </a:r>
          </a:p>
          <a:p>
            <a:pPr marL="1467612" lvl="3" indent="-685800">
              <a:spcBef>
                <a:spcPts val="1286"/>
              </a:spcBef>
              <a:buSzPct val="45000"/>
            </a:pPr>
            <a:r>
              <a:rPr lang="cs-CZ" sz="4800" spc="-1" dirty="0" smtClean="0"/>
              <a:t>Sázka/hra</a:t>
            </a:r>
          </a:p>
          <a:p>
            <a:pPr marL="1467612" lvl="3" indent="-685800">
              <a:spcBef>
                <a:spcPts val="1286"/>
              </a:spcBef>
              <a:buSzPct val="45000"/>
            </a:pPr>
            <a:r>
              <a:rPr lang="cs-CZ" sz="4800" spc="-1" dirty="0" smtClean="0"/>
              <a:t>Zvláštní vztah mezi stranami – tzv. smíšené darování</a:t>
            </a:r>
          </a:p>
          <a:p>
            <a:pPr marL="1467612" lvl="3" indent="-685800">
              <a:spcBef>
                <a:spcPts val="1286"/>
              </a:spcBef>
              <a:buSzPct val="45000"/>
            </a:pPr>
            <a:r>
              <a:rPr lang="cs-CZ" sz="4800" spc="-1" dirty="0" smtClean="0"/>
              <a:t>Závazky z odvážných smluv</a:t>
            </a: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18</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1143000"/>
          </a:xfrm>
        </p:spPr>
        <p:txBody>
          <a:bodyPr>
            <a:normAutofit fontScale="90000"/>
          </a:bodyPr>
          <a:lstStyle/>
          <a:p>
            <a:pPr algn="ctr"/>
            <a:r>
              <a:rPr lang="cs-CZ" dirty="0" smtClean="0"/>
              <a:t>„Hrubý nepoměr“ (objektivní znak)</a:t>
            </a:r>
            <a:endParaRPr lang="cs-CZ" dirty="0"/>
          </a:p>
        </p:txBody>
      </p:sp>
      <p:sp>
        <p:nvSpPr>
          <p:cNvPr id="3" name="Zástupný symbol pro obsah 2"/>
          <p:cNvSpPr>
            <a:spLocks noGrp="1"/>
          </p:cNvSpPr>
          <p:nvPr>
            <p:ph idx="1"/>
          </p:nvPr>
        </p:nvSpPr>
        <p:spPr>
          <a:xfrm>
            <a:off x="1043608" y="1988840"/>
            <a:ext cx="6777317" cy="3508977"/>
          </a:xfrm>
        </p:spPr>
        <p:txBody>
          <a:bodyPr>
            <a:noAutofit/>
          </a:bodyPr>
          <a:lstStyle/>
          <a:p>
            <a:pPr marL="384054" indent="-285750" algn="just">
              <a:spcBef>
                <a:spcPts val="1286"/>
              </a:spcBef>
              <a:buSzPct val="45000"/>
            </a:pPr>
            <a:r>
              <a:rPr lang="cs-CZ" sz="1300" spc="-1" dirty="0"/>
              <a:t>Objektivním znakem neúměrného zkrácení je existence tzv. hrubého nepoměru</a:t>
            </a:r>
          </a:p>
          <a:p>
            <a:pPr marL="384054" indent="-285750" algn="just">
              <a:spcBef>
                <a:spcPts val="1286"/>
              </a:spcBef>
              <a:buSzPct val="45000"/>
            </a:pPr>
            <a:r>
              <a:rPr lang="cs-CZ" sz="1300" b="1" spc="-1" dirty="0"/>
              <a:t>Co je to hrubý nepoměr? </a:t>
            </a:r>
            <a:r>
              <a:rPr lang="cs-CZ" sz="1300" spc="-1" dirty="0"/>
              <a:t>Znak užívaný jak v § </a:t>
            </a:r>
            <a:r>
              <a:rPr lang="cs-CZ" sz="1300" spc="-1" dirty="0" smtClean="0"/>
              <a:t>1793 OZ, </a:t>
            </a:r>
            <a:r>
              <a:rPr lang="cs-CZ" sz="1300" spc="-1" dirty="0"/>
              <a:t>tak v § 1796 OZ – je jím míněno to </a:t>
            </a:r>
            <a:r>
              <a:rPr lang="cs-CZ" sz="1300" spc="-1" dirty="0" smtClean="0"/>
              <a:t>stejné (nepoužijí se názory odchylné – WK 1796, 2)</a:t>
            </a:r>
            <a:endParaRPr lang="cs-CZ" sz="1300" spc="-1" dirty="0"/>
          </a:p>
          <a:p>
            <a:pPr marL="384054" indent="-285750" algn="just">
              <a:spcBef>
                <a:spcPts val="1286"/>
              </a:spcBef>
              <a:buSzPct val="45000"/>
            </a:pPr>
            <a:r>
              <a:rPr lang="cs-CZ" sz="1300" spc="-1" dirty="0"/>
              <a:t>Referenční hodnotou je </a:t>
            </a:r>
            <a:r>
              <a:rPr lang="cs-CZ" sz="1300" spc="-1" dirty="0" smtClean="0"/>
              <a:t>½; proto je hranice hrubého nepoměru </a:t>
            </a:r>
            <a:r>
              <a:rPr lang="cs-CZ" sz="1300" b="1" spc="-1" dirty="0" smtClean="0"/>
              <a:t>procentuální</a:t>
            </a:r>
            <a:r>
              <a:rPr lang="cs-CZ" sz="1300" spc="-1" dirty="0" smtClean="0"/>
              <a:t> = tj</a:t>
            </a:r>
            <a:r>
              <a:rPr lang="cs-CZ" sz="1300" spc="-1" dirty="0"/>
              <a:t>. 50% nebo 200% hodnoty </a:t>
            </a:r>
            <a:r>
              <a:rPr lang="cs-CZ" sz="1300" spc="-1" dirty="0" smtClean="0"/>
              <a:t>protiplnění</a:t>
            </a:r>
          </a:p>
          <a:p>
            <a:pPr marL="384054" indent="-285750" algn="just">
              <a:spcBef>
                <a:spcPts val="1286"/>
              </a:spcBef>
              <a:buSzPct val="45000"/>
            </a:pPr>
            <a:r>
              <a:rPr lang="cs-CZ" sz="1300" spc="-1" dirty="0" smtClean="0"/>
              <a:t>Neúměrné </a:t>
            </a:r>
            <a:r>
              <a:rPr lang="cs-CZ" sz="1300" spc="-1" dirty="0"/>
              <a:t>zkrácení se uplatní jednak v případech, kdy bylo </a:t>
            </a:r>
            <a:r>
              <a:rPr lang="cs-CZ" sz="1300" u="sng" spc="-1" dirty="0"/>
              <a:t>zcizeno „pod cenou“</a:t>
            </a:r>
            <a:r>
              <a:rPr lang="cs-CZ" sz="1300" spc="-1" dirty="0"/>
              <a:t>, tak v případech, kdy bylo </a:t>
            </a:r>
            <a:r>
              <a:rPr lang="cs-CZ" sz="1300" u="sng" spc="-1" dirty="0"/>
              <a:t>„nabyto příliš </a:t>
            </a:r>
            <a:r>
              <a:rPr lang="cs-CZ" sz="1300" u="sng" spc="-1" dirty="0" smtClean="0"/>
              <a:t>draze</a:t>
            </a:r>
            <a:r>
              <a:rPr lang="cs-CZ" sz="1300" spc="-1" dirty="0" smtClean="0"/>
              <a:t>“</a:t>
            </a:r>
          </a:p>
          <a:p>
            <a:pPr marL="384054" indent="-285750" algn="just">
              <a:spcBef>
                <a:spcPts val="1286"/>
              </a:spcBef>
              <a:buSzPct val="45000"/>
            </a:pPr>
            <a:r>
              <a:rPr lang="cs-CZ" sz="1300" spc="-1" dirty="0" smtClean="0"/>
              <a:t>Inspirace </a:t>
            </a:r>
            <a:r>
              <a:rPr lang="cs-CZ" sz="1300" spc="-1" dirty="0"/>
              <a:t>§ 934 ABGB (nic neobvyklého – viz judikatura k § 138 BGB</a:t>
            </a:r>
            <a:r>
              <a:rPr lang="cs-CZ" sz="1300" spc="-1" dirty="0" smtClean="0"/>
              <a:t>) – </a:t>
            </a:r>
            <a:r>
              <a:rPr lang="cs-CZ" sz="1300" spc="-1" dirty="0"/>
              <a:t>právo požadovat zrušení smlouvy se uplatní jak na straně nabyvatele (nabyl příliš draze), tak zcizitele (prodal příliš levně)</a:t>
            </a:r>
          </a:p>
          <a:p>
            <a:pPr marL="384054" indent="-285750" algn="just">
              <a:spcBef>
                <a:spcPts val="1286"/>
              </a:spcBef>
              <a:buSzPct val="45000"/>
            </a:pPr>
            <a:r>
              <a:rPr lang="cs-CZ" sz="1300" b="1" spc="-1" dirty="0" smtClean="0"/>
              <a:t>Důvody jednotného posuzování</a:t>
            </a:r>
            <a:r>
              <a:rPr lang="cs-CZ" sz="1300" spc="-1" dirty="0" smtClean="0"/>
              <a:t>: 1) systematický </a:t>
            </a:r>
            <a:r>
              <a:rPr lang="cs-CZ" sz="1300" spc="-1" dirty="0"/>
              <a:t>výklad (vazba na § 1796 OZ), </a:t>
            </a:r>
            <a:r>
              <a:rPr lang="cs-CZ" sz="1300" spc="-1" dirty="0" smtClean="0"/>
              <a:t>2) existence </a:t>
            </a:r>
            <a:r>
              <a:rPr lang="cs-CZ" sz="1300" spc="-1" dirty="0"/>
              <a:t>tzv. dodatečného </a:t>
            </a:r>
            <a:r>
              <a:rPr lang="cs-CZ" sz="1300" i="1" spc="-1" dirty="0" err="1"/>
              <a:t>laesio</a:t>
            </a:r>
            <a:r>
              <a:rPr lang="cs-CZ" sz="1300" i="1" spc="-1" dirty="0"/>
              <a:t> </a:t>
            </a:r>
            <a:r>
              <a:rPr lang="cs-CZ" sz="1300" i="1" spc="-1" dirty="0" err="1"/>
              <a:t>enormis</a:t>
            </a:r>
            <a:r>
              <a:rPr lang="cs-CZ" sz="1300" spc="-1" dirty="0"/>
              <a:t> v § 2185 OZ</a:t>
            </a:r>
          </a:p>
          <a:p>
            <a:pPr marL="384054" indent="-285750" algn="just">
              <a:spcBef>
                <a:spcPts val="1286"/>
              </a:spcBef>
              <a:buSzPct val="45000"/>
            </a:pPr>
            <a:r>
              <a:rPr lang="cs-CZ" sz="1300" spc="-1" dirty="0"/>
              <a:t>Existence hrubého nepoměru se posuzuje vždy k okamžiku uzavření smlouvy – dodatečný pokles/vzestup ceny lze zohlednit jen pomocí </a:t>
            </a:r>
            <a:r>
              <a:rPr lang="cs-CZ" sz="1300" i="1" spc="-1" dirty="0" err="1"/>
              <a:t>clausula</a:t>
            </a:r>
            <a:r>
              <a:rPr lang="cs-CZ" sz="1300" i="1" spc="-1" dirty="0"/>
              <a:t> </a:t>
            </a:r>
            <a:r>
              <a:rPr lang="cs-CZ" sz="1300" i="1" spc="-1" dirty="0" err="1"/>
              <a:t>rebus</a:t>
            </a:r>
            <a:r>
              <a:rPr lang="cs-CZ" sz="1300" i="1" spc="-1" dirty="0"/>
              <a:t> sic </a:t>
            </a:r>
            <a:r>
              <a:rPr lang="cs-CZ" sz="1300" i="1" spc="-1" dirty="0" err="1"/>
              <a:t>stantibus</a:t>
            </a:r>
            <a:r>
              <a:rPr lang="cs-CZ" sz="1300" spc="-1" dirty="0"/>
              <a:t> nebo </a:t>
            </a:r>
            <a:r>
              <a:rPr lang="cs-CZ" sz="1300" spc="-1" dirty="0" smtClean="0"/>
              <a:t>dodatečným </a:t>
            </a:r>
            <a:r>
              <a:rPr lang="cs-CZ" sz="1300" i="1" spc="-1" dirty="0" err="1"/>
              <a:t>laesio</a:t>
            </a:r>
            <a:r>
              <a:rPr lang="cs-CZ" sz="1300" i="1" spc="-1" dirty="0"/>
              <a:t> </a:t>
            </a:r>
            <a:r>
              <a:rPr lang="cs-CZ" sz="1300" i="1" spc="-1" dirty="0" err="1" smtClean="0"/>
              <a:t>enormis</a:t>
            </a:r>
            <a:r>
              <a:rPr lang="cs-CZ" sz="1300" spc="-1" dirty="0" smtClean="0"/>
              <a:t> (jen </a:t>
            </a:r>
            <a:r>
              <a:rPr lang="cs-CZ" sz="1300" i="1" spc="-1" dirty="0" smtClean="0"/>
              <a:t>lex </a:t>
            </a:r>
            <a:r>
              <a:rPr lang="cs-CZ" sz="1300" i="1" spc="-1" dirty="0" err="1" smtClean="0"/>
              <a:t>specialis</a:t>
            </a:r>
            <a:r>
              <a:rPr lang="cs-CZ" sz="1300" spc="-1" dirty="0" smtClean="0"/>
              <a:t> pro směnnou smlouvu)</a:t>
            </a:r>
            <a:endParaRPr lang="cs-CZ" sz="1300" spc="-1" dirty="0"/>
          </a:p>
          <a:p>
            <a:endParaRPr lang="cs-CZ" sz="1300"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19</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Struktura přednášky</a:t>
            </a:r>
            <a:endParaRPr lang="cs-CZ" dirty="0"/>
          </a:p>
        </p:txBody>
      </p:sp>
      <p:sp>
        <p:nvSpPr>
          <p:cNvPr id="3" name="Zástupný symbol pro obsah 2"/>
          <p:cNvSpPr>
            <a:spLocks noGrp="1"/>
          </p:cNvSpPr>
          <p:nvPr>
            <p:ph idx="1"/>
          </p:nvPr>
        </p:nvSpPr>
        <p:spPr>
          <a:xfrm>
            <a:off x="1115616" y="2323652"/>
            <a:ext cx="6777317" cy="3913660"/>
          </a:xfrm>
          <a:scene3d>
            <a:camera prst="orthographicFront">
              <a:rot lat="0" lon="0" rev="0"/>
            </a:camera>
            <a:lightRig rig="threePt" dir="tl">
              <a:rot lat="0" lon="0" rev="20400000"/>
            </a:lightRig>
          </a:scene3d>
          <a:sp3d contourW="15875" prstMaterial="metal">
            <a:bevelT w="101600" h="25400" prst="relaxedInset"/>
            <a:contourClr>
              <a:schemeClr val="accent1">
                <a:shade val="30000"/>
              </a:schemeClr>
            </a:contourClr>
          </a:sp3d>
        </p:spPr>
        <p:style>
          <a:lnRef idx="0">
            <a:schemeClr val="accent1"/>
          </a:lnRef>
          <a:fillRef idx="3">
            <a:schemeClr val="accent1"/>
          </a:fillRef>
          <a:effectRef idx="3">
            <a:schemeClr val="accent1"/>
          </a:effectRef>
          <a:fontRef idx="minor">
            <a:schemeClr val="lt1"/>
          </a:fontRef>
        </p:style>
        <p:txBody>
          <a:bodyPr>
            <a:noAutofit/>
          </a:bodyPr>
          <a:lstStyle/>
          <a:p>
            <a:pPr marL="0" indent="0">
              <a:spcBef>
                <a:spcPts val="1286"/>
              </a:spcBef>
              <a:buClr>
                <a:srgbClr val="000000"/>
              </a:buClr>
              <a:buSzPct val="45000"/>
              <a:buNone/>
            </a:pPr>
            <a:r>
              <a:rPr lang="cs-CZ" sz="1200" b="1" spc="-1" dirty="0" smtClean="0">
                <a:ea typeface="DejaVu Sans"/>
              </a:rPr>
              <a:t>I. Základní pojmy: právní </a:t>
            </a:r>
            <a:r>
              <a:rPr lang="cs-CZ" sz="1200" b="1" spc="-1" dirty="0">
                <a:ea typeface="DejaVu Sans"/>
              </a:rPr>
              <a:t>skutečnosti </a:t>
            </a:r>
            <a:r>
              <a:rPr lang="cs-CZ" sz="1200" b="1" spc="-1" dirty="0" smtClean="0">
                <a:ea typeface="DejaVu Sans"/>
              </a:rPr>
              <a:t>x závazek jako </a:t>
            </a:r>
            <a:r>
              <a:rPr lang="cs-CZ" sz="1200" b="1" spc="-1" dirty="0">
                <a:ea typeface="DejaVu Sans"/>
              </a:rPr>
              <a:t>následek právního jednání</a:t>
            </a:r>
          </a:p>
          <a:p>
            <a:pPr marL="0" indent="0">
              <a:spcBef>
                <a:spcPts val="1286"/>
              </a:spcBef>
              <a:buClr>
                <a:srgbClr val="000000"/>
              </a:buClr>
              <a:buSzPct val="45000"/>
              <a:buNone/>
            </a:pPr>
            <a:r>
              <a:rPr lang="cs-CZ" sz="1200" b="1" spc="-1" dirty="0" smtClean="0">
                <a:ea typeface="DejaVu Sans"/>
              </a:rPr>
              <a:t>II</a:t>
            </a:r>
            <a:r>
              <a:rPr lang="cs-CZ" sz="1200" b="1" spc="-1" dirty="0">
                <a:ea typeface="DejaVu Sans"/>
              </a:rPr>
              <a:t>. Závazek</a:t>
            </a:r>
          </a:p>
          <a:p>
            <a:pPr marL="513403" lvl="1">
              <a:spcBef>
                <a:spcPts val="1286"/>
              </a:spcBef>
              <a:buClr>
                <a:srgbClr val="000000"/>
              </a:buClr>
              <a:buSzPct val="45000"/>
            </a:pPr>
            <a:r>
              <a:rPr lang="cs-CZ" sz="1200" spc="-1" dirty="0"/>
              <a:t>a. vznik</a:t>
            </a:r>
          </a:p>
          <a:p>
            <a:pPr marL="513403" lvl="1">
              <a:spcBef>
                <a:spcPts val="1286"/>
              </a:spcBef>
              <a:buClr>
                <a:srgbClr val="000000"/>
              </a:buClr>
              <a:buSzPct val="45000"/>
            </a:pPr>
            <a:r>
              <a:rPr lang="cs-CZ" sz="1200" spc="-1" dirty="0"/>
              <a:t>b. Změna</a:t>
            </a:r>
          </a:p>
          <a:p>
            <a:pPr marL="513403" lvl="1">
              <a:spcBef>
                <a:spcPts val="1286"/>
              </a:spcBef>
              <a:buClr>
                <a:srgbClr val="000000"/>
              </a:buClr>
              <a:buSzPct val="45000"/>
            </a:pPr>
            <a:r>
              <a:rPr lang="cs-CZ" sz="1200" spc="-1" dirty="0"/>
              <a:t>c. Zánik</a:t>
            </a:r>
          </a:p>
          <a:p>
            <a:pPr marL="0" indent="0">
              <a:spcBef>
                <a:spcPts val="1286"/>
              </a:spcBef>
              <a:buClr>
                <a:srgbClr val="000000"/>
              </a:buClr>
              <a:buSzPct val="45000"/>
              <a:buNone/>
            </a:pPr>
            <a:r>
              <a:rPr lang="cs-CZ" sz="1200" b="1" spc="-1" dirty="0" smtClean="0">
                <a:ea typeface="DejaVu Sans"/>
              </a:rPr>
              <a:t>II. </a:t>
            </a:r>
            <a:r>
              <a:rPr lang="cs-CZ" sz="1200" b="1" spc="-1" dirty="0">
                <a:ea typeface="DejaVu Sans"/>
              </a:rPr>
              <a:t>Obsah závazků</a:t>
            </a:r>
          </a:p>
          <a:p>
            <a:pPr marL="216221" lvl="1" indent="0">
              <a:spcBef>
                <a:spcPts val="1029"/>
              </a:spcBef>
              <a:buClr>
                <a:srgbClr val="000000"/>
              </a:buClr>
              <a:buSzPct val="75000"/>
              <a:buNone/>
            </a:pPr>
            <a:r>
              <a:rPr lang="cs-CZ" sz="1200" spc="-1" dirty="0">
                <a:ea typeface="DejaVu Sans"/>
              </a:rPr>
              <a:t>a. neúměrné zkrácení</a:t>
            </a:r>
            <a:endParaRPr lang="cs-CZ" sz="1200" spc="-1" dirty="0"/>
          </a:p>
          <a:p>
            <a:pPr marL="216221" lvl="1" indent="0">
              <a:spcBef>
                <a:spcPts val="1029"/>
              </a:spcBef>
              <a:buClr>
                <a:srgbClr val="000000"/>
              </a:buClr>
              <a:buSzPct val="75000"/>
              <a:buNone/>
            </a:pPr>
            <a:r>
              <a:rPr lang="cs-CZ" sz="1200" spc="-1" dirty="0" smtClean="0">
                <a:ea typeface="DejaVu Sans"/>
              </a:rPr>
              <a:t>b</a:t>
            </a:r>
            <a:r>
              <a:rPr lang="cs-CZ" sz="1200" spc="-1" dirty="0">
                <a:ea typeface="DejaVu Sans"/>
              </a:rPr>
              <a:t>. lichva</a:t>
            </a:r>
            <a:endParaRPr lang="cs-CZ" sz="1200" spc="-1" dirty="0"/>
          </a:p>
          <a:p>
            <a:pPr marL="216221" lvl="1" indent="0">
              <a:spcBef>
                <a:spcPts val="1029"/>
              </a:spcBef>
              <a:buClr>
                <a:srgbClr val="000000"/>
              </a:buClr>
              <a:buSzPct val="75000"/>
              <a:buNone/>
            </a:pPr>
            <a:r>
              <a:rPr lang="cs-CZ" sz="1200" spc="-1" dirty="0">
                <a:ea typeface="DejaVu Sans"/>
              </a:rPr>
              <a:t>c. adhezní smlouvy</a:t>
            </a:r>
          </a:p>
          <a:p>
            <a:pPr marL="216221" lvl="1" indent="0">
              <a:spcBef>
                <a:spcPts val="1029"/>
              </a:spcBef>
              <a:buClr>
                <a:srgbClr val="000000"/>
              </a:buClr>
              <a:buSzPct val="75000"/>
              <a:buNone/>
            </a:pPr>
            <a:r>
              <a:rPr lang="cs-CZ" sz="1200" spc="-1" dirty="0">
                <a:ea typeface="DejaVu Sans"/>
              </a:rPr>
              <a:t>d. úroky</a:t>
            </a:r>
          </a:p>
          <a:p>
            <a:endParaRPr lang="cs-CZ" sz="1200"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a:xfrm>
            <a:off x="4649096" y="224491"/>
            <a:ext cx="3163264" cy="365125"/>
          </a:xfrm>
        </p:spPr>
        <p:txBody>
          <a:bodyPr/>
          <a:lstStyle/>
          <a:p>
            <a:fld id="{8B37D5FE-740C-46F5-801A-FA5477D9711F}" type="slidenum">
              <a:rPr lang="en-US" smtClean="0"/>
              <a:pPr/>
              <a:t>2</a:t>
            </a:fld>
            <a:r>
              <a:rPr lang="cs-CZ" dirty="0" smtClean="0"/>
              <a:t> Struktura přednášky</a:t>
            </a:r>
            <a:endParaRPr lang="en-US" dirty="0"/>
          </a:p>
        </p:txBody>
      </p:sp>
    </p:spTree>
    <p:extLst>
      <p:ext uri="{BB962C8B-B14F-4D97-AF65-F5344CB8AC3E}">
        <p14:creationId xmlns:p14="http://schemas.microsoft.com/office/powerpoint/2010/main" val="503810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„Hrubý nepoměr“ (objektivní znak)</a:t>
            </a:r>
          </a:p>
        </p:txBody>
      </p:sp>
      <p:sp>
        <p:nvSpPr>
          <p:cNvPr id="3" name="Zástupný symbol pro obsah 2"/>
          <p:cNvSpPr>
            <a:spLocks noGrp="1"/>
          </p:cNvSpPr>
          <p:nvPr>
            <p:ph idx="1"/>
          </p:nvPr>
        </p:nvSpPr>
        <p:spPr>
          <a:xfrm>
            <a:off x="1043608" y="2564904"/>
            <a:ext cx="6777317" cy="3508977"/>
          </a:xfrm>
        </p:spPr>
        <p:txBody>
          <a:bodyPr>
            <a:normAutofit lnSpcReduction="10000"/>
          </a:bodyPr>
          <a:lstStyle/>
          <a:p>
            <a:pPr marL="441204" indent="-342900" algn="just">
              <a:spcBef>
                <a:spcPts val="1286"/>
              </a:spcBef>
              <a:buSzPct val="45000"/>
            </a:pPr>
            <a:r>
              <a:rPr lang="cs-CZ" spc="-1" dirty="0"/>
              <a:t>Rozhodující je objektivní hodnota </a:t>
            </a:r>
            <a:r>
              <a:rPr lang="cs-CZ" spc="-1" dirty="0" smtClean="0"/>
              <a:t>plnění</a:t>
            </a:r>
          </a:p>
          <a:p>
            <a:pPr marL="441204" indent="-342900" algn="just">
              <a:spcBef>
                <a:spcPts val="1286"/>
              </a:spcBef>
              <a:buSzPct val="45000"/>
            </a:pPr>
            <a:r>
              <a:rPr lang="cs-CZ" spc="-1" dirty="0" smtClean="0"/>
              <a:t>Tou je </a:t>
            </a:r>
            <a:r>
              <a:rPr lang="cs-CZ" spc="-1" dirty="0"/>
              <a:t>tržní cena (§ 492 odst. 1 OZ)</a:t>
            </a:r>
          </a:p>
          <a:p>
            <a:pPr marL="441204" indent="-342900" algn="just">
              <a:spcBef>
                <a:spcPts val="1286"/>
              </a:spcBef>
              <a:buSzPct val="45000"/>
            </a:pPr>
            <a:r>
              <a:rPr lang="cs-CZ" spc="-1" dirty="0"/>
              <a:t>Hrubý nepoměr se posuzuje na základě vztahu „ujednané plnění“ x „tržní cena“</a:t>
            </a:r>
          </a:p>
          <a:p>
            <a:pPr marL="441204" indent="-342900" algn="just">
              <a:spcBef>
                <a:spcPts val="1286"/>
              </a:spcBef>
              <a:buSzPct val="45000"/>
            </a:pPr>
            <a:r>
              <a:rPr lang="cs-CZ" spc="-1" dirty="0"/>
              <a:t>Pokud dojde k dodatečnému odpadnutí hrubého nepoměru, má to za následek ztrátu práva napadnout </a:t>
            </a:r>
            <a:r>
              <a:rPr lang="cs-CZ" spc="-1" dirty="0" smtClean="0"/>
              <a:t>smlouvu (procesní ekonomie)</a:t>
            </a:r>
          </a:p>
          <a:p>
            <a:pPr marL="98304" indent="0" algn="just">
              <a:spcBef>
                <a:spcPts val="1286"/>
              </a:spcBef>
              <a:buClr>
                <a:srgbClr val="000000"/>
              </a:buClr>
              <a:buSzPct val="45000"/>
              <a:buNone/>
            </a:pPr>
            <a:endParaRPr lang="cs-CZ" spc="-1" dirty="0"/>
          </a:p>
          <a:p>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20</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Postavení smluvních stran (subjektivní znaky)</a:t>
            </a:r>
            <a:endParaRPr lang="cs-CZ" dirty="0"/>
          </a:p>
        </p:txBody>
      </p:sp>
      <p:sp>
        <p:nvSpPr>
          <p:cNvPr id="3" name="Zástupný symbol pro obsah 2"/>
          <p:cNvSpPr>
            <a:spLocks noGrp="1"/>
          </p:cNvSpPr>
          <p:nvPr>
            <p:ph idx="1"/>
          </p:nvPr>
        </p:nvSpPr>
        <p:spPr>
          <a:xfrm>
            <a:off x="1043608" y="2492896"/>
            <a:ext cx="6777317" cy="3913660"/>
          </a:xfrm>
        </p:spPr>
        <p:txBody>
          <a:bodyPr>
            <a:normAutofit fontScale="85000" lnSpcReduction="20000"/>
          </a:bodyPr>
          <a:lstStyle/>
          <a:p>
            <a:pPr marL="0" indent="0" algn="just">
              <a:spcBef>
                <a:spcPts val="1286"/>
              </a:spcBef>
              <a:buClr>
                <a:srgbClr val="000000"/>
              </a:buClr>
              <a:buSzPct val="45000"/>
              <a:buNone/>
            </a:pPr>
            <a:r>
              <a:rPr lang="cs-CZ" spc="-1" dirty="0" smtClean="0">
                <a:latin typeface="+mj-lt"/>
              </a:rPr>
              <a:t>a</a:t>
            </a:r>
            <a:r>
              <a:rPr lang="cs-CZ" spc="-1" dirty="0">
                <a:latin typeface="+mj-lt"/>
              </a:rPr>
              <a:t>) </a:t>
            </a:r>
            <a:r>
              <a:rPr lang="cs-CZ" u="sng" spc="-1" dirty="0">
                <a:latin typeface="+mj-lt"/>
              </a:rPr>
              <a:t>zkrácená</a:t>
            </a:r>
            <a:r>
              <a:rPr lang="cs-CZ" spc="-1" dirty="0">
                <a:latin typeface="+mj-lt"/>
              </a:rPr>
              <a:t> strana neznala ani nemusela znát skutečnou „cenu“ </a:t>
            </a:r>
            <a:r>
              <a:rPr lang="cs-CZ" spc="-1" dirty="0" smtClean="0">
                <a:latin typeface="+mj-lt"/>
              </a:rPr>
              <a:t>plnění – nejen úmyslné, nýbrž i nedbalostní zavinění (vědomá nedbalost)</a:t>
            </a:r>
            <a:endParaRPr lang="cs-CZ" spc="-1" dirty="0">
              <a:latin typeface="+mj-lt"/>
            </a:endParaRPr>
          </a:p>
          <a:p>
            <a:pPr marL="0" indent="0" algn="just">
              <a:spcBef>
                <a:spcPts val="1286"/>
              </a:spcBef>
              <a:buClr>
                <a:srgbClr val="000000"/>
              </a:buClr>
              <a:buSzPct val="45000"/>
              <a:buNone/>
            </a:pPr>
            <a:r>
              <a:rPr lang="cs-CZ" spc="-1" dirty="0" smtClean="0">
                <a:latin typeface="+mj-lt"/>
              </a:rPr>
              <a:t>b</a:t>
            </a:r>
            <a:r>
              <a:rPr lang="cs-CZ" spc="-1" dirty="0">
                <a:latin typeface="+mj-lt"/>
              </a:rPr>
              <a:t>) </a:t>
            </a:r>
            <a:r>
              <a:rPr lang="cs-CZ" u="sng" spc="-1" dirty="0">
                <a:latin typeface="+mj-lt"/>
              </a:rPr>
              <a:t>zkracující</a:t>
            </a:r>
            <a:r>
              <a:rPr lang="cs-CZ" spc="-1" dirty="0">
                <a:latin typeface="+mj-lt"/>
              </a:rPr>
              <a:t> (zvýhodněná) strana nevěděla ani nemusela vědět o skutečnosti zakládající </a:t>
            </a:r>
            <a:r>
              <a:rPr lang="cs-CZ" spc="-1" dirty="0" smtClean="0">
                <a:latin typeface="+mj-lt"/>
              </a:rPr>
              <a:t>hrubý nepoměr plnění</a:t>
            </a:r>
          </a:p>
          <a:p>
            <a:pPr marL="0" indent="0" algn="just">
              <a:spcBef>
                <a:spcPts val="1286"/>
              </a:spcBef>
              <a:buClr>
                <a:srgbClr val="000000"/>
              </a:buClr>
              <a:buSzPct val="45000"/>
              <a:buNone/>
            </a:pPr>
            <a:endParaRPr lang="cs-CZ" b="1" spc="-1" dirty="0" smtClean="0">
              <a:latin typeface="+mj-lt"/>
            </a:endParaRPr>
          </a:p>
          <a:p>
            <a:pPr marL="0" indent="0" algn="just">
              <a:spcBef>
                <a:spcPts val="1286"/>
              </a:spcBef>
              <a:buClr>
                <a:srgbClr val="000000"/>
              </a:buClr>
              <a:buSzPct val="45000"/>
              <a:buNone/>
            </a:pPr>
            <a:r>
              <a:rPr lang="cs-CZ" b="1" spc="-1" dirty="0" smtClean="0">
                <a:latin typeface="+mj-lt"/>
              </a:rPr>
              <a:t>Vodítko:</a:t>
            </a:r>
          </a:p>
          <a:p>
            <a:pPr marL="68580" indent="0" algn="just">
              <a:buNone/>
            </a:pPr>
            <a:r>
              <a:rPr lang="cs-CZ" spc="-1" dirty="0" smtClean="0"/>
              <a:t>Tzv</a:t>
            </a:r>
            <a:r>
              <a:rPr lang="cs-CZ" spc="-1" dirty="0"/>
              <a:t>. smluvní rozdělení rizika = čím rizikovější je právní jednání pro některou ze stran, tím vyšší nároky jsou kladeny na její potenciální obezřetnost při zjišťování cenotvorné vlastnosti předmětu plnění; jedná-li strana bez této péče, jde to k její tíži.</a:t>
            </a:r>
          </a:p>
          <a:p>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21</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548680"/>
            <a:ext cx="7024744" cy="757888"/>
          </a:xfrm>
        </p:spPr>
        <p:txBody>
          <a:bodyPr/>
          <a:lstStyle/>
          <a:p>
            <a:pPr algn="ctr"/>
            <a:r>
              <a:rPr lang="cs-CZ" dirty="0" smtClean="0"/>
              <a:t>Řešení</a:t>
            </a:r>
            <a:endParaRPr lang="cs-CZ" dirty="0"/>
          </a:p>
        </p:txBody>
      </p:sp>
      <p:sp>
        <p:nvSpPr>
          <p:cNvPr id="3" name="Zástupný symbol pro obsah 2"/>
          <p:cNvSpPr>
            <a:spLocks noGrp="1"/>
          </p:cNvSpPr>
          <p:nvPr>
            <p:ph idx="1"/>
          </p:nvPr>
        </p:nvSpPr>
        <p:spPr>
          <a:xfrm>
            <a:off x="1115616" y="1412776"/>
            <a:ext cx="6768752" cy="3672408"/>
          </a:xfrm>
        </p:spPr>
        <p:txBody>
          <a:bodyPr>
            <a:noAutofit/>
          </a:bodyPr>
          <a:lstStyle/>
          <a:p>
            <a:pPr marL="0" indent="0" algn="just">
              <a:spcBef>
                <a:spcPts val="1286"/>
              </a:spcBef>
              <a:buClr>
                <a:srgbClr val="000000"/>
              </a:buClr>
              <a:buSzPct val="45000"/>
              <a:buNone/>
            </a:pPr>
            <a:r>
              <a:rPr lang="cs-CZ" sz="1300" spc="-1" dirty="0"/>
              <a:t>Př. 1) Eduard chce náramkové hodinky. Zajde do prvního obchodu, zakoupí je za 800 Kč. Jde kolem druhého obchodu, kde stojný model prodávají za 350 Kč. Má právo napadnout smlouvu? </a:t>
            </a:r>
            <a:endParaRPr lang="cs-CZ" sz="1300" spc="-1" dirty="0" smtClean="0"/>
          </a:p>
          <a:p>
            <a:pPr marL="0" indent="0" algn="just">
              <a:spcBef>
                <a:spcPts val="1286"/>
              </a:spcBef>
              <a:buClr>
                <a:srgbClr val="000000"/>
              </a:buClr>
              <a:buSzPct val="45000"/>
              <a:buNone/>
            </a:pPr>
            <a:r>
              <a:rPr lang="cs-CZ" sz="1300" b="1" u="sng" spc="-1" dirty="0" smtClean="0"/>
              <a:t>Řešení:</a:t>
            </a:r>
            <a:r>
              <a:rPr lang="cs-CZ" sz="1300" b="1" spc="-1" dirty="0" smtClean="0"/>
              <a:t> nevzniká právo napadnout smlouvu, protože „zkrácený“, i když neznal skutečnou tržní cenu, měl si udělat průzkum trhu, za kolik se daná věc prodává; nedbalost jde k jeho tíži.</a:t>
            </a:r>
            <a:endParaRPr lang="cs-CZ" sz="1300" b="1" spc="-1" dirty="0"/>
          </a:p>
          <a:p>
            <a:pPr marL="0" indent="0" algn="just">
              <a:spcBef>
                <a:spcPts val="1286"/>
              </a:spcBef>
              <a:buClr>
                <a:srgbClr val="000000"/>
              </a:buClr>
              <a:buSzPct val="45000"/>
              <a:buNone/>
            </a:pPr>
            <a:r>
              <a:rPr lang="cs-CZ" sz="1300" spc="-1" dirty="0"/>
              <a:t>Př. 2) Eduard chce zlaté náramkové hodinky pro svoji manželku. Zajde do hodinářství, hodinář sděluje, že hodinky za 13.000 Kč jsou zlaté. Po měsíci nošení se z nich </a:t>
            </a:r>
            <a:r>
              <a:rPr lang="cs-CZ" sz="1300" spc="-1" dirty="0" smtClean="0"/>
              <a:t>zlato začne „loupat“. </a:t>
            </a:r>
            <a:r>
              <a:rPr lang="cs-CZ" sz="1300" spc="-1" dirty="0"/>
              <a:t>Má právo napadnout smlouvu?</a:t>
            </a:r>
          </a:p>
          <a:p>
            <a:pPr marL="0" indent="0" algn="just">
              <a:spcBef>
                <a:spcPts val="1286"/>
              </a:spcBef>
              <a:buClr>
                <a:srgbClr val="000000"/>
              </a:buClr>
              <a:buSzPct val="45000"/>
              <a:buNone/>
            </a:pPr>
            <a:r>
              <a:rPr lang="cs-CZ" sz="1300" b="1" u="sng" spc="-1" dirty="0"/>
              <a:t>Řešení</a:t>
            </a:r>
            <a:r>
              <a:rPr lang="cs-CZ" sz="1300" b="1" u="sng" spc="-1" dirty="0" smtClean="0"/>
              <a:t>:</a:t>
            </a:r>
            <a:r>
              <a:rPr lang="cs-CZ" sz="1300" b="1" spc="-1" dirty="0" smtClean="0"/>
              <a:t> vzniká právo napadnout smlouvu, jelikož Eduard není profesionál a prodavač (profesionál) ho ujistil o tom, že věc má určitou cenotvornou vlastnost a z této informace Eduard vycházel. Nejde o jeho nedbalost.</a:t>
            </a:r>
            <a:endParaRPr lang="cs-CZ" sz="1300" spc="-1" dirty="0" smtClean="0"/>
          </a:p>
          <a:p>
            <a:pPr marL="0" indent="0" algn="just">
              <a:spcBef>
                <a:spcPts val="1286"/>
              </a:spcBef>
              <a:buClr>
                <a:srgbClr val="000000"/>
              </a:buClr>
              <a:buSzPct val="45000"/>
              <a:buNone/>
            </a:pPr>
            <a:r>
              <a:rPr lang="cs-CZ" sz="1300" spc="-1" dirty="0" smtClean="0"/>
              <a:t>Př</a:t>
            </a:r>
            <a:r>
              <a:rPr lang="cs-CZ" sz="1300" spc="-1" dirty="0"/>
              <a:t>. 3) Eduard chce náramkové hodinky. O víkendu obchází bleší trh a prodavač nabízející na koberci své produkty sděluje, že pozlacené hodinky, které našel na půdě, prodá za 250 Kč. Eduard koupí, hodinář následně zjistí, že byly zlaté a měly hodnotu přes 8.000 Kč. Má právo napadnout smlouvu? </a:t>
            </a:r>
            <a:endParaRPr lang="cs-CZ" sz="1300" spc="-1" dirty="0" smtClean="0"/>
          </a:p>
          <a:p>
            <a:pPr marL="0" indent="0" algn="just">
              <a:spcBef>
                <a:spcPts val="1286"/>
              </a:spcBef>
              <a:buClr>
                <a:srgbClr val="000000"/>
              </a:buClr>
              <a:buSzPct val="45000"/>
              <a:buNone/>
            </a:pPr>
            <a:r>
              <a:rPr lang="cs-CZ" sz="1300" b="1" u="sng" spc="-1" dirty="0" smtClean="0"/>
              <a:t>Řešení:</a:t>
            </a:r>
            <a:r>
              <a:rPr lang="cs-CZ" sz="1300" b="1" spc="-1" dirty="0" smtClean="0"/>
              <a:t> prodávající nemá právo napadnout smlouvu. Na bleším trhu nemá nabízet k prodeji něco, o čem neví, jakou má hodnotu. Pokud prodává věc, o níž nemá postaveno na jisto, jaké má vlastnosti (tj. že je zlatá), jde majetková újma z tohoto obchodu plynoucí k jeho tíži.</a:t>
            </a:r>
            <a:endParaRPr lang="cs-CZ" sz="1300"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22</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1143000"/>
          </a:xfrm>
        </p:spPr>
        <p:txBody>
          <a:bodyPr>
            <a:normAutofit fontScale="90000"/>
          </a:bodyPr>
          <a:lstStyle/>
          <a:p>
            <a:pPr algn="ctr"/>
            <a:r>
              <a:rPr lang="cs-CZ" dirty="0" smtClean="0"/>
              <a:t>Právní následky spojené s neúměrným zkrácením</a:t>
            </a:r>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23</a:t>
            </a:fld>
            <a:endParaRPr lang="en-US"/>
          </a:p>
        </p:txBody>
      </p:sp>
      <p:sp>
        <p:nvSpPr>
          <p:cNvPr id="7" name="Zástupný symbol pro datum 3"/>
          <p:cNvSpPr>
            <a:spLocks noGrp="1"/>
          </p:cNvSpPr>
          <p:nvPr>
            <p:ph idx="1"/>
          </p:nvPr>
        </p:nvSpPr>
        <p:spPr>
          <a:xfrm>
            <a:off x="1043492" y="2060848"/>
            <a:ext cx="6777317" cy="4320480"/>
          </a:xfrm>
        </p:spPr>
        <p:txBody>
          <a:bodyPr>
            <a:normAutofit fontScale="47500" lnSpcReduction="20000"/>
          </a:bodyPr>
          <a:lstStyle/>
          <a:p>
            <a:pPr marL="441204" indent="-342900" algn="just">
              <a:spcBef>
                <a:spcPts val="1286"/>
              </a:spcBef>
              <a:buSzPct val="45000"/>
            </a:pPr>
            <a:r>
              <a:rPr lang="cs-CZ" spc="-1" dirty="0" smtClean="0"/>
              <a:t>Archaické povaze institutu odpovídá i archaický koncept právního následku</a:t>
            </a:r>
          </a:p>
          <a:p>
            <a:pPr marL="441204" indent="-342900" algn="just">
              <a:spcBef>
                <a:spcPts val="1286"/>
              </a:spcBef>
              <a:buSzPct val="45000"/>
            </a:pPr>
            <a:r>
              <a:rPr lang="cs-CZ" spc="-1" dirty="0" smtClean="0"/>
              <a:t>Moderním trendem odpovědnostních následků spojených s ochranou konkrétního subjektu je relativní neplatnost</a:t>
            </a:r>
          </a:p>
          <a:p>
            <a:pPr marL="441204" indent="-342900" algn="just">
              <a:spcBef>
                <a:spcPts val="1286"/>
              </a:spcBef>
              <a:buSzPct val="45000"/>
            </a:pPr>
            <a:r>
              <a:rPr lang="cs-CZ" spc="-1" dirty="0" smtClean="0"/>
              <a:t>S </a:t>
            </a:r>
            <a:r>
              <a:rPr lang="cs-CZ" spc="-1" dirty="0"/>
              <a:t>neúměrným zkrácením </a:t>
            </a:r>
            <a:r>
              <a:rPr lang="cs-CZ" u="sng" spc="-1" dirty="0"/>
              <a:t>není spojena neplatnost právního jednání</a:t>
            </a:r>
            <a:r>
              <a:rPr lang="cs-CZ" spc="-1" dirty="0"/>
              <a:t> (relativní </a:t>
            </a:r>
            <a:r>
              <a:rPr lang="cs-CZ" spc="-1" dirty="0" smtClean="0"/>
              <a:t>– naříkatelnost ani </a:t>
            </a:r>
            <a:r>
              <a:rPr lang="cs-CZ" spc="-1" dirty="0"/>
              <a:t>absolutní)</a:t>
            </a:r>
          </a:p>
          <a:p>
            <a:pPr marL="441204" indent="-342900" algn="just">
              <a:spcBef>
                <a:spcPts val="1286"/>
              </a:spcBef>
              <a:buSzPct val="45000"/>
            </a:pPr>
            <a:r>
              <a:rPr lang="cs-CZ" spc="-1" dirty="0" smtClean="0"/>
              <a:t>Jsou-li splněny všechny předpoklady neúměrného zkrácení, lze </a:t>
            </a:r>
            <a:r>
              <a:rPr lang="cs-CZ" i="1" spc="-1" dirty="0"/>
              <a:t>„</a:t>
            </a:r>
            <a:r>
              <a:rPr lang="cs-CZ" b="1" i="1" spc="-1" dirty="0"/>
              <a:t>požadovat zrušení smlouvy</a:t>
            </a:r>
            <a:r>
              <a:rPr lang="cs-CZ" i="1" spc="-1" dirty="0"/>
              <a:t> a navrácení všeho do původního stavu“</a:t>
            </a:r>
            <a:endParaRPr lang="cs-CZ" spc="-1" dirty="0"/>
          </a:p>
          <a:p>
            <a:pPr marL="441204" indent="-342900" algn="just">
              <a:spcBef>
                <a:spcPts val="1286"/>
              </a:spcBef>
              <a:buSzPct val="45000"/>
            </a:pPr>
            <a:r>
              <a:rPr lang="cs-CZ" spc="-1" dirty="0" smtClean="0"/>
              <a:t>Obdobný právní </a:t>
            </a:r>
            <a:r>
              <a:rPr lang="cs-CZ" spc="-1" dirty="0"/>
              <a:t>následek spojený s francouzským </a:t>
            </a:r>
            <a:r>
              <a:rPr lang="cs-CZ" spc="-1" dirty="0" err="1"/>
              <a:t>Code</a:t>
            </a:r>
            <a:r>
              <a:rPr lang="cs-CZ" spc="-1" dirty="0"/>
              <a:t> Civil (čl. 887, 1303, 1305, 1674) a rakouským ABGB (§ </a:t>
            </a:r>
            <a:r>
              <a:rPr lang="cs-CZ" spc="-1" dirty="0" smtClean="0"/>
              <a:t>934)</a:t>
            </a:r>
            <a:endParaRPr lang="cs-CZ" spc="-1" dirty="0"/>
          </a:p>
          <a:p>
            <a:pPr marL="441204" indent="-342900" algn="just">
              <a:spcBef>
                <a:spcPts val="1286"/>
              </a:spcBef>
              <a:buSzPct val="45000"/>
            </a:pPr>
            <a:r>
              <a:rPr lang="cs-CZ" spc="-1" dirty="0"/>
              <a:t>Nutná soudní ingerence, </a:t>
            </a:r>
            <a:r>
              <a:rPr lang="cs-CZ" spc="-1" dirty="0" smtClean="0"/>
              <a:t>je třeba typicky dvojí aktivita: </a:t>
            </a:r>
            <a:r>
              <a:rPr lang="cs-CZ" b="1" spc="-1" dirty="0" smtClean="0"/>
              <a:t>podání žaloby zkráceným</a:t>
            </a:r>
            <a:r>
              <a:rPr lang="cs-CZ" spc="-1" dirty="0" smtClean="0"/>
              <a:t>, </a:t>
            </a:r>
            <a:r>
              <a:rPr lang="cs-CZ" b="1" spc="-1" dirty="0" smtClean="0"/>
              <a:t>jednání soudu</a:t>
            </a:r>
            <a:endParaRPr lang="cs-CZ" b="1" spc="-1" dirty="0"/>
          </a:p>
          <a:p>
            <a:pPr marL="441204" indent="-342900" algn="just">
              <a:spcBef>
                <a:spcPts val="1286"/>
              </a:spcBef>
              <a:buSzPct val="45000"/>
            </a:pPr>
            <a:r>
              <a:rPr lang="cs-CZ" spc="-1" dirty="0"/>
              <a:t>Jednostranné právní jednání </a:t>
            </a:r>
            <a:r>
              <a:rPr lang="cs-CZ" b="1" spc="-1" dirty="0"/>
              <a:t>žádné právní následky nevyvolává</a:t>
            </a:r>
            <a:r>
              <a:rPr lang="cs-CZ" spc="-1" dirty="0"/>
              <a:t> – nejde o relativní neplatnost</a:t>
            </a:r>
          </a:p>
          <a:p>
            <a:pPr marL="441204" indent="-342900" algn="just">
              <a:spcBef>
                <a:spcPts val="1286"/>
              </a:spcBef>
              <a:buSzPct val="45000"/>
            </a:pPr>
            <a:r>
              <a:rPr lang="cs-CZ" spc="-1" dirty="0"/>
              <a:t>Neúměrného zkrácení se lze dovolat </a:t>
            </a:r>
            <a:r>
              <a:rPr lang="cs-CZ" spc="-1" dirty="0" smtClean="0"/>
              <a:t>buď</a:t>
            </a:r>
            <a:r>
              <a:rPr lang="cs-CZ" b="1" spc="-1" dirty="0" smtClean="0"/>
              <a:t> žalobou</a:t>
            </a:r>
            <a:r>
              <a:rPr lang="cs-CZ" spc="-1" dirty="0" smtClean="0"/>
              <a:t> </a:t>
            </a:r>
            <a:r>
              <a:rPr lang="cs-CZ" spc="-1" dirty="0"/>
              <a:t>(určovací, na plnění), </a:t>
            </a:r>
            <a:r>
              <a:rPr lang="cs-CZ" spc="-1" dirty="0" smtClean="0"/>
              <a:t>nebo </a:t>
            </a:r>
            <a:r>
              <a:rPr lang="cs-CZ" b="1" spc="-1" dirty="0" smtClean="0"/>
              <a:t>vznesením </a:t>
            </a:r>
            <a:r>
              <a:rPr lang="cs-CZ" b="1" spc="-1" dirty="0"/>
              <a:t>námitky</a:t>
            </a:r>
            <a:r>
              <a:rPr lang="cs-CZ" spc="-1" dirty="0"/>
              <a:t> v probíhajícím řízení (např. prodávající žaluje na zaplacení kupní ceny a kupující vznese námitku neúměrného zkrácení)</a:t>
            </a:r>
          </a:p>
          <a:p>
            <a:pPr marL="441204" indent="-342900" algn="just">
              <a:spcBef>
                <a:spcPts val="1286"/>
              </a:spcBef>
              <a:buSzPct val="45000"/>
            </a:pPr>
            <a:r>
              <a:rPr lang="cs-CZ" spc="-1" dirty="0"/>
              <a:t>Právo lze uplatnit </a:t>
            </a:r>
            <a:r>
              <a:rPr lang="cs-CZ" spc="-1" dirty="0" smtClean="0"/>
              <a:t>jen v </a:t>
            </a:r>
            <a:r>
              <a:rPr lang="cs-CZ" spc="-1" dirty="0"/>
              <a:t>jednoroční </a:t>
            </a:r>
            <a:r>
              <a:rPr lang="cs-CZ" u="sng" spc="-1" dirty="0"/>
              <a:t>propadné lhůtě</a:t>
            </a:r>
            <a:r>
              <a:rPr lang="cs-CZ" spc="-1" dirty="0"/>
              <a:t> (§ 1795 OZ)</a:t>
            </a:r>
          </a:p>
          <a:p>
            <a:pPr marL="441204" indent="-342900" algn="just">
              <a:spcBef>
                <a:spcPts val="1286"/>
              </a:spcBef>
              <a:buSzPct val="45000"/>
            </a:pPr>
            <a:r>
              <a:rPr lang="cs-CZ" spc="-1" dirty="0"/>
              <a:t>Běží od okamžiku </a:t>
            </a:r>
            <a:r>
              <a:rPr lang="cs-CZ" b="1" spc="-1" dirty="0"/>
              <a:t>uzavření smlouvy</a:t>
            </a:r>
            <a:r>
              <a:rPr lang="cs-CZ" spc="-1" dirty="0"/>
              <a:t>, staví se zahájením řízení před soudem</a:t>
            </a:r>
          </a:p>
          <a:p>
            <a:pPr marL="441204" indent="-342900" algn="just">
              <a:spcBef>
                <a:spcPts val="1286"/>
              </a:spcBef>
              <a:buSzPct val="45000"/>
            </a:pPr>
            <a:r>
              <a:rPr lang="cs-CZ" spc="-1" dirty="0"/>
              <a:t>Jde o lhůtu </a:t>
            </a:r>
            <a:r>
              <a:rPr lang="cs-CZ" u="sng" spc="-1" dirty="0"/>
              <a:t>hmotněprávní</a:t>
            </a:r>
            <a:r>
              <a:rPr lang="cs-CZ" spc="-1" dirty="0"/>
              <a:t>, nikoli </a:t>
            </a:r>
            <a:r>
              <a:rPr lang="cs-CZ" u="sng" spc="-1" dirty="0"/>
              <a:t>procesní</a:t>
            </a:r>
            <a:endParaRPr lang="en-US" u="sng" dirty="0"/>
          </a:p>
        </p:txBody>
      </p:sp>
    </p:spTree>
    <p:extLst>
      <p:ext uri="{BB962C8B-B14F-4D97-AF65-F5344CB8AC3E}">
        <p14:creationId xmlns:p14="http://schemas.microsoft.com/office/powerpoint/2010/main" val="507466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829896"/>
          </a:xfrm>
        </p:spPr>
        <p:txBody>
          <a:bodyPr/>
          <a:lstStyle/>
          <a:p>
            <a:pPr algn="ctr"/>
            <a:r>
              <a:rPr lang="cs-CZ" i="1" dirty="0" smtClean="0"/>
              <a:t>Alternativa </a:t>
            </a:r>
            <a:r>
              <a:rPr lang="cs-CZ" i="1" dirty="0" err="1" smtClean="0"/>
              <a:t>facultas</a:t>
            </a:r>
            <a:endParaRPr lang="cs-CZ" i="1" dirty="0"/>
          </a:p>
        </p:txBody>
      </p:sp>
      <p:sp>
        <p:nvSpPr>
          <p:cNvPr id="3" name="Zástupný symbol pro obsah 2"/>
          <p:cNvSpPr>
            <a:spLocks noGrp="1"/>
          </p:cNvSpPr>
          <p:nvPr>
            <p:ph idx="1"/>
          </p:nvPr>
        </p:nvSpPr>
        <p:spPr>
          <a:xfrm>
            <a:off x="1043608" y="1916832"/>
            <a:ext cx="6777317" cy="4392488"/>
          </a:xfrm>
        </p:spPr>
        <p:txBody>
          <a:bodyPr>
            <a:normAutofit fontScale="62500" lnSpcReduction="20000"/>
          </a:bodyPr>
          <a:lstStyle/>
          <a:p>
            <a:pPr marL="441204" indent="-342900" algn="just">
              <a:spcBef>
                <a:spcPts val="1286"/>
              </a:spcBef>
              <a:buClr>
                <a:schemeClr val="bg2"/>
              </a:buClr>
              <a:buSzPct val="45000"/>
            </a:pPr>
            <a:r>
              <a:rPr lang="cs-CZ" b="1" spc="-1" dirty="0">
                <a:latin typeface="+mj-lt"/>
              </a:rPr>
              <a:t>Zvýhodněná</a:t>
            </a:r>
            <a:r>
              <a:rPr lang="cs-CZ" spc="-1" dirty="0">
                <a:latin typeface="+mj-lt"/>
              </a:rPr>
              <a:t> </a:t>
            </a:r>
            <a:r>
              <a:rPr lang="cs-CZ" b="1" spc="-1" dirty="0">
                <a:latin typeface="+mj-lt"/>
              </a:rPr>
              <a:t>strana</a:t>
            </a:r>
            <a:r>
              <a:rPr lang="cs-CZ" spc="-1" dirty="0">
                <a:latin typeface="+mj-lt"/>
              </a:rPr>
              <a:t> může v procesu udržet smlouvu v platnosti tím, že doplní dodatečným plněním </a:t>
            </a:r>
            <a:r>
              <a:rPr lang="cs-CZ" i="1" spc="-1" dirty="0">
                <a:latin typeface="+mj-lt"/>
              </a:rPr>
              <a:t>„to, oč byla druhá strana zkrácena</a:t>
            </a:r>
            <a:r>
              <a:rPr lang="cs-CZ" i="1" spc="-1" dirty="0" smtClean="0">
                <a:latin typeface="+mj-lt"/>
              </a:rPr>
              <a:t>“</a:t>
            </a:r>
            <a:r>
              <a:rPr lang="cs-CZ" spc="-1" dirty="0" smtClean="0">
                <a:latin typeface="+mj-lt"/>
              </a:rPr>
              <a:t> = význam tam, kde plnění pro zvýhodněnou stranu má význam (chce si podržet předmět smlouvy)</a:t>
            </a:r>
            <a:endParaRPr lang="cs-CZ" spc="-1" dirty="0">
              <a:latin typeface="+mj-lt"/>
            </a:endParaRPr>
          </a:p>
          <a:p>
            <a:pPr marL="441204" indent="-342900" algn="just">
              <a:spcBef>
                <a:spcPts val="1286"/>
              </a:spcBef>
              <a:buClr>
                <a:schemeClr val="bg2"/>
              </a:buClr>
              <a:buSzPct val="45000"/>
            </a:pPr>
            <a:r>
              <a:rPr lang="cs-CZ" b="1" spc="-1" dirty="0">
                <a:latin typeface="+mj-lt"/>
              </a:rPr>
              <a:t>Nejde o nabídku protistrany</a:t>
            </a:r>
            <a:r>
              <a:rPr lang="cs-CZ" spc="-1" dirty="0">
                <a:latin typeface="+mj-lt"/>
              </a:rPr>
              <a:t> – soud nesmí rozhodnout o zrušení smlouvy, pokud zvýhodněná strana poskytne doplněk do objektivní hodnoty (tržní ceny)</a:t>
            </a:r>
          </a:p>
          <a:p>
            <a:pPr marL="441204" indent="-342900" algn="just">
              <a:spcBef>
                <a:spcPts val="1286"/>
              </a:spcBef>
              <a:buClr>
                <a:schemeClr val="bg2"/>
              </a:buClr>
              <a:buSzPct val="45000"/>
            </a:pPr>
            <a:r>
              <a:rPr lang="cs-CZ" spc="-1" dirty="0">
                <a:latin typeface="+mj-lt"/>
              </a:rPr>
              <a:t>OZ sleduje koncepci </a:t>
            </a:r>
            <a:r>
              <a:rPr lang="cs-CZ" i="1" spc="-1" dirty="0" err="1">
                <a:latin typeface="+mj-lt"/>
              </a:rPr>
              <a:t>verum</a:t>
            </a:r>
            <a:r>
              <a:rPr lang="cs-CZ" i="1" spc="-1" dirty="0">
                <a:latin typeface="+mj-lt"/>
              </a:rPr>
              <a:t> </a:t>
            </a:r>
            <a:r>
              <a:rPr lang="cs-CZ" i="1" spc="-1" dirty="0" err="1">
                <a:latin typeface="+mj-lt"/>
              </a:rPr>
              <a:t>praetium</a:t>
            </a:r>
            <a:r>
              <a:rPr lang="cs-CZ" spc="-1" dirty="0">
                <a:latin typeface="+mj-lt"/>
              </a:rPr>
              <a:t> nikoli </a:t>
            </a:r>
            <a:r>
              <a:rPr lang="cs-CZ" i="1" spc="-1" dirty="0" err="1">
                <a:latin typeface="+mj-lt"/>
              </a:rPr>
              <a:t>iustum</a:t>
            </a:r>
            <a:r>
              <a:rPr lang="cs-CZ" i="1" spc="-1" dirty="0">
                <a:latin typeface="+mj-lt"/>
              </a:rPr>
              <a:t> </a:t>
            </a:r>
            <a:r>
              <a:rPr lang="cs-CZ" i="1" spc="-1" dirty="0" err="1">
                <a:latin typeface="+mj-lt"/>
              </a:rPr>
              <a:t>praetium</a:t>
            </a:r>
            <a:r>
              <a:rPr lang="cs-CZ" spc="-1" dirty="0">
                <a:latin typeface="+mj-lt"/>
              </a:rPr>
              <a:t> (pravidlo </a:t>
            </a:r>
            <a:r>
              <a:rPr lang="cs-CZ" spc="-1" dirty="0" err="1">
                <a:latin typeface="+mj-lt"/>
              </a:rPr>
              <a:t>Code</a:t>
            </a:r>
            <a:r>
              <a:rPr lang="cs-CZ" spc="-1" dirty="0">
                <a:latin typeface="+mj-lt"/>
              </a:rPr>
              <a:t> Civil</a:t>
            </a:r>
            <a:r>
              <a:rPr lang="cs-CZ" spc="-1" dirty="0" smtClean="0">
                <a:latin typeface="+mj-lt"/>
              </a:rPr>
              <a:t>)</a:t>
            </a:r>
          </a:p>
          <a:p>
            <a:pPr marL="1012704" lvl="2" indent="-342900" algn="just">
              <a:spcBef>
                <a:spcPts val="1286"/>
              </a:spcBef>
              <a:buClr>
                <a:schemeClr val="bg2"/>
              </a:buClr>
              <a:buSzPct val="45000"/>
            </a:pPr>
            <a:r>
              <a:rPr lang="cs-CZ" i="1" spc="-1" dirty="0" err="1" smtClean="0">
                <a:latin typeface="+mj-lt"/>
              </a:rPr>
              <a:t>Verum</a:t>
            </a:r>
            <a:r>
              <a:rPr lang="cs-CZ" i="1" spc="-1" dirty="0" smtClean="0">
                <a:latin typeface="+mj-lt"/>
              </a:rPr>
              <a:t> </a:t>
            </a:r>
            <a:r>
              <a:rPr lang="cs-CZ" i="1" spc="-1" dirty="0" err="1" smtClean="0">
                <a:latin typeface="+mj-lt"/>
              </a:rPr>
              <a:t>praetium</a:t>
            </a:r>
            <a:r>
              <a:rPr lang="cs-CZ" i="1" spc="-1" dirty="0" smtClean="0">
                <a:latin typeface="+mj-lt"/>
              </a:rPr>
              <a:t> </a:t>
            </a:r>
            <a:r>
              <a:rPr lang="cs-CZ" spc="-1" dirty="0" smtClean="0">
                <a:latin typeface="+mj-lt"/>
              </a:rPr>
              <a:t>= zvýhodněná strana musí poskytnout „doplatek“ do tržní ceny/vrátit část ceny neodpovídající ceně tržní (</a:t>
            </a:r>
            <a:r>
              <a:rPr lang="cs-CZ" b="1" spc="-1" dirty="0" smtClean="0">
                <a:latin typeface="+mj-lt"/>
              </a:rPr>
              <a:t>český OZ</a:t>
            </a:r>
            <a:r>
              <a:rPr lang="cs-CZ" spc="-1" dirty="0" smtClean="0">
                <a:latin typeface="+mj-lt"/>
              </a:rPr>
              <a:t>).</a:t>
            </a:r>
          </a:p>
          <a:p>
            <a:pPr marL="1012704" lvl="2" indent="-342900" algn="just">
              <a:spcBef>
                <a:spcPts val="1286"/>
              </a:spcBef>
              <a:buClr>
                <a:schemeClr val="bg2"/>
              </a:buClr>
              <a:buSzPct val="45000"/>
            </a:pPr>
            <a:r>
              <a:rPr lang="cs-CZ" i="1" spc="-1" dirty="0" err="1" smtClean="0">
                <a:latin typeface="+mj-lt"/>
              </a:rPr>
              <a:t>Iustum</a:t>
            </a:r>
            <a:r>
              <a:rPr lang="cs-CZ" i="1" spc="-1" dirty="0" smtClean="0">
                <a:latin typeface="+mj-lt"/>
              </a:rPr>
              <a:t> </a:t>
            </a:r>
            <a:r>
              <a:rPr lang="cs-CZ" i="1" spc="-1" dirty="0" err="1" smtClean="0">
                <a:latin typeface="+mj-lt"/>
              </a:rPr>
              <a:t>praetium</a:t>
            </a:r>
            <a:r>
              <a:rPr lang="cs-CZ" i="1" spc="-1" dirty="0" smtClean="0">
                <a:latin typeface="+mj-lt"/>
              </a:rPr>
              <a:t> </a:t>
            </a:r>
            <a:r>
              <a:rPr lang="cs-CZ" spc="-1" dirty="0" smtClean="0">
                <a:latin typeface="+mj-lt"/>
              </a:rPr>
              <a:t>= </a:t>
            </a:r>
            <a:r>
              <a:rPr lang="cs-CZ" sz="1800" spc="-1" dirty="0"/>
              <a:t>zvýhodněná strana musí poskytnout „doplatek“ do </a:t>
            </a:r>
            <a:r>
              <a:rPr lang="cs-CZ" sz="1800" spc="-1" dirty="0" smtClean="0"/>
              <a:t>té míry, aby nepoměr nebyl hrubý (nikoli tedy do tržní ceny, nýbrž do zóny tolerance (</a:t>
            </a:r>
            <a:r>
              <a:rPr lang="cs-CZ" sz="1800" b="1" spc="-1" dirty="0" smtClean="0"/>
              <a:t>francouzský </a:t>
            </a:r>
            <a:r>
              <a:rPr lang="cs-CZ" sz="1800" b="1" spc="-1" dirty="0" err="1" smtClean="0"/>
              <a:t>Code</a:t>
            </a:r>
            <a:r>
              <a:rPr lang="cs-CZ" sz="1800" b="1" spc="-1" dirty="0" smtClean="0"/>
              <a:t> </a:t>
            </a:r>
            <a:r>
              <a:rPr lang="cs-CZ" sz="1800" b="1" spc="-1" smtClean="0"/>
              <a:t>Civil</a:t>
            </a:r>
            <a:r>
              <a:rPr lang="cs-CZ" sz="1800" spc="-1" smtClean="0"/>
              <a:t>).</a:t>
            </a:r>
            <a:endParaRPr lang="cs-CZ" spc="-1" dirty="0">
              <a:latin typeface="+mj-lt"/>
            </a:endParaRPr>
          </a:p>
          <a:p>
            <a:pPr marL="441204" indent="-342900" algn="just">
              <a:spcBef>
                <a:spcPts val="1286"/>
              </a:spcBef>
              <a:buClr>
                <a:schemeClr val="bg2"/>
              </a:buClr>
              <a:buSzPct val="45000"/>
            </a:pPr>
            <a:r>
              <a:rPr lang="cs-CZ" u="sng" spc="-1" dirty="0">
                <a:latin typeface="+mj-lt"/>
              </a:rPr>
              <a:t>Doplnění musí být poskytnuto v penězích</a:t>
            </a:r>
            <a:r>
              <a:rPr lang="cs-CZ" spc="-1" dirty="0">
                <a:latin typeface="+mj-lt"/>
              </a:rPr>
              <a:t> – zkrácený svůj zájem a potřebu upokojil již množstvím, které obdržel zkracující smlouvou a nemá zájem na dalším </a:t>
            </a:r>
            <a:r>
              <a:rPr lang="cs-CZ" spc="-1" dirty="0" smtClean="0">
                <a:latin typeface="+mj-lt"/>
              </a:rPr>
              <a:t>plnění (např. smluvní strana je zkrácena smlouvu o dodání určitého množství sypkého materiálu x nabídka dalšího materiálu by musela být přijata)</a:t>
            </a:r>
            <a:endParaRPr lang="cs-CZ" dirty="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24</a:t>
            </a:fld>
            <a:endParaRPr lang="en-US"/>
          </a:p>
        </p:txBody>
      </p:sp>
    </p:spTree>
    <p:extLst>
      <p:ext uri="{BB962C8B-B14F-4D97-AF65-F5344CB8AC3E}">
        <p14:creationId xmlns:p14="http://schemas.microsoft.com/office/powerpoint/2010/main" val="853796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05A93482-8E69-40F7-BCAD-5662A6CADB27}" type="datetime4">
              <a:rPr lang="en-US" smtClean="0"/>
              <a:pPr/>
              <a:t>March 10, 2020</a:t>
            </a:fld>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25</a:t>
            </a:fld>
            <a:endParaRPr lang="en-US"/>
          </a:p>
        </p:txBody>
      </p:sp>
      <p:sp>
        <p:nvSpPr>
          <p:cNvPr id="7" name="Nadpis 1"/>
          <p:cNvSpPr txBox="1">
            <a:spLocks/>
          </p:cNvSpPr>
          <p:nvPr/>
        </p:nvSpPr>
        <p:spPr>
          <a:xfrm>
            <a:off x="1187624" y="2852936"/>
            <a:ext cx="7024744" cy="7829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s-CZ" dirty="0" smtClean="0"/>
              <a:t>V. Lichva</a:t>
            </a:r>
            <a:endParaRPr lang="cs-CZ" dirty="0"/>
          </a:p>
        </p:txBody>
      </p:sp>
    </p:spTree>
    <p:extLst>
      <p:ext uri="{BB962C8B-B14F-4D97-AF65-F5344CB8AC3E}">
        <p14:creationId xmlns:p14="http://schemas.microsoft.com/office/powerpoint/2010/main" val="596830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692696"/>
            <a:ext cx="7024744" cy="757888"/>
          </a:xfrm>
        </p:spPr>
        <p:txBody>
          <a:bodyPr/>
          <a:lstStyle/>
          <a:p>
            <a:pPr algn="ctr"/>
            <a:r>
              <a:rPr lang="cs-CZ" dirty="0" smtClean="0"/>
              <a:t>Lichva</a:t>
            </a:r>
            <a:endParaRPr lang="cs-CZ" dirty="0"/>
          </a:p>
        </p:txBody>
      </p:sp>
      <p:sp>
        <p:nvSpPr>
          <p:cNvPr id="3" name="Zástupný symbol pro obsah 2"/>
          <p:cNvSpPr>
            <a:spLocks noGrp="1"/>
          </p:cNvSpPr>
          <p:nvPr>
            <p:ph idx="1"/>
          </p:nvPr>
        </p:nvSpPr>
        <p:spPr>
          <a:xfrm>
            <a:off x="1043608" y="1556792"/>
            <a:ext cx="6777317" cy="4059813"/>
          </a:xfrm>
        </p:spPr>
        <p:txBody>
          <a:bodyPr>
            <a:noAutofit/>
          </a:bodyPr>
          <a:lstStyle/>
          <a:p>
            <a:pPr marL="269754" indent="-171450" algn="just">
              <a:spcBef>
                <a:spcPts val="1286"/>
              </a:spcBef>
              <a:buSzPct val="45000"/>
            </a:pPr>
            <a:r>
              <a:rPr lang="cs-CZ" sz="1200" spc="-1" dirty="0"/>
              <a:t>Společně s neúměrným zkrácením a adhezními smlouvami je </a:t>
            </a:r>
            <a:r>
              <a:rPr lang="cs-CZ" sz="1200" spc="-1" dirty="0" smtClean="0"/>
              <a:t>obecným ochranným institutem</a:t>
            </a:r>
            <a:endParaRPr lang="cs-CZ" sz="1200" spc="-1" dirty="0"/>
          </a:p>
          <a:p>
            <a:pPr marL="269754" indent="-171450" algn="just">
              <a:spcBef>
                <a:spcPts val="1286"/>
              </a:spcBef>
              <a:buClr>
                <a:schemeClr val="bg2"/>
              </a:buClr>
              <a:buSzPct val="45000"/>
            </a:pPr>
            <a:r>
              <a:rPr lang="cs-CZ" sz="1200" spc="-1" dirty="0"/>
              <a:t>Lichva </a:t>
            </a:r>
            <a:r>
              <a:rPr lang="cs-CZ" sz="1200" u="sng" spc="-1" dirty="0" smtClean="0"/>
              <a:t>není </a:t>
            </a:r>
            <a:r>
              <a:rPr lang="cs-CZ" sz="1200" u="sng" spc="-1" dirty="0"/>
              <a:t>nástrojem pro řešení neekvivalentních smluv</a:t>
            </a:r>
          </a:p>
          <a:p>
            <a:pPr marL="269754" indent="-171450" algn="just">
              <a:spcBef>
                <a:spcPts val="1286"/>
              </a:spcBef>
              <a:buClr>
                <a:schemeClr val="bg2"/>
              </a:buClr>
              <a:buSzPct val="45000"/>
            </a:pPr>
            <a:r>
              <a:rPr lang="cs-CZ" sz="1200" spc="-1" dirty="0"/>
              <a:t>Chrání se jí pouze </a:t>
            </a:r>
            <a:r>
              <a:rPr lang="cs-CZ" sz="1200" spc="-1" dirty="0" smtClean="0"/>
              <a:t>„kořistění“ </a:t>
            </a:r>
            <a:r>
              <a:rPr lang="cs-CZ" sz="1200" spc="-1" dirty="0"/>
              <a:t>ze stavů subjektivní </a:t>
            </a:r>
            <a:r>
              <a:rPr lang="cs-CZ" sz="1200" spc="-1" dirty="0" smtClean="0"/>
              <a:t>slabší smluvní strany v širším smyslu</a:t>
            </a:r>
            <a:endParaRPr lang="cs-CZ" sz="1200" spc="-1" dirty="0"/>
          </a:p>
          <a:p>
            <a:pPr marL="269754" indent="-171450" algn="just">
              <a:spcBef>
                <a:spcPts val="1286"/>
              </a:spcBef>
              <a:buClr>
                <a:schemeClr val="bg2"/>
              </a:buClr>
              <a:buSzPct val="45000"/>
            </a:pPr>
            <a:r>
              <a:rPr lang="cs-CZ" sz="1200" b="1" spc="-1" dirty="0"/>
              <a:t>Nechrání majetkové zájmy poškozené strany</a:t>
            </a:r>
            <a:r>
              <a:rPr lang="cs-CZ" sz="1200" spc="-1" dirty="0"/>
              <a:t>, nýbrž </a:t>
            </a:r>
            <a:r>
              <a:rPr lang="cs-CZ" sz="1200" u="sng" spc="-1" dirty="0"/>
              <a:t>její svobodu vyjednávání o obsahu smlouvy</a:t>
            </a:r>
          </a:p>
          <a:p>
            <a:pPr marL="269754" indent="-171450" algn="just">
              <a:spcBef>
                <a:spcPts val="1286"/>
              </a:spcBef>
              <a:buClr>
                <a:schemeClr val="bg2"/>
              </a:buClr>
              <a:buSzPct val="45000"/>
            </a:pPr>
            <a:r>
              <a:rPr lang="cs-CZ" sz="1200" spc="-1" dirty="0"/>
              <a:t>Rozlišujeme </a:t>
            </a:r>
            <a:r>
              <a:rPr lang="cs-CZ" sz="1200" b="1" spc="-1" dirty="0"/>
              <a:t>civilní</a:t>
            </a:r>
            <a:r>
              <a:rPr lang="cs-CZ" sz="1200" spc="-1" dirty="0"/>
              <a:t> x </a:t>
            </a:r>
            <a:r>
              <a:rPr lang="cs-CZ" sz="1200" b="1" spc="-1" dirty="0"/>
              <a:t>trestní</a:t>
            </a:r>
            <a:r>
              <a:rPr lang="cs-CZ" sz="1200" spc="-1" dirty="0"/>
              <a:t> lichvu: velmi často je dovozen podvodný úmysl = § 209 </a:t>
            </a:r>
            <a:r>
              <a:rPr lang="cs-CZ" sz="1200" spc="-1" dirty="0" smtClean="0"/>
              <a:t>TZ</a:t>
            </a:r>
          </a:p>
          <a:p>
            <a:pPr marL="269754" indent="-171450" algn="just">
              <a:spcBef>
                <a:spcPts val="1286"/>
              </a:spcBef>
              <a:buClr>
                <a:schemeClr val="bg2"/>
              </a:buClr>
              <a:buSzPct val="45000"/>
            </a:pPr>
            <a:r>
              <a:rPr lang="cs-CZ" sz="1200" spc="-1" dirty="0" smtClean="0"/>
              <a:t>Rozlišujeme </a:t>
            </a:r>
            <a:r>
              <a:rPr lang="cs-CZ" sz="1200" b="1" spc="-1" dirty="0" smtClean="0"/>
              <a:t>věcnou</a:t>
            </a:r>
            <a:r>
              <a:rPr lang="cs-CZ" sz="1200" spc="-1" dirty="0" smtClean="0"/>
              <a:t> x </a:t>
            </a:r>
            <a:r>
              <a:rPr lang="cs-CZ" sz="1200" b="1" spc="-1" dirty="0" smtClean="0"/>
              <a:t>finanční</a:t>
            </a:r>
            <a:r>
              <a:rPr lang="cs-CZ" sz="1200" spc="-1" dirty="0" smtClean="0"/>
              <a:t> lichvu</a:t>
            </a:r>
          </a:p>
          <a:p>
            <a:pPr marL="98304" indent="0" algn="just">
              <a:spcBef>
                <a:spcPts val="1286"/>
              </a:spcBef>
              <a:buClr>
                <a:schemeClr val="bg2"/>
              </a:buClr>
              <a:buSzPct val="45000"/>
              <a:buNone/>
            </a:pPr>
            <a:endParaRPr lang="cs-CZ" sz="1200" b="1" spc="-1" dirty="0" smtClean="0"/>
          </a:p>
          <a:p>
            <a:pPr marL="98304" indent="0" algn="just">
              <a:spcBef>
                <a:spcPts val="1286"/>
              </a:spcBef>
              <a:buClr>
                <a:schemeClr val="bg2"/>
              </a:buClr>
              <a:buSzPct val="45000"/>
              <a:buNone/>
            </a:pPr>
            <a:r>
              <a:rPr lang="cs-CZ" sz="1200" b="1" spc="-1" dirty="0" smtClean="0"/>
              <a:t>a) věcná</a:t>
            </a:r>
            <a:r>
              <a:rPr lang="cs-CZ" sz="1200" spc="-1" dirty="0" smtClean="0"/>
              <a:t>:  předmětem smlouvy není peněžité plnění </a:t>
            </a:r>
          </a:p>
          <a:p>
            <a:pPr marL="326904" indent="-228600" algn="just">
              <a:spcBef>
                <a:spcPts val="1286"/>
              </a:spcBef>
              <a:buClr>
                <a:schemeClr val="bg2"/>
              </a:buClr>
              <a:buSzPct val="45000"/>
              <a:buAutoNum type="alphaLcParenR"/>
            </a:pPr>
            <a:endParaRPr lang="cs-CZ" sz="1200" spc="-1" dirty="0"/>
          </a:p>
          <a:p>
            <a:pPr marL="68580" indent="0">
              <a:buNone/>
            </a:pPr>
            <a:r>
              <a:rPr lang="cs-CZ" sz="1200" dirty="0" smtClean="0"/>
              <a:t> </a:t>
            </a:r>
            <a:r>
              <a:rPr lang="cs-CZ" sz="1200" b="1" dirty="0" smtClean="0"/>
              <a:t>b) finanční</a:t>
            </a:r>
            <a:r>
              <a:rPr lang="cs-CZ" sz="1200" dirty="0" smtClean="0"/>
              <a:t>: předmětem  smlouvy je peněžité plnění</a:t>
            </a:r>
            <a:endParaRPr lang="cs-CZ" sz="1200"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26</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573016"/>
            <a:ext cx="349257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66097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757888"/>
          </a:xfrm>
        </p:spPr>
        <p:txBody>
          <a:bodyPr>
            <a:normAutofit fontScale="90000"/>
          </a:bodyPr>
          <a:lstStyle/>
          <a:p>
            <a:pPr algn="ctr"/>
            <a:r>
              <a:rPr lang="cs-CZ" dirty="0" smtClean="0"/>
              <a:t>Lichva x neúměrné zkrácení</a:t>
            </a:r>
            <a:endParaRPr lang="cs-CZ" dirty="0"/>
          </a:p>
        </p:txBody>
      </p:sp>
      <p:sp>
        <p:nvSpPr>
          <p:cNvPr id="3" name="Zástupný symbol pro obsah 2"/>
          <p:cNvSpPr>
            <a:spLocks noGrp="1"/>
          </p:cNvSpPr>
          <p:nvPr>
            <p:ph idx="1"/>
          </p:nvPr>
        </p:nvSpPr>
        <p:spPr>
          <a:xfrm>
            <a:off x="1043608" y="2204864"/>
            <a:ext cx="6912884" cy="3987805"/>
          </a:xfrm>
        </p:spPr>
        <p:txBody>
          <a:bodyPr/>
          <a:lstStyle/>
          <a:p>
            <a:pPr marL="661665" lvl="1" indent="-171450" algn="just">
              <a:spcBef>
                <a:spcPts val="1029"/>
              </a:spcBef>
              <a:buClr>
                <a:schemeClr val="bg2"/>
              </a:buClr>
              <a:buSzPct val="75000"/>
            </a:pPr>
            <a:r>
              <a:rPr lang="cs-CZ" sz="1600" spc="-1" dirty="0" smtClean="0"/>
              <a:t>Neúměrné </a:t>
            </a:r>
            <a:r>
              <a:rPr lang="cs-CZ" sz="1600" spc="-1" dirty="0"/>
              <a:t>zkrácení slouží k nápravě omylu v hodnotě plnění: to by bylo lze i prostřednictvím lichvy (viz demonstrativní výčet § 1796 </a:t>
            </a:r>
            <a:r>
              <a:rPr lang="cs-CZ" sz="1600" spc="-1" dirty="0" smtClean="0"/>
              <a:t>OZ)</a:t>
            </a:r>
          </a:p>
          <a:p>
            <a:pPr marL="661665" lvl="1" indent="-171450" algn="just">
              <a:spcBef>
                <a:spcPts val="1029"/>
              </a:spcBef>
              <a:buClr>
                <a:schemeClr val="bg2"/>
              </a:buClr>
              <a:buSzPct val="75000"/>
            </a:pPr>
            <a:r>
              <a:rPr lang="cs-CZ" sz="1600" spc="-1" dirty="0" smtClean="0"/>
              <a:t>Lhůta </a:t>
            </a:r>
            <a:r>
              <a:rPr lang="cs-CZ" sz="1600" spc="-1" dirty="0"/>
              <a:t>pro dovolání se beneficia (jednoroční lhůta x tříletá promlčecí lhůta relativní neplatnosti – majetkové právo)</a:t>
            </a:r>
          </a:p>
          <a:p>
            <a:pPr marL="661665" lvl="1" indent="-171450" algn="just">
              <a:spcBef>
                <a:spcPts val="1029"/>
              </a:spcBef>
              <a:buClr>
                <a:schemeClr val="bg2"/>
              </a:buClr>
              <a:buSzPct val="75000"/>
            </a:pPr>
            <a:r>
              <a:rPr lang="cs-CZ" sz="1600" spc="-1" dirty="0"/>
              <a:t>Uplatnění lichvy není soudní: poškozený se dovolává jednostranným právním jednáním</a:t>
            </a:r>
          </a:p>
          <a:p>
            <a:pPr marL="661665" lvl="1" indent="-171450" algn="just">
              <a:spcBef>
                <a:spcPts val="1029"/>
              </a:spcBef>
              <a:buClr>
                <a:schemeClr val="bg2"/>
              </a:buClr>
              <a:buSzPct val="75000"/>
            </a:pPr>
            <a:r>
              <a:rPr lang="cs-CZ" sz="1600" spc="-1" dirty="0"/>
              <a:t>Neuplatní se </a:t>
            </a:r>
            <a:r>
              <a:rPr lang="cs-CZ" sz="1600" i="1" spc="-1" dirty="0"/>
              <a:t>alternativa </a:t>
            </a:r>
            <a:r>
              <a:rPr lang="cs-CZ" sz="1600" i="1" spc="-1" dirty="0" err="1"/>
              <a:t>facultas</a:t>
            </a:r>
            <a:endParaRPr lang="cs-CZ" sz="1600" spc="-1" dirty="0"/>
          </a:p>
          <a:p>
            <a:pPr marL="661665" lvl="1" indent="-171450" algn="just">
              <a:spcBef>
                <a:spcPts val="1029"/>
              </a:spcBef>
              <a:buClr>
                <a:schemeClr val="bg2"/>
              </a:buClr>
              <a:buSzPct val="75000"/>
            </a:pPr>
            <a:r>
              <a:rPr lang="cs-CZ" sz="1600" spc="-1" dirty="0"/>
              <a:t>Rozdílný je věcný dosah (§ 1793 odst. 2 OZ, § 1794 OZ)</a:t>
            </a:r>
          </a:p>
          <a:p>
            <a:pPr marL="661665" lvl="1" indent="-171450" algn="just">
              <a:spcBef>
                <a:spcPts val="1029"/>
              </a:spcBef>
              <a:buClr>
                <a:schemeClr val="bg2"/>
              </a:buClr>
              <a:buSzPct val="75000"/>
            </a:pPr>
            <a:r>
              <a:rPr lang="cs-CZ" sz="1600" spc="-1" dirty="0"/>
              <a:t>Shodný je personální dosah (vyloučena podnikatelská právní jednání - § 1797 OZ); účinky obou institutů lze v těchto vztazích sjednat</a:t>
            </a:r>
          </a:p>
          <a:p>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27</a:t>
            </a:fld>
            <a:endParaRPr lang="en-US"/>
          </a:p>
        </p:txBody>
      </p:sp>
    </p:spTree>
    <p:extLst>
      <p:ext uri="{BB962C8B-B14F-4D97-AF65-F5344CB8AC3E}">
        <p14:creationId xmlns:p14="http://schemas.microsoft.com/office/powerpoint/2010/main" val="7234361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836712"/>
            <a:ext cx="7024744" cy="757888"/>
          </a:xfrm>
        </p:spPr>
        <p:txBody>
          <a:bodyPr/>
          <a:lstStyle/>
          <a:p>
            <a:pPr algn="ctr"/>
            <a:r>
              <a:rPr lang="cs-CZ" dirty="0" smtClean="0"/>
              <a:t>Skladba lichvy</a:t>
            </a:r>
            <a:endParaRPr lang="cs-CZ" dirty="0"/>
          </a:p>
        </p:txBody>
      </p:sp>
      <p:sp>
        <p:nvSpPr>
          <p:cNvPr id="3" name="Zástupný symbol pro obsah 2"/>
          <p:cNvSpPr>
            <a:spLocks noGrp="1"/>
          </p:cNvSpPr>
          <p:nvPr>
            <p:ph idx="1"/>
          </p:nvPr>
        </p:nvSpPr>
        <p:spPr>
          <a:xfrm>
            <a:off x="1115616" y="1916832"/>
            <a:ext cx="6777317" cy="4157049"/>
          </a:xfrm>
        </p:spPr>
        <p:txBody>
          <a:bodyPr>
            <a:normAutofit fontScale="40000" lnSpcReduction="20000"/>
          </a:bodyPr>
          <a:lstStyle/>
          <a:p>
            <a:pPr marL="98304" indent="0" algn="just">
              <a:spcBef>
                <a:spcPts val="1286"/>
              </a:spcBef>
              <a:buClr>
                <a:srgbClr val="000000"/>
              </a:buClr>
              <a:buSzPct val="45000"/>
              <a:buNone/>
            </a:pPr>
            <a:r>
              <a:rPr lang="cs-CZ" sz="2903" spc="-1" dirty="0" smtClean="0">
                <a:latin typeface="+mj-lt"/>
              </a:rPr>
              <a:t>§ 1796 OZ: </a:t>
            </a:r>
            <a:r>
              <a:rPr lang="cs-CZ" sz="2903" i="1" spc="-1" dirty="0">
                <a:latin typeface="+mj-lt"/>
              </a:rPr>
              <a:t>„Neplatná je smlouva, při jejímž uzavírání někdo </a:t>
            </a:r>
            <a:r>
              <a:rPr lang="cs-CZ" sz="2903" b="1" i="1" spc="-1" dirty="0" smtClean="0">
                <a:latin typeface="+mj-lt"/>
              </a:rPr>
              <a:t>zneužije</a:t>
            </a:r>
            <a:r>
              <a:rPr lang="cs-CZ" sz="2903" i="1" spc="-1" dirty="0" smtClean="0">
                <a:latin typeface="+mj-lt"/>
              </a:rPr>
              <a:t> </a:t>
            </a:r>
            <a:r>
              <a:rPr lang="cs-CZ" sz="2903" b="1" spc="-1" dirty="0" smtClean="0">
                <a:solidFill>
                  <a:srgbClr val="FF0000"/>
                </a:solidFill>
                <a:latin typeface="+mj-lt"/>
              </a:rPr>
              <a:t>(subjektivní znak - lichvář)</a:t>
            </a:r>
            <a:r>
              <a:rPr lang="cs-CZ" sz="2903" i="1" spc="-1" dirty="0" smtClean="0">
                <a:latin typeface="+mj-lt"/>
              </a:rPr>
              <a:t> </a:t>
            </a:r>
            <a:r>
              <a:rPr lang="cs-CZ" sz="2903" b="1" i="1" spc="-1" dirty="0">
                <a:latin typeface="+mj-lt"/>
              </a:rPr>
              <a:t>tísně</a:t>
            </a:r>
            <a:r>
              <a:rPr lang="cs-CZ" sz="2903" i="1" spc="-1" dirty="0">
                <a:latin typeface="+mj-lt"/>
              </a:rPr>
              <a:t>, </a:t>
            </a:r>
            <a:r>
              <a:rPr lang="cs-CZ" sz="2903" b="1" i="1" spc="-1" dirty="0">
                <a:latin typeface="+mj-lt"/>
              </a:rPr>
              <a:t>nezkušenosti</a:t>
            </a:r>
            <a:r>
              <a:rPr lang="cs-CZ" sz="2903" i="1" spc="-1" dirty="0">
                <a:latin typeface="+mj-lt"/>
              </a:rPr>
              <a:t>, </a:t>
            </a:r>
            <a:r>
              <a:rPr lang="cs-CZ" sz="2903" b="1" i="1" spc="-1" dirty="0">
                <a:latin typeface="+mj-lt"/>
              </a:rPr>
              <a:t>rozumové slabosti</a:t>
            </a:r>
            <a:r>
              <a:rPr lang="cs-CZ" sz="2903" i="1" spc="-1" dirty="0">
                <a:latin typeface="+mj-lt"/>
              </a:rPr>
              <a:t>, </a:t>
            </a:r>
            <a:r>
              <a:rPr lang="cs-CZ" sz="2903" b="1" i="1" spc="-1" dirty="0">
                <a:latin typeface="+mj-lt"/>
              </a:rPr>
              <a:t>rozrušení</a:t>
            </a:r>
            <a:r>
              <a:rPr lang="cs-CZ" sz="2903" i="1" spc="-1" dirty="0">
                <a:latin typeface="+mj-lt"/>
              </a:rPr>
              <a:t> nebo </a:t>
            </a:r>
            <a:r>
              <a:rPr lang="cs-CZ" sz="2903" b="1" i="1" spc="-1" dirty="0">
                <a:latin typeface="+mj-lt"/>
              </a:rPr>
              <a:t>lehkomyslnosti</a:t>
            </a:r>
            <a:r>
              <a:rPr lang="cs-CZ" sz="2903" i="1" spc="-1" dirty="0">
                <a:latin typeface="+mj-lt"/>
              </a:rPr>
              <a:t> </a:t>
            </a:r>
            <a:r>
              <a:rPr lang="cs-CZ" sz="2903" b="1" spc="-1" dirty="0" smtClean="0">
                <a:solidFill>
                  <a:srgbClr val="FF0000"/>
                </a:solidFill>
                <a:latin typeface="+mj-lt"/>
              </a:rPr>
              <a:t>(subjektivní znaky - poškozený) </a:t>
            </a:r>
            <a:r>
              <a:rPr lang="cs-CZ" sz="2903" i="1" spc="-1" dirty="0" smtClean="0">
                <a:latin typeface="+mj-lt"/>
              </a:rPr>
              <a:t>druhé </a:t>
            </a:r>
            <a:r>
              <a:rPr lang="cs-CZ" sz="2903" i="1" spc="-1" dirty="0">
                <a:latin typeface="+mj-lt"/>
              </a:rPr>
              <a:t>strany a dá sobě nebo jinému slíbit či poskytnout plnění, jehož majetková hodnota je k vzájemnému plnění v </a:t>
            </a:r>
            <a:r>
              <a:rPr lang="cs-CZ" sz="2903" b="1" i="1" spc="-1" dirty="0">
                <a:latin typeface="+mj-lt"/>
              </a:rPr>
              <a:t>hrubém </a:t>
            </a:r>
            <a:r>
              <a:rPr lang="cs-CZ" sz="2903" b="1" i="1" spc="-1" dirty="0" smtClean="0">
                <a:latin typeface="+mj-lt"/>
              </a:rPr>
              <a:t>nepoměru </a:t>
            </a:r>
            <a:r>
              <a:rPr lang="cs-CZ" sz="2903" b="1" spc="-1" dirty="0" smtClean="0">
                <a:solidFill>
                  <a:srgbClr val="FF0000"/>
                </a:solidFill>
                <a:latin typeface="+mj-lt"/>
              </a:rPr>
              <a:t>(objektivní znak)</a:t>
            </a:r>
            <a:r>
              <a:rPr lang="cs-CZ" sz="2903" i="1" spc="-1" dirty="0" smtClean="0">
                <a:latin typeface="+mj-lt"/>
              </a:rPr>
              <a:t>.“</a:t>
            </a:r>
            <a:endParaRPr lang="cs-CZ" sz="2903" i="1" spc="-1" dirty="0">
              <a:latin typeface="+mj-lt"/>
            </a:endParaRPr>
          </a:p>
          <a:p>
            <a:pPr marL="391910" indent="-293606">
              <a:spcBef>
                <a:spcPts val="1286"/>
              </a:spcBef>
              <a:buClr>
                <a:srgbClr val="000000"/>
              </a:buClr>
              <a:buSzPct val="45000"/>
              <a:buFont typeface="Wingdings" charset="2"/>
              <a:buChar char=""/>
            </a:pPr>
            <a:endParaRPr lang="cs-CZ" sz="2903" spc="-1" dirty="0" smtClean="0">
              <a:latin typeface="+mj-lt"/>
            </a:endParaRPr>
          </a:p>
          <a:p>
            <a:pPr marL="555504" indent="-457200">
              <a:spcBef>
                <a:spcPts val="1286"/>
              </a:spcBef>
              <a:buSzPct val="45000"/>
            </a:pPr>
            <a:r>
              <a:rPr lang="cs-CZ" sz="2903" spc="-1" dirty="0" smtClean="0">
                <a:latin typeface="+mj-lt"/>
              </a:rPr>
              <a:t>Lichva </a:t>
            </a:r>
            <a:r>
              <a:rPr lang="cs-CZ" sz="2903" spc="-1" dirty="0">
                <a:latin typeface="+mj-lt"/>
              </a:rPr>
              <a:t>se skládá </a:t>
            </a:r>
            <a:r>
              <a:rPr lang="cs-CZ" sz="2903" spc="-1" dirty="0" smtClean="0">
                <a:latin typeface="+mj-lt"/>
              </a:rPr>
              <a:t>stejně jako neúměrné zkrácení a adhezní smlouvy </a:t>
            </a:r>
            <a:r>
              <a:rPr lang="cs-CZ" sz="2903" b="1" spc="-1" dirty="0" smtClean="0">
                <a:latin typeface="+mj-lt"/>
              </a:rPr>
              <a:t>ze </a:t>
            </a:r>
            <a:r>
              <a:rPr lang="cs-CZ" sz="2903" b="1" spc="-1" dirty="0">
                <a:latin typeface="+mj-lt"/>
              </a:rPr>
              <a:t>znaků</a:t>
            </a:r>
            <a:r>
              <a:rPr lang="cs-CZ" sz="2903" spc="-1" dirty="0">
                <a:latin typeface="+mj-lt"/>
              </a:rPr>
              <a:t>:</a:t>
            </a:r>
          </a:p>
          <a:p>
            <a:pPr marL="0" indent="0">
              <a:spcBef>
                <a:spcPts val="1286"/>
              </a:spcBef>
              <a:buClr>
                <a:srgbClr val="000000"/>
              </a:buClr>
              <a:buSzPct val="45000"/>
              <a:buNone/>
            </a:pPr>
            <a:r>
              <a:rPr lang="cs-CZ" sz="2903" spc="-1" dirty="0">
                <a:latin typeface="+mj-lt"/>
              </a:rPr>
              <a:t>	a) </a:t>
            </a:r>
            <a:r>
              <a:rPr lang="cs-CZ" sz="2903" b="1" spc="-1" dirty="0">
                <a:latin typeface="+mj-lt"/>
              </a:rPr>
              <a:t>objektivního</a:t>
            </a:r>
          </a:p>
          <a:p>
            <a:pPr marL="0" indent="0">
              <a:spcBef>
                <a:spcPts val="1286"/>
              </a:spcBef>
              <a:buClr>
                <a:srgbClr val="000000"/>
              </a:buClr>
              <a:buSzPct val="45000"/>
              <a:buNone/>
            </a:pPr>
            <a:r>
              <a:rPr lang="cs-CZ" sz="2903" spc="-1" dirty="0">
                <a:latin typeface="+mj-lt"/>
              </a:rPr>
              <a:t>	b) </a:t>
            </a:r>
            <a:r>
              <a:rPr lang="cs-CZ" sz="2903" b="1" spc="-1" dirty="0">
                <a:latin typeface="+mj-lt"/>
              </a:rPr>
              <a:t>subjektivních</a:t>
            </a:r>
          </a:p>
          <a:p>
            <a:pPr marL="68580" indent="0">
              <a:spcBef>
                <a:spcPts val="1286"/>
              </a:spcBef>
              <a:buNone/>
            </a:pPr>
            <a:endParaRPr lang="cs-CZ" sz="2903" spc="-1" dirty="0">
              <a:latin typeface="+mj-lt"/>
            </a:endParaRPr>
          </a:p>
          <a:p>
            <a:pPr marL="0" indent="0" algn="just">
              <a:spcBef>
                <a:spcPts val="1286"/>
              </a:spcBef>
              <a:buClr>
                <a:srgbClr val="000000"/>
              </a:buClr>
              <a:buSzPct val="45000"/>
              <a:buNone/>
            </a:pPr>
            <a:r>
              <a:rPr lang="cs-CZ" sz="2903" spc="-1" dirty="0">
                <a:latin typeface="+mj-lt"/>
              </a:rPr>
              <a:t>a) </a:t>
            </a:r>
            <a:r>
              <a:rPr lang="cs-CZ" sz="2903" u="sng" spc="-1" dirty="0">
                <a:latin typeface="+mj-lt"/>
              </a:rPr>
              <a:t>objektivním znakem</a:t>
            </a:r>
            <a:r>
              <a:rPr lang="cs-CZ" sz="2903" spc="-1" dirty="0">
                <a:latin typeface="+mj-lt"/>
              </a:rPr>
              <a:t> je hrubý nepoměr plnění </a:t>
            </a:r>
          </a:p>
          <a:p>
            <a:pPr marL="0" indent="0">
              <a:spcBef>
                <a:spcPts val="1286"/>
              </a:spcBef>
              <a:buClr>
                <a:srgbClr val="000000"/>
              </a:buClr>
              <a:buSzPct val="45000"/>
              <a:buNone/>
            </a:pPr>
            <a:r>
              <a:rPr lang="cs-CZ" sz="2903" spc="-1" dirty="0">
                <a:latin typeface="+mj-lt"/>
              </a:rPr>
              <a:t>b) </a:t>
            </a:r>
            <a:r>
              <a:rPr lang="cs-CZ" sz="2903" u="sng" spc="-1" dirty="0">
                <a:latin typeface="+mj-lt"/>
              </a:rPr>
              <a:t>subjektivními znaky</a:t>
            </a:r>
            <a:r>
              <a:rPr lang="cs-CZ" sz="2903" spc="-1" dirty="0">
                <a:latin typeface="+mj-lt"/>
              </a:rPr>
              <a:t> jsou:</a:t>
            </a:r>
          </a:p>
          <a:p>
            <a:pPr marL="914784" lvl="2" indent="0" algn="just">
              <a:spcBef>
                <a:spcPts val="771"/>
              </a:spcBef>
              <a:buClr>
                <a:srgbClr val="000000"/>
              </a:buClr>
              <a:buSzPct val="45000"/>
              <a:buNone/>
            </a:pPr>
            <a:r>
              <a:rPr lang="cs-CZ" sz="3300" spc="-1" dirty="0">
                <a:latin typeface="+mj-lt"/>
              </a:rPr>
              <a:t>I. tíseň, nezkušenost, rozumová slabost, rozrušení, lehkomyslnost poškozeného</a:t>
            </a:r>
          </a:p>
          <a:p>
            <a:pPr marL="914784" lvl="2" indent="0">
              <a:spcBef>
                <a:spcPts val="771"/>
              </a:spcBef>
              <a:buClr>
                <a:srgbClr val="000000"/>
              </a:buClr>
              <a:buSzPct val="45000"/>
              <a:buNone/>
            </a:pPr>
            <a:r>
              <a:rPr lang="cs-CZ" sz="3300" spc="-1" dirty="0">
                <a:latin typeface="+mj-lt"/>
              </a:rPr>
              <a:t>II. zneužití stavu subjektivní slabosti lichvářem</a:t>
            </a:r>
          </a:p>
          <a:p>
            <a:pPr marL="68580" indent="0">
              <a:buNone/>
            </a:pPr>
            <a:endParaRPr lang="cs-CZ" dirty="0" smtClean="0">
              <a:latin typeface="+mj-lt"/>
            </a:endParaRPr>
          </a:p>
          <a:p>
            <a:r>
              <a:rPr lang="cs-CZ" sz="3500" b="1" dirty="0" smtClean="0">
                <a:latin typeface="+mj-lt"/>
              </a:rPr>
              <a:t>Všechny znaky </a:t>
            </a:r>
            <a:r>
              <a:rPr lang="cs-CZ" sz="3500" dirty="0" smtClean="0">
                <a:latin typeface="+mj-lt"/>
              </a:rPr>
              <a:t>(a + b/I. + b/II.) </a:t>
            </a:r>
            <a:r>
              <a:rPr lang="cs-CZ" sz="3500" b="1" dirty="0" smtClean="0">
                <a:latin typeface="+mj-lt"/>
              </a:rPr>
              <a:t>musí být splněny </a:t>
            </a:r>
            <a:r>
              <a:rPr lang="cs-CZ" sz="3500" b="1" u="sng" dirty="0" smtClean="0">
                <a:latin typeface="+mj-lt"/>
              </a:rPr>
              <a:t>kumulativně</a:t>
            </a:r>
            <a:endParaRPr lang="cs-CZ" sz="3500" b="1" u="sng" dirty="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28</a:t>
            </a:fld>
            <a:endParaRPr lang="en-US"/>
          </a:p>
        </p:txBody>
      </p:sp>
    </p:spTree>
    <p:extLst>
      <p:ext uri="{BB962C8B-B14F-4D97-AF65-F5344CB8AC3E}">
        <p14:creationId xmlns:p14="http://schemas.microsoft.com/office/powerpoint/2010/main" val="29229580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Hrubý nepoměr (objektivní znak)</a:t>
            </a:r>
            <a:endParaRPr lang="cs-CZ" dirty="0"/>
          </a:p>
        </p:txBody>
      </p:sp>
      <p:sp>
        <p:nvSpPr>
          <p:cNvPr id="3" name="Zástupný symbol pro obsah 2"/>
          <p:cNvSpPr>
            <a:spLocks noGrp="1"/>
          </p:cNvSpPr>
          <p:nvPr>
            <p:ph idx="1"/>
          </p:nvPr>
        </p:nvSpPr>
        <p:spPr>
          <a:xfrm>
            <a:off x="1043492" y="2323652"/>
            <a:ext cx="6777317" cy="3985668"/>
          </a:xfrm>
        </p:spPr>
        <p:txBody>
          <a:bodyPr>
            <a:normAutofit fontScale="70000" lnSpcReduction="20000"/>
          </a:bodyPr>
          <a:lstStyle/>
          <a:p>
            <a:pPr marL="441204" indent="-342900" algn="just">
              <a:spcBef>
                <a:spcPts val="1286"/>
              </a:spcBef>
              <a:buSzPct val="45000"/>
            </a:pPr>
            <a:r>
              <a:rPr lang="cs-CZ" spc="-1" dirty="0"/>
              <a:t>Hrubým je nepoměr, který je </a:t>
            </a:r>
            <a:r>
              <a:rPr lang="cs-CZ" b="1" spc="-1" dirty="0"/>
              <a:t>na první pohled patrný</a:t>
            </a:r>
            <a:r>
              <a:rPr lang="cs-CZ" spc="-1" dirty="0"/>
              <a:t> (evidentní)</a:t>
            </a:r>
          </a:p>
          <a:p>
            <a:pPr marL="441204" indent="-342900" algn="just">
              <a:spcBef>
                <a:spcPts val="1286"/>
              </a:spcBef>
              <a:buSzPct val="45000"/>
            </a:pPr>
            <a:r>
              <a:rPr lang="cs-CZ" spc="-1" dirty="0"/>
              <a:t>Pouhá hodnotová nevyváženost nepostačí</a:t>
            </a:r>
          </a:p>
          <a:p>
            <a:pPr marL="441204" indent="-342900" algn="just">
              <a:spcBef>
                <a:spcPts val="1286"/>
              </a:spcBef>
              <a:buSzPct val="45000"/>
            </a:pPr>
            <a:r>
              <a:rPr lang="cs-CZ" spc="-1" dirty="0" smtClean="0"/>
              <a:t>Shodná referenční hodnota jako u neúměrného </a:t>
            </a:r>
            <a:r>
              <a:rPr lang="cs-CZ" spc="-1" dirty="0"/>
              <a:t>zkrácení (1:2, 2:1) – viz i NS 30 </a:t>
            </a:r>
            <a:r>
              <a:rPr lang="cs-CZ" spc="-1" dirty="0" err="1"/>
              <a:t>Cdo</a:t>
            </a:r>
            <a:r>
              <a:rPr lang="cs-CZ" spc="-1" dirty="0"/>
              <a:t> 670/2013</a:t>
            </a:r>
          </a:p>
          <a:p>
            <a:pPr marL="441204" indent="-342900" algn="just">
              <a:spcBef>
                <a:spcPts val="1286"/>
              </a:spcBef>
              <a:buSzPct val="45000"/>
            </a:pPr>
            <a:r>
              <a:rPr lang="cs-CZ" b="1" spc="-1" dirty="0"/>
              <a:t>Co je však referenční </a:t>
            </a:r>
            <a:r>
              <a:rPr lang="cs-CZ" b="1" spc="-1" dirty="0" smtClean="0"/>
              <a:t>hodnotou? </a:t>
            </a:r>
            <a:r>
              <a:rPr lang="cs-CZ" b="1" spc="-1" dirty="0"/>
              <a:t>Tržní cena </a:t>
            </a:r>
            <a:r>
              <a:rPr lang="cs-CZ" spc="-1" dirty="0"/>
              <a:t>– srovnává se stejný druh úvěrového produktu u jiných subjektů (především bank</a:t>
            </a:r>
            <a:r>
              <a:rPr lang="cs-CZ" spc="-1" dirty="0" smtClean="0"/>
              <a:t>) – je třeba správně určit </a:t>
            </a:r>
            <a:r>
              <a:rPr lang="cs-CZ" u="sng" spc="-1" dirty="0" smtClean="0"/>
              <a:t>relevantní trh</a:t>
            </a:r>
            <a:endParaRPr lang="cs-CZ" u="sng" spc="-1" dirty="0"/>
          </a:p>
          <a:p>
            <a:pPr marL="441204" indent="-342900" algn="just">
              <a:spcBef>
                <a:spcPts val="1286"/>
              </a:spcBef>
              <a:buSzPct val="45000"/>
            </a:pPr>
            <a:r>
              <a:rPr lang="cs-CZ" spc="-1" dirty="0"/>
              <a:t>Námitky: nebankovní úvěr = vyšší riziko; zohledněno v tzv. zóně </a:t>
            </a:r>
            <a:r>
              <a:rPr lang="cs-CZ" spc="-1" dirty="0" smtClean="0"/>
              <a:t>tolerance (1:2/2:1)</a:t>
            </a:r>
            <a:endParaRPr lang="cs-CZ" spc="-1" dirty="0"/>
          </a:p>
          <a:p>
            <a:pPr marL="441204" indent="-342900" algn="just">
              <a:spcBef>
                <a:spcPts val="1286"/>
              </a:spcBef>
              <a:buSzPct val="45000"/>
            </a:pPr>
            <a:r>
              <a:rPr lang="cs-CZ" b="1" spc="-1" dirty="0"/>
              <a:t>To má tyto následky</a:t>
            </a:r>
            <a:r>
              <a:rPr lang="cs-CZ" spc="-1" dirty="0"/>
              <a:t>: úvěrové lichva = 30% úrok zakládá lichevní smlouvu (rak OGH 3 Ob 55/54 = 36% </a:t>
            </a:r>
            <a:r>
              <a:rPr lang="cs-CZ" i="1" spc="-1" dirty="0"/>
              <a:t>per </a:t>
            </a:r>
            <a:r>
              <a:rPr lang="cs-CZ" i="1" spc="-1" dirty="0" err="1"/>
              <a:t>annum</a:t>
            </a:r>
            <a:r>
              <a:rPr lang="cs-CZ" spc="-1" dirty="0"/>
              <a:t>)</a:t>
            </a:r>
          </a:p>
          <a:p>
            <a:pPr marL="441204" indent="-342900" algn="just">
              <a:spcBef>
                <a:spcPts val="1286"/>
              </a:spcBef>
              <a:buSzPct val="45000"/>
            </a:pPr>
            <a:r>
              <a:rPr lang="cs-CZ" spc="-1" dirty="0"/>
              <a:t>Hranice je referenční = použije se pohyblivý systém, a to díky mnohosti kvalifikačních </a:t>
            </a:r>
            <a:r>
              <a:rPr lang="cs-CZ" spc="-1" dirty="0" smtClean="0"/>
              <a:t>znaků</a:t>
            </a:r>
          </a:p>
          <a:p>
            <a:pPr marL="441204" indent="-342900" algn="just">
              <a:spcBef>
                <a:spcPts val="1286"/>
              </a:spcBef>
              <a:buSzPct val="45000"/>
            </a:pPr>
            <a:endParaRPr lang="cs-CZ" spc="-1" dirty="0"/>
          </a:p>
          <a:p>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29</a:t>
            </a:fld>
            <a:endParaRPr lang="en-US"/>
          </a:p>
        </p:txBody>
      </p:sp>
    </p:spTree>
    <p:extLst>
      <p:ext uri="{BB962C8B-B14F-4D97-AF65-F5344CB8AC3E}">
        <p14:creationId xmlns:p14="http://schemas.microsoft.com/office/powerpoint/2010/main" val="2644755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331640" y="2852936"/>
            <a:ext cx="7024744" cy="1143000"/>
          </a:xfrm>
        </p:spPr>
        <p:txBody>
          <a:bodyPr>
            <a:normAutofit fontScale="90000"/>
          </a:bodyPr>
          <a:lstStyle/>
          <a:p>
            <a:r>
              <a:rPr lang="cs-CZ" spc="-1" dirty="0">
                <a:latin typeface="Arial"/>
                <a:ea typeface="DejaVu Sans"/>
              </a:rPr>
              <a:t>I. Pojem právní skutečnosti a právního jednání</a:t>
            </a:r>
            <a:r>
              <a:rPr lang="cs-CZ" spc="-1" dirty="0">
                <a:latin typeface="Arial"/>
              </a:rPr>
              <a:t/>
            </a:r>
            <a:br>
              <a:rPr lang="cs-CZ" spc="-1" dirty="0">
                <a:latin typeface="Arial"/>
              </a:rPr>
            </a:br>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80728"/>
            <a:ext cx="7024744" cy="829896"/>
          </a:xfrm>
        </p:spPr>
        <p:txBody>
          <a:bodyPr/>
          <a:lstStyle/>
          <a:p>
            <a:pPr algn="ctr"/>
            <a:r>
              <a:rPr lang="cs-CZ" dirty="0" smtClean="0"/>
              <a:t>Tzv. pohyblivý systém</a:t>
            </a:r>
            <a:endParaRPr lang="cs-CZ" dirty="0"/>
          </a:p>
        </p:txBody>
      </p:sp>
      <p:sp>
        <p:nvSpPr>
          <p:cNvPr id="3" name="Zástupný symbol pro obsah 2"/>
          <p:cNvSpPr>
            <a:spLocks noGrp="1"/>
          </p:cNvSpPr>
          <p:nvPr>
            <p:ph idx="1"/>
          </p:nvPr>
        </p:nvSpPr>
        <p:spPr>
          <a:xfrm>
            <a:off x="1043608" y="2204864"/>
            <a:ext cx="6777317" cy="3508977"/>
          </a:xfrm>
        </p:spPr>
        <p:txBody>
          <a:bodyPr>
            <a:normAutofit fontScale="85000" lnSpcReduction="10000"/>
          </a:bodyPr>
          <a:lstStyle/>
          <a:p>
            <a:pPr marL="441204" indent="-342900" algn="just">
              <a:spcBef>
                <a:spcPts val="1286"/>
              </a:spcBef>
              <a:buSzPct val="45000"/>
            </a:pPr>
            <a:r>
              <a:rPr lang="cs-CZ" spc="-1" dirty="0"/>
              <a:t>Lichva se skládá z objektivního a subjektivních znaků</a:t>
            </a:r>
          </a:p>
          <a:p>
            <a:pPr marL="441204" indent="-342900" algn="just">
              <a:spcBef>
                <a:spcPts val="1286"/>
              </a:spcBef>
              <a:buSzPct val="45000"/>
            </a:pPr>
            <a:r>
              <a:rPr lang="cs-CZ" spc="-1" dirty="0"/>
              <a:t>Pohyblivý systém = pokud právní norma váže určitý právní následek na mnohost znaků, přičemž některé jsou splněny ve větší míře a některé v míře menší, lze jejich hodnoty vyvážit</a:t>
            </a:r>
          </a:p>
          <a:p>
            <a:pPr marL="441204" indent="-342900" algn="just">
              <a:spcBef>
                <a:spcPts val="1286"/>
              </a:spcBef>
              <a:buSzPct val="45000"/>
            </a:pPr>
            <a:r>
              <a:rPr lang="cs-CZ" spc="-1" dirty="0"/>
              <a:t>Pokud některý znak chybí, nelze ho </a:t>
            </a:r>
            <a:r>
              <a:rPr lang="cs-CZ" spc="-1" dirty="0" smtClean="0"/>
              <a:t>použít (nahradit chybějící znak)</a:t>
            </a:r>
            <a:endParaRPr lang="cs-CZ" spc="-1" dirty="0"/>
          </a:p>
          <a:p>
            <a:pPr marL="441204" indent="-342900" algn="just">
              <a:spcBef>
                <a:spcPts val="1286"/>
              </a:spcBef>
              <a:buSzPct val="45000"/>
            </a:pPr>
            <a:r>
              <a:rPr lang="cs-CZ" spc="-1" dirty="0"/>
              <a:t>Př. úrok ve výši 27% - využití hluboké tísně poškozeného = lichevní smlouva</a:t>
            </a:r>
          </a:p>
          <a:p>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30</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757888"/>
          </a:xfrm>
        </p:spPr>
        <p:txBody>
          <a:bodyPr/>
          <a:lstStyle/>
          <a:p>
            <a:pPr algn="ctr"/>
            <a:r>
              <a:rPr lang="cs-CZ" dirty="0" smtClean="0"/>
              <a:t>Subjektivní znaky lichvy</a:t>
            </a:r>
            <a:endParaRPr lang="cs-CZ" dirty="0"/>
          </a:p>
        </p:txBody>
      </p:sp>
      <p:sp>
        <p:nvSpPr>
          <p:cNvPr id="3" name="Zástupný symbol pro obsah 2"/>
          <p:cNvSpPr>
            <a:spLocks noGrp="1"/>
          </p:cNvSpPr>
          <p:nvPr>
            <p:ph idx="1"/>
          </p:nvPr>
        </p:nvSpPr>
        <p:spPr>
          <a:xfrm>
            <a:off x="1043608" y="1628800"/>
            <a:ext cx="6777317" cy="4752528"/>
          </a:xfrm>
        </p:spPr>
        <p:txBody>
          <a:bodyPr>
            <a:noAutofit/>
          </a:bodyPr>
          <a:lstStyle/>
          <a:p>
            <a:pPr marL="391910" indent="-293606" algn="just">
              <a:spcBef>
                <a:spcPts val="1286"/>
              </a:spcBef>
              <a:buSzPct val="45000"/>
              <a:buFont typeface="Wingdings" charset="2"/>
              <a:buChar char=""/>
            </a:pPr>
            <a:r>
              <a:rPr lang="cs-CZ" sz="1100" spc="-1" dirty="0">
                <a:latin typeface="+mj-lt"/>
              </a:rPr>
              <a:t>Žádný institut OZ </a:t>
            </a:r>
            <a:r>
              <a:rPr lang="cs-CZ" sz="1100" spc="-1" dirty="0" smtClean="0">
                <a:latin typeface="+mj-lt"/>
              </a:rPr>
              <a:t>nepřiznává relevanci hodnotové </a:t>
            </a:r>
            <a:r>
              <a:rPr lang="cs-CZ" sz="1100" spc="-1" dirty="0" err="1" smtClean="0">
                <a:latin typeface="+mj-lt"/>
              </a:rPr>
              <a:t>disbalance</a:t>
            </a:r>
            <a:r>
              <a:rPr lang="cs-CZ" sz="1100" spc="-1" dirty="0" smtClean="0">
                <a:latin typeface="+mj-lt"/>
              </a:rPr>
              <a:t> plnění – strany si mohou určit poměr plnění/protiplnění </a:t>
            </a:r>
            <a:r>
              <a:rPr lang="cs-CZ" sz="1100" b="1" spc="-1" dirty="0" smtClean="0">
                <a:latin typeface="+mj-lt"/>
              </a:rPr>
              <a:t>podle své vůle</a:t>
            </a:r>
            <a:endParaRPr lang="cs-CZ" sz="1100" b="1" spc="-1" dirty="0">
              <a:latin typeface="+mj-lt"/>
            </a:endParaRPr>
          </a:p>
          <a:p>
            <a:pPr marL="391910" indent="-293606" algn="just">
              <a:spcBef>
                <a:spcPts val="1286"/>
              </a:spcBef>
              <a:buSzPct val="45000"/>
              <a:buFont typeface="Wingdings" charset="2"/>
              <a:buChar char=""/>
            </a:pPr>
            <a:r>
              <a:rPr lang="cs-CZ" sz="1100" spc="-1" dirty="0">
                <a:latin typeface="+mj-lt"/>
              </a:rPr>
              <a:t>I u lichvy musí být dány </a:t>
            </a:r>
            <a:r>
              <a:rPr lang="cs-CZ" sz="1100" u="sng" spc="-1" dirty="0">
                <a:latin typeface="+mj-lt"/>
              </a:rPr>
              <a:t>typové znaky </a:t>
            </a:r>
            <a:r>
              <a:rPr lang="cs-CZ" sz="1100" u="sng" spc="-1" dirty="0" smtClean="0">
                <a:latin typeface="+mj-lt"/>
              </a:rPr>
              <a:t>slabosti:</a:t>
            </a:r>
          </a:p>
          <a:p>
            <a:pPr marL="98304" indent="0" algn="just">
              <a:spcBef>
                <a:spcPts val="1286"/>
              </a:spcBef>
              <a:buSzPct val="45000"/>
              <a:buNone/>
            </a:pPr>
            <a:r>
              <a:rPr lang="cs-CZ" sz="1100" b="1" spc="-1" dirty="0" smtClean="0">
                <a:latin typeface="+mj-lt"/>
              </a:rPr>
              <a:t>a) Na straně poškozeného</a:t>
            </a:r>
            <a:endParaRPr lang="cs-CZ" sz="1100" b="1" spc="-1" dirty="0">
              <a:latin typeface="+mj-lt"/>
            </a:endParaRPr>
          </a:p>
          <a:p>
            <a:pPr marL="391910" indent="-293606" algn="just">
              <a:spcBef>
                <a:spcPts val="1286"/>
              </a:spcBef>
              <a:buSzPct val="45000"/>
              <a:buFont typeface="Wingdings" charset="2"/>
              <a:buChar char=""/>
            </a:pPr>
            <a:r>
              <a:rPr lang="cs-CZ" sz="1100" spc="-1" dirty="0">
                <a:latin typeface="+mj-lt"/>
              </a:rPr>
              <a:t>Ty jsou </a:t>
            </a:r>
            <a:r>
              <a:rPr lang="cs-CZ" sz="1100" u="sng" spc="-1" dirty="0" smtClean="0">
                <a:latin typeface="+mj-lt"/>
              </a:rPr>
              <a:t>na straně poškozeného</a:t>
            </a:r>
            <a:r>
              <a:rPr lang="cs-CZ" sz="1100" spc="-1" dirty="0" smtClean="0">
                <a:latin typeface="+mj-lt"/>
              </a:rPr>
              <a:t> </a:t>
            </a:r>
            <a:r>
              <a:rPr lang="cs-CZ" sz="1100" b="1" spc="-1" dirty="0" smtClean="0">
                <a:latin typeface="+mj-lt"/>
              </a:rPr>
              <a:t>demonstrativní</a:t>
            </a:r>
            <a:r>
              <a:rPr lang="cs-CZ" sz="1100" spc="-1" dirty="0">
                <a:latin typeface="+mj-lt"/>
              </a:rPr>
              <a:t>: tíseň, nezkušenost, </a:t>
            </a:r>
            <a:r>
              <a:rPr lang="cs-CZ" sz="1100" spc="-1" dirty="0" smtClean="0">
                <a:latin typeface="+mj-lt"/>
              </a:rPr>
              <a:t>rozumová </a:t>
            </a:r>
            <a:r>
              <a:rPr lang="cs-CZ" sz="1100" spc="-1" dirty="0">
                <a:latin typeface="+mj-lt"/>
              </a:rPr>
              <a:t>slabost, rozrušení a lehkomyslnost</a:t>
            </a:r>
          </a:p>
          <a:p>
            <a:pPr marL="391910" indent="-293606" algn="just">
              <a:spcBef>
                <a:spcPts val="1286"/>
              </a:spcBef>
              <a:buSzPct val="45000"/>
              <a:buFont typeface="Wingdings" charset="2"/>
              <a:buChar char=""/>
            </a:pPr>
            <a:r>
              <a:rPr lang="cs-CZ" sz="1100" spc="-1" dirty="0">
                <a:latin typeface="+mj-lt"/>
              </a:rPr>
              <a:t>Zákonem </a:t>
            </a:r>
            <a:r>
              <a:rPr lang="cs-CZ" sz="1100" u="sng" spc="-1" dirty="0">
                <a:latin typeface="+mj-lt"/>
              </a:rPr>
              <a:t>neupravené </a:t>
            </a:r>
            <a:r>
              <a:rPr lang="cs-CZ" sz="1100" u="sng" spc="-1" dirty="0" smtClean="0">
                <a:latin typeface="+mj-lt"/>
              </a:rPr>
              <a:t>„stavy“</a:t>
            </a:r>
            <a:r>
              <a:rPr lang="cs-CZ" sz="1100" spc="-1" dirty="0" smtClean="0">
                <a:latin typeface="+mj-lt"/>
              </a:rPr>
              <a:t>: </a:t>
            </a:r>
            <a:r>
              <a:rPr lang="cs-CZ" sz="1100" spc="-1" dirty="0">
                <a:latin typeface="+mj-lt"/>
              </a:rPr>
              <a:t>zneužití obavy z možné majetkové ztráty, zneužití závislosti poškozeného na lichváři, vděčnost lichváři, podřízenost lichváři, důvěřivost poškozeného</a:t>
            </a:r>
          </a:p>
          <a:p>
            <a:pPr marL="391910" indent="-293606" algn="just">
              <a:spcBef>
                <a:spcPts val="1286"/>
              </a:spcBef>
              <a:buSzPct val="45000"/>
              <a:buFont typeface="Wingdings" charset="2"/>
              <a:buChar char=""/>
            </a:pPr>
            <a:r>
              <a:rPr lang="cs-CZ" sz="1100" spc="-1" dirty="0">
                <a:latin typeface="+mj-lt"/>
              </a:rPr>
              <a:t>Omyl v hodnotě plnění? Ne, lze se dovolávat relevance jen v úzkých hranicích § 1793 </a:t>
            </a:r>
            <a:r>
              <a:rPr lang="cs-CZ" sz="1100" spc="-1" dirty="0" smtClean="0">
                <a:latin typeface="+mj-lt"/>
              </a:rPr>
              <a:t>OZ</a:t>
            </a:r>
          </a:p>
          <a:p>
            <a:pPr marL="98304" indent="0" algn="just">
              <a:spcBef>
                <a:spcPts val="1286"/>
              </a:spcBef>
              <a:buSzPct val="45000"/>
              <a:buNone/>
            </a:pPr>
            <a:r>
              <a:rPr lang="cs-CZ" sz="1100" b="1" dirty="0" smtClean="0">
                <a:latin typeface="+mj-lt"/>
              </a:rPr>
              <a:t>b) Na straně lichváře</a:t>
            </a:r>
          </a:p>
          <a:p>
            <a:pPr marL="441204" indent="-342900" algn="just">
              <a:spcBef>
                <a:spcPts val="1286"/>
              </a:spcBef>
              <a:buSzPct val="45000"/>
            </a:pPr>
            <a:r>
              <a:rPr lang="cs-CZ" sz="1100" spc="-1" dirty="0" smtClean="0"/>
              <a:t>zneužití </a:t>
            </a:r>
            <a:r>
              <a:rPr lang="cs-CZ" sz="1100" spc="-1" dirty="0"/>
              <a:t>stavu subjektivní slabosti </a:t>
            </a:r>
            <a:r>
              <a:rPr lang="cs-CZ" sz="1100" spc="-1" dirty="0" smtClean="0"/>
              <a:t>lichvářem: vyžaduje se existence vědomostní složky zavinění (postačí proto vědomá nedbalost)</a:t>
            </a:r>
          </a:p>
          <a:p>
            <a:pPr marL="98304" indent="0" algn="just">
              <a:spcBef>
                <a:spcPts val="1286"/>
              </a:spcBef>
              <a:buSzPct val="45000"/>
              <a:buNone/>
            </a:pPr>
            <a:r>
              <a:rPr lang="cs-CZ" sz="1100" b="1" u="sng" spc="-1" dirty="0" smtClean="0">
                <a:latin typeface="+mj-lt"/>
              </a:rPr>
              <a:t>Výsledek:</a:t>
            </a:r>
            <a:r>
              <a:rPr lang="cs-CZ" sz="1100" b="1" spc="-1" dirty="0" smtClean="0">
                <a:latin typeface="+mj-lt"/>
              </a:rPr>
              <a:t> </a:t>
            </a:r>
            <a:r>
              <a:rPr lang="cs-CZ" sz="1100" spc="-1" dirty="0" smtClean="0">
                <a:latin typeface="+mj-lt"/>
              </a:rPr>
              <a:t>prakticky velký problém s použitelností i při RPSN 120% = lhostejnost člověka (úvěrovaného), s níž padá subjektivní znak u „poškozeného“ (a tedy i u lichváře) = prostý hrubý nepoměr bez relevance</a:t>
            </a:r>
          </a:p>
          <a:p>
            <a:pPr marL="98304" indent="0" algn="just">
              <a:spcBef>
                <a:spcPts val="1286"/>
              </a:spcBef>
              <a:buSzPct val="45000"/>
              <a:buNone/>
            </a:pPr>
            <a:r>
              <a:rPr lang="cs-CZ" sz="1100" spc="-1" dirty="0" smtClean="0">
                <a:latin typeface="+mj-lt"/>
              </a:rPr>
              <a:t>Možné řešení? </a:t>
            </a:r>
            <a:r>
              <a:rPr lang="cs-CZ" sz="1100" u="sng" spc="-1" dirty="0" smtClean="0">
                <a:latin typeface="+mj-lt"/>
              </a:rPr>
              <a:t>Tzv. </a:t>
            </a:r>
            <a:r>
              <a:rPr lang="cs-CZ" sz="1100" u="sng" spc="-1" dirty="0" err="1" smtClean="0">
                <a:latin typeface="+mj-lt"/>
              </a:rPr>
              <a:t>wucherähnliches</a:t>
            </a:r>
            <a:r>
              <a:rPr lang="cs-CZ" sz="1100" u="sng" spc="-1" dirty="0" smtClean="0">
                <a:latin typeface="+mj-lt"/>
              </a:rPr>
              <a:t> </a:t>
            </a:r>
            <a:r>
              <a:rPr lang="cs-CZ" sz="1100" u="sng" spc="-1" dirty="0" err="1" smtClean="0">
                <a:latin typeface="+mj-lt"/>
              </a:rPr>
              <a:t>Rechtsgeschäft</a:t>
            </a:r>
            <a:r>
              <a:rPr lang="cs-CZ" sz="1100" b="1" spc="-1" dirty="0" smtClean="0">
                <a:latin typeface="+mj-lt"/>
              </a:rPr>
              <a:t>: </a:t>
            </a:r>
            <a:r>
              <a:rPr lang="cs-CZ" sz="1100" spc="-1" dirty="0" smtClean="0">
                <a:latin typeface="+mj-lt"/>
              </a:rPr>
              <a:t>stojí na presumpci subjektivní slabosti – </a:t>
            </a:r>
            <a:r>
              <a:rPr lang="cs-CZ" sz="1100" dirty="0" smtClean="0">
                <a:latin typeface="+mj-lt"/>
              </a:rPr>
              <a:t>poškozený určitě byl ve stavu slabosti, jinak by takto nevýhodnou smlouvu neuzavřel</a:t>
            </a:r>
          </a:p>
          <a:p>
            <a:pPr marL="98304" indent="0" algn="just">
              <a:spcBef>
                <a:spcPts val="1286"/>
              </a:spcBef>
              <a:buSzPct val="45000"/>
              <a:buNone/>
            </a:pPr>
            <a:r>
              <a:rPr lang="cs-CZ" sz="1100" u="sng" spc="-1" dirty="0" smtClean="0">
                <a:latin typeface="+mj-lt"/>
              </a:rPr>
              <a:t>Presumpci lze procesně vyvrátit; </a:t>
            </a:r>
            <a:r>
              <a:rPr lang="cs-CZ" sz="1100" spc="-1" dirty="0">
                <a:latin typeface="+mj-lt"/>
              </a:rPr>
              <a:t>argument ekonomické analýzy práva: </a:t>
            </a:r>
            <a:r>
              <a:rPr lang="cs-CZ" sz="1100" b="1" spc="-1" dirty="0">
                <a:latin typeface="+mj-lt"/>
              </a:rPr>
              <a:t>racionální člověk nejedná ku svému neprospěchu</a:t>
            </a:r>
          </a:p>
          <a:p>
            <a:pPr marL="98304" indent="0" algn="just">
              <a:spcBef>
                <a:spcPts val="1286"/>
              </a:spcBef>
              <a:buSzPct val="45000"/>
              <a:buNone/>
            </a:pPr>
            <a:endParaRPr lang="cs-CZ" sz="1100" u="sng" spc="-1" dirty="0" smtClean="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31</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1143000"/>
          </a:xfrm>
        </p:spPr>
        <p:txBody>
          <a:bodyPr>
            <a:normAutofit fontScale="90000"/>
          </a:bodyPr>
          <a:lstStyle/>
          <a:p>
            <a:pPr algn="ctr"/>
            <a:r>
              <a:rPr lang="cs-CZ" dirty="0" smtClean="0"/>
              <a:t>Právní následky lichevní smlouvy</a:t>
            </a:r>
            <a:endParaRPr lang="cs-CZ" dirty="0"/>
          </a:p>
        </p:txBody>
      </p:sp>
      <p:sp>
        <p:nvSpPr>
          <p:cNvPr id="3" name="Zástupný symbol pro obsah 2"/>
          <p:cNvSpPr>
            <a:spLocks noGrp="1"/>
          </p:cNvSpPr>
          <p:nvPr>
            <p:ph idx="1"/>
          </p:nvPr>
        </p:nvSpPr>
        <p:spPr>
          <a:xfrm>
            <a:off x="1043608" y="2060848"/>
            <a:ext cx="6777317" cy="3508977"/>
          </a:xfrm>
        </p:spPr>
        <p:txBody>
          <a:bodyPr>
            <a:noAutofit/>
          </a:bodyPr>
          <a:lstStyle/>
          <a:p>
            <a:pPr marL="171450" indent="-171450" algn="just"/>
            <a:r>
              <a:rPr lang="cs-CZ" sz="1200" spc="-1" dirty="0"/>
              <a:t>Právní následky lichevní smlouvy stanoví již samotný § 1796 OZ;</a:t>
            </a:r>
            <a:r>
              <a:rPr lang="cs-CZ" sz="1200" i="1" spc="-1" dirty="0"/>
              <a:t> „Neplatná je smlouva</a:t>
            </a:r>
            <a:r>
              <a:rPr lang="cs-CZ" sz="1200" i="1" spc="-1" dirty="0" smtClean="0"/>
              <a:t>...“</a:t>
            </a:r>
            <a:endParaRPr lang="cs-CZ" sz="1200" spc="-1" dirty="0" smtClean="0"/>
          </a:p>
          <a:p>
            <a:pPr marL="171450" indent="-171450" algn="just"/>
            <a:r>
              <a:rPr lang="cs-CZ" sz="1200" u="sng" spc="-1" dirty="0" smtClean="0"/>
              <a:t>Absolutní</a:t>
            </a:r>
            <a:r>
              <a:rPr lang="cs-CZ" sz="1200" spc="-1" dirty="0" smtClean="0"/>
              <a:t> </a:t>
            </a:r>
            <a:r>
              <a:rPr lang="cs-CZ" sz="1200" spc="-1" dirty="0"/>
              <a:t>nebo </a:t>
            </a:r>
            <a:r>
              <a:rPr lang="cs-CZ" sz="1200" u="sng" spc="-1" dirty="0"/>
              <a:t>relativní</a:t>
            </a:r>
            <a:r>
              <a:rPr lang="cs-CZ" sz="1200" spc="-1" dirty="0"/>
              <a:t> neplatnost?</a:t>
            </a:r>
          </a:p>
          <a:p>
            <a:pPr algn="just"/>
            <a:endParaRPr lang="cs-CZ" sz="1200" spc="-1" dirty="0"/>
          </a:p>
          <a:p>
            <a:pPr marL="68580" indent="0" algn="just">
              <a:buNone/>
            </a:pPr>
            <a:r>
              <a:rPr lang="cs-CZ" sz="1200" b="1" spc="-1" dirty="0"/>
              <a:t>Podstatný rozdíl:</a:t>
            </a:r>
          </a:p>
          <a:p>
            <a:pPr algn="just"/>
            <a:endParaRPr lang="cs-CZ" sz="1200" spc="-1" dirty="0"/>
          </a:p>
          <a:p>
            <a:pPr marL="171450" indent="-171450" algn="just"/>
            <a:r>
              <a:rPr lang="cs-CZ" sz="1200" u="sng" spc="-1" dirty="0"/>
              <a:t>relativní neplatnost</a:t>
            </a:r>
            <a:r>
              <a:rPr lang="cs-CZ" sz="1200" spc="-1" dirty="0"/>
              <a:t>: poškozený se neplatnosti musí dovolat (tzv. naříkatelnost); jinak se smlouva považuje za platnou, vyvolává plné právní následky</a:t>
            </a:r>
          </a:p>
          <a:p>
            <a:pPr algn="just"/>
            <a:endParaRPr lang="cs-CZ" sz="1200" spc="-1" dirty="0"/>
          </a:p>
          <a:p>
            <a:pPr marL="171450" indent="-171450" algn="just"/>
            <a:r>
              <a:rPr lang="cs-CZ" sz="1200" u="sng" spc="-1" dirty="0"/>
              <a:t>absolutní neplatnost</a:t>
            </a:r>
            <a:r>
              <a:rPr lang="cs-CZ" sz="1200" spc="-1" dirty="0"/>
              <a:t>: k neplatnosti přihlédne soud </a:t>
            </a:r>
            <a:r>
              <a:rPr lang="cs-CZ" sz="1200" i="1" spc="-1" dirty="0"/>
              <a:t>ex officio</a:t>
            </a:r>
            <a:r>
              <a:rPr lang="cs-CZ" sz="1200" spc="-1" dirty="0"/>
              <a:t>, tedy i bez návrhu, a to kdykoli za řízení</a:t>
            </a:r>
          </a:p>
          <a:p>
            <a:pPr marL="68580" indent="0" algn="just">
              <a:buNone/>
            </a:pPr>
            <a:endParaRPr lang="cs-CZ" sz="1200" spc="-1" dirty="0" smtClean="0"/>
          </a:p>
          <a:p>
            <a:pPr marL="68580" indent="0" algn="just">
              <a:buNone/>
            </a:pPr>
            <a:r>
              <a:rPr lang="cs-CZ" sz="1200" b="1" spc="-1" dirty="0" smtClean="0"/>
              <a:t>Rozdílné </a:t>
            </a:r>
            <a:r>
              <a:rPr lang="cs-CZ" sz="1200" b="1" spc="-1" dirty="0"/>
              <a:t>názory:</a:t>
            </a:r>
          </a:p>
          <a:p>
            <a:pPr algn="just"/>
            <a:endParaRPr lang="cs-CZ" sz="1200" spc="-1" dirty="0"/>
          </a:p>
          <a:p>
            <a:pPr marL="171450" indent="-171450" algn="just"/>
            <a:r>
              <a:rPr lang="cs-CZ" sz="1200" b="1" spc="-1" dirty="0"/>
              <a:t>Dřívější judikatura není použitelná</a:t>
            </a:r>
            <a:r>
              <a:rPr lang="cs-CZ" sz="1200" spc="-1" dirty="0"/>
              <a:t> – </a:t>
            </a:r>
            <a:r>
              <a:rPr lang="cs-CZ" sz="1200" spc="-1" dirty="0" smtClean="0"/>
              <a:t>závěr vyvozeným z rozporu s dobrými mravy, rozdílný pohled OZ </a:t>
            </a:r>
            <a:r>
              <a:rPr lang="cs-CZ" sz="1200" spc="-1" dirty="0"/>
              <a:t>1964 na koncepci neplatnosti právního úkonu; taxativní výčet § 40a OZ </a:t>
            </a:r>
            <a:r>
              <a:rPr lang="cs-CZ" sz="1200" spc="-1" dirty="0" smtClean="0"/>
              <a:t>1964; </a:t>
            </a:r>
          </a:p>
          <a:p>
            <a:pPr marL="171450" indent="-171450" algn="just"/>
            <a:endParaRPr lang="cs-CZ" sz="1200" spc="-1" dirty="0"/>
          </a:p>
          <a:p>
            <a:pPr marL="171450" indent="-171450" algn="just"/>
            <a:r>
              <a:rPr lang="cs-CZ" sz="1200" spc="-1" dirty="0" smtClean="0"/>
              <a:t>Část </a:t>
            </a:r>
            <a:r>
              <a:rPr lang="cs-CZ" sz="1200" spc="-1" dirty="0"/>
              <a:t>názorů vychází ze stavu OZ 1964, někteří argumentují </a:t>
            </a:r>
            <a:r>
              <a:rPr lang="cs-CZ" sz="1200" spc="-1" dirty="0" smtClean="0"/>
              <a:t>tím (</a:t>
            </a:r>
            <a:r>
              <a:rPr lang="cs-CZ" sz="1200" spc="-1" dirty="0" err="1" smtClean="0"/>
              <a:t>Leges</a:t>
            </a:r>
            <a:r>
              <a:rPr lang="cs-CZ" sz="1200" spc="-1" dirty="0" smtClean="0"/>
              <a:t> 138, 35), </a:t>
            </a:r>
            <a:r>
              <a:rPr lang="cs-CZ" sz="1200" spc="-1" dirty="0"/>
              <a:t>že </a:t>
            </a:r>
            <a:r>
              <a:rPr lang="cs-CZ" sz="1200" u="sng" spc="-1" dirty="0"/>
              <a:t>lichva je zvláštním případem porušení dobrých mravů</a:t>
            </a:r>
            <a:r>
              <a:rPr lang="cs-CZ" sz="1200" spc="-1" dirty="0"/>
              <a:t>; </a:t>
            </a:r>
            <a:r>
              <a:rPr lang="cs-CZ" sz="1200" b="1" spc="-1" dirty="0"/>
              <a:t>není</a:t>
            </a:r>
            <a:r>
              <a:rPr lang="cs-CZ" sz="1200" spc="-1" dirty="0"/>
              <a:t> – dovozováno z § 138 odst. 2 německého BGB</a:t>
            </a:r>
          </a:p>
          <a:p>
            <a:endParaRPr lang="cs-CZ" sz="1200"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32</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a:t>Právní následky lichevní </a:t>
            </a:r>
            <a:r>
              <a:rPr lang="cs-CZ" dirty="0" smtClean="0"/>
              <a:t>smlouvy II.</a:t>
            </a:r>
            <a:endParaRPr lang="cs-CZ" dirty="0"/>
          </a:p>
        </p:txBody>
      </p:sp>
      <p:sp>
        <p:nvSpPr>
          <p:cNvPr id="3" name="Zástupný symbol pro obsah 2"/>
          <p:cNvSpPr>
            <a:spLocks noGrp="1"/>
          </p:cNvSpPr>
          <p:nvPr>
            <p:ph idx="1"/>
          </p:nvPr>
        </p:nvSpPr>
        <p:spPr/>
        <p:txBody>
          <a:bodyPr>
            <a:normAutofit fontScale="55000" lnSpcReduction="20000"/>
          </a:bodyPr>
          <a:lstStyle/>
          <a:p>
            <a:pPr indent="-342900" algn="just"/>
            <a:r>
              <a:rPr lang="cs-CZ" spc="-1" dirty="0">
                <a:latin typeface="Times New Roman"/>
              </a:rPr>
              <a:t>Právním následkem je </a:t>
            </a:r>
            <a:r>
              <a:rPr lang="cs-CZ" b="1" spc="-1" dirty="0">
                <a:latin typeface="Times New Roman"/>
              </a:rPr>
              <a:t>vždy relativní neplatnost </a:t>
            </a:r>
            <a:r>
              <a:rPr lang="cs-CZ" spc="-1" dirty="0">
                <a:latin typeface="Times New Roman"/>
              </a:rPr>
              <a:t>(§ 586 OZ)</a:t>
            </a:r>
          </a:p>
          <a:p>
            <a:pPr indent="-342900" algn="just"/>
            <a:endParaRPr lang="cs-CZ" spc="-1" dirty="0">
              <a:latin typeface="Times New Roman"/>
            </a:endParaRPr>
          </a:p>
          <a:p>
            <a:pPr indent="-342900" algn="just"/>
            <a:r>
              <a:rPr lang="cs-CZ" spc="-1" dirty="0">
                <a:latin typeface="Times New Roman"/>
              </a:rPr>
              <a:t>Do doby </a:t>
            </a:r>
            <a:r>
              <a:rPr lang="cs-CZ" b="1" spc="-1" dirty="0">
                <a:latin typeface="Times New Roman"/>
              </a:rPr>
              <a:t>dovolání se </a:t>
            </a:r>
            <a:r>
              <a:rPr lang="cs-CZ" spc="-1" dirty="0">
                <a:latin typeface="Times New Roman"/>
              </a:rPr>
              <a:t>relativní neplatnosti nebo </a:t>
            </a:r>
            <a:r>
              <a:rPr lang="cs-CZ" b="1" spc="-1" dirty="0">
                <a:latin typeface="Times New Roman"/>
              </a:rPr>
              <a:t>uplatnění námitky </a:t>
            </a:r>
            <a:r>
              <a:rPr lang="cs-CZ" spc="-1" dirty="0">
                <a:latin typeface="Times New Roman"/>
              </a:rPr>
              <a:t>relativní neplatnosti je lichevní smlouva platná</a:t>
            </a:r>
          </a:p>
          <a:p>
            <a:pPr indent="-342900" algn="just"/>
            <a:endParaRPr lang="cs-CZ" spc="-1" dirty="0">
              <a:latin typeface="Times New Roman"/>
            </a:endParaRPr>
          </a:p>
          <a:p>
            <a:pPr indent="-342900" algn="just"/>
            <a:r>
              <a:rPr lang="cs-CZ" spc="-1" dirty="0">
                <a:latin typeface="Times New Roman"/>
              </a:rPr>
              <a:t>Důvod neplatnosti je zde </a:t>
            </a:r>
            <a:r>
              <a:rPr lang="cs-CZ" u="sng" spc="-1" dirty="0">
                <a:latin typeface="Times New Roman"/>
              </a:rPr>
              <a:t>zjevně stanoven na ochranu zájmu konkrétní osoby</a:t>
            </a:r>
          </a:p>
          <a:p>
            <a:pPr indent="-342900" algn="just"/>
            <a:endParaRPr lang="cs-CZ" spc="-1" dirty="0">
              <a:latin typeface="Times New Roman"/>
            </a:endParaRPr>
          </a:p>
          <a:p>
            <a:pPr indent="-342900" algn="just"/>
            <a:r>
              <a:rPr lang="cs-CZ" spc="-1" dirty="0">
                <a:latin typeface="Times New Roman"/>
              </a:rPr>
              <a:t>Možné negativní následky: státem legalizovaná lichevní smlouva při pasivitě </a:t>
            </a:r>
            <a:r>
              <a:rPr lang="cs-CZ" spc="-1" dirty="0" smtClean="0">
                <a:latin typeface="Times New Roman"/>
              </a:rPr>
              <a:t>poškozeného x </a:t>
            </a:r>
            <a:r>
              <a:rPr lang="cs-CZ" i="1" spc="-1" dirty="0" smtClean="0">
                <a:latin typeface="Times New Roman"/>
              </a:rPr>
              <a:t>„chceš-li se vyvázat, nikdo ti nebrání“</a:t>
            </a:r>
            <a:endParaRPr lang="cs-CZ" i="1" spc="-1" dirty="0">
              <a:latin typeface="Times New Roman"/>
            </a:endParaRPr>
          </a:p>
          <a:p>
            <a:pPr indent="-342900" algn="just"/>
            <a:endParaRPr lang="cs-CZ" spc="-1" dirty="0">
              <a:latin typeface="Times New Roman"/>
            </a:endParaRPr>
          </a:p>
          <a:p>
            <a:pPr indent="-342900" algn="just"/>
            <a:r>
              <a:rPr lang="cs-CZ" spc="-1" dirty="0">
                <a:latin typeface="Times New Roman"/>
              </a:rPr>
              <a:t>Na lichevní smlouvu se </a:t>
            </a:r>
            <a:r>
              <a:rPr lang="cs-CZ" u="sng" spc="-1" dirty="0">
                <a:latin typeface="Times New Roman"/>
              </a:rPr>
              <a:t>nepoužije § 577 OZ</a:t>
            </a:r>
            <a:r>
              <a:rPr lang="cs-CZ" spc="-1" dirty="0">
                <a:latin typeface="Times New Roman"/>
              </a:rPr>
              <a:t>; </a:t>
            </a:r>
            <a:r>
              <a:rPr lang="cs-CZ" i="1" spc="-1" dirty="0">
                <a:latin typeface="Times New Roman"/>
              </a:rPr>
              <a:t>„je-li důvod neplatnosti </a:t>
            </a:r>
            <a:r>
              <a:rPr lang="cs-CZ" b="1" i="1" spc="-1" dirty="0">
                <a:latin typeface="Times New Roman"/>
              </a:rPr>
              <a:t>jen</a:t>
            </a:r>
            <a:r>
              <a:rPr lang="cs-CZ" i="1" spc="-1" dirty="0">
                <a:latin typeface="Times New Roman"/>
              </a:rPr>
              <a:t> v nezákonném určení množstevního, časového, územního nebo jiného rozsahu, soud rozsah změní tak, aby odpovídal spravedlivému uspořádání práv a povinností stran“</a:t>
            </a:r>
            <a:endParaRPr lang="cs-CZ" spc="-1" dirty="0">
              <a:latin typeface="Times New Roman"/>
            </a:endParaRPr>
          </a:p>
          <a:p>
            <a:pPr indent="-342900" algn="just"/>
            <a:endParaRPr lang="cs-CZ" spc="-1" dirty="0">
              <a:latin typeface="Times New Roman"/>
            </a:endParaRPr>
          </a:p>
          <a:p>
            <a:pPr indent="-342900" algn="just"/>
            <a:r>
              <a:rPr lang="cs-CZ" spc="-1" dirty="0">
                <a:latin typeface="Times New Roman"/>
              </a:rPr>
              <a:t>Lichevní smlouva je zatížena (jako celek) procedurální vadou vůle a současně nezákonným určením množstevního rozsahu (např. výší úrokové povinnosti dlužníka)</a:t>
            </a:r>
          </a:p>
          <a:p>
            <a:pPr indent="-342900" algn="just"/>
            <a:endParaRPr lang="cs-CZ" spc="-1" dirty="0">
              <a:latin typeface="Times New Roman"/>
            </a:endParaRPr>
          </a:p>
          <a:p>
            <a:pPr indent="-342900" algn="just"/>
            <a:r>
              <a:rPr lang="cs-CZ" spc="-1" dirty="0">
                <a:latin typeface="Times New Roman"/>
              </a:rPr>
              <a:t>Opačný výklad </a:t>
            </a:r>
            <a:r>
              <a:rPr lang="cs-CZ" i="1" spc="-1" dirty="0" err="1">
                <a:latin typeface="Times New Roman"/>
              </a:rPr>
              <a:t>contra</a:t>
            </a:r>
            <a:r>
              <a:rPr lang="cs-CZ" i="1" spc="-1" dirty="0">
                <a:latin typeface="Times New Roman"/>
              </a:rPr>
              <a:t> legem</a:t>
            </a:r>
            <a:r>
              <a:rPr lang="cs-CZ" spc="-1" dirty="0">
                <a:latin typeface="Times New Roman"/>
              </a:rPr>
              <a:t> by však odpovídal zájmu poškozeného</a:t>
            </a: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33</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05A93482-8E69-40F7-BCAD-5662A6CADB27}" type="datetime4">
              <a:rPr lang="en-US" smtClean="0"/>
              <a:pPr/>
              <a:t>March 10, 2020</a:t>
            </a:fld>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34</a:t>
            </a:fld>
            <a:endParaRPr lang="en-US"/>
          </a:p>
        </p:txBody>
      </p:sp>
      <p:sp>
        <p:nvSpPr>
          <p:cNvPr id="7" name="Nadpis 1"/>
          <p:cNvSpPr txBox="1">
            <a:spLocks/>
          </p:cNvSpPr>
          <p:nvPr/>
        </p:nvSpPr>
        <p:spPr>
          <a:xfrm>
            <a:off x="1187624" y="2852936"/>
            <a:ext cx="7024744" cy="7829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s-CZ" dirty="0" smtClean="0"/>
              <a:t>VI. Adhezní smlouvy</a:t>
            </a:r>
            <a:endParaRPr lang="cs-CZ" dirty="0"/>
          </a:p>
        </p:txBody>
      </p:sp>
    </p:spTree>
    <p:extLst>
      <p:ext uri="{BB962C8B-B14F-4D97-AF65-F5344CB8AC3E}">
        <p14:creationId xmlns:p14="http://schemas.microsoft.com/office/powerpoint/2010/main" val="2158211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692696"/>
            <a:ext cx="7024744" cy="829896"/>
          </a:xfrm>
        </p:spPr>
        <p:txBody>
          <a:bodyPr/>
          <a:lstStyle/>
          <a:p>
            <a:pPr algn="ctr"/>
            <a:r>
              <a:rPr lang="cs-CZ" dirty="0" smtClean="0"/>
              <a:t>Adhezní smlouvy</a:t>
            </a:r>
            <a:endParaRPr lang="cs-CZ" dirty="0"/>
          </a:p>
        </p:txBody>
      </p:sp>
      <p:sp>
        <p:nvSpPr>
          <p:cNvPr id="3" name="Zástupný symbol pro obsah 2"/>
          <p:cNvSpPr>
            <a:spLocks noGrp="1"/>
          </p:cNvSpPr>
          <p:nvPr>
            <p:ph idx="1"/>
          </p:nvPr>
        </p:nvSpPr>
        <p:spPr>
          <a:xfrm>
            <a:off x="1043492" y="1556792"/>
            <a:ext cx="6777317" cy="3240360"/>
          </a:xfrm>
        </p:spPr>
        <p:txBody>
          <a:bodyPr>
            <a:normAutofit fontScale="55000" lnSpcReduction="20000"/>
          </a:bodyPr>
          <a:lstStyle/>
          <a:p>
            <a:pPr marL="97977" indent="0" algn="just">
              <a:spcBef>
                <a:spcPts val="1286"/>
              </a:spcBef>
              <a:buSzPct val="45000"/>
              <a:buNone/>
            </a:pPr>
            <a:r>
              <a:rPr lang="cs-CZ" i="1" spc="-1" dirty="0" smtClean="0">
                <a:latin typeface="Times New Roman"/>
              </a:rPr>
              <a:t>§ 1798: (</a:t>
            </a:r>
            <a:r>
              <a:rPr lang="cs-CZ" i="1" spc="-1" dirty="0">
                <a:latin typeface="Times New Roman"/>
              </a:rPr>
              <a:t>1) Ustanovení o smlouvách uzavíraných adhezním způsobem platí pro každou smlouvu, jejíž </a:t>
            </a:r>
            <a:r>
              <a:rPr lang="cs-CZ" b="1" i="1" spc="-1" dirty="0">
                <a:solidFill>
                  <a:srgbClr val="FF0000"/>
                </a:solidFill>
                <a:latin typeface="Times New Roman"/>
              </a:rPr>
              <a:t>základní podmínky</a:t>
            </a:r>
            <a:r>
              <a:rPr lang="cs-CZ" i="1" spc="-1" dirty="0">
                <a:latin typeface="Times New Roman"/>
              </a:rPr>
              <a:t> byly </a:t>
            </a:r>
            <a:r>
              <a:rPr lang="cs-CZ" b="1" i="1" spc="-1" dirty="0">
                <a:solidFill>
                  <a:schemeClr val="accent1"/>
                </a:solidFill>
                <a:latin typeface="Times New Roman"/>
              </a:rPr>
              <a:t>určeny jednou ze smluvních stran </a:t>
            </a:r>
            <a:r>
              <a:rPr lang="cs-CZ" i="1" spc="-1" dirty="0">
                <a:latin typeface="Times New Roman"/>
              </a:rPr>
              <a:t>nebo </a:t>
            </a:r>
            <a:r>
              <a:rPr lang="cs-CZ" b="1" i="1" spc="-1" dirty="0">
                <a:solidFill>
                  <a:schemeClr val="accent6"/>
                </a:solidFill>
                <a:latin typeface="Times New Roman"/>
              </a:rPr>
              <a:t>podle jejích pokynů</a:t>
            </a:r>
            <a:r>
              <a:rPr lang="cs-CZ" i="1" spc="-1" dirty="0">
                <a:latin typeface="Times New Roman"/>
              </a:rPr>
              <a:t>, aniž </a:t>
            </a:r>
            <a:r>
              <a:rPr lang="cs-CZ" b="1" i="1" spc="-1" dirty="0">
                <a:solidFill>
                  <a:srgbClr val="0070C0"/>
                </a:solidFill>
                <a:latin typeface="Times New Roman"/>
              </a:rPr>
              <a:t>slabší strana </a:t>
            </a:r>
            <a:r>
              <a:rPr lang="cs-CZ" i="1" spc="-1" dirty="0">
                <a:latin typeface="Times New Roman"/>
              </a:rPr>
              <a:t>měla </a:t>
            </a:r>
            <a:r>
              <a:rPr lang="cs-CZ" b="1" i="1" spc="-1" dirty="0" smtClean="0">
                <a:solidFill>
                  <a:srgbClr val="C00000"/>
                </a:solidFill>
                <a:latin typeface="Times New Roman"/>
              </a:rPr>
              <a:t>skutečnou příležitost</a:t>
            </a:r>
            <a:r>
              <a:rPr lang="cs-CZ" b="1" i="1" spc="-1" dirty="0" smtClean="0">
                <a:solidFill>
                  <a:srgbClr val="FF0000"/>
                </a:solidFill>
                <a:latin typeface="Times New Roman"/>
              </a:rPr>
              <a:t> </a:t>
            </a:r>
            <a:r>
              <a:rPr lang="cs-CZ" b="1" i="1" spc="-1" dirty="0">
                <a:solidFill>
                  <a:srgbClr val="7030A0"/>
                </a:solidFill>
                <a:latin typeface="Times New Roman"/>
              </a:rPr>
              <a:t>obsah</a:t>
            </a:r>
            <a:r>
              <a:rPr lang="cs-CZ" i="1" spc="-1" dirty="0">
                <a:latin typeface="Times New Roman"/>
              </a:rPr>
              <a:t> těchto </a:t>
            </a:r>
            <a:r>
              <a:rPr lang="cs-CZ" b="1" i="1" spc="-1" dirty="0">
                <a:solidFill>
                  <a:srgbClr val="7030A0"/>
                </a:solidFill>
                <a:latin typeface="Times New Roman"/>
              </a:rPr>
              <a:t>základních podmínek ovlivnit</a:t>
            </a:r>
            <a:r>
              <a:rPr lang="cs-CZ" i="1" spc="-1" dirty="0" smtClean="0">
                <a:latin typeface="Times New Roman"/>
              </a:rPr>
              <a:t>.</a:t>
            </a:r>
          </a:p>
          <a:p>
            <a:pPr marL="97977" indent="0" algn="just">
              <a:spcBef>
                <a:spcPts val="1286"/>
              </a:spcBef>
              <a:buSzPct val="45000"/>
              <a:buNone/>
            </a:pPr>
            <a:r>
              <a:rPr lang="cs-CZ" i="1" spc="-1" dirty="0" smtClean="0">
                <a:latin typeface="Times New Roman"/>
              </a:rPr>
              <a:t>(</a:t>
            </a:r>
            <a:r>
              <a:rPr lang="cs-CZ" i="1" spc="-1" dirty="0">
                <a:latin typeface="Times New Roman"/>
              </a:rPr>
              <a:t>2) Použije-li se k uzavření smlouvy se slabší stranou </a:t>
            </a:r>
            <a:r>
              <a:rPr lang="cs-CZ" b="1" i="1" spc="-1" dirty="0">
                <a:solidFill>
                  <a:srgbClr val="C00000"/>
                </a:solidFill>
                <a:latin typeface="Times New Roman"/>
              </a:rPr>
              <a:t>smluvní formulář </a:t>
            </a:r>
            <a:r>
              <a:rPr lang="cs-CZ" i="1" spc="-1" dirty="0">
                <a:latin typeface="Times New Roman"/>
              </a:rPr>
              <a:t>užívaný v obchodním styku nebo jiný podobný prostředek, má se za to, že smlouva byla uzavřena adhezním způsobem.</a:t>
            </a:r>
          </a:p>
          <a:p>
            <a:pPr marL="440877" indent="-342900" algn="just">
              <a:spcBef>
                <a:spcPts val="1286"/>
              </a:spcBef>
              <a:buSzPct val="45000"/>
            </a:pPr>
            <a:r>
              <a:rPr lang="cs-CZ" u="sng" spc="-1" dirty="0" smtClean="0">
                <a:latin typeface="Times New Roman"/>
              </a:rPr>
              <a:t>Adhezní </a:t>
            </a:r>
            <a:r>
              <a:rPr lang="cs-CZ" u="sng" spc="-1" dirty="0">
                <a:latin typeface="Times New Roman"/>
              </a:rPr>
              <a:t>smlouva</a:t>
            </a:r>
            <a:r>
              <a:rPr lang="cs-CZ" spc="-1" dirty="0">
                <a:latin typeface="Times New Roman"/>
              </a:rPr>
              <a:t> = smlouva, jejíž základní podmínky byly určeny jen jednou smluvní stranou nebo na základě jejích pokynů. Jde rovněž o smlouvy, které byly uzavřeny za užití standardizovaného formuláře</a:t>
            </a:r>
          </a:p>
          <a:p>
            <a:pPr marL="440877" indent="-342900" algn="just">
              <a:spcBef>
                <a:spcPts val="1286"/>
              </a:spcBef>
              <a:buSzPct val="45000"/>
            </a:pPr>
            <a:r>
              <a:rPr lang="cs-CZ" spc="-1" dirty="0">
                <a:latin typeface="Times New Roman"/>
              </a:rPr>
              <a:t>Praktika sloužící ke standardizaci procesů, </a:t>
            </a:r>
            <a:r>
              <a:rPr lang="cs-CZ" b="1" spc="-1" dirty="0">
                <a:latin typeface="Times New Roman"/>
              </a:rPr>
              <a:t>kterou zákonodárce nestíhá jako nedovolenou</a:t>
            </a:r>
          </a:p>
          <a:p>
            <a:pPr marL="440877" indent="-342900" algn="just">
              <a:spcBef>
                <a:spcPts val="1286"/>
              </a:spcBef>
              <a:buSzPct val="45000"/>
            </a:pPr>
            <a:r>
              <a:rPr lang="cs-CZ" spc="-1" dirty="0">
                <a:latin typeface="Times New Roman"/>
              </a:rPr>
              <a:t>V současném ekonomickém systému se předpokládá a právo proti ní </a:t>
            </a:r>
            <a:r>
              <a:rPr lang="cs-CZ" spc="-1" dirty="0" smtClean="0">
                <a:latin typeface="Times New Roman"/>
              </a:rPr>
              <a:t>nevystupuje; má </a:t>
            </a:r>
            <a:r>
              <a:rPr lang="cs-CZ" spc="-1" dirty="0">
                <a:latin typeface="Times New Roman"/>
              </a:rPr>
              <a:t>za následek snížení transakčních nákladů, nákladů na individuální vyjednávání o obsahu smlouvy aj.</a:t>
            </a:r>
          </a:p>
          <a:p>
            <a:pPr marL="440877" indent="-342900" algn="just">
              <a:spcBef>
                <a:spcPts val="1286"/>
              </a:spcBef>
              <a:buSzPct val="45000"/>
            </a:pPr>
            <a:r>
              <a:rPr lang="cs-CZ" spc="-1" dirty="0">
                <a:latin typeface="Times New Roman"/>
              </a:rPr>
              <a:t>Obdobně jako u ostatních dvou ochranných nástrojů </a:t>
            </a:r>
            <a:r>
              <a:rPr lang="cs-CZ" b="1" spc="-1" dirty="0">
                <a:latin typeface="Times New Roman"/>
              </a:rPr>
              <a:t>se chrání proces uzavírání smlouvy</a:t>
            </a:r>
            <a:r>
              <a:rPr lang="cs-CZ" spc="-1" dirty="0">
                <a:latin typeface="Times New Roman"/>
              </a:rPr>
              <a:t>, nikoli stav existující po jejím </a:t>
            </a:r>
            <a:r>
              <a:rPr lang="cs-CZ" spc="-1" dirty="0" smtClean="0">
                <a:latin typeface="Times New Roman"/>
              </a:rPr>
              <a:t>vzniku</a:t>
            </a:r>
            <a:endParaRPr lang="cs-CZ" spc="-1" dirty="0">
              <a:latin typeface="Times New Roman"/>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35</a:t>
            </a:fld>
            <a:endParaRPr lang="en-US"/>
          </a:p>
        </p:txBody>
      </p:sp>
      <p:sp>
        <p:nvSpPr>
          <p:cNvPr id="4" name="TextovéPole 3"/>
          <p:cNvSpPr txBox="1"/>
          <p:nvPr/>
        </p:nvSpPr>
        <p:spPr>
          <a:xfrm>
            <a:off x="1115616" y="4725144"/>
            <a:ext cx="5112568" cy="1718419"/>
          </a:xfrm>
          <a:prstGeom prst="rect">
            <a:avLst/>
          </a:prstGeom>
          <a:noFill/>
        </p:spPr>
        <p:txBody>
          <a:bodyPr wrap="square" rtlCol="0">
            <a:spAutoFit/>
          </a:bodyPr>
          <a:lstStyle/>
          <a:p>
            <a:pPr marL="269427" indent="-171450" algn="just">
              <a:spcBef>
                <a:spcPts val="1286"/>
              </a:spcBef>
              <a:buClr>
                <a:schemeClr val="accent1"/>
              </a:buClr>
              <a:buSzPct val="45000"/>
              <a:buFont typeface="Arial" panose="020B0604020202020204" pitchFamily="34" charset="0"/>
              <a:buChar char="•"/>
            </a:pPr>
            <a:r>
              <a:rPr lang="cs-CZ" sz="1200" spc="-1" dirty="0" smtClean="0">
                <a:latin typeface="+mj-lt"/>
              </a:rPr>
              <a:t>Jde-li </a:t>
            </a:r>
            <a:r>
              <a:rPr lang="cs-CZ" sz="1200" spc="-1" dirty="0">
                <a:latin typeface="+mj-lt"/>
              </a:rPr>
              <a:t>o kontrakt se spotřebitelem, </a:t>
            </a:r>
            <a:r>
              <a:rPr lang="cs-CZ" sz="1200" u="sng" spc="-1" dirty="0">
                <a:latin typeface="+mj-lt"/>
              </a:rPr>
              <a:t>použije se přednostně úprava § 1811 a násl. OZ</a:t>
            </a:r>
          </a:p>
          <a:p>
            <a:pPr marL="269427" indent="-171450" algn="just">
              <a:spcBef>
                <a:spcPts val="1286"/>
              </a:spcBef>
              <a:buClr>
                <a:schemeClr val="accent1"/>
              </a:buClr>
              <a:buSzPct val="45000"/>
              <a:buFont typeface="Arial" panose="020B0604020202020204" pitchFamily="34" charset="0"/>
              <a:buChar char="•"/>
            </a:pPr>
            <a:r>
              <a:rPr lang="cs-CZ" sz="1200" spc="-1" dirty="0">
                <a:latin typeface="+mj-lt"/>
              </a:rPr>
              <a:t>Jejich použitelnost </a:t>
            </a:r>
            <a:r>
              <a:rPr lang="cs-CZ" sz="1200" spc="-1" dirty="0" smtClean="0">
                <a:latin typeface="+mj-lt"/>
              </a:rPr>
              <a:t>je </a:t>
            </a:r>
            <a:r>
              <a:rPr lang="cs-CZ" sz="1200" spc="-1" smtClean="0">
                <a:latin typeface="+mj-lt"/>
              </a:rPr>
              <a:t>v zásadě </a:t>
            </a:r>
            <a:r>
              <a:rPr lang="cs-CZ" sz="1200" u="sng" spc="-1" dirty="0">
                <a:latin typeface="+mj-lt"/>
              </a:rPr>
              <a:t>vyloučena na podnikatelské poměry</a:t>
            </a:r>
            <a:r>
              <a:rPr lang="cs-CZ" sz="1200" spc="-1" dirty="0">
                <a:latin typeface="+mj-lt"/>
              </a:rPr>
              <a:t> (§ 1801 OZ</a:t>
            </a:r>
            <a:r>
              <a:rPr lang="cs-CZ" sz="1200" spc="-1" dirty="0" smtClean="0">
                <a:latin typeface="+mj-lt"/>
              </a:rPr>
              <a:t>) – lze sjednat x viz ale § 1801 OZ</a:t>
            </a:r>
            <a:endParaRPr lang="cs-CZ" sz="1200" spc="-1" dirty="0">
              <a:latin typeface="+mj-lt"/>
            </a:endParaRPr>
          </a:p>
          <a:p>
            <a:pPr marL="269427" indent="-171450" algn="just">
              <a:spcBef>
                <a:spcPts val="1286"/>
              </a:spcBef>
              <a:buClr>
                <a:schemeClr val="accent1"/>
              </a:buClr>
              <a:buSzPct val="45000"/>
              <a:buFont typeface="Arial" panose="020B0604020202020204" pitchFamily="34" charset="0"/>
              <a:buChar char="•"/>
            </a:pPr>
            <a:r>
              <a:rPr lang="cs-CZ" sz="1200" b="1" spc="-1" dirty="0">
                <a:latin typeface="+mj-lt"/>
              </a:rPr>
              <a:t>Praktická použitelnost</a:t>
            </a:r>
            <a:r>
              <a:rPr lang="cs-CZ" sz="1200" spc="-1" dirty="0">
                <a:latin typeface="+mj-lt"/>
              </a:rPr>
              <a:t>: pracovní smlouvy, veřejnoprávní smlouvy, ujednání ve společenských smlouvách, stanovách spolků, smlouvy s kolektivními </a:t>
            </a:r>
            <a:r>
              <a:rPr lang="cs-CZ" sz="1200" spc="-1" dirty="0" smtClean="0">
                <a:latin typeface="+mj-lt"/>
              </a:rPr>
              <a:t>správci</a:t>
            </a:r>
            <a:endParaRPr lang="cs-CZ" sz="1200" spc="-1"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509120"/>
            <a:ext cx="24765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613872"/>
          </a:xfrm>
        </p:spPr>
        <p:txBody>
          <a:bodyPr>
            <a:normAutofit fontScale="90000"/>
          </a:bodyPr>
          <a:lstStyle/>
          <a:p>
            <a:pPr algn="ctr"/>
            <a:r>
              <a:rPr lang="cs-CZ" dirty="0" smtClean="0"/>
              <a:t>Kvalifikace adhezní smlouvy</a:t>
            </a:r>
            <a:endParaRPr lang="cs-CZ" dirty="0"/>
          </a:p>
        </p:txBody>
      </p:sp>
      <p:sp>
        <p:nvSpPr>
          <p:cNvPr id="3" name="Zástupný symbol pro obsah 2"/>
          <p:cNvSpPr>
            <a:spLocks noGrp="1"/>
          </p:cNvSpPr>
          <p:nvPr>
            <p:ph idx="1"/>
          </p:nvPr>
        </p:nvSpPr>
        <p:spPr>
          <a:xfrm>
            <a:off x="1043608" y="1628800"/>
            <a:ext cx="6777317" cy="4824536"/>
          </a:xfrm>
        </p:spPr>
        <p:txBody>
          <a:bodyPr>
            <a:normAutofit fontScale="40000" lnSpcReduction="20000"/>
          </a:bodyPr>
          <a:lstStyle/>
          <a:p>
            <a:pPr marL="97977" indent="0" algn="just">
              <a:spcBef>
                <a:spcPts val="1286"/>
              </a:spcBef>
              <a:buClr>
                <a:srgbClr val="000000"/>
              </a:buClr>
              <a:buSzPct val="45000"/>
              <a:buNone/>
            </a:pPr>
            <a:r>
              <a:rPr lang="cs-CZ" sz="3600" b="1" spc="-1" dirty="0"/>
              <a:t>§ 1798 </a:t>
            </a:r>
            <a:r>
              <a:rPr lang="cs-CZ" sz="3600" b="1" u="sng" spc="-1" dirty="0"/>
              <a:t>žádnou ochranu nezakládá </a:t>
            </a:r>
            <a:r>
              <a:rPr lang="cs-CZ" sz="3600" b="1" spc="-1" dirty="0"/>
              <a:t>– vymezuje toliko, kdy jde a kdy naopak nikoli o adhezní smlouvu; zjištění, že byla uzavřena adhezní smlouva </a:t>
            </a:r>
            <a:r>
              <a:rPr lang="cs-CZ" sz="3600" b="1" u="sng" spc="-1" dirty="0"/>
              <a:t>žádné právní následky nevyvolává</a:t>
            </a:r>
            <a:endParaRPr lang="cs-CZ" sz="3600" b="1" u="sng" dirty="0"/>
          </a:p>
          <a:p>
            <a:pPr marL="97977" indent="0">
              <a:spcBef>
                <a:spcPts val="1286"/>
              </a:spcBef>
              <a:buClr>
                <a:srgbClr val="000000"/>
              </a:buClr>
              <a:buSzPct val="45000"/>
              <a:buNone/>
            </a:pPr>
            <a:r>
              <a:rPr lang="cs-CZ" sz="3400" b="1" u="sng" spc="-1" dirty="0" smtClean="0">
                <a:latin typeface="+mj-lt"/>
              </a:rPr>
              <a:t>Dvoustupňový test:</a:t>
            </a:r>
          </a:p>
          <a:p>
            <a:pPr marL="555177" indent="-457200" algn="just">
              <a:spcBef>
                <a:spcPts val="1286"/>
              </a:spcBef>
              <a:buSzPct val="45000"/>
            </a:pPr>
            <a:r>
              <a:rPr lang="cs-CZ" sz="2903" spc="-1" dirty="0" smtClean="0">
                <a:latin typeface="+mj-lt"/>
              </a:rPr>
              <a:t>Byla-li smlouva uzavřena tak, že naplňuje definiční znaky § 1798 OZ, smlouva projde </a:t>
            </a:r>
            <a:r>
              <a:rPr lang="cs-CZ" sz="2903" u="sng" spc="-1" dirty="0" smtClean="0">
                <a:latin typeface="+mj-lt"/>
              </a:rPr>
              <a:t>tzv</a:t>
            </a:r>
            <a:r>
              <a:rPr lang="cs-CZ" sz="2903" u="sng" spc="-1" dirty="0">
                <a:latin typeface="+mj-lt"/>
              </a:rPr>
              <a:t>. </a:t>
            </a:r>
            <a:r>
              <a:rPr lang="cs-CZ" sz="2903" u="sng" spc="-1" dirty="0" smtClean="0">
                <a:latin typeface="+mj-lt"/>
              </a:rPr>
              <a:t>testem </a:t>
            </a:r>
            <a:r>
              <a:rPr lang="cs-CZ" sz="2903" u="sng" spc="-1" dirty="0">
                <a:latin typeface="+mj-lt"/>
              </a:rPr>
              <a:t>prvního </a:t>
            </a:r>
            <a:r>
              <a:rPr lang="cs-CZ" sz="2903" u="sng" spc="-1" dirty="0" smtClean="0">
                <a:latin typeface="+mj-lt"/>
              </a:rPr>
              <a:t>stupně</a:t>
            </a:r>
          </a:p>
          <a:p>
            <a:pPr marL="555177" indent="-457200" algn="just">
              <a:spcBef>
                <a:spcPts val="1286"/>
              </a:spcBef>
              <a:buSzPct val="45000"/>
            </a:pPr>
            <a:r>
              <a:rPr lang="cs-CZ" sz="2903" spc="-1" dirty="0" smtClean="0">
                <a:latin typeface="+mj-lt"/>
              </a:rPr>
              <a:t>Pro </a:t>
            </a:r>
            <a:r>
              <a:rPr lang="cs-CZ" sz="2903" spc="-1" dirty="0">
                <a:latin typeface="+mj-lt"/>
              </a:rPr>
              <a:t>nastoupení ochrany (především § 1800 </a:t>
            </a:r>
            <a:r>
              <a:rPr lang="cs-CZ" sz="2903" spc="-1" dirty="0" smtClean="0">
                <a:latin typeface="+mj-lt"/>
              </a:rPr>
              <a:t>OZ – neplatnost některé smluvní doložky) však toto nepostačí</a:t>
            </a:r>
          </a:p>
          <a:p>
            <a:pPr marL="555177" indent="-457200" algn="just">
              <a:spcBef>
                <a:spcPts val="1286"/>
              </a:spcBef>
              <a:buSzPct val="45000"/>
            </a:pPr>
            <a:r>
              <a:rPr lang="cs-CZ" sz="2903" spc="-1" dirty="0">
                <a:latin typeface="+mj-lt"/>
              </a:rPr>
              <a:t>M</a:t>
            </a:r>
            <a:r>
              <a:rPr lang="cs-CZ" sz="2903" spc="-1" dirty="0" smtClean="0">
                <a:latin typeface="+mj-lt"/>
              </a:rPr>
              <a:t>usí být splněn některý </a:t>
            </a:r>
            <a:r>
              <a:rPr lang="cs-CZ" sz="2903" spc="-1" dirty="0">
                <a:latin typeface="+mj-lt"/>
              </a:rPr>
              <a:t>z dalších kvalifikačních </a:t>
            </a:r>
            <a:r>
              <a:rPr lang="cs-CZ" sz="2903" spc="-1" dirty="0" smtClean="0">
                <a:latin typeface="+mj-lt"/>
              </a:rPr>
              <a:t>znaků </a:t>
            </a:r>
            <a:r>
              <a:rPr lang="cs-CZ" sz="2903" spc="-1" dirty="0">
                <a:latin typeface="+mj-lt"/>
              </a:rPr>
              <a:t>(</a:t>
            </a:r>
            <a:r>
              <a:rPr lang="cs-CZ" sz="2903" u="sng" spc="-1" dirty="0">
                <a:latin typeface="+mj-lt"/>
              </a:rPr>
              <a:t>tzv. test druhého stupně</a:t>
            </a:r>
            <a:r>
              <a:rPr lang="cs-CZ" sz="2903" spc="-1" dirty="0">
                <a:latin typeface="+mj-lt"/>
              </a:rPr>
              <a:t>): ujednání ve smlouvě musí být:</a:t>
            </a:r>
          </a:p>
          <a:p>
            <a:pPr marL="215568" lvl="1" indent="0" algn="just">
              <a:spcBef>
                <a:spcPts val="1029"/>
              </a:spcBef>
              <a:buSzPct val="75000"/>
              <a:buNone/>
            </a:pPr>
            <a:r>
              <a:rPr lang="cs-CZ" sz="3000" b="1" spc="-1" dirty="0">
                <a:latin typeface="+mj-lt"/>
              </a:rPr>
              <a:t>a) nečitelné:</a:t>
            </a:r>
            <a:r>
              <a:rPr lang="cs-CZ" sz="3000" spc="-1" dirty="0">
                <a:latin typeface="+mj-lt"/>
              </a:rPr>
              <a:t> </a:t>
            </a:r>
            <a:r>
              <a:rPr lang="cs-CZ" sz="3000" u="sng" spc="-1" dirty="0">
                <a:latin typeface="+mj-lt"/>
              </a:rPr>
              <a:t>§ 1800 odst. 1 OZ</a:t>
            </a:r>
            <a:r>
              <a:rPr lang="cs-CZ" sz="3000" spc="-1" dirty="0">
                <a:latin typeface="+mj-lt"/>
              </a:rPr>
              <a:t> (např. formát A4 členěný do 3 sloupců se 150 řádky s malými mezerami mezi nimi, nevhodně zvolený font písma – šedá barva na bílém podkladu, nedostatečná kvalita tisku)</a:t>
            </a:r>
          </a:p>
          <a:p>
            <a:pPr marL="215568" lvl="1" indent="0" algn="just">
              <a:spcBef>
                <a:spcPts val="1029"/>
              </a:spcBef>
              <a:buSzPct val="75000"/>
              <a:buNone/>
            </a:pPr>
            <a:r>
              <a:rPr lang="cs-CZ" sz="3000" b="1" spc="-1" dirty="0" smtClean="0">
                <a:latin typeface="+mj-lt"/>
              </a:rPr>
              <a:t>b) nesrozumitelné:</a:t>
            </a:r>
            <a:r>
              <a:rPr lang="cs-CZ" sz="3000" spc="-1" dirty="0" smtClean="0">
                <a:latin typeface="+mj-lt"/>
              </a:rPr>
              <a:t> </a:t>
            </a:r>
            <a:r>
              <a:rPr lang="cs-CZ" sz="3000" u="sng" spc="-1" dirty="0" smtClean="0">
                <a:latin typeface="+mj-lt"/>
              </a:rPr>
              <a:t>§ 1800 odst. 1 OZ</a:t>
            </a:r>
            <a:r>
              <a:rPr lang="cs-CZ" sz="3000" spc="-1" dirty="0" smtClean="0">
                <a:latin typeface="+mj-lt"/>
              </a:rPr>
              <a:t> (např. nepřehledná a nelogická struktura textu – různé velikosti písma navozující dojem, že menším písmem jsou psána ustanovení méně významná, řetězení odkazů na jiné součásti smluvní dokumentace, reklamační řády, provozní řády aj., nepřiměřená obsáhlost obchodních podmínek, která neodpovídá povaze právního jednání)</a:t>
            </a:r>
          </a:p>
          <a:p>
            <a:pPr marL="215568" lvl="1" indent="0" algn="just">
              <a:spcBef>
                <a:spcPts val="1029"/>
              </a:spcBef>
              <a:buSzPct val="75000"/>
              <a:buNone/>
            </a:pPr>
            <a:r>
              <a:rPr lang="cs-CZ" sz="3000" b="1" spc="-1" dirty="0" smtClean="0">
                <a:latin typeface="+mj-lt"/>
              </a:rPr>
              <a:t>c) obsahově nepřiměřené:</a:t>
            </a:r>
            <a:r>
              <a:rPr lang="cs-CZ" sz="3000" spc="-1" dirty="0" smtClean="0">
                <a:latin typeface="+mj-lt"/>
              </a:rPr>
              <a:t> </a:t>
            </a:r>
            <a:r>
              <a:rPr lang="cs-CZ" sz="3000" u="sng" spc="-1" dirty="0" smtClean="0">
                <a:latin typeface="+mj-lt"/>
              </a:rPr>
              <a:t>§ 1800 odst. 2 OZ</a:t>
            </a:r>
            <a:r>
              <a:rPr lang="cs-CZ" sz="3000" spc="-1" dirty="0" smtClean="0">
                <a:latin typeface="+mj-lt"/>
              </a:rPr>
              <a:t> (např. ujednání o limitaci náhrady škody, sjednání propadné zálohy, ujednání storno poplatku, důvody pro odstoupení od smlouvy, ujednání o automatické prolongaci smlouvy, úrokové adaptační klauzule atd.)</a:t>
            </a: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36</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692696"/>
            <a:ext cx="7024744" cy="1143000"/>
          </a:xfrm>
        </p:spPr>
        <p:txBody>
          <a:bodyPr>
            <a:normAutofit fontScale="90000"/>
          </a:bodyPr>
          <a:lstStyle/>
          <a:p>
            <a:pPr algn="ctr"/>
            <a:r>
              <a:rPr lang="cs-CZ" dirty="0" smtClean="0"/>
              <a:t>Jednotlivé kategorie adhezních ujednání</a:t>
            </a:r>
            <a:endParaRPr lang="cs-CZ" dirty="0"/>
          </a:p>
        </p:txBody>
      </p:sp>
      <p:sp>
        <p:nvSpPr>
          <p:cNvPr id="3" name="Zástupný symbol pro obsah 2"/>
          <p:cNvSpPr>
            <a:spLocks noGrp="1"/>
          </p:cNvSpPr>
          <p:nvPr>
            <p:ph idx="1"/>
          </p:nvPr>
        </p:nvSpPr>
        <p:spPr>
          <a:xfrm>
            <a:off x="2987824" y="1956309"/>
            <a:ext cx="5328592" cy="4797152"/>
          </a:xfrm>
        </p:spPr>
        <p:txBody>
          <a:bodyPr>
            <a:normAutofit fontScale="32500" lnSpcReduction="20000"/>
          </a:bodyPr>
          <a:lstStyle/>
          <a:p>
            <a:pPr marL="215568" lvl="1" indent="0" algn="just">
              <a:spcBef>
                <a:spcPts val="1029"/>
              </a:spcBef>
              <a:buSzPct val="75000"/>
              <a:buNone/>
            </a:pPr>
            <a:r>
              <a:rPr lang="cs-CZ" sz="3700" b="1" spc="-1" dirty="0" smtClean="0"/>
              <a:t>        obr. 1: a</a:t>
            </a:r>
            <a:r>
              <a:rPr lang="cs-CZ" sz="3700" b="1" spc="-1" dirty="0"/>
              <a:t>) n</a:t>
            </a:r>
            <a:r>
              <a:rPr lang="cs-CZ" sz="3700" b="1" spc="-1" dirty="0" smtClean="0"/>
              <a:t>ečitelné +</a:t>
            </a:r>
            <a:r>
              <a:rPr lang="cs-CZ" sz="3700" spc="-1" dirty="0" smtClean="0"/>
              <a:t> </a:t>
            </a:r>
            <a:r>
              <a:rPr lang="cs-CZ" sz="3700" b="1" spc="-1" dirty="0" smtClean="0"/>
              <a:t>b</a:t>
            </a:r>
            <a:r>
              <a:rPr lang="cs-CZ" sz="3700" b="1" spc="-1" dirty="0"/>
              <a:t>) </a:t>
            </a:r>
            <a:r>
              <a:rPr lang="cs-CZ" sz="3700" b="1" spc="-1" dirty="0" smtClean="0"/>
              <a:t>nesrozumitelné podmínky:</a:t>
            </a:r>
            <a:endParaRPr lang="cs-CZ" sz="3700" spc="-1" dirty="0"/>
          </a:p>
          <a:p>
            <a:pPr marL="947088" lvl="1" indent="-457200" algn="just">
              <a:spcBef>
                <a:spcPts val="1029"/>
              </a:spcBef>
              <a:buSzPct val="75000"/>
            </a:pPr>
            <a:r>
              <a:rPr lang="cs-CZ" sz="3700" spc="-1" dirty="0" smtClean="0"/>
              <a:t>Pro </a:t>
            </a:r>
            <a:r>
              <a:rPr lang="cs-CZ" sz="3700" spc="-1" dirty="0"/>
              <a:t>nastoupení negativního následku se nevyžaduje, aby taková doložka byla intenzivně nevýhodná, postačí prosté zjištění nečitelnosti nebo nesrozumitelnosti.</a:t>
            </a:r>
          </a:p>
          <a:p>
            <a:pPr marL="947088" lvl="1" indent="-457200" algn="just">
              <a:spcBef>
                <a:spcPts val="1029"/>
              </a:spcBef>
              <a:buSzPct val="75000"/>
            </a:pPr>
            <a:r>
              <a:rPr lang="cs-CZ" sz="3700" spc="-1" dirty="0"/>
              <a:t>Na újmu je slabší straně jakákoli doložka, která jí působí újmu; referenčním pravidlem je zde příslušné zákonné ustanovení (např. dispozitivní právní </a:t>
            </a:r>
            <a:r>
              <a:rPr lang="cs-CZ" sz="3700" spc="-1" dirty="0" smtClean="0"/>
              <a:t>norma)</a:t>
            </a:r>
          </a:p>
          <a:p>
            <a:pPr marL="489888" lvl="1" indent="0" algn="just">
              <a:spcBef>
                <a:spcPts val="1029"/>
              </a:spcBef>
              <a:buSzPct val="75000"/>
              <a:buNone/>
            </a:pPr>
            <a:endParaRPr lang="cs-CZ" sz="2540" spc="-1" dirty="0" smtClean="0"/>
          </a:p>
          <a:p>
            <a:pPr marL="489888" lvl="1" indent="0" algn="just">
              <a:spcBef>
                <a:spcPts val="1029"/>
              </a:spcBef>
              <a:buSzPct val="75000"/>
              <a:buNone/>
            </a:pPr>
            <a:endParaRPr lang="cs-CZ" sz="2540" spc="-1" dirty="0"/>
          </a:p>
          <a:p>
            <a:pPr marL="489888" lvl="1" indent="0" algn="just">
              <a:spcBef>
                <a:spcPts val="1029"/>
              </a:spcBef>
              <a:buSzPct val="75000"/>
              <a:buNone/>
            </a:pPr>
            <a:r>
              <a:rPr lang="cs-CZ" sz="3700" b="1" spc="-1" dirty="0" smtClean="0">
                <a:latin typeface="+mj-lt"/>
              </a:rPr>
              <a:t>Obr. 2: c) obsahově nepřiměřené:</a:t>
            </a:r>
          </a:p>
          <a:p>
            <a:pPr marL="947088" lvl="1" indent="-457200" algn="just">
              <a:spcBef>
                <a:spcPts val="1029"/>
              </a:spcBef>
              <a:buSzPct val="75000"/>
            </a:pPr>
            <a:r>
              <a:rPr lang="cs-CZ" sz="3700" spc="-1" dirty="0" smtClean="0">
                <a:latin typeface="+mj-lt"/>
              </a:rPr>
              <a:t>Nepostačí </a:t>
            </a:r>
            <a:r>
              <a:rPr lang="cs-CZ" sz="3700" spc="-1" dirty="0">
                <a:latin typeface="+mj-lt"/>
              </a:rPr>
              <a:t>prostá nevýhodnost; musí být </a:t>
            </a:r>
            <a:r>
              <a:rPr lang="cs-CZ" sz="3700" i="1" spc="-1" dirty="0">
                <a:latin typeface="+mj-lt"/>
              </a:rPr>
              <a:t>„zvláště nevýhodné“</a:t>
            </a:r>
            <a:r>
              <a:rPr lang="cs-CZ" sz="3700" spc="-1" dirty="0">
                <a:latin typeface="+mj-lt"/>
              </a:rPr>
              <a:t> pro slabší stranu; jaká jsou měřítka srovnání?</a:t>
            </a:r>
          </a:p>
          <a:p>
            <a:pPr marL="1335708" lvl="2" indent="-571500" algn="just">
              <a:spcBef>
                <a:spcPts val="1029"/>
              </a:spcBef>
              <a:buSzPct val="75000"/>
              <a:buAutoNum type="romanUcPeriod"/>
            </a:pPr>
            <a:r>
              <a:rPr lang="cs-CZ" sz="3700" spc="-1" dirty="0">
                <a:latin typeface="+mj-lt"/>
              </a:rPr>
              <a:t>Dispozitivní právo: nevýhodná je doložka tehdy, pokud se odchyluje od dispozitivního zákonného pravidla – zákonodárce určuje jakou úpravu práv a povinností považuje za vyváženou</a:t>
            </a:r>
          </a:p>
          <a:p>
            <a:pPr marL="1335708" lvl="2" indent="-571500" algn="just">
              <a:spcBef>
                <a:spcPts val="1029"/>
              </a:spcBef>
              <a:buSzPct val="75000"/>
              <a:buFont typeface="Wingdings 2" pitchFamily="18" charset="2"/>
              <a:buAutoNum type="romanUcPeriod"/>
            </a:pPr>
            <a:r>
              <a:rPr lang="cs-CZ" sz="3700" spc="-1" dirty="0">
                <a:latin typeface="+mj-lt"/>
              </a:rPr>
              <a:t>II. Ochrana spotřebitele – může být vodítkem; ochrana spotřebitele je však silně vychýlena ve prospěch ochrany slabší strany nacházející se v tomto postavení</a:t>
            </a:r>
          </a:p>
          <a:p>
            <a:pPr marL="1335708" lvl="2" indent="-571500" algn="just">
              <a:spcBef>
                <a:spcPts val="1029"/>
              </a:spcBef>
              <a:buSzPct val="75000"/>
              <a:buFont typeface="Wingdings 2" pitchFamily="18" charset="2"/>
              <a:buAutoNum type="romanUcPeriod"/>
            </a:pPr>
            <a:r>
              <a:rPr lang="cs-CZ" sz="3700" spc="-1" dirty="0">
                <a:latin typeface="+mj-lt"/>
              </a:rPr>
              <a:t>III. Všeobecné obchodní podmínky – obchodní podmínky vypracované nezávislými nebo profesními organizacemi (např. pravidla UNCITRAL)</a:t>
            </a:r>
          </a:p>
          <a:p>
            <a:endParaRPr lang="cs-CZ" sz="3700"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254" y="4581128"/>
            <a:ext cx="2433741"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7" y="1700808"/>
            <a:ext cx="2207518" cy="265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dirty="0" smtClean="0"/>
              <a:t>Právní následky ujednání a/b/c</a:t>
            </a:r>
            <a:endParaRPr lang="cs-CZ" dirty="0"/>
          </a:p>
        </p:txBody>
      </p:sp>
      <p:sp>
        <p:nvSpPr>
          <p:cNvPr id="3" name="Zástupný symbol pro obsah 2"/>
          <p:cNvSpPr>
            <a:spLocks noGrp="1"/>
          </p:cNvSpPr>
          <p:nvPr>
            <p:ph idx="1"/>
          </p:nvPr>
        </p:nvSpPr>
        <p:spPr>
          <a:xfrm>
            <a:off x="1043608" y="2420888"/>
            <a:ext cx="6777317" cy="3816424"/>
          </a:xfrm>
        </p:spPr>
        <p:txBody>
          <a:bodyPr>
            <a:normAutofit fontScale="92500" lnSpcReduction="20000"/>
          </a:bodyPr>
          <a:lstStyle/>
          <a:p>
            <a:pPr marL="391910" indent="-293933" algn="just">
              <a:spcBef>
                <a:spcPts val="1286"/>
              </a:spcBef>
              <a:buSzPct val="45000"/>
              <a:buFont typeface="Wingdings" charset="2"/>
              <a:buChar char=""/>
            </a:pPr>
            <a:r>
              <a:rPr lang="cs-CZ" spc="-1" dirty="0">
                <a:latin typeface="+mj-lt"/>
              </a:rPr>
              <a:t>Právním následkem bude </a:t>
            </a:r>
            <a:r>
              <a:rPr lang="cs-CZ" b="1" spc="-1" dirty="0">
                <a:latin typeface="+mj-lt"/>
              </a:rPr>
              <a:t>vždy relativní neplatnost</a:t>
            </a:r>
            <a:r>
              <a:rPr lang="cs-CZ" spc="-1" dirty="0">
                <a:latin typeface="+mj-lt"/>
              </a:rPr>
              <a:t> konkrétního </a:t>
            </a:r>
            <a:r>
              <a:rPr lang="cs-CZ" spc="-1" dirty="0" smtClean="0">
                <a:latin typeface="+mj-lt"/>
              </a:rPr>
              <a:t>ujednání (§ 576; v některých případech může být </a:t>
            </a:r>
            <a:r>
              <a:rPr lang="cs-CZ" u="sng" spc="-1" dirty="0" smtClean="0">
                <a:latin typeface="+mj-lt"/>
              </a:rPr>
              <a:t>neplatná celá smlouva</a:t>
            </a:r>
            <a:r>
              <a:rPr lang="cs-CZ" spc="-1" dirty="0" smtClean="0">
                <a:latin typeface="+mj-lt"/>
              </a:rPr>
              <a:t>)</a:t>
            </a:r>
            <a:endParaRPr lang="cs-CZ" spc="-1" dirty="0">
              <a:latin typeface="+mj-lt"/>
            </a:endParaRPr>
          </a:p>
          <a:p>
            <a:pPr marL="391910" indent="-293933" algn="just">
              <a:spcBef>
                <a:spcPts val="1286"/>
              </a:spcBef>
              <a:buSzPct val="45000"/>
              <a:buFont typeface="Wingdings" charset="2"/>
              <a:buChar char=""/>
            </a:pPr>
            <a:r>
              <a:rPr lang="cs-CZ" spc="-1" dirty="0">
                <a:latin typeface="+mj-lt"/>
              </a:rPr>
              <a:t>Důvod ochrany je zde stanoven </a:t>
            </a:r>
            <a:r>
              <a:rPr lang="cs-CZ" b="1" spc="-1" dirty="0">
                <a:latin typeface="+mj-lt"/>
              </a:rPr>
              <a:t>na ochranu zájmu slabší </a:t>
            </a:r>
            <a:r>
              <a:rPr lang="cs-CZ" b="1" spc="-1" dirty="0" smtClean="0">
                <a:latin typeface="+mj-lt"/>
              </a:rPr>
              <a:t>strany</a:t>
            </a:r>
            <a:r>
              <a:rPr lang="cs-CZ" spc="-1" dirty="0" smtClean="0">
                <a:latin typeface="+mj-lt"/>
              </a:rPr>
              <a:t> (§ 586 OZ)</a:t>
            </a:r>
            <a:endParaRPr lang="cs-CZ" b="1" spc="-1" dirty="0">
              <a:latin typeface="+mj-lt"/>
            </a:endParaRPr>
          </a:p>
          <a:p>
            <a:pPr marL="391910" indent="-293933" algn="just">
              <a:spcBef>
                <a:spcPts val="1286"/>
              </a:spcBef>
              <a:buSzPct val="45000"/>
              <a:buFont typeface="Wingdings" charset="2"/>
              <a:buChar char=""/>
            </a:pPr>
            <a:r>
              <a:rPr lang="cs-CZ" spc="-1" dirty="0">
                <a:latin typeface="+mj-lt"/>
              </a:rPr>
              <a:t>Je výslovně připuštěna </a:t>
            </a:r>
            <a:r>
              <a:rPr lang="cs-CZ" u="sng" spc="-1" dirty="0">
                <a:latin typeface="+mj-lt"/>
              </a:rPr>
              <a:t>použitelnost § 577 OZ</a:t>
            </a:r>
            <a:r>
              <a:rPr lang="cs-CZ" spc="-1" dirty="0">
                <a:latin typeface="+mj-lt"/>
              </a:rPr>
              <a:t>; </a:t>
            </a:r>
            <a:r>
              <a:rPr lang="cs-CZ" spc="-1" dirty="0" smtClean="0">
                <a:latin typeface="+mj-lt"/>
              </a:rPr>
              <a:t>uplatní se jen pro obsahově nepřiměřené podmínky</a:t>
            </a:r>
          </a:p>
          <a:p>
            <a:pPr marL="391910" indent="-293933" algn="just">
              <a:spcBef>
                <a:spcPts val="1286"/>
              </a:spcBef>
              <a:buSzPct val="45000"/>
              <a:buFont typeface="Wingdings" charset="2"/>
              <a:buChar char=""/>
            </a:pPr>
            <a:r>
              <a:rPr lang="cs-CZ" spc="-1" dirty="0" smtClean="0">
                <a:latin typeface="+mj-lt"/>
              </a:rPr>
              <a:t>Podmínky nečitelné nebo nesrozumitelné budou neplatné </a:t>
            </a:r>
            <a:r>
              <a:rPr lang="cs-CZ" u="sng" spc="-1" dirty="0" smtClean="0">
                <a:latin typeface="+mj-lt"/>
              </a:rPr>
              <a:t>jako celek</a:t>
            </a:r>
            <a:endParaRPr lang="cs-CZ" u="sng" dirty="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38</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05A93482-8E69-40F7-BCAD-5662A6CADB27}" type="datetime4">
              <a:rPr lang="en-US" smtClean="0"/>
              <a:pPr/>
              <a:t>March 10, 2020</a:t>
            </a:fld>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39</a:t>
            </a:fld>
            <a:endParaRPr lang="en-US"/>
          </a:p>
        </p:txBody>
      </p:sp>
      <p:sp>
        <p:nvSpPr>
          <p:cNvPr id="7" name="Nadpis 1"/>
          <p:cNvSpPr txBox="1">
            <a:spLocks/>
          </p:cNvSpPr>
          <p:nvPr/>
        </p:nvSpPr>
        <p:spPr>
          <a:xfrm>
            <a:off x="1187624" y="2852936"/>
            <a:ext cx="7024744" cy="78296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cs-CZ" dirty="0" smtClean="0"/>
              <a:t>VII. Úroky</a:t>
            </a:r>
            <a:endParaRPr lang="cs-CZ" dirty="0"/>
          </a:p>
        </p:txBody>
      </p:sp>
    </p:spTree>
    <p:extLst>
      <p:ext uri="{BB962C8B-B14F-4D97-AF65-F5344CB8AC3E}">
        <p14:creationId xmlns:p14="http://schemas.microsoft.com/office/powerpoint/2010/main" val="91967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115616" y="1628800"/>
            <a:ext cx="6777317" cy="3508977"/>
          </a:xfrm>
        </p:spPr>
        <p:txBody>
          <a:bodyPr>
            <a:normAutofit fontScale="70000" lnSpcReduction="20000"/>
          </a:bodyPr>
          <a:lstStyle/>
          <a:p>
            <a:pPr marL="441530" indent="-342900" algn="just">
              <a:lnSpc>
                <a:spcPct val="120000"/>
              </a:lnSpc>
              <a:spcBef>
                <a:spcPts val="905"/>
              </a:spcBef>
              <a:buSzPct val="45000"/>
            </a:pPr>
            <a:r>
              <a:rPr lang="cs-CZ" spc="-1" dirty="0">
                <a:solidFill>
                  <a:srgbClr val="000000"/>
                </a:solidFill>
                <a:latin typeface="+mj-lt"/>
                <a:ea typeface="DejaVu Sans"/>
              </a:rPr>
              <a:t>Okolnosti, s nimiž právo spojuje právní následky (vznik, změnu, zánik subjektivního práva nebo subjektivní povinnosti)</a:t>
            </a:r>
            <a:endParaRPr lang="cs-CZ" spc="-1" dirty="0">
              <a:latin typeface="+mj-lt"/>
            </a:endParaRPr>
          </a:p>
          <a:p>
            <a:pPr algn="just">
              <a:lnSpc>
                <a:spcPct val="120000"/>
              </a:lnSpc>
              <a:spcBef>
                <a:spcPts val="905"/>
              </a:spcBef>
            </a:pPr>
            <a:endParaRPr lang="cs-CZ" spc="-1" dirty="0">
              <a:latin typeface="+mj-lt"/>
            </a:endParaRPr>
          </a:p>
          <a:p>
            <a:pPr marL="441530" indent="-342900" algn="just">
              <a:lnSpc>
                <a:spcPct val="120000"/>
              </a:lnSpc>
              <a:spcBef>
                <a:spcPts val="905"/>
              </a:spcBef>
              <a:buSzPct val="45000"/>
            </a:pPr>
            <a:r>
              <a:rPr lang="cs-CZ" spc="-1" dirty="0">
                <a:solidFill>
                  <a:srgbClr val="000000"/>
                </a:solidFill>
                <a:latin typeface="+mj-lt"/>
                <a:ea typeface="DejaVu Sans"/>
              </a:rPr>
              <a:t>Jsou právním důvodem určitého právního následku (např. protiprávní čin = náhrada škody; smlouva = právo na plnění)</a:t>
            </a:r>
            <a:endParaRPr lang="cs-CZ" spc="-1" dirty="0">
              <a:latin typeface="+mj-lt"/>
            </a:endParaRPr>
          </a:p>
          <a:p>
            <a:pPr algn="just">
              <a:lnSpc>
                <a:spcPct val="120000"/>
              </a:lnSpc>
              <a:spcBef>
                <a:spcPts val="905"/>
              </a:spcBef>
            </a:pPr>
            <a:endParaRPr lang="cs-CZ" spc="-1" dirty="0">
              <a:latin typeface="+mj-lt"/>
            </a:endParaRPr>
          </a:p>
          <a:p>
            <a:pPr marL="441530" indent="-342900" algn="just">
              <a:lnSpc>
                <a:spcPct val="120000"/>
              </a:lnSpc>
              <a:spcBef>
                <a:spcPts val="905"/>
              </a:spcBef>
              <a:buSzPct val="45000"/>
            </a:pPr>
            <a:r>
              <a:rPr lang="cs-CZ" spc="-1" dirty="0">
                <a:solidFill>
                  <a:srgbClr val="000000"/>
                </a:solidFill>
                <a:latin typeface="+mj-lt"/>
                <a:ea typeface="DejaVu Sans"/>
              </a:rPr>
              <a:t>Právní důvod je pojem širší – může jím být i zákon sám nebo soudní rozhodnutí (konstitutivní výroky soudu – zrušení a vypořádání spoluvlastnictví, SJM, nákladové výroky)</a:t>
            </a:r>
            <a:endParaRPr lang="cs-CZ" spc="-1" dirty="0">
              <a:latin typeface="+mj-lt"/>
            </a:endParaRPr>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08720"/>
            <a:ext cx="7024744" cy="757888"/>
          </a:xfrm>
        </p:spPr>
        <p:txBody>
          <a:bodyPr/>
          <a:lstStyle/>
          <a:p>
            <a:pPr algn="ctr"/>
            <a:r>
              <a:rPr lang="cs-CZ" dirty="0" smtClean="0"/>
              <a:t>Úroky</a:t>
            </a:r>
            <a:endParaRPr lang="cs-CZ" dirty="0"/>
          </a:p>
        </p:txBody>
      </p:sp>
      <p:sp>
        <p:nvSpPr>
          <p:cNvPr id="3" name="Zástupný symbol pro obsah 2"/>
          <p:cNvSpPr>
            <a:spLocks noGrp="1"/>
          </p:cNvSpPr>
          <p:nvPr>
            <p:ph idx="1"/>
          </p:nvPr>
        </p:nvSpPr>
        <p:spPr>
          <a:xfrm>
            <a:off x="1043492" y="1844824"/>
            <a:ext cx="6777317" cy="3987805"/>
          </a:xfrm>
        </p:spPr>
        <p:txBody>
          <a:bodyPr>
            <a:normAutofit fontScale="92500"/>
          </a:bodyPr>
          <a:lstStyle/>
          <a:p>
            <a:pPr indent="-342900" algn="just"/>
            <a:r>
              <a:rPr lang="cs-CZ" dirty="0">
                <a:latin typeface="+mj-lt"/>
                <a:cs typeface="Arial" panose="020B0604020202020204" pitchFamily="34" charset="0"/>
              </a:rPr>
              <a:t>U některých kontraktů (např. zápůjčka – § 2292 odst. 1 nebo úvěr – § 2395) lze požadovat </a:t>
            </a:r>
            <a:r>
              <a:rPr lang="cs-CZ" dirty="0" smtClean="0">
                <a:latin typeface="+mj-lt"/>
                <a:cs typeface="Arial" panose="020B0604020202020204" pitchFamily="34" charset="0"/>
              </a:rPr>
              <a:t>placení </a:t>
            </a:r>
            <a:r>
              <a:rPr lang="cs-CZ" dirty="0">
                <a:latin typeface="+mj-lt"/>
                <a:cs typeface="Arial" panose="020B0604020202020204" pitchFamily="34" charset="0"/>
              </a:rPr>
              <a:t>úroků</a:t>
            </a:r>
          </a:p>
          <a:p>
            <a:pPr indent="-342900" algn="just"/>
            <a:r>
              <a:rPr lang="cs-CZ" u="sng" dirty="0">
                <a:latin typeface="+mj-lt"/>
                <a:cs typeface="Arial" panose="020B0604020202020204" pitchFamily="34" charset="0"/>
              </a:rPr>
              <a:t>Obecná právní úprava</a:t>
            </a:r>
            <a:r>
              <a:rPr lang="cs-CZ" dirty="0">
                <a:latin typeface="+mj-lt"/>
                <a:cs typeface="Arial" panose="020B0604020202020204" pitchFamily="34" charset="0"/>
              </a:rPr>
              <a:t> úrokové povinnosti je upravena v § 1802 a násl. (smluvní x zákonné úroky) – </a:t>
            </a:r>
            <a:r>
              <a:rPr lang="cs-CZ" b="1" dirty="0">
                <a:latin typeface="+mj-lt"/>
                <a:cs typeface="Arial" panose="020B0604020202020204" pitchFamily="34" charset="0"/>
              </a:rPr>
              <a:t>úrok v užším smyslu</a:t>
            </a:r>
            <a:r>
              <a:rPr lang="cs-CZ" dirty="0">
                <a:latin typeface="+mj-lt"/>
                <a:cs typeface="Arial" panose="020B0604020202020204" pitchFamily="34" charset="0"/>
              </a:rPr>
              <a:t>, resp. v § 1970 (úroky z prodlení) – </a:t>
            </a:r>
            <a:r>
              <a:rPr lang="cs-CZ" b="1" dirty="0">
                <a:latin typeface="+mj-lt"/>
                <a:cs typeface="Arial" panose="020B0604020202020204" pitchFamily="34" charset="0"/>
              </a:rPr>
              <a:t>úrok v širším smyslu</a:t>
            </a:r>
          </a:p>
          <a:p>
            <a:pPr indent="-342900" algn="just"/>
            <a:r>
              <a:rPr lang="cs-CZ" dirty="0">
                <a:latin typeface="+mj-lt"/>
                <a:cs typeface="Arial" panose="020B0604020202020204" pitchFamily="34" charset="0"/>
              </a:rPr>
              <a:t>Plnění úrokové povinnosti plyne především </a:t>
            </a:r>
            <a:r>
              <a:rPr lang="cs-CZ" u="sng" dirty="0">
                <a:latin typeface="+mj-lt"/>
                <a:cs typeface="Arial" panose="020B0604020202020204" pitchFamily="34" charset="0"/>
              </a:rPr>
              <a:t>z ujednání smluvních stran</a:t>
            </a:r>
          </a:p>
          <a:p>
            <a:pPr indent="-342900"/>
            <a:r>
              <a:rPr lang="cs-CZ" dirty="0">
                <a:latin typeface="+mj-lt"/>
                <a:cs typeface="Arial" panose="020B0604020202020204" pitchFamily="34" charset="0"/>
              </a:rPr>
              <a:t>Někdy </a:t>
            </a:r>
            <a:r>
              <a:rPr lang="cs-CZ" u="sng" dirty="0">
                <a:latin typeface="+mj-lt"/>
                <a:cs typeface="Arial" panose="020B0604020202020204" pitchFamily="34" charset="0"/>
              </a:rPr>
              <a:t>je pojmovým znakem právního jednání </a:t>
            </a:r>
            <a:r>
              <a:rPr lang="cs-CZ" dirty="0">
                <a:latin typeface="+mj-lt"/>
                <a:cs typeface="Arial" panose="020B0604020202020204" pitchFamily="34" charset="0"/>
              </a:rPr>
              <a:t>(např. úvěr</a:t>
            </a:r>
            <a:r>
              <a:rPr lang="cs-CZ" dirty="0" smtClean="0">
                <a:latin typeface="+mj-lt"/>
                <a:cs typeface="Arial" panose="020B0604020202020204" pitchFamily="34" charset="0"/>
              </a:rPr>
              <a:t>)</a:t>
            </a:r>
            <a:endParaRPr lang="cs-CZ" dirty="0">
              <a:latin typeface="+mj-lt"/>
              <a:cs typeface="Arial" panose="020B0604020202020204" pitchFamily="34" charset="0"/>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40</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908720"/>
            <a:ext cx="7024744" cy="685880"/>
          </a:xfrm>
        </p:spPr>
        <p:txBody>
          <a:bodyPr>
            <a:normAutofit fontScale="90000"/>
          </a:bodyPr>
          <a:lstStyle/>
          <a:p>
            <a:pPr algn="ctr"/>
            <a:r>
              <a:rPr lang="cs-CZ" dirty="0" smtClean="0"/>
              <a:t>Charakteristika úroku</a:t>
            </a:r>
            <a:endParaRPr lang="cs-CZ" dirty="0"/>
          </a:p>
        </p:txBody>
      </p:sp>
      <p:sp>
        <p:nvSpPr>
          <p:cNvPr id="3" name="Zástupný symbol pro obsah 2"/>
          <p:cNvSpPr>
            <a:spLocks noGrp="1"/>
          </p:cNvSpPr>
          <p:nvPr>
            <p:ph idx="1"/>
          </p:nvPr>
        </p:nvSpPr>
        <p:spPr>
          <a:xfrm>
            <a:off x="971600" y="1700808"/>
            <a:ext cx="4032447" cy="4824536"/>
          </a:xfrm>
        </p:spPr>
        <p:txBody>
          <a:bodyPr>
            <a:normAutofit fontScale="62500" lnSpcReduction="20000"/>
          </a:bodyPr>
          <a:lstStyle/>
          <a:p>
            <a:pPr algn="just"/>
            <a:r>
              <a:rPr lang="cs-CZ" b="1" u="sng" dirty="0">
                <a:latin typeface="+mj-lt"/>
                <a:cs typeface="Arial" panose="020B0604020202020204" pitchFamily="34" charset="0"/>
              </a:rPr>
              <a:t>Různorodá vymezení:</a:t>
            </a:r>
          </a:p>
          <a:p>
            <a:pPr algn="just"/>
            <a:endParaRPr lang="cs-CZ" dirty="0">
              <a:latin typeface="+mj-lt"/>
              <a:cs typeface="Arial" panose="020B0604020202020204" pitchFamily="34" charset="0"/>
            </a:endParaRPr>
          </a:p>
          <a:p>
            <a:pPr marL="0" indent="0" algn="just">
              <a:buNone/>
            </a:pPr>
            <a:r>
              <a:rPr lang="cs-CZ" b="1" dirty="0">
                <a:latin typeface="+mj-lt"/>
                <a:cs typeface="Arial" panose="020B0604020202020204" pitchFamily="34" charset="0"/>
              </a:rPr>
              <a:t>Judikatura pojem úrok vymezuje široce</a:t>
            </a:r>
            <a:r>
              <a:rPr lang="cs-CZ" dirty="0">
                <a:latin typeface="+mj-lt"/>
                <a:cs typeface="Arial" panose="020B0604020202020204" pitchFamily="34" charset="0"/>
              </a:rPr>
              <a:t>:</a:t>
            </a:r>
          </a:p>
          <a:p>
            <a:pPr marL="571500" indent="-571500" algn="just">
              <a:buFont typeface="Arial" panose="020B0604020202020204" pitchFamily="34" charset="0"/>
              <a:buChar char="•"/>
            </a:pPr>
            <a:endParaRPr lang="cs-CZ" dirty="0">
              <a:latin typeface="+mj-lt"/>
              <a:cs typeface="Arial" panose="020B0604020202020204" pitchFamily="34" charset="0"/>
            </a:endParaRPr>
          </a:p>
          <a:p>
            <a:pPr algn="just"/>
            <a:r>
              <a:rPr lang="cs-CZ" i="1" u="sng" dirty="0">
                <a:latin typeface="+mj-lt"/>
                <a:cs typeface="Arial" panose="020B0604020202020204" pitchFamily="34" charset="0"/>
              </a:rPr>
              <a:t>Cena peněz poskytnutých věřitelem dlužníkovi</a:t>
            </a:r>
            <a:r>
              <a:rPr lang="cs-CZ" dirty="0">
                <a:latin typeface="+mj-lt"/>
                <a:cs typeface="Arial" panose="020B0604020202020204" pitchFamily="34" charset="0"/>
              </a:rPr>
              <a:t> (např. NS 32 </a:t>
            </a:r>
            <a:r>
              <a:rPr lang="cs-CZ" dirty="0" err="1">
                <a:latin typeface="+mj-lt"/>
                <a:cs typeface="Arial" panose="020B0604020202020204" pitchFamily="34" charset="0"/>
              </a:rPr>
              <a:t>Cdo</a:t>
            </a:r>
            <a:r>
              <a:rPr lang="cs-CZ" dirty="0">
                <a:latin typeface="+mj-lt"/>
                <a:cs typeface="Arial" panose="020B0604020202020204" pitchFamily="34" charset="0"/>
              </a:rPr>
              <a:t> 2292/2011)</a:t>
            </a:r>
          </a:p>
          <a:p>
            <a:pPr algn="just"/>
            <a:r>
              <a:rPr lang="cs-CZ" i="1" u="sng" dirty="0">
                <a:latin typeface="+mj-lt"/>
                <a:cs typeface="Arial" panose="020B0604020202020204" pitchFamily="34" charset="0"/>
              </a:rPr>
              <a:t>Úplata za užívání půjčené jistiny</a:t>
            </a:r>
            <a:r>
              <a:rPr lang="cs-CZ" dirty="0">
                <a:latin typeface="+mj-lt"/>
                <a:cs typeface="Arial" panose="020B0604020202020204" pitchFamily="34" charset="0"/>
              </a:rPr>
              <a:t> (např. NS 33 Odo 657/2005, Švestka, Spáčil, Škárová, </a:t>
            </a:r>
            <a:r>
              <a:rPr lang="cs-CZ" dirty="0" err="1">
                <a:latin typeface="+mj-lt"/>
                <a:cs typeface="Arial" panose="020B0604020202020204" pitchFamily="34" charset="0"/>
              </a:rPr>
              <a:t>Hulmák</a:t>
            </a:r>
            <a:r>
              <a:rPr lang="cs-CZ" dirty="0">
                <a:latin typeface="+mj-lt"/>
                <a:cs typeface="Arial" panose="020B0604020202020204" pitchFamily="34" charset="0"/>
              </a:rPr>
              <a:t> a kol. 2009 s. 1855)</a:t>
            </a:r>
          </a:p>
          <a:p>
            <a:pPr algn="just"/>
            <a:r>
              <a:rPr lang="cs-CZ" i="1" u="sng" dirty="0">
                <a:latin typeface="+mj-lt"/>
                <a:cs typeface="Arial" panose="020B0604020202020204" pitchFamily="34" charset="0"/>
              </a:rPr>
              <a:t>Poměrná část peněžitého závazku hlavního</a:t>
            </a:r>
            <a:r>
              <a:rPr lang="cs-CZ" i="1" dirty="0">
                <a:latin typeface="+mj-lt"/>
                <a:cs typeface="Arial" panose="020B0604020202020204" pitchFamily="34" charset="0"/>
              </a:rPr>
              <a:t> </a:t>
            </a:r>
            <a:r>
              <a:rPr lang="cs-CZ" dirty="0">
                <a:latin typeface="+mj-lt"/>
                <a:cs typeface="Arial" panose="020B0604020202020204" pitchFamily="34" charset="0"/>
              </a:rPr>
              <a:t>(např. NS 21 </a:t>
            </a:r>
            <a:r>
              <a:rPr lang="cs-CZ" dirty="0" err="1">
                <a:latin typeface="+mj-lt"/>
                <a:cs typeface="Arial" panose="020B0604020202020204" pitchFamily="34" charset="0"/>
              </a:rPr>
              <a:t>Cdo</a:t>
            </a:r>
            <a:r>
              <a:rPr lang="cs-CZ" dirty="0">
                <a:latin typeface="+mj-lt"/>
                <a:cs typeface="Arial" panose="020B0604020202020204" pitchFamily="34" charset="0"/>
              </a:rPr>
              <a:t> 4748/2007)</a:t>
            </a:r>
          </a:p>
          <a:p>
            <a:pPr marL="571500" indent="-571500" algn="just">
              <a:buFont typeface="Arial" panose="020B0604020202020204" pitchFamily="34" charset="0"/>
              <a:buChar char="•"/>
            </a:pPr>
            <a:endParaRPr lang="cs-CZ" dirty="0">
              <a:latin typeface="+mj-lt"/>
              <a:cs typeface="Arial" panose="020B0604020202020204" pitchFamily="34" charset="0"/>
            </a:endParaRPr>
          </a:p>
          <a:p>
            <a:pPr marL="571500" indent="-571500" algn="just">
              <a:buFont typeface="Arial" panose="020B0604020202020204" pitchFamily="34" charset="0"/>
              <a:buChar char="•"/>
            </a:pPr>
            <a:r>
              <a:rPr lang="cs-CZ" dirty="0">
                <a:latin typeface="+mj-lt"/>
                <a:cs typeface="Arial" panose="020B0604020202020204" pitchFamily="34" charset="0"/>
              </a:rPr>
              <a:t>Úrokem je i kapitalizovaný úrok (např. jednorázová platba je rozdělena na celé sjednané období)</a:t>
            </a:r>
          </a:p>
          <a:p>
            <a:pPr marL="571500" indent="-571500" algn="just">
              <a:buFont typeface="Arial" panose="020B0604020202020204" pitchFamily="34" charset="0"/>
              <a:buChar char="•"/>
            </a:pPr>
            <a:r>
              <a:rPr lang="cs-CZ" dirty="0">
                <a:latin typeface="+mj-lt"/>
                <a:cs typeface="Arial" panose="020B0604020202020204" pitchFamily="34" charset="0"/>
              </a:rPr>
              <a:t>Vymezení úroku má význam z hlediska </a:t>
            </a:r>
            <a:r>
              <a:rPr lang="cs-CZ" b="1" dirty="0">
                <a:latin typeface="+mj-lt"/>
                <a:cs typeface="Arial" panose="020B0604020202020204" pitchFamily="34" charset="0"/>
              </a:rPr>
              <a:t>posuzování přiměřenosti </a:t>
            </a:r>
            <a:r>
              <a:rPr lang="cs-CZ" dirty="0">
                <a:latin typeface="+mj-lt"/>
                <a:cs typeface="Arial" panose="020B0604020202020204" pitchFamily="34" charset="0"/>
              </a:rPr>
              <a:t>z pohledu § 1805 odst. 2, § 1796 (§ 1800)</a:t>
            </a:r>
          </a:p>
          <a:p>
            <a:endParaRPr lang="cs-CZ" dirty="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41</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1772815"/>
            <a:ext cx="2736304" cy="2047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08720"/>
            <a:ext cx="7024744" cy="829896"/>
          </a:xfrm>
        </p:spPr>
        <p:txBody>
          <a:bodyPr/>
          <a:lstStyle/>
          <a:p>
            <a:pPr algn="ctr"/>
            <a:r>
              <a:rPr lang="cs-CZ" dirty="0" smtClean="0"/>
              <a:t>Zákonné x smluvní úroky</a:t>
            </a:r>
            <a:endParaRPr lang="cs-CZ" dirty="0"/>
          </a:p>
        </p:txBody>
      </p:sp>
      <p:sp>
        <p:nvSpPr>
          <p:cNvPr id="3" name="Zástupný symbol pro obsah 2"/>
          <p:cNvSpPr>
            <a:spLocks noGrp="1"/>
          </p:cNvSpPr>
          <p:nvPr>
            <p:ph idx="1"/>
          </p:nvPr>
        </p:nvSpPr>
        <p:spPr>
          <a:xfrm>
            <a:off x="1043492" y="1916832"/>
            <a:ext cx="6777317" cy="3915797"/>
          </a:xfrm>
        </p:spPr>
        <p:txBody>
          <a:bodyPr>
            <a:normAutofit/>
          </a:bodyPr>
          <a:lstStyle/>
          <a:p>
            <a:pPr indent="-342900" algn="just"/>
            <a:r>
              <a:rPr lang="cs-CZ" dirty="0">
                <a:latin typeface="+mj-lt"/>
                <a:cs typeface="Arial" panose="020B0604020202020204" pitchFamily="34" charset="0"/>
              </a:rPr>
              <a:t>Rozlišení podle právního důvodu jejich vzniku - </a:t>
            </a:r>
            <a:r>
              <a:rPr lang="cs-CZ" b="1" dirty="0">
                <a:latin typeface="+mj-lt"/>
                <a:cs typeface="Arial" panose="020B0604020202020204" pitchFamily="34" charset="0"/>
              </a:rPr>
              <a:t>úroky zákonné:</a:t>
            </a:r>
            <a:r>
              <a:rPr lang="cs-CZ" dirty="0">
                <a:latin typeface="+mj-lt"/>
                <a:cs typeface="Arial" panose="020B0604020202020204" pitchFamily="34" charset="0"/>
              </a:rPr>
              <a:t> povinnost jejich plnění vyplývá z právního předpisu, </a:t>
            </a:r>
            <a:r>
              <a:rPr lang="cs-CZ" b="1" dirty="0">
                <a:latin typeface="+mj-lt"/>
                <a:cs typeface="Arial" panose="020B0604020202020204" pitchFamily="34" charset="0"/>
              </a:rPr>
              <a:t>úroky </a:t>
            </a:r>
            <a:r>
              <a:rPr lang="cs-CZ" b="1" dirty="0" smtClean="0">
                <a:latin typeface="+mj-lt"/>
                <a:cs typeface="Arial" panose="020B0604020202020204" pitchFamily="34" charset="0"/>
              </a:rPr>
              <a:t>smluvní:</a:t>
            </a:r>
            <a:r>
              <a:rPr lang="cs-CZ" dirty="0" smtClean="0">
                <a:latin typeface="+mj-lt"/>
                <a:cs typeface="Arial" panose="020B0604020202020204" pitchFamily="34" charset="0"/>
              </a:rPr>
              <a:t> </a:t>
            </a:r>
            <a:r>
              <a:rPr lang="cs-CZ" dirty="0">
                <a:latin typeface="+mj-lt"/>
                <a:cs typeface="Arial" panose="020B0604020202020204" pitchFamily="34" charset="0"/>
              </a:rPr>
              <a:t>povinnost plnit úroky je založena ujednáním stran. </a:t>
            </a:r>
          </a:p>
          <a:p>
            <a:pPr indent="-342900" algn="just"/>
            <a:endParaRPr lang="cs-CZ" dirty="0">
              <a:latin typeface="+mj-lt"/>
              <a:cs typeface="Arial" panose="020B0604020202020204" pitchFamily="34" charset="0"/>
            </a:endParaRPr>
          </a:p>
          <a:p>
            <a:pPr indent="-342900" algn="just"/>
            <a:r>
              <a:rPr lang="cs-CZ" u="sng" dirty="0">
                <a:latin typeface="+mj-lt"/>
                <a:cs typeface="Arial" panose="020B0604020202020204" pitchFamily="34" charset="0"/>
              </a:rPr>
              <a:t>Smluvní úroky:</a:t>
            </a:r>
            <a:r>
              <a:rPr lang="cs-CZ" dirty="0">
                <a:latin typeface="+mj-lt"/>
                <a:cs typeface="Arial" panose="020B0604020202020204" pitchFamily="34" charset="0"/>
              </a:rPr>
              <a:t> projev smluvních stran úročit právní poměr musí být výslovný; nepresumuje se (úroková povinnost dlužníka v pochybnostech nestíhá). </a:t>
            </a:r>
          </a:p>
          <a:p>
            <a:endParaRPr lang="cs-CZ" dirty="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42</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80728"/>
            <a:ext cx="7024744" cy="685880"/>
          </a:xfrm>
        </p:spPr>
        <p:txBody>
          <a:bodyPr>
            <a:normAutofit fontScale="90000"/>
          </a:bodyPr>
          <a:lstStyle/>
          <a:p>
            <a:pPr algn="ctr"/>
            <a:r>
              <a:rPr lang="cs-CZ" dirty="0" smtClean="0"/>
              <a:t>Výše úroků</a:t>
            </a:r>
            <a:endParaRPr lang="cs-CZ" dirty="0"/>
          </a:p>
        </p:txBody>
      </p:sp>
      <p:sp>
        <p:nvSpPr>
          <p:cNvPr id="3" name="Zástupný symbol pro obsah 2"/>
          <p:cNvSpPr>
            <a:spLocks noGrp="1"/>
          </p:cNvSpPr>
          <p:nvPr>
            <p:ph idx="1"/>
          </p:nvPr>
        </p:nvSpPr>
        <p:spPr>
          <a:xfrm>
            <a:off x="1043608" y="1916832"/>
            <a:ext cx="6777317" cy="4680520"/>
          </a:xfrm>
        </p:spPr>
        <p:txBody>
          <a:bodyPr>
            <a:normAutofit fontScale="32500" lnSpcReduction="20000"/>
          </a:bodyPr>
          <a:lstStyle/>
          <a:p>
            <a:pPr marL="571500" indent="-571500" algn="just"/>
            <a:r>
              <a:rPr lang="cs-CZ" sz="3800" dirty="0">
                <a:cs typeface="Arial" panose="020B0604020202020204" pitchFamily="34" charset="0"/>
              </a:rPr>
              <a:t>Může být stanovena zákonem, prováděcím předpisem nebo ujednáním stran</a:t>
            </a:r>
          </a:p>
          <a:p>
            <a:pPr marL="571500" indent="-571500" algn="just"/>
            <a:r>
              <a:rPr lang="cs-CZ" sz="3800" dirty="0">
                <a:cs typeface="Arial" panose="020B0604020202020204" pitchFamily="34" charset="0"/>
              </a:rPr>
              <a:t>Úroková sazba stanovená zákonem: může být vyjádřena a) </a:t>
            </a:r>
            <a:r>
              <a:rPr lang="cs-CZ" sz="3800" u="sng" dirty="0">
                <a:cs typeface="Arial" panose="020B0604020202020204" pitchFamily="34" charset="0"/>
              </a:rPr>
              <a:t>explicitně</a:t>
            </a:r>
            <a:r>
              <a:rPr lang="cs-CZ" sz="3800" dirty="0">
                <a:cs typeface="Arial" panose="020B0604020202020204" pitchFamily="34" charset="0"/>
              </a:rPr>
              <a:t> nebo b) </a:t>
            </a:r>
            <a:r>
              <a:rPr lang="cs-CZ" sz="3800" u="sng" dirty="0">
                <a:cs typeface="Arial" panose="020B0604020202020204" pitchFamily="34" charset="0"/>
              </a:rPr>
              <a:t>implicitně</a:t>
            </a:r>
          </a:p>
          <a:p>
            <a:pPr algn="just"/>
            <a:endParaRPr lang="cs-CZ" sz="3800" dirty="0">
              <a:cs typeface="Arial" panose="020B0604020202020204" pitchFamily="34" charset="0"/>
            </a:endParaRPr>
          </a:p>
          <a:p>
            <a:pPr marL="68580" indent="0" algn="just">
              <a:buNone/>
            </a:pPr>
            <a:r>
              <a:rPr lang="cs-CZ" sz="3800" b="1" dirty="0" smtClean="0">
                <a:cs typeface="Arial" panose="020B0604020202020204" pitchFamily="34" charset="0"/>
              </a:rPr>
              <a:t>A) Explicitní </a:t>
            </a:r>
            <a:r>
              <a:rPr lang="cs-CZ" sz="3800" b="1" dirty="0">
                <a:cs typeface="Arial" panose="020B0604020202020204" pitchFamily="34" charset="0"/>
              </a:rPr>
              <a:t>vyjádření</a:t>
            </a:r>
            <a:r>
              <a:rPr lang="cs-CZ" sz="3800" b="1" dirty="0" smtClean="0">
                <a:cs typeface="Arial" panose="020B0604020202020204" pitchFamily="34" charset="0"/>
              </a:rPr>
              <a:t>:</a:t>
            </a:r>
          </a:p>
          <a:p>
            <a:pPr marL="68580" indent="0" algn="just">
              <a:buNone/>
            </a:pPr>
            <a:endParaRPr lang="cs-CZ" sz="3800" b="1" dirty="0">
              <a:cs typeface="Arial" panose="020B0604020202020204" pitchFamily="34" charset="0"/>
            </a:endParaRPr>
          </a:p>
          <a:p>
            <a:pPr marL="571500" indent="-571500" algn="just"/>
            <a:r>
              <a:rPr lang="cs-CZ" sz="3800" dirty="0">
                <a:cs typeface="Arial" panose="020B0604020202020204" pitchFamily="34" charset="0"/>
              </a:rPr>
              <a:t>Explicitně jen v zákoně směnečném a šekovém (první postih majitele směnky - čl. I. § 48 odst. 1 bod 2; úrok 6 %; majitele šeku - čl. II § 45 bod 2; úrok 6 %)</a:t>
            </a:r>
          </a:p>
          <a:p>
            <a:pPr marL="571500" indent="-571500" algn="just"/>
            <a:r>
              <a:rPr lang="cs-CZ" sz="3800" dirty="0" err="1">
                <a:cs typeface="Arial" panose="020B0604020202020204" pitchFamily="34" charset="0"/>
              </a:rPr>
              <a:t>Blanketní</a:t>
            </a:r>
            <a:r>
              <a:rPr lang="cs-CZ" sz="3800" dirty="0">
                <a:cs typeface="Arial" panose="020B0604020202020204" pitchFamily="34" charset="0"/>
              </a:rPr>
              <a:t> normou je § 1970: odkazuje na výši úroků z prodlení (</a:t>
            </a:r>
            <a:r>
              <a:rPr lang="cs-CZ" sz="3800" dirty="0" err="1">
                <a:cs typeface="Arial" panose="020B0604020202020204" pitchFamily="34" charset="0"/>
              </a:rPr>
              <a:t>repo</a:t>
            </a:r>
            <a:r>
              <a:rPr lang="cs-CZ" sz="3800" dirty="0">
                <a:cs typeface="Arial" panose="020B0604020202020204" pitchFamily="34" charset="0"/>
              </a:rPr>
              <a:t> sazba ČNB zvýšená o 8 % - nařízení vlády č. 351/2013, jímž se stanoví výše úroků z prodlení)</a:t>
            </a:r>
          </a:p>
          <a:p>
            <a:pPr marL="571500" indent="-571500" algn="just">
              <a:buFont typeface="Arial" panose="020B0604020202020204" pitchFamily="34" charset="0"/>
              <a:buChar char="•"/>
            </a:pPr>
            <a:endParaRPr lang="cs-CZ" sz="3800" dirty="0">
              <a:cs typeface="Arial" panose="020B0604020202020204" pitchFamily="34" charset="0"/>
            </a:endParaRPr>
          </a:p>
          <a:p>
            <a:pPr marL="68580" indent="0" algn="just">
              <a:buNone/>
            </a:pPr>
            <a:r>
              <a:rPr lang="cs-CZ" sz="3800" b="1" dirty="0">
                <a:cs typeface="Arial" panose="020B0604020202020204" pitchFamily="34" charset="0"/>
              </a:rPr>
              <a:t>B) Implicitní vyjádření</a:t>
            </a:r>
            <a:r>
              <a:rPr lang="cs-CZ" sz="3800" b="1" dirty="0" smtClean="0">
                <a:cs typeface="Arial" panose="020B0604020202020204" pitchFamily="34" charset="0"/>
              </a:rPr>
              <a:t>:</a:t>
            </a:r>
          </a:p>
          <a:p>
            <a:pPr marL="68580" indent="0" algn="just">
              <a:buNone/>
            </a:pPr>
            <a:endParaRPr lang="cs-CZ" sz="3800" b="1" dirty="0">
              <a:cs typeface="Arial" panose="020B0604020202020204" pitchFamily="34" charset="0"/>
            </a:endParaRPr>
          </a:p>
          <a:p>
            <a:pPr marL="571500" indent="-571500" algn="just"/>
            <a:r>
              <a:rPr lang="cs-CZ" sz="3800" dirty="0">
                <a:cs typeface="Arial" panose="020B0604020202020204" pitchFamily="34" charset="0"/>
              </a:rPr>
              <a:t>Zákon sice zakládá právo požadovat úroky, nestanoví však jejich konkrétní výši</a:t>
            </a:r>
          </a:p>
          <a:p>
            <a:pPr marL="571500" indent="-571500" algn="just"/>
            <a:r>
              <a:rPr lang="cs-CZ" sz="3800" dirty="0">
                <a:cs typeface="Arial" panose="020B0604020202020204" pitchFamily="34" charset="0"/>
              </a:rPr>
              <a:t>Subsidiárně se uplatní úroková sazba určená jako obvyklá (§ 1802)</a:t>
            </a:r>
          </a:p>
          <a:p>
            <a:pPr marL="571500" indent="-571500" algn="just"/>
            <a:r>
              <a:rPr lang="cs-CZ" sz="3800" dirty="0">
                <a:cs typeface="Arial" panose="020B0604020202020204" pitchFamily="34" charset="0"/>
              </a:rPr>
              <a:t>Způsob určení výše úroků:</a:t>
            </a:r>
          </a:p>
          <a:p>
            <a:pPr marL="914400" lvl="1" indent="-457200" algn="just">
              <a:buAutoNum type="alphaLcParenR"/>
            </a:pPr>
            <a:r>
              <a:rPr lang="cs-CZ" sz="3300" u="sng" dirty="0">
                <a:cs typeface="Arial" panose="020B0604020202020204" pitchFamily="34" charset="0"/>
              </a:rPr>
              <a:t>procentní úroková sazba</a:t>
            </a:r>
            <a:r>
              <a:rPr lang="cs-CZ" sz="3300" dirty="0">
                <a:cs typeface="Arial" panose="020B0604020202020204" pitchFamily="34" charset="0"/>
              </a:rPr>
              <a:t>: po celou dobu trvání úrokového vztahu zůstává neměnná (např. 7 % p. a.)</a:t>
            </a:r>
          </a:p>
          <a:p>
            <a:pPr marL="914400" lvl="1" indent="-457200" algn="just">
              <a:buAutoNum type="alphaLcParenR"/>
            </a:pPr>
            <a:r>
              <a:rPr lang="cs-CZ" sz="3300" u="sng" dirty="0">
                <a:cs typeface="Arial" panose="020B0604020202020204" pitchFamily="34" charset="0"/>
              </a:rPr>
              <a:t>úroková adaptační klauzule</a:t>
            </a:r>
            <a:r>
              <a:rPr lang="cs-CZ" sz="3300" dirty="0">
                <a:cs typeface="Arial" panose="020B0604020202020204" pitchFamily="34" charset="0"/>
              </a:rPr>
              <a:t>: může mít podobu ujednání o určení úrokové sazby jako pohyblivé (měnící se např. každé dva měsíce trvání smluvního vztahu) nebo kombinované</a:t>
            </a:r>
          </a:p>
          <a:p>
            <a:pPr marL="914400" lvl="1" indent="-457200" algn="just">
              <a:buAutoNum type="alphaLcParenR"/>
            </a:pPr>
            <a:r>
              <a:rPr lang="cs-CZ" sz="3300" u="sng" dirty="0">
                <a:cs typeface="Arial" panose="020B0604020202020204" pitchFamily="34" charset="0"/>
              </a:rPr>
              <a:t>sazba může být určena nezávislým orgánem </a:t>
            </a:r>
            <a:r>
              <a:rPr lang="cs-CZ" sz="3300" dirty="0">
                <a:cs typeface="Arial" panose="020B0604020202020204" pitchFamily="34" charset="0"/>
              </a:rPr>
              <a:t>(např. ČNB) </a:t>
            </a:r>
          </a:p>
          <a:p>
            <a:pPr marL="914400" lvl="1" indent="-457200" algn="just">
              <a:buAutoNum type="alphaLcParenR"/>
            </a:pPr>
            <a:r>
              <a:rPr lang="cs-CZ" sz="3300" u="sng" dirty="0">
                <a:cs typeface="Arial" panose="020B0604020202020204" pitchFamily="34" charset="0"/>
              </a:rPr>
              <a:t>kombinovaná úroková adaptační klauzule</a:t>
            </a:r>
            <a:r>
              <a:rPr lang="cs-CZ" sz="3300" dirty="0">
                <a:cs typeface="Arial" panose="020B0604020202020204" pitchFamily="34" charset="0"/>
              </a:rPr>
              <a:t> sestává z kombinace určení podle předem stanoveného objektivního kritéria a pevné sazby (např. diskontní sazba ČNB + 3 %)</a:t>
            </a:r>
          </a:p>
          <a:p>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43</a:t>
            </a:fld>
            <a:endParaRPr lang="en-US"/>
          </a:p>
        </p:txBody>
      </p:sp>
    </p:spTree>
    <p:extLst>
      <p:ext uri="{BB962C8B-B14F-4D97-AF65-F5344CB8AC3E}">
        <p14:creationId xmlns:p14="http://schemas.microsoft.com/office/powerpoint/2010/main" val="25956062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757888"/>
          </a:xfrm>
        </p:spPr>
        <p:txBody>
          <a:bodyPr/>
          <a:lstStyle/>
          <a:p>
            <a:pPr algn="ctr"/>
            <a:r>
              <a:rPr lang="cs-CZ" i="1" dirty="0" smtClean="0"/>
              <a:t>Ultra </a:t>
            </a:r>
            <a:r>
              <a:rPr lang="cs-CZ" i="1" dirty="0" err="1" smtClean="0"/>
              <a:t>duplum</a:t>
            </a:r>
            <a:endParaRPr lang="cs-CZ" i="1"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44</a:t>
            </a:fld>
            <a:endParaRPr lang="en-US"/>
          </a:p>
        </p:txBody>
      </p:sp>
      <p:sp>
        <p:nvSpPr>
          <p:cNvPr id="7" name="Zástupný symbol pro datum 3"/>
          <p:cNvSpPr>
            <a:spLocks noGrp="1"/>
          </p:cNvSpPr>
          <p:nvPr>
            <p:ph idx="1"/>
          </p:nvPr>
        </p:nvSpPr>
        <p:spPr>
          <a:xfrm>
            <a:off x="1043493" y="1628800"/>
            <a:ext cx="6768868" cy="4752528"/>
          </a:xfrm>
        </p:spPr>
        <p:txBody>
          <a:bodyPr>
            <a:normAutofit fontScale="55000" lnSpcReduction="20000"/>
          </a:bodyPr>
          <a:lstStyle/>
          <a:p>
            <a:pPr indent="-342900" algn="just"/>
            <a:r>
              <a:rPr lang="cs-CZ" b="1" dirty="0">
                <a:cs typeface="Arial" panose="020B0604020202020204" pitchFamily="34" charset="0"/>
              </a:rPr>
              <a:t>Upravuje ustanovení § 1805 odst. </a:t>
            </a:r>
            <a:r>
              <a:rPr lang="cs-CZ" b="1" dirty="0" smtClean="0">
                <a:cs typeface="Arial" panose="020B0604020202020204" pitchFamily="34" charset="0"/>
              </a:rPr>
              <a:t>2 OZ</a:t>
            </a:r>
            <a:r>
              <a:rPr lang="cs-CZ" dirty="0" smtClean="0">
                <a:cs typeface="Arial" panose="020B0604020202020204" pitchFamily="34" charset="0"/>
              </a:rPr>
              <a:t>: </a:t>
            </a:r>
            <a:r>
              <a:rPr lang="cs-CZ" i="1" dirty="0">
                <a:cs typeface="Arial" panose="020B0604020202020204" pitchFamily="34" charset="0"/>
              </a:rPr>
              <a:t>„věřitel, který bez rozumného důvodu otálí s uplatněním práva na zaplacení dluhu tak, že úroky činí tolik co jistina, pozbývá právo požadovat další úroky. Ode dne kdy uplatnil právo u soudu, mu však další úroky náleží.“</a:t>
            </a:r>
          </a:p>
          <a:p>
            <a:pPr algn="just"/>
            <a:endParaRPr lang="cs-CZ" i="1" dirty="0">
              <a:cs typeface="Arial" panose="020B0604020202020204" pitchFamily="34" charset="0"/>
            </a:endParaRPr>
          </a:p>
          <a:p>
            <a:pPr indent="-342900" algn="just"/>
            <a:r>
              <a:rPr lang="cs-CZ" dirty="0">
                <a:cs typeface="Arial" panose="020B0604020202020204" pitchFamily="34" charset="0"/>
              </a:rPr>
              <a:t>Účelem je </a:t>
            </a:r>
            <a:r>
              <a:rPr lang="cs-CZ" u="sng" dirty="0">
                <a:cs typeface="Arial" panose="020B0604020202020204" pitchFamily="34" charset="0"/>
              </a:rPr>
              <a:t>ochrana dlužníka</a:t>
            </a:r>
          </a:p>
          <a:p>
            <a:pPr algn="just"/>
            <a:endParaRPr lang="cs-CZ" dirty="0">
              <a:cs typeface="Arial" panose="020B0604020202020204" pitchFamily="34" charset="0"/>
            </a:endParaRPr>
          </a:p>
          <a:p>
            <a:pPr indent="-342900" algn="just"/>
            <a:r>
              <a:rPr lang="cs-CZ" u="sng" dirty="0">
                <a:cs typeface="Arial" panose="020B0604020202020204" pitchFamily="34" charset="0"/>
              </a:rPr>
              <a:t>Jde o tzv. lichevní hranici</a:t>
            </a:r>
            <a:r>
              <a:rPr lang="cs-CZ" dirty="0">
                <a:cs typeface="Arial" panose="020B0604020202020204" pitchFamily="34" charset="0"/>
              </a:rPr>
              <a:t> – např. rak. OGH 1 Ob 142/16p</a:t>
            </a:r>
          </a:p>
          <a:p>
            <a:pPr algn="just"/>
            <a:endParaRPr lang="cs-CZ" dirty="0">
              <a:cs typeface="Arial" panose="020B0604020202020204" pitchFamily="34" charset="0"/>
            </a:endParaRPr>
          </a:p>
          <a:p>
            <a:pPr indent="-342900" algn="just"/>
            <a:r>
              <a:rPr lang="cs-CZ" dirty="0">
                <a:cs typeface="Arial" panose="020B0604020202020204" pitchFamily="34" charset="0"/>
              </a:rPr>
              <a:t>Věřitel není oprávněn požadovat další úroky, pokud otálí s uplatněním své pohledávky a nesplacené úroky činí tolik co výše věřitelem poskytnuté jistiny (to, co věřitel dlužníkovi poskytl) </a:t>
            </a:r>
          </a:p>
          <a:p>
            <a:pPr algn="just"/>
            <a:endParaRPr lang="cs-CZ" dirty="0">
              <a:cs typeface="Arial" panose="020B0604020202020204" pitchFamily="34" charset="0"/>
            </a:endParaRPr>
          </a:p>
          <a:p>
            <a:pPr indent="-342900" algn="just"/>
            <a:r>
              <a:rPr lang="cs-CZ" dirty="0">
                <a:cs typeface="Arial" panose="020B0604020202020204" pitchFamily="34" charset="0"/>
              </a:rPr>
              <a:t>Pravidlo se použije </a:t>
            </a:r>
            <a:r>
              <a:rPr lang="cs-CZ" b="1" dirty="0">
                <a:cs typeface="Arial" panose="020B0604020202020204" pitchFamily="34" charset="0"/>
              </a:rPr>
              <a:t>na úroky v užším smyslu i úroky z prodlení </a:t>
            </a:r>
            <a:r>
              <a:rPr lang="cs-CZ" dirty="0">
                <a:cs typeface="Arial" panose="020B0604020202020204" pitchFamily="34" charset="0"/>
              </a:rPr>
              <a:t>(např. rak. OGH 1 Ob 142/16p) </a:t>
            </a:r>
          </a:p>
          <a:p>
            <a:pPr algn="just"/>
            <a:endParaRPr lang="cs-CZ" dirty="0">
              <a:cs typeface="Arial" panose="020B0604020202020204" pitchFamily="34" charset="0"/>
            </a:endParaRPr>
          </a:p>
          <a:p>
            <a:pPr indent="-342900" algn="just"/>
            <a:r>
              <a:rPr lang="cs-CZ" dirty="0">
                <a:cs typeface="Arial" panose="020B0604020202020204" pitchFamily="34" charset="0"/>
              </a:rPr>
              <a:t>Pravidlo nastoluje rovnováhu mezi ochranou věřitelů (plnění úroků/úroků z prodlení má motivační účinek ve vztahu k dlužníkovi) a potřebou zamezit neúměrnému zatížení dlužníka</a:t>
            </a:r>
          </a:p>
          <a:p>
            <a:pPr algn="just"/>
            <a:endParaRPr lang="cs-CZ" dirty="0">
              <a:cs typeface="Arial" panose="020B0604020202020204" pitchFamily="34" charset="0"/>
            </a:endParaRPr>
          </a:p>
          <a:p>
            <a:pPr indent="-342900" algn="just"/>
            <a:r>
              <a:rPr lang="cs-CZ" dirty="0">
                <a:cs typeface="Arial" panose="020B0604020202020204" pitchFamily="34" charset="0"/>
              </a:rPr>
              <a:t>Nabíhání dalších úroků se staví (Rouček/Sedláček V 1335 4)</a:t>
            </a:r>
          </a:p>
          <a:p>
            <a:pPr algn="just"/>
            <a:endParaRPr lang="cs-CZ" dirty="0">
              <a:cs typeface="Arial" panose="020B0604020202020204" pitchFamily="34" charset="0"/>
            </a:endParaRPr>
          </a:p>
          <a:p>
            <a:pPr indent="-342900" algn="just"/>
            <a:r>
              <a:rPr lang="cs-CZ" dirty="0">
                <a:cs typeface="Arial" panose="020B0604020202020204" pitchFamily="34" charset="0"/>
              </a:rPr>
              <a:t>Další úroky může věřitel požadovat </a:t>
            </a:r>
            <a:r>
              <a:rPr lang="cs-CZ" b="1" dirty="0">
                <a:cs typeface="Arial" panose="020B0604020202020204" pitchFamily="34" charset="0"/>
              </a:rPr>
              <a:t>ode dne, kdy věřitel právo uplatnil u soudu </a:t>
            </a:r>
            <a:r>
              <a:rPr lang="cs-CZ" dirty="0">
                <a:cs typeface="Arial" panose="020B0604020202020204" pitchFamily="34" charset="0"/>
              </a:rPr>
              <a:t>(např. rak. OGH 1 Ob 142/16p)</a:t>
            </a:r>
          </a:p>
          <a:p>
            <a:endParaRPr lang="en-US" dirty="0"/>
          </a:p>
        </p:txBody>
      </p:sp>
    </p:spTree>
    <p:extLst>
      <p:ext uri="{BB962C8B-B14F-4D97-AF65-F5344CB8AC3E}">
        <p14:creationId xmlns:p14="http://schemas.microsoft.com/office/powerpoint/2010/main" val="33236926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08720"/>
            <a:ext cx="7024744" cy="757888"/>
          </a:xfrm>
        </p:spPr>
        <p:txBody>
          <a:bodyPr/>
          <a:lstStyle/>
          <a:p>
            <a:pPr algn="ctr"/>
            <a:r>
              <a:rPr lang="cs-CZ" dirty="0" smtClean="0"/>
              <a:t>Úroky z úroků</a:t>
            </a:r>
            <a:endParaRPr lang="cs-CZ" dirty="0"/>
          </a:p>
        </p:txBody>
      </p:sp>
      <p:sp>
        <p:nvSpPr>
          <p:cNvPr id="3" name="Zástupný symbol pro obsah 2"/>
          <p:cNvSpPr>
            <a:spLocks noGrp="1"/>
          </p:cNvSpPr>
          <p:nvPr>
            <p:ph idx="1"/>
          </p:nvPr>
        </p:nvSpPr>
        <p:spPr>
          <a:xfrm>
            <a:off x="1043492" y="1916832"/>
            <a:ext cx="6777317" cy="3915797"/>
          </a:xfrm>
        </p:spPr>
        <p:txBody>
          <a:bodyPr>
            <a:normAutofit fontScale="92500" lnSpcReduction="20000"/>
          </a:bodyPr>
          <a:lstStyle/>
          <a:p>
            <a:pPr indent="-342900" algn="just"/>
            <a:r>
              <a:rPr lang="cs-CZ" dirty="0">
                <a:cs typeface="Arial" panose="020B0604020202020204" pitchFamily="34" charset="0"/>
              </a:rPr>
              <a:t>Požadovat úroky z úroků umožňuje § 1806</a:t>
            </a:r>
          </a:p>
          <a:p>
            <a:pPr indent="-342900" algn="just"/>
            <a:r>
              <a:rPr lang="cs-CZ" b="1" dirty="0">
                <a:cs typeface="Arial" panose="020B0604020202020204" pitchFamily="34" charset="0"/>
              </a:rPr>
              <a:t>Tzv. </a:t>
            </a:r>
            <a:r>
              <a:rPr lang="cs-CZ" b="1" dirty="0" err="1" smtClean="0">
                <a:cs typeface="Arial" panose="020B0604020202020204" pitchFamily="34" charset="0"/>
              </a:rPr>
              <a:t>anatocismus</a:t>
            </a:r>
            <a:r>
              <a:rPr lang="cs-CZ" b="1" dirty="0" smtClean="0">
                <a:cs typeface="Arial" panose="020B0604020202020204" pitchFamily="34" charset="0"/>
              </a:rPr>
              <a:t>:</a:t>
            </a:r>
            <a:r>
              <a:rPr lang="cs-CZ" dirty="0" smtClean="0">
                <a:cs typeface="Arial" panose="020B0604020202020204" pitchFamily="34" charset="0"/>
              </a:rPr>
              <a:t> splatné </a:t>
            </a:r>
            <a:r>
              <a:rPr lang="cs-CZ" dirty="0">
                <a:cs typeface="Arial" panose="020B0604020202020204" pitchFamily="34" charset="0"/>
              </a:rPr>
              <a:t>a doposud dlužníkem nezaplacené úroky, na jejichž zaplacení mu vzniklo právo z dřívějšího období, se nově (dále) úročí</a:t>
            </a:r>
          </a:p>
          <a:p>
            <a:pPr indent="-342900" algn="just"/>
            <a:r>
              <a:rPr lang="cs-CZ" dirty="0">
                <a:cs typeface="Arial" panose="020B0604020202020204" pitchFamily="34" charset="0"/>
              </a:rPr>
              <a:t>Úročení úroků v širším smyslu se může týkat pouze </a:t>
            </a:r>
            <a:r>
              <a:rPr lang="cs-CZ" b="1" dirty="0">
                <a:cs typeface="Arial" panose="020B0604020202020204" pitchFamily="34" charset="0"/>
              </a:rPr>
              <a:t>splatných</a:t>
            </a:r>
            <a:r>
              <a:rPr lang="cs-CZ" dirty="0">
                <a:cs typeface="Arial" panose="020B0604020202020204" pitchFamily="34" charset="0"/>
              </a:rPr>
              <a:t> a </a:t>
            </a:r>
            <a:r>
              <a:rPr lang="cs-CZ" b="1" dirty="0">
                <a:cs typeface="Arial" panose="020B0604020202020204" pitchFamily="34" charset="0"/>
              </a:rPr>
              <a:t>doposud dlužníkem nezaplacených úroků</a:t>
            </a:r>
            <a:r>
              <a:rPr lang="cs-CZ" dirty="0">
                <a:cs typeface="Arial" panose="020B0604020202020204" pitchFamily="34" charset="0"/>
              </a:rPr>
              <a:t>; nelze úročit neexistující pohledávku zaniklou splněním (§ 1908 odst. 1)</a:t>
            </a:r>
          </a:p>
          <a:p>
            <a:pPr indent="-342900" algn="just"/>
            <a:r>
              <a:rPr lang="cs-CZ" dirty="0">
                <a:cs typeface="Arial" panose="020B0604020202020204" pitchFamily="34" charset="0"/>
              </a:rPr>
              <a:t>Smyslem je </a:t>
            </a:r>
            <a:r>
              <a:rPr lang="cs-CZ" u="sng" dirty="0">
                <a:cs typeface="Arial" panose="020B0604020202020204" pitchFamily="34" charset="0"/>
              </a:rPr>
              <a:t>kompenzovat věřitele za dočasnou ztrátu možnosti nakládat s kapitálem</a:t>
            </a:r>
            <a:r>
              <a:rPr lang="cs-CZ" dirty="0">
                <a:cs typeface="Arial" panose="020B0604020202020204" pitchFamily="34" charset="0"/>
              </a:rPr>
              <a:t>, který by mohl investovat alternativním způsobem</a:t>
            </a:r>
          </a:p>
          <a:p>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45</a:t>
            </a:fld>
            <a:endParaRPr lang="en-US"/>
          </a:p>
        </p:txBody>
      </p:sp>
    </p:spTree>
    <p:extLst>
      <p:ext uri="{BB962C8B-B14F-4D97-AF65-F5344CB8AC3E}">
        <p14:creationId xmlns:p14="http://schemas.microsoft.com/office/powerpoint/2010/main" val="22466157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908720"/>
            <a:ext cx="7024744" cy="829896"/>
          </a:xfrm>
        </p:spPr>
        <p:txBody>
          <a:bodyPr/>
          <a:lstStyle/>
          <a:p>
            <a:pPr algn="ctr"/>
            <a:r>
              <a:rPr lang="cs-CZ" dirty="0" smtClean="0"/>
              <a:t>Dva druhy </a:t>
            </a:r>
            <a:r>
              <a:rPr lang="cs-CZ" i="1" dirty="0" err="1" smtClean="0"/>
              <a:t>anatocismu</a:t>
            </a:r>
            <a:endParaRPr lang="cs-CZ" i="1" dirty="0"/>
          </a:p>
        </p:txBody>
      </p:sp>
      <p:sp>
        <p:nvSpPr>
          <p:cNvPr id="3" name="Zástupný symbol pro obsah 2"/>
          <p:cNvSpPr>
            <a:spLocks noGrp="1"/>
          </p:cNvSpPr>
          <p:nvPr>
            <p:ph idx="1"/>
          </p:nvPr>
        </p:nvSpPr>
        <p:spPr>
          <a:xfrm>
            <a:off x="1043492" y="2132856"/>
            <a:ext cx="6777317" cy="3699773"/>
          </a:xfrm>
        </p:spPr>
        <p:txBody>
          <a:bodyPr>
            <a:normAutofit lnSpcReduction="10000"/>
          </a:bodyPr>
          <a:lstStyle/>
          <a:p>
            <a:pPr marL="571500" indent="-571500" algn="just">
              <a:buFont typeface="Arial" panose="020B0604020202020204" pitchFamily="34" charset="0"/>
              <a:buChar char="•"/>
            </a:pPr>
            <a:r>
              <a:rPr lang="cs-CZ" b="1" i="1" dirty="0" smtClean="0">
                <a:latin typeface="+mj-lt"/>
                <a:cs typeface="Arial" panose="020B0604020202020204" pitchFamily="34" charset="0"/>
              </a:rPr>
              <a:t>Tzv</a:t>
            </a:r>
            <a:r>
              <a:rPr lang="cs-CZ" b="1" i="1" dirty="0">
                <a:latin typeface="+mj-lt"/>
                <a:cs typeface="Arial" panose="020B0604020202020204" pitchFamily="34" charset="0"/>
              </a:rPr>
              <a:t>. </a:t>
            </a:r>
            <a:r>
              <a:rPr lang="cs-CZ" b="1" i="1" dirty="0" err="1">
                <a:latin typeface="+mj-lt"/>
                <a:cs typeface="Arial" panose="020B0604020202020204" pitchFamily="34" charset="0"/>
              </a:rPr>
              <a:t>anatocismus</a:t>
            </a:r>
            <a:r>
              <a:rPr lang="cs-CZ" b="1" i="1" dirty="0">
                <a:latin typeface="+mj-lt"/>
                <a:cs typeface="Arial" panose="020B0604020202020204" pitchFamily="34" charset="0"/>
              </a:rPr>
              <a:t> </a:t>
            </a:r>
            <a:r>
              <a:rPr lang="cs-CZ" b="1" i="1" dirty="0" err="1">
                <a:latin typeface="+mj-lt"/>
                <a:cs typeface="Arial" panose="020B0604020202020204" pitchFamily="34" charset="0"/>
              </a:rPr>
              <a:t>conjunctus</a:t>
            </a:r>
            <a:r>
              <a:rPr lang="cs-CZ" dirty="0">
                <a:latin typeface="+mj-lt"/>
                <a:cs typeface="Arial" panose="020B0604020202020204" pitchFamily="34" charset="0"/>
              </a:rPr>
              <a:t>: možnost stran sjednat si, že nezaplacené úroky přirůstají k jistině, a takto zvýšená jistina se úročí</a:t>
            </a:r>
          </a:p>
          <a:p>
            <a:pPr marL="571500" indent="-571500" algn="just">
              <a:buFont typeface="Arial" panose="020B0604020202020204" pitchFamily="34" charset="0"/>
              <a:buChar char="•"/>
            </a:pPr>
            <a:endParaRPr lang="cs-CZ" dirty="0">
              <a:latin typeface="+mj-lt"/>
              <a:cs typeface="Arial" panose="020B0604020202020204" pitchFamily="34" charset="0"/>
            </a:endParaRPr>
          </a:p>
          <a:p>
            <a:pPr marL="571500" indent="-571500" algn="just">
              <a:buFont typeface="Arial" panose="020B0604020202020204" pitchFamily="34" charset="0"/>
              <a:buChar char="•"/>
            </a:pPr>
            <a:r>
              <a:rPr lang="cs-CZ" b="1" i="1" dirty="0">
                <a:latin typeface="+mj-lt"/>
                <a:cs typeface="Arial" panose="020B0604020202020204" pitchFamily="34" charset="0"/>
              </a:rPr>
              <a:t>Tzv. </a:t>
            </a:r>
            <a:r>
              <a:rPr lang="cs-CZ" b="1" i="1" dirty="0" err="1">
                <a:latin typeface="+mj-lt"/>
                <a:cs typeface="Arial" panose="020B0604020202020204" pitchFamily="34" charset="0"/>
              </a:rPr>
              <a:t>anatocismus</a:t>
            </a:r>
            <a:r>
              <a:rPr lang="cs-CZ" b="1" i="1" dirty="0">
                <a:latin typeface="+mj-lt"/>
                <a:cs typeface="Arial" panose="020B0604020202020204" pitchFamily="34" charset="0"/>
              </a:rPr>
              <a:t> </a:t>
            </a:r>
            <a:r>
              <a:rPr lang="cs-CZ" b="1" i="1" dirty="0" err="1">
                <a:latin typeface="+mj-lt"/>
                <a:cs typeface="Arial" panose="020B0604020202020204" pitchFamily="34" charset="0"/>
              </a:rPr>
              <a:t>separatus</a:t>
            </a:r>
            <a:r>
              <a:rPr lang="cs-CZ" dirty="0">
                <a:latin typeface="+mj-lt"/>
                <a:cs typeface="Arial" panose="020B0604020202020204" pitchFamily="34" charset="0"/>
              </a:rPr>
              <a:t>: oprávnění smluvních stran sjednat si úročení úroků, aniž by se nesplacené úroky stávaly součástí jistiny. Tedy o možnost, která byla dřívější judikaturou zapovězena. </a:t>
            </a:r>
          </a:p>
          <a:p>
            <a:endParaRPr lang="cs-CZ" dirty="0">
              <a:latin typeface="+mj-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46</a:t>
            </a:fld>
            <a:endParaRPr lang="en-US"/>
          </a:p>
        </p:txBody>
      </p:sp>
    </p:spTree>
    <p:extLst>
      <p:ext uri="{BB962C8B-B14F-4D97-AF65-F5344CB8AC3E}">
        <p14:creationId xmlns:p14="http://schemas.microsoft.com/office/powerpoint/2010/main" val="3426557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03648" y="3140968"/>
            <a:ext cx="7024744" cy="1143000"/>
          </a:xfrm>
        </p:spPr>
        <p:txBody>
          <a:bodyPr>
            <a:normAutofit fontScale="90000"/>
          </a:bodyPr>
          <a:lstStyle/>
          <a:p>
            <a:pPr algn="ctr"/>
            <a:r>
              <a:rPr lang="cs-CZ" dirty="0" smtClean="0">
                <a:sym typeface="Wingdings" panose="05000000000000000000" pitchFamily="2" charset="2"/>
              </a:rPr>
              <a:t>Konec </a:t>
            </a:r>
            <a:br>
              <a:rPr lang="cs-CZ" dirty="0" smtClean="0">
                <a:sym typeface="Wingdings" panose="05000000000000000000" pitchFamily="2" charset="2"/>
              </a:rPr>
            </a:br>
            <a:r>
              <a:rPr lang="cs-CZ" dirty="0">
                <a:sym typeface="Wingdings" panose="05000000000000000000" pitchFamily="2" charset="2"/>
              </a:rPr>
              <a:t/>
            </a:r>
            <a:br>
              <a:rPr lang="cs-CZ" dirty="0">
                <a:sym typeface="Wingdings" panose="05000000000000000000" pitchFamily="2" charset="2"/>
              </a:rPr>
            </a:br>
            <a:r>
              <a:rPr lang="cs-CZ" dirty="0" smtClean="0">
                <a:sym typeface="Wingdings" panose="05000000000000000000" pitchFamily="2" charset="2"/>
              </a:rPr>
              <a:t>Děkuji za pozornost</a:t>
            </a:r>
            <a:endParaRPr lang="cs-CZ" dirty="0"/>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47</a:t>
            </a:fld>
            <a:endParaRPr lang="en-US"/>
          </a:p>
        </p:txBody>
      </p:sp>
    </p:spTree>
    <p:extLst>
      <p:ext uri="{BB962C8B-B14F-4D97-AF65-F5344CB8AC3E}">
        <p14:creationId xmlns:p14="http://schemas.microsoft.com/office/powerpoint/2010/main" val="4050296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5</a:t>
            </a:fld>
            <a:endParaRPr lang="en-US" dirty="0"/>
          </a:p>
        </p:txBody>
      </p:sp>
      <p:sp>
        <p:nvSpPr>
          <p:cNvPr id="4" name="Zástupný symbol pro obsah 3"/>
          <p:cNvSpPr>
            <a:spLocks noGrp="1"/>
          </p:cNvSpPr>
          <p:nvPr>
            <p:ph idx="1"/>
          </p:nvPr>
        </p:nvSpPr>
        <p:spPr>
          <a:xfrm>
            <a:off x="1043608" y="2204864"/>
            <a:ext cx="6777317" cy="3508977"/>
          </a:xfrm>
        </p:spPr>
        <p:txBody>
          <a:bodyPr>
            <a:normAutofit fontScale="70000" lnSpcReduction="20000"/>
          </a:bodyPr>
          <a:lstStyle/>
          <a:p>
            <a:pPr algn="just">
              <a:spcBef>
                <a:spcPts val="1286"/>
              </a:spcBef>
            </a:pPr>
            <a:endParaRPr lang="cs-CZ" spc="-1" dirty="0"/>
          </a:p>
          <a:p>
            <a:pPr algn="just">
              <a:spcBef>
                <a:spcPts val="1286"/>
              </a:spcBef>
            </a:pPr>
            <a:r>
              <a:rPr lang="cs-CZ" spc="-1" dirty="0"/>
              <a:t>Právní jednání je institut, jímž se realizuje autonomie vůle subjektů práva (§ 3 odst. 1 OZ):</a:t>
            </a:r>
          </a:p>
          <a:p>
            <a:pPr marL="414772" indent="-414772" algn="just">
              <a:spcBef>
                <a:spcPts val="1286"/>
              </a:spcBef>
              <a:buAutoNum type="arabicParenR"/>
            </a:pPr>
            <a:r>
              <a:rPr lang="cs-CZ" spc="-1" dirty="0"/>
              <a:t>Smluvní svoboda – právo určit zda budu právně jednat, s kým, do kdy, v jaké formě, s jakým obsahem</a:t>
            </a:r>
          </a:p>
          <a:p>
            <a:pPr marL="414772" indent="-414772" algn="just">
              <a:spcBef>
                <a:spcPts val="1286"/>
              </a:spcBef>
              <a:buAutoNum type="arabicParenR"/>
            </a:pPr>
            <a:r>
              <a:rPr lang="cs-CZ" spc="-1" dirty="0"/>
              <a:t>Testovací svoboda – svoboda subjektu pořídit o svém majetku pro případ smrti</a:t>
            </a:r>
          </a:p>
          <a:p>
            <a:pPr marL="414772" indent="-414772" algn="just">
              <a:spcBef>
                <a:spcPts val="1286"/>
              </a:spcBef>
              <a:buAutoNum type="arabicParenR"/>
            </a:pPr>
            <a:r>
              <a:rPr lang="cs-CZ" spc="-1" dirty="0"/>
              <a:t>Sdružovací svoboda – právo účastnit se na společenství osob v podobě korporací</a:t>
            </a:r>
          </a:p>
          <a:p>
            <a:pPr marL="414772" indent="-414772" algn="just">
              <a:spcBef>
                <a:spcPts val="1286"/>
              </a:spcBef>
              <a:buAutoNum type="arabicParenR"/>
            </a:pPr>
            <a:r>
              <a:rPr lang="cs-CZ" spc="-1" dirty="0"/>
              <a:t>Vlastnická svoboda – oprávnění vykonávat jednotlivá vlastnická oprávnění (analytická definice vlastnictví)</a:t>
            </a:r>
          </a:p>
          <a:p>
            <a:pPr algn="just">
              <a:spcBef>
                <a:spcPts val="1286"/>
              </a:spcBef>
            </a:pPr>
            <a:endParaRPr lang="cs-CZ" spc="-1" dirty="0"/>
          </a:p>
          <a:p>
            <a:pPr algn="just">
              <a:spcBef>
                <a:spcPts val="1286"/>
              </a:spcBef>
            </a:pPr>
            <a:endParaRPr lang="cs-CZ" spc="-1" dirty="0"/>
          </a:p>
          <a:p>
            <a:endParaRPr lang="cs-CZ" dirty="0"/>
          </a:p>
        </p:txBody>
      </p:sp>
      <p:sp>
        <p:nvSpPr>
          <p:cNvPr id="7" name="Nadpis 1"/>
          <p:cNvSpPr>
            <a:spLocks noGrp="1"/>
          </p:cNvSpPr>
          <p:nvPr>
            <p:ph type="title"/>
          </p:nvPr>
        </p:nvSpPr>
        <p:spPr>
          <a:xfrm>
            <a:off x="1043608" y="980728"/>
            <a:ext cx="7024744" cy="1143000"/>
          </a:xfrm>
        </p:spPr>
        <p:txBody>
          <a:bodyPr>
            <a:normAutofit fontScale="90000"/>
          </a:bodyPr>
          <a:lstStyle/>
          <a:p>
            <a:pPr algn="ctr"/>
            <a:r>
              <a:rPr lang="cs-CZ" dirty="0" smtClean="0"/>
              <a:t>Právní jednání jako projev autonomie vůle</a:t>
            </a:r>
            <a:endParaRPr lang="cs-CZ" dirty="0">
              <a:latin typeface="+mn-lt"/>
            </a:endParaRPr>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2708920"/>
            <a:ext cx="7024744" cy="1143000"/>
          </a:xfrm>
        </p:spPr>
        <p:txBody>
          <a:bodyPr>
            <a:normAutofit fontScale="90000"/>
          </a:bodyPr>
          <a:lstStyle/>
          <a:p>
            <a:pPr algn="ctr"/>
            <a:r>
              <a:rPr lang="cs-CZ" b="1" spc="-1" dirty="0">
                <a:latin typeface="+mn-lt"/>
                <a:ea typeface="DejaVu Sans"/>
              </a:rPr>
              <a:t>II. Závazek</a:t>
            </a:r>
            <a:br>
              <a:rPr lang="cs-CZ" b="1" spc="-1" dirty="0">
                <a:latin typeface="+mn-lt"/>
                <a:ea typeface="DejaVu Sans"/>
              </a:rPr>
            </a:br>
            <a:endParaRPr lang="cs-CZ" dirty="0">
              <a:latin typeface="+mn-lt"/>
            </a:endParaRPr>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6</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782960"/>
          </a:xfrm>
        </p:spPr>
        <p:txBody>
          <a:bodyPr/>
          <a:lstStyle/>
          <a:p>
            <a:pPr algn="ctr"/>
            <a:r>
              <a:rPr lang="cs-CZ" dirty="0" smtClean="0"/>
              <a:t>Povaha závazku</a:t>
            </a:r>
            <a:endParaRPr lang="cs-CZ" dirty="0"/>
          </a:p>
        </p:txBody>
      </p:sp>
      <p:sp>
        <p:nvSpPr>
          <p:cNvPr id="3" name="Zástupný symbol pro obsah 2"/>
          <p:cNvSpPr>
            <a:spLocks noGrp="1"/>
          </p:cNvSpPr>
          <p:nvPr>
            <p:ph idx="1"/>
          </p:nvPr>
        </p:nvSpPr>
        <p:spPr>
          <a:xfrm>
            <a:off x="1043492" y="2060848"/>
            <a:ext cx="6777317" cy="3771781"/>
          </a:xfrm>
        </p:spPr>
        <p:txBody>
          <a:bodyPr>
            <a:normAutofit fontScale="62500" lnSpcReduction="20000"/>
          </a:bodyPr>
          <a:lstStyle/>
          <a:p>
            <a:pPr marL="555830" indent="-457200" algn="just">
              <a:spcBef>
                <a:spcPts val="1286"/>
              </a:spcBef>
              <a:buSzPct val="45000"/>
            </a:pPr>
            <a:r>
              <a:rPr lang="cs-CZ" sz="2722" spc="-1" dirty="0">
                <a:solidFill>
                  <a:srgbClr val="000000"/>
                </a:solidFill>
                <a:latin typeface="Arial"/>
                <a:ea typeface="DejaVu Sans"/>
              </a:rPr>
              <a:t>Závazek (obligace) je právní vztah mezi dlužníkem a věřitelem</a:t>
            </a:r>
            <a:endParaRPr lang="cs-CZ" sz="2722" spc="-1" dirty="0">
              <a:latin typeface="Arial"/>
            </a:endParaRPr>
          </a:p>
          <a:p>
            <a:pPr marL="555830" indent="-457200" algn="just">
              <a:spcBef>
                <a:spcPts val="1286"/>
              </a:spcBef>
              <a:buSzPct val="45000"/>
            </a:pPr>
            <a:r>
              <a:rPr lang="cs-CZ" sz="2722" spc="-1" dirty="0">
                <a:solidFill>
                  <a:srgbClr val="000000"/>
                </a:solidFill>
                <a:latin typeface="Arial"/>
                <a:ea typeface="DejaVu Sans"/>
              </a:rPr>
              <a:t>Je právním poutem – nejde o společenskou úsluhu (§ 2055 odst. 2 OZ), citový nebo morální vztah</a:t>
            </a:r>
            <a:endParaRPr lang="cs-CZ" sz="2722" spc="-1" dirty="0">
              <a:latin typeface="Arial"/>
            </a:endParaRPr>
          </a:p>
          <a:p>
            <a:pPr marL="555830" indent="-457200" algn="just">
              <a:spcBef>
                <a:spcPts val="1286"/>
              </a:spcBef>
              <a:buSzPct val="45000"/>
            </a:pPr>
            <a:r>
              <a:rPr lang="cs-CZ" sz="2722" spc="-1" dirty="0">
                <a:solidFill>
                  <a:srgbClr val="000000"/>
                </a:solidFill>
                <a:latin typeface="Arial"/>
                <a:ea typeface="DejaVu Sans"/>
              </a:rPr>
              <a:t>Nutí účastníky, aby se chovali v souladu s jeho obsahem – spojuje s tím právní následky</a:t>
            </a:r>
            <a:endParaRPr lang="cs-CZ" sz="2722" spc="-1" dirty="0">
              <a:latin typeface="Arial"/>
            </a:endParaRPr>
          </a:p>
          <a:p>
            <a:pPr marL="555830" indent="-457200" algn="just">
              <a:spcBef>
                <a:spcPts val="1286"/>
              </a:spcBef>
              <a:buSzPct val="45000"/>
            </a:pPr>
            <a:r>
              <a:rPr lang="cs-CZ" sz="2722" spc="-1" dirty="0">
                <a:solidFill>
                  <a:srgbClr val="000000"/>
                </a:solidFill>
                <a:latin typeface="Arial"/>
                <a:ea typeface="DejaVu Sans"/>
              </a:rPr>
              <a:t>Každý závazek má svůj předmět, obsah a subjekty</a:t>
            </a:r>
            <a:endParaRPr lang="cs-CZ" sz="2722" spc="-1" dirty="0">
              <a:latin typeface="Arial"/>
            </a:endParaRPr>
          </a:p>
          <a:p>
            <a:pPr marL="1029411" lvl="2" indent="-342900" algn="just">
              <a:spcBef>
                <a:spcPts val="771"/>
              </a:spcBef>
              <a:buSzPct val="45000"/>
            </a:pPr>
            <a:r>
              <a:rPr lang="cs-CZ" sz="1905" spc="-1" dirty="0">
                <a:solidFill>
                  <a:srgbClr val="000000"/>
                </a:solidFill>
                <a:latin typeface="Arial"/>
                <a:ea typeface="DejaVu Sans"/>
              </a:rPr>
              <a:t>a) předmět: čeho se právní jednání týká (např. kupní smlouva = osobní automobil, nájem = bytová jednotka)</a:t>
            </a:r>
          </a:p>
          <a:p>
            <a:pPr marL="1029411" lvl="2" indent="-342900" algn="just">
              <a:spcBef>
                <a:spcPts val="771"/>
              </a:spcBef>
              <a:buSzPct val="45000"/>
            </a:pPr>
            <a:r>
              <a:rPr lang="cs-CZ" sz="1905" spc="-1" dirty="0">
                <a:solidFill>
                  <a:srgbClr val="000000"/>
                </a:solidFill>
                <a:latin typeface="Arial"/>
                <a:ea typeface="DejaVu Sans"/>
              </a:rPr>
              <a:t>b) obsah: pohledávka a dluh</a:t>
            </a:r>
          </a:p>
          <a:p>
            <a:pPr marL="2107150" lvl="4" indent="-342900" algn="just">
              <a:spcBef>
                <a:spcPts val="257"/>
              </a:spcBef>
              <a:buSzPct val="45000"/>
            </a:pPr>
            <a:r>
              <a:rPr lang="cs-CZ" sz="1814" spc="-1" dirty="0">
                <a:solidFill>
                  <a:srgbClr val="000000"/>
                </a:solidFill>
                <a:latin typeface="Arial"/>
                <a:ea typeface="DejaVu Sans"/>
              </a:rPr>
              <a:t>pohledávka = právo na určité plnění od dlužníka</a:t>
            </a:r>
            <a:endParaRPr lang="cs-CZ" sz="1814" spc="-1" dirty="0">
              <a:latin typeface="Arial"/>
            </a:endParaRPr>
          </a:p>
          <a:p>
            <a:pPr marL="2107150" lvl="4" indent="-342900" algn="just">
              <a:spcBef>
                <a:spcPts val="257"/>
              </a:spcBef>
              <a:buSzPct val="45000"/>
            </a:pPr>
            <a:r>
              <a:rPr lang="cs-CZ" sz="1814" spc="-1" dirty="0">
                <a:solidFill>
                  <a:srgbClr val="000000"/>
                </a:solidFill>
                <a:latin typeface="Arial"/>
                <a:ea typeface="DejaVu Sans"/>
              </a:rPr>
              <a:t>dluh = povinnost uspokojit právo věřitele splněním</a:t>
            </a:r>
            <a:endParaRPr lang="cs-CZ" sz="1814" spc="-1" dirty="0">
              <a:latin typeface="Arial"/>
            </a:endParaRPr>
          </a:p>
          <a:p>
            <a:pPr marL="1029411" lvl="2" indent="-342900" algn="just">
              <a:spcBef>
                <a:spcPts val="771"/>
              </a:spcBef>
              <a:buSzPct val="45000"/>
            </a:pPr>
            <a:r>
              <a:rPr lang="cs-CZ" sz="1905" spc="-1" dirty="0">
                <a:solidFill>
                  <a:srgbClr val="000000"/>
                </a:solidFill>
                <a:latin typeface="Arial"/>
              </a:rPr>
              <a:t>C) subjekty: osoby, mezi nimiž byl závazek sjednán (smlouva ve prospěch třetí osoby x smlouva o plnění třetí osoby)</a:t>
            </a:r>
            <a:endParaRPr lang="cs-CZ" sz="1905" spc="-1" dirty="0">
              <a:latin typeface="Arial"/>
            </a:endParaRPr>
          </a:p>
          <a:p>
            <a:pPr marL="915111" lvl="2" algn="just">
              <a:spcBef>
                <a:spcPts val="771"/>
              </a:spcBef>
              <a:buClr>
                <a:srgbClr val="000000"/>
              </a:buClr>
              <a:buSzPct val="45000"/>
            </a:pPr>
            <a:endParaRPr lang="cs-CZ" sz="1905" spc="-1" dirty="0">
              <a:solidFill>
                <a:srgbClr val="000000"/>
              </a:solidFill>
              <a:latin typeface="Arial"/>
              <a:ea typeface="DejaVu Sans"/>
            </a:endParaRPr>
          </a:p>
          <a:p>
            <a:pPr marL="1258011" lvl="2" indent="-342900" algn="just">
              <a:spcBef>
                <a:spcPts val="771"/>
              </a:spcBef>
              <a:buClr>
                <a:srgbClr val="000000"/>
              </a:buClr>
              <a:buSzPct val="45000"/>
              <a:buFont typeface="Arial" panose="020B0604020202020204" pitchFamily="34" charset="0"/>
              <a:buChar char="•"/>
            </a:pPr>
            <a:r>
              <a:rPr lang="cs-CZ" sz="1814" spc="-1" dirty="0">
                <a:solidFill>
                  <a:srgbClr val="000000"/>
                </a:solidFill>
                <a:latin typeface="Arial"/>
                <a:ea typeface="DejaVu Sans"/>
              </a:rPr>
              <a:t>pohledávka + dluh = </a:t>
            </a:r>
            <a:r>
              <a:rPr lang="cs-CZ" sz="1814" u="sng" spc="-1" dirty="0">
                <a:solidFill>
                  <a:srgbClr val="000000"/>
                </a:solidFill>
                <a:latin typeface="Arial"/>
                <a:ea typeface="DejaVu Sans"/>
              </a:rPr>
              <a:t>nehmotné věci</a:t>
            </a:r>
            <a:r>
              <a:rPr lang="cs-CZ" sz="1814" spc="-1" dirty="0">
                <a:solidFill>
                  <a:srgbClr val="000000"/>
                </a:solidFill>
                <a:latin typeface="Arial"/>
                <a:ea typeface="DejaVu Sans"/>
              </a:rPr>
              <a:t> v právním smyslu (§ 496 OZ)    </a:t>
            </a:r>
            <a:endParaRPr lang="cs-CZ" sz="1814" spc="-1" dirty="0">
              <a:latin typeface="Arial"/>
            </a:endParaRPr>
          </a:p>
          <a:p>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7</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836712"/>
            <a:ext cx="7024744" cy="1143000"/>
          </a:xfrm>
        </p:spPr>
        <p:txBody>
          <a:bodyPr/>
          <a:lstStyle/>
          <a:p>
            <a:pPr algn="ctr"/>
            <a:r>
              <a:rPr lang="cs-CZ" dirty="0" smtClean="0"/>
              <a:t>Relativita závazku</a:t>
            </a:r>
            <a:endParaRPr lang="cs-CZ" dirty="0"/>
          </a:p>
        </p:txBody>
      </p:sp>
      <p:sp>
        <p:nvSpPr>
          <p:cNvPr id="3" name="Zástupný symbol pro obsah 2"/>
          <p:cNvSpPr>
            <a:spLocks noGrp="1"/>
          </p:cNvSpPr>
          <p:nvPr>
            <p:ph idx="1"/>
          </p:nvPr>
        </p:nvSpPr>
        <p:spPr/>
        <p:txBody>
          <a:bodyPr>
            <a:normAutofit fontScale="70000" lnSpcReduction="20000"/>
          </a:bodyPr>
          <a:lstStyle/>
          <a:p>
            <a:pPr marL="441530" indent="-342900" algn="just">
              <a:spcBef>
                <a:spcPts val="1286"/>
              </a:spcBef>
              <a:buSzPct val="45000"/>
            </a:pPr>
            <a:r>
              <a:rPr lang="cs-CZ" spc="-1" dirty="0">
                <a:solidFill>
                  <a:srgbClr val="000000"/>
                </a:solidFill>
                <a:ea typeface="DejaVu Sans"/>
              </a:rPr>
              <a:t>Závazek je vztah relativní = má zásadně jen účinky mezi dotčenými subjekty (dlužníkem a věřitelem)</a:t>
            </a:r>
            <a:endParaRPr lang="cs-CZ" spc="-1" dirty="0"/>
          </a:p>
          <a:p>
            <a:pPr marL="441530" indent="-342900" algn="just">
              <a:spcBef>
                <a:spcPts val="1286"/>
              </a:spcBef>
              <a:buSzPct val="45000"/>
            </a:pPr>
            <a:r>
              <a:rPr lang="cs-CZ" spc="-1" dirty="0">
                <a:solidFill>
                  <a:srgbClr val="000000"/>
                </a:solidFill>
                <a:ea typeface="DejaVu Sans"/>
              </a:rPr>
              <a:t>Lze sjednat závazek ve prospěch třetí osoby (smlouva ve prospěch třetí osoby § 1767 OZ)</a:t>
            </a:r>
            <a:endParaRPr lang="cs-CZ" spc="-1" dirty="0"/>
          </a:p>
          <a:p>
            <a:pPr marL="441530" indent="-342900" algn="just">
              <a:spcBef>
                <a:spcPts val="1286"/>
              </a:spcBef>
              <a:buSzPct val="45000"/>
            </a:pPr>
            <a:r>
              <a:rPr lang="cs-CZ" spc="-1" dirty="0">
                <a:solidFill>
                  <a:srgbClr val="000000"/>
                </a:solidFill>
                <a:ea typeface="DejaVu Sans"/>
              </a:rPr>
              <a:t>Nelze sjednat závazek o plnění třetí osoby (smlouva k tíži třetí osoby - § 1769 OZ)</a:t>
            </a:r>
            <a:endParaRPr lang="cs-CZ" spc="-1" dirty="0"/>
          </a:p>
          <a:p>
            <a:pPr marL="441530" indent="-342900" algn="just">
              <a:spcBef>
                <a:spcPts val="1286"/>
              </a:spcBef>
              <a:buSzPct val="45000"/>
            </a:pPr>
            <a:r>
              <a:rPr lang="cs-CZ" spc="-1" dirty="0">
                <a:solidFill>
                  <a:srgbClr val="000000"/>
                </a:solidFill>
                <a:ea typeface="DejaVu Sans"/>
              </a:rPr>
              <a:t>V zákonem stanovených případech lze závazek zvěcnit (např. výhrada vlastnického práva, předkupní právo, zákaz zcizení a zatížení)</a:t>
            </a:r>
            <a:endParaRPr lang="cs-CZ" spc="-1" dirty="0"/>
          </a:p>
          <a:p>
            <a:pPr marL="441530" indent="-342900" algn="just">
              <a:spcBef>
                <a:spcPts val="1286"/>
              </a:spcBef>
              <a:buSzPct val="45000"/>
            </a:pPr>
            <a:r>
              <a:rPr lang="cs-CZ" spc="-1" dirty="0">
                <a:solidFill>
                  <a:srgbClr val="000000"/>
                </a:solidFill>
                <a:ea typeface="DejaVu Sans"/>
              </a:rPr>
              <a:t>Závazek má rovněž účinky absolutní – někdy: závazek je absolutním a k tomu ještě relativním vztahem </a:t>
            </a:r>
            <a:endParaRPr lang="cs-CZ" spc="-1" dirty="0"/>
          </a:p>
          <a:p>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8</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404664"/>
            <a:ext cx="7024744" cy="1143000"/>
          </a:xfrm>
        </p:spPr>
        <p:txBody>
          <a:bodyPr/>
          <a:lstStyle/>
          <a:p>
            <a:pPr algn="ctr"/>
            <a:r>
              <a:rPr lang="cs-CZ" dirty="0" smtClean="0">
                <a:latin typeface="+mn-lt"/>
              </a:rPr>
              <a:t>Vznik závazku</a:t>
            </a:r>
            <a:endParaRPr lang="cs-CZ" dirty="0">
              <a:latin typeface="+mn-lt"/>
            </a:endParaRPr>
          </a:p>
        </p:txBody>
      </p:sp>
      <p:sp>
        <p:nvSpPr>
          <p:cNvPr id="3" name="Zástupný symbol pro obsah 2"/>
          <p:cNvSpPr>
            <a:spLocks noGrp="1"/>
          </p:cNvSpPr>
          <p:nvPr>
            <p:ph idx="1"/>
          </p:nvPr>
        </p:nvSpPr>
        <p:spPr>
          <a:xfrm>
            <a:off x="899592" y="1628800"/>
            <a:ext cx="7344932" cy="4536504"/>
          </a:xfrm>
        </p:spPr>
        <p:txBody>
          <a:bodyPr>
            <a:normAutofit fontScale="25000" lnSpcReduction="20000"/>
          </a:bodyPr>
          <a:lstStyle/>
          <a:p>
            <a:pPr marL="784430" indent="-685800" algn="just">
              <a:spcBef>
                <a:spcPts val="1286"/>
              </a:spcBef>
              <a:buSzPct val="45000"/>
            </a:pPr>
            <a:r>
              <a:rPr lang="cs-CZ" sz="5200" spc="-1" dirty="0">
                <a:solidFill>
                  <a:srgbClr val="000000"/>
                </a:solidFill>
                <a:ea typeface="DejaVu Sans"/>
              </a:rPr>
              <a:t>Závazek vždy vzniká na podkladě určité právní skutečnosti: </a:t>
            </a:r>
            <a:r>
              <a:rPr lang="cs-CZ" sz="5200" u="sng" spc="-1" dirty="0">
                <a:solidFill>
                  <a:srgbClr val="000000"/>
                </a:solidFill>
                <a:ea typeface="DejaVu Sans"/>
              </a:rPr>
              <a:t>objektivní</a:t>
            </a:r>
            <a:r>
              <a:rPr lang="cs-CZ" sz="5200" spc="-1" dirty="0">
                <a:solidFill>
                  <a:srgbClr val="000000"/>
                </a:solidFill>
                <a:ea typeface="DejaVu Sans"/>
              </a:rPr>
              <a:t> nebo </a:t>
            </a:r>
            <a:r>
              <a:rPr lang="cs-CZ" sz="5200" u="sng" spc="-1" dirty="0">
                <a:solidFill>
                  <a:srgbClr val="000000"/>
                </a:solidFill>
                <a:ea typeface="DejaVu Sans"/>
              </a:rPr>
              <a:t>subjektivní</a:t>
            </a:r>
            <a:r>
              <a:rPr lang="cs-CZ" sz="5200" spc="-1" dirty="0">
                <a:solidFill>
                  <a:srgbClr val="000000"/>
                </a:solidFill>
                <a:ea typeface="DejaVu Sans"/>
              </a:rPr>
              <a:t> – nejčastěji</a:t>
            </a:r>
            <a:endParaRPr lang="cs-CZ" sz="5200" spc="-1" dirty="0"/>
          </a:p>
          <a:p>
            <a:pPr marL="784430" indent="-685800" algn="just">
              <a:spcBef>
                <a:spcPts val="1286"/>
              </a:spcBef>
              <a:buSzPct val="45000"/>
            </a:pPr>
            <a:r>
              <a:rPr lang="cs-CZ" sz="5200" spc="-1" dirty="0">
                <a:solidFill>
                  <a:srgbClr val="000000"/>
                </a:solidFill>
                <a:ea typeface="DejaVu Sans"/>
              </a:rPr>
              <a:t>Závazky vznikají 1) ze smluv, 2) z protiprávních činů, 3) z jiné způsobilé právní skutečnosti</a:t>
            </a:r>
            <a:endParaRPr lang="cs-CZ" sz="5200" spc="-1" dirty="0"/>
          </a:p>
          <a:p>
            <a:pPr marL="98630" indent="0" algn="just">
              <a:spcBef>
                <a:spcPts val="1286"/>
              </a:spcBef>
              <a:buClr>
                <a:srgbClr val="000000"/>
              </a:buClr>
              <a:buSzPct val="45000"/>
              <a:buNone/>
            </a:pPr>
            <a:r>
              <a:rPr lang="cs-CZ" sz="5200" spc="-1" dirty="0">
                <a:solidFill>
                  <a:srgbClr val="000000"/>
                </a:solidFill>
                <a:ea typeface="DejaVu Sans"/>
              </a:rPr>
              <a:t>1) </a:t>
            </a:r>
            <a:r>
              <a:rPr lang="cs-CZ" sz="5200" b="1" spc="-1" dirty="0">
                <a:solidFill>
                  <a:srgbClr val="000000"/>
                </a:solidFill>
                <a:ea typeface="DejaVu Sans"/>
              </a:rPr>
              <a:t>smlouva:</a:t>
            </a:r>
            <a:r>
              <a:rPr lang="cs-CZ" sz="5200" spc="-1" dirty="0">
                <a:solidFill>
                  <a:srgbClr val="000000"/>
                </a:solidFill>
                <a:ea typeface="DejaVu Sans"/>
              </a:rPr>
              <a:t> dvou či vícestranné právní jednání, které zakládá závazek.</a:t>
            </a:r>
            <a:endParaRPr lang="cs-CZ" sz="5200" spc="-1" dirty="0"/>
          </a:p>
          <a:p>
            <a:pPr marL="915111" lvl="2" indent="0" algn="just">
              <a:spcBef>
                <a:spcPts val="771"/>
              </a:spcBef>
              <a:buClr>
                <a:srgbClr val="000000"/>
              </a:buClr>
              <a:buSzPct val="45000"/>
              <a:buNone/>
            </a:pPr>
            <a:r>
              <a:rPr lang="cs-CZ" sz="5200" spc="-1" dirty="0" smtClean="0">
                <a:solidFill>
                  <a:srgbClr val="000000"/>
                </a:solidFill>
                <a:ea typeface="DejaVu Sans"/>
              </a:rPr>
              <a:t>Smlouva </a:t>
            </a:r>
            <a:r>
              <a:rPr lang="cs-CZ" sz="5200" spc="-1" dirty="0">
                <a:solidFill>
                  <a:srgbClr val="000000"/>
                </a:solidFill>
                <a:ea typeface="DejaVu Sans"/>
              </a:rPr>
              <a:t>x dohoda x ujednání: dohoda = privativní novace (§ 1902 OZ), narovnání (§ 1903 OZ); ujednání = změna obsahu konkrétního smluvního ujednání</a:t>
            </a:r>
            <a:endParaRPr lang="cs-CZ" sz="5200" spc="-1" dirty="0"/>
          </a:p>
          <a:p>
            <a:pPr marL="98630" indent="0" algn="just">
              <a:spcBef>
                <a:spcPts val="1286"/>
              </a:spcBef>
              <a:buClr>
                <a:srgbClr val="000000"/>
              </a:buClr>
              <a:buSzPct val="45000"/>
              <a:buNone/>
            </a:pPr>
            <a:r>
              <a:rPr lang="cs-CZ" sz="5200" spc="-1" dirty="0">
                <a:solidFill>
                  <a:srgbClr val="000000"/>
                </a:solidFill>
                <a:ea typeface="DejaVu Sans"/>
              </a:rPr>
              <a:t>2) </a:t>
            </a:r>
            <a:r>
              <a:rPr lang="cs-CZ" sz="5200" b="1" spc="-1" dirty="0">
                <a:solidFill>
                  <a:srgbClr val="000000"/>
                </a:solidFill>
                <a:ea typeface="DejaVu Sans"/>
              </a:rPr>
              <a:t>protiprávní čin: </a:t>
            </a:r>
            <a:r>
              <a:rPr lang="cs-CZ" sz="5200" spc="-1" dirty="0">
                <a:solidFill>
                  <a:srgbClr val="000000"/>
                </a:solidFill>
                <a:ea typeface="DejaVu Sans"/>
              </a:rPr>
              <a:t>závazek může vzniknout z porušení zákonné povinnosti (§ 2910 OZ), z porušení smluvní povinnosti (§ 2913 OZ), z porušení dobrých mravů (§ 2909 OZ)</a:t>
            </a:r>
            <a:endParaRPr lang="cs-CZ" sz="5200" spc="-1" dirty="0"/>
          </a:p>
          <a:p>
            <a:pPr marL="98630" indent="0" algn="just">
              <a:spcBef>
                <a:spcPts val="1286"/>
              </a:spcBef>
              <a:buClr>
                <a:srgbClr val="000000"/>
              </a:buClr>
              <a:buSzPct val="45000"/>
              <a:buNone/>
            </a:pPr>
            <a:r>
              <a:rPr lang="cs-CZ" sz="5200" spc="-1" dirty="0">
                <a:solidFill>
                  <a:srgbClr val="000000"/>
                </a:solidFill>
                <a:ea typeface="DejaVu Sans"/>
              </a:rPr>
              <a:t>3) </a:t>
            </a:r>
            <a:r>
              <a:rPr lang="cs-CZ" sz="5200" b="1" spc="-1" dirty="0">
                <a:solidFill>
                  <a:srgbClr val="000000"/>
                </a:solidFill>
                <a:ea typeface="DejaVu Sans"/>
              </a:rPr>
              <a:t>jiná způsobilá právní skutečnost:</a:t>
            </a:r>
            <a:endParaRPr lang="cs-CZ" sz="5200" b="1" spc="-1" dirty="0"/>
          </a:p>
          <a:p>
            <a:pPr marL="216221" lvl="1" indent="0" algn="just">
              <a:spcBef>
                <a:spcPts val="1029"/>
              </a:spcBef>
              <a:buClr>
                <a:srgbClr val="000000"/>
              </a:buClr>
              <a:buSzPct val="75000"/>
              <a:buNone/>
            </a:pPr>
            <a:r>
              <a:rPr lang="cs-CZ" sz="5200" spc="-1" dirty="0">
                <a:solidFill>
                  <a:srgbClr val="000000"/>
                </a:solidFill>
                <a:ea typeface="DejaVu Sans"/>
              </a:rPr>
              <a:t>a) rozhodnutí soudu – vypořádání SJM, vynucení závazku z budoucí smlouvy, vypořádání spoluvlastnictví, zřízení nezbytné cesty</a:t>
            </a:r>
            <a:endParaRPr lang="cs-CZ" sz="5200" spc="-1" dirty="0"/>
          </a:p>
          <a:p>
            <a:pPr marL="216221" lvl="1" indent="0" algn="just">
              <a:spcBef>
                <a:spcPts val="1029"/>
              </a:spcBef>
              <a:buClr>
                <a:srgbClr val="000000"/>
              </a:buClr>
              <a:buSzPct val="75000"/>
              <a:buNone/>
            </a:pPr>
            <a:r>
              <a:rPr lang="cs-CZ" sz="5200" spc="-1" dirty="0">
                <a:solidFill>
                  <a:srgbClr val="000000"/>
                </a:solidFill>
                <a:ea typeface="DejaVu Sans"/>
              </a:rPr>
              <a:t>b) právní událost – ke vzniku závazku může dojít i bez zřetele k volnímu jednání – vzniká z jednání, byť při absenci vůle (např. útěk zvířete a pokousání souseda – škoda způsobená zvířetem, § 2933 OZ)</a:t>
            </a:r>
            <a:endParaRPr lang="cs-CZ" sz="5200" spc="-1" dirty="0"/>
          </a:p>
          <a:p>
            <a:pPr marL="216221" lvl="1" indent="0" algn="just">
              <a:spcBef>
                <a:spcPts val="1029"/>
              </a:spcBef>
              <a:buClr>
                <a:srgbClr val="000000"/>
              </a:buClr>
              <a:buSzPct val="75000"/>
              <a:buNone/>
            </a:pPr>
            <a:r>
              <a:rPr lang="cs-CZ" sz="5200" spc="-1" dirty="0">
                <a:solidFill>
                  <a:srgbClr val="000000"/>
                </a:solidFill>
                <a:ea typeface="DejaVu Sans"/>
              </a:rPr>
              <a:t>c) zpracování věci (§ 1074 OZ) – vlastník zpracované věci musí zaplatit tomu, kdo zpracováním věc a vlastnické právo k ní pozbyl, stejně jako tomu, kdo se na jejím zpracování podílel prací</a:t>
            </a:r>
            <a:endParaRPr lang="cs-CZ" sz="5200" spc="-1" dirty="0"/>
          </a:p>
          <a:p>
            <a:pPr marL="216221" lvl="1" indent="0" algn="just">
              <a:spcBef>
                <a:spcPts val="1029"/>
              </a:spcBef>
              <a:buClr>
                <a:srgbClr val="000000"/>
              </a:buClr>
              <a:buSzPct val="75000"/>
              <a:buNone/>
            </a:pPr>
            <a:r>
              <a:rPr lang="cs-CZ" sz="5200" spc="-1" dirty="0">
                <a:solidFill>
                  <a:srgbClr val="000000"/>
                </a:solidFill>
                <a:ea typeface="DejaVu Sans"/>
              </a:rPr>
              <a:t>d) vrácení nálezu (§ 1052 OZ) – nálezce je povinen vrátit věc tomu, kdo ji ztratil, a to oproti úhradě nutných nákladů a nálezného</a:t>
            </a:r>
            <a:endParaRPr lang="cs-CZ" sz="5200" spc="-1" dirty="0"/>
          </a:p>
          <a:p>
            <a:endParaRPr lang="cs-CZ" dirty="0"/>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8B37D5FE-740C-46F5-801A-FA5477D9711F}" type="slidenum">
              <a:rPr lang="en-US" smtClean="0"/>
              <a:pPr/>
              <a:t>9</a:t>
            </a:fld>
            <a:endParaRPr lang="en-US" dirty="0"/>
          </a:p>
        </p:txBody>
      </p:sp>
    </p:spTree>
    <p:extLst>
      <p:ext uri="{BB962C8B-B14F-4D97-AF65-F5344CB8AC3E}">
        <p14:creationId xmlns:p14="http://schemas.microsoft.com/office/powerpoint/2010/main" val="22968654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440</TotalTime>
  <Words>4792</Words>
  <Application>Microsoft Office PowerPoint</Application>
  <PresentationFormat>Předvádění na obrazovce (4:3)</PresentationFormat>
  <Paragraphs>417</Paragraphs>
  <Slides>47</Slides>
  <Notes>0</Notes>
  <HiddenSlides>0</HiddenSlides>
  <MMClips>0</MMClips>
  <ScaleCrop>false</ScaleCrop>
  <HeadingPairs>
    <vt:vector size="4" baseType="variant">
      <vt:variant>
        <vt:lpstr>Motiv</vt:lpstr>
      </vt:variant>
      <vt:variant>
        <vt:i4>1</vt:i4>
      </vt:variant>
      <vt:variant>
        <vt:lpstr>Nadpisy snímků</vt:lpstr>
      </vt:variant>
      <vt:variant>
        <vt:i4>47</vt:i4>
      </vt:variant>
    </vt:vector>
  </HeadingPairs>
  <TitlesOfParts>
    <vt:vector size="48" baseType="lpstr">
      <vt:lpstr>Default Theme</vt:lpstr>
      <vt:lpstr>Závazkové právo – obsah závazků </vt:lpstr>
      <vt:lpstr>Struktura přednášky</vt:lpstr>
      <vt:lpstr>I. Pojem právní skutečnosti a právního jednání </vt:lpstr>
      <vt:lpstr>Prezentace aplikace PowerPoint</vt:lpstr>
      <vt:lpstr>Právní jednání jako projev autonomie vůle</vt:lpstr>
      <vt:lpstr>II. Závazek </vt:lpstr>
      <vt:lpstr>Povaha závazku</vt:lpstr>
      <vt:lpstr>Relativita závazku</vt:lpstr>
      <vt:lpstr>Vznik závazku</vt:lpstr>
      <vt:lpstr>III. Obsah závazků</vt:lpstr>
      <vt:lpstr>Prezentace aplikace PowerPoint</vt:lpstr>
      <vt:lpstr>Práva související se závazkem</vt:lpstr>
      <vt:lpstr>Jakým způsobem?</vt:lpstr>
      <vt:lpstr>Limity obsahu závazku</vt:lpstr>
      <vt:lpstr>IV. Neúměrné zkrácení</vt:lpstr>
      <vt:lpstr>Neúměrné zkrácení</vt:lpstr>
      <vt:lpstr>Postavení a význam neúměrného zkrácení</vt:lpstr>
      <vt:lpstr>Skladba neúměrného zkrácení</vt:lpstr>
      <vt:lpstr>„Hrubý nepoměr“ (objektivní znak)</vt:lpstr>
      <vt:lpstr>„Hrubý nepoměr“ (objektivní znak)</vt:lpstr>
      <vt:lpstr>Postavení smluvních stran (subjektivní znaky)</vt:lpstr>
      <vt:lpstr>Řešení</vt:lpstr>
      <vt:lpstr>Právní následky spojené s neúměrným zkrácením</vt:lpstr>
      <vt:lpstr>Alternativa facultas</vt:lpstr>
      <vt:lpstr>Prezentace aplikace PowerPoint</vt:lpstr>
      <vt:lpstr>Lichva</vt:lpstr>
      <vt:lpstr>Lichva x neúměrné zkrácení</vt:lpstr>
      <vt:lpstr>Skladba lichvy</vt:lpstr>
      <vt:lpstr>Hrubý nepoměr (objektivní znak)</vt:lpstr>
      <vt:lpstr>Tzv. pohyblivý systém</vt:lpstr>
      <vt:lpstr>Subjektivní znaky lichvy</vt:lpstr>
      <vt:lpstr>Právní následky lichevní smlouvy</vt:lpstr>
      <vt:lpstr>Právní následky lichevní smlouvy II.</vt:lpstr>
      <vt:lpstr>Prezentace aplikace PowerPoint</vt:lpstr>
      <vt:lpstr>Adhezní smlouvy</vt:lpstr>
      <vt:lpstr>Kvalifikace adhezní smlouvy</vt:lpstr>
      <vt:lpstr>Jednotlivé kategorie adhezních ujednání</vt:lpstr>
      <vt:lpstr>Právní následky ujednání a/b/c</vt:lpstr>
      <vt:lpstr>Prezentace aplikace PowerPoint</vt:lpstr>
      <vt:lpstr>Úroky</vt:lpstr>
      <vt:lpstr>Charakteristika úroku</vt:lpstr>
      <vt:lpstr>Zákonné x smluvní úroky</vt:lpstr>
      <vt:lpstr>Výše úroků</vt:lpstr>
      <vt:lpstr>Ultra duplum</vt:lpstr>
      <vt:lpstr>Úroky z úroků</vt:lpstr>
      <vt:lpstr>Dva druhy anatocismu</vt:lpstr>
      <vt:lpstr>Konec   Děkuji za pozornost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Závazkové právo – obsah závazků </dc:title>
  <dc:creator>Janoušek Michal JUDr.</dc:creator>
  <cp:lastModifiedBy>Janoušek Michal JUDr.</cp:lastModifiedBy>
  <cp:revision>130</cp:revision>
  <dcterms:created xsi:type="dcterms:W3CDTF">2020-02-13T11:19:39Z</dcterms:created>
  <dcterms:modified xsi:type="dcterms:W3CDTF">2020-03-10T15:06:20Z</dcterms:modified>
</cp:coreProperties>
</file>