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256" r:id="rId2"/>
    <p:sldId id="264" r:id="rId3"/>
    <p:sldId id="265" r:id="rId4"/>
    <p:sldId id="270" r:id="rId5"/>
    <p:sldId id="282" r:id="rId6"/>
    <p:sldId id="283" r:id="rId7"/>
    <p:sldId id="284" r:id="rId8"/>
    <p:sldId id="285" r:id="rId9"/>
    <p:sldId id="287" r:id="rId10"/>
    <p:sldId id="278" r:id="rId11"/>
    <p:sldId id="288" r:id="rId12"/>
    <p:sldId id="297" r:id="rId13"/>
    <p:sldId id="298" r:id="rId14"/>
    <p:sldId id="299" r:id="rId15"/>
    <p:sldId id="300" r:id="rId16"/>
    <p:sldId id="301" r:id="rId17"/>
    <p:sldId id="302" r:id="rId18"/>
    <p:sldId id="271" r:id="rId19"/>
    <p:sldId id="289" r:id="rId20"/>
    <p:sldId id="272" r:id="rId21"/>
    <p:sldId id="290" r:id="rId22"/>
    <p:sldId id="291" r:id="rId23"/>
    <p:sldId id="294" r:id="rId2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23" autoAdjust="0"/>
    <p:restoredTop sz="86422" autoAdjust="0"/>
  </p:normalViewPr>
  <p:slideViewPr>
    <p:cSldViewPr snapToGrid="0">
      <p:cViewPr>
        <p:scale>
          <a:sx n="85" d="100"/>
          <a:sy n="85" d="100"/>
        </p:scale>
        <p:origin x="-1974" y="-78"/>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16668"/>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762"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dirty="0"/>
              <a:t>Kliknutím lze upravit styl.</a:t>
            </a:r>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dirty="0"/>
              <a:t>Kliknutím lze upravit styly předlohy textu.</a:t>
            </a:r>
          </a:p>
          <a:p>
            <a:pPr lvl="1"/>
            <a:r>
              <a:rPr lang="cs-CZ" dirty="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xmlns=""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dirty="0"/>
              <a:t>Kliknutím lze upravit styly předlohy textu.</a:t>
            </a:r>
          </a:p>
          <a:p>
            <a:pPr lvl="1"/>
            <a:r>
              <a:rPr lang="cs-CZ" dirty="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xmlns=""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dirty="0"/>
              <a:t>Kliknutím lze upravit styly předlohy textu.</a:t>
            </a:r>
          </a:p>
          <a:p>
            <a:pPr lvl="1"/>
            <a:r>
              <a:rPr lang="cs-CZ" dirty="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xmlns=""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dirty="0"/>
              <a:t>Kliknutím lze upravit styl.</a:t>
            </a:r>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xmlns=""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xmlns=""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dirty="0"/>
              <a:t>Kliknutím lze upravit styl.</a:t>
            </a:r>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xmlns=""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Tree>
    <p:extLst>
      <p:ext uri="{BB962C8B-B14F-4D97-AF65-F5344CB8AC3E}">
        <p14:creationId xmlns:p14="http://schemas.microsoft.com/office/powerpoint/2010/main" xmlns=""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xmlns=""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dirty="0"/>
              <a:t>Kliknutím lze upravit styl.</a:t>
            </a:r>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dirty="0"/>
              <a:t>Kliknutím lze upravit styly předlohy textu.</a:t>
            </a:r>
          </a:p>
          <a:p>
            <a:pPr lvl="1"/>
            <a:r>
              <a:rPr lang="cs-CZ" dirty="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xmlns=""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Kliknutím na ikonu přidáte obrázek.</a:t>
            </a:r>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xmlns=""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latin typeface="Garamond" panose="02020404030301010803" pitchFamily="18" charset="0"/>
              </a:rPr>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latin typeface="Garamond" panose="02020404030301010803" pitchFamily="18" charset="0"/>
              </a:rPr>
              <a:pPr/>
              <a:t>1</a:t>
            </a:fld>
            <a:endParaRPr lang="cs-CZ" altLang="cs-CZ" dirty="0">
              <a:latin typeface="Garamond" panose="02020404030301010803" pitchFamily="18" charset="0"/>
            </a:endParaRPr>
          </a:p>
        </p:txBody>
      </p:sp>
      <p:sp>
        <p:nvSpPr>
          <p:cNvPr id="95234" name="Rectangle 2"/>
          <p:cNvSpPr>
            <a:spLocks noGrp="1" noChangeArrowheads="1"/>
          </p:cNvSpPr>
          <p:nvPr>
            <p:ph type="ctrTitle"/>
          </p:nvPr>
        </p:nvSpPr>
        <p:spPr>
          <a:xfrm>
            <a:off x="1082675" y="1879601"/>
            <a:ext cx="7518400" cy="2663825"/>
          </a:xfrm>
        </p:spPr>
        <p:txBody>
          <a:bodyPr/>
          <a:lstStyle/>
          <a:p>
            <a:pPr algn="ctr"/>
            <a:r>
              <a:rPr lang="cs-CZ" altLang="cs-CZ" dirty="0">
                <a:latin typeface="Garamond" panose="02020404030301010803" pitchFamily="18" charset="0"/>
              </a:rPr>
              <a:t>OPH III – přednáška </a:t>
            </a:r>
            <a:br>
              <a:rPr lang="cs-CZ" altLang="cs-CZ" dirty="0">
                <a:latin typeface="Garamond" panose="02020404030301010803" pitchFamily="18" charset="0"/>
              </a:rPr>
            </a:br>
            <a:r>
              <a:rPr lang="cs-CZ" altLang="cs-CZ" dirty="0">
                <a:latin typeface="Garamond" panose="02020404030301010803" pitchFamily="18" charset="0"/>
              </a:rPr>
              <a:t/>
            </a:r>
            <a:br>
              <a:rPr lang="cs-CZ" altLang="cs-CZ" dirty="0">
                <a:latin typeface="Garamond" panose="02020404030301010803" pitchFamily="18" charset="0"/>
              </a:rPr>
            </a:br>
            <a:r>
              <a:rPr lang="cs-CZ" altLang="cs-CZ" dirty="0">
                <a:latin typeface="Garamond" panose="02020404030301010803" pitchFamily="18" charset="0"/>
              </a:rPr>
              <a:t>Další způsoby zániku závazků</a:t>
            </a:r>
            <a:br>
              <a:rPr lang="cs-CZ" altLang="cs-CZ" dirty="0">
                <a:latin typeface="Garamond" panose="02020404030301010803" pitchFamily="18" charset="0"/>
              </a:rPr>
            </a:br>
            <a:r>
              <a:rPr lang="cs-CZ" altLang="cs-CZ" dirty="0">
                <a:latin typeface="Garamond" panose="02020404030301010803" pitchFamily="18" charset="0"/>
              </a:rPr>
              <a:t/>
            </a:r>
            <a:br>
              <a:rPr lang="cs-CZ" altLang="cs-CZ" dirty="0">
                <a:latin typeface="Garamond" panose="02020404030301010803" pitchFamily="18" charset="0"/>
              </a:rPr>
            </a:br>
            <a:r>
              <a:rPr lang="cs-CZ" altLang="cs-CZ" sz="1600" dirty="0">
                <a:latin typeface="Garamond" panose="02020404030301010803" pitchFamily="18" charset="0"/>
              </a:rPr>
              <a:t>25. 3. 2020              Jiří Handlar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508165"/>
            <a:ext cx="8082321" cy="4322619"/>
          </a:xfrm>
        </p:spPr>
        <p:txBody>
          <a:bodyPr/>
          <a:lstStyle/>
          <a:p>
            <a:r>
              <a:rPr lang="cs-CZ" b="1" dirty="0">
                <a:latin typeface="Garamond" panose="02020404030301010803" pitchFamily="18" charset="0"/>
              </a:rPr>
              <a:t>Aktivní pohledávky (§ 1987)</a:t>
            </a:r>
          </a:p>
          <a:p>
            <a:r>
              <a:rPr lang="cs-CZ" sz="2000" dirty="0">
                <a:latin typeface="Garamond" panose="02020404030301010803" pitchFamily="18" charset="0"/>
              </a:rPr>
              <a:t>Jde o zákazy u pohledávek, které nelze započíst (jde však započíst proti nim).</a:t>
            </a:r>
          </a:p>
          <a:p>
            <a:r>
              <a:rPr lang="cs-CZ" sz="2000" dirty="0">
                <a:latin typeface="Garamond" panose="02020404030301010803" pitchFamily="18" charset="0"/>
              </a:rPr>
              <a:t>Započtení představuje soukromé vynucení </a:t>
            </a:r>
            <a:r>
              <a:rPr lang="x-none" sz="2000" dirty="0">
                <a:latin typeface="Garamond" panose="02020404030301010803" pitchFamily="18" charset="0"/>
              </a:rPr>
              <a:t>započítávané pohledávky</a:t>
            </a:r>
            <a:r>
              <a:rPr lang="cs-CZ" sz="2000" dirty="0">
                <a:latin typeface="Garamond" panose="02020404030301010803" pitchFamily="18" charset="0"/>
              </a:rPr>
              <a:t> (započtení nahrazuje </a:t>
            </a:r>
            <a:r>
              <a:rPr lang="x-none" sz="2000" dirty="0">
                <a:latin typeface="Garamond" panose="02020404030301010803" pitchFamily="18" charset="0"/>
              </a:rPr>
              <a:t>vymáhání pohledávky v soudním řízení</a:t>
            </a:r>
            <a:r>
              <a:rPr lang="cs-CZ" sz="2000" dirty="0">
                <a:latin typeface="Garamond" panose="02020404030301010803" pitchFamily="18" charset="0"/>
              </a:rPr>
              <a:t>)</a:t>
            </a:r>
            <a:r>
              <a:rPr lang="x-none" sz="2000" dirty="0">
                <a:latin typeface="Garamond" panose="02020404030301010803" pitchFamily="18" charset="0"/>
              </a:rPr>
              <a:t>, proto také platí, že </a:t>
            </a:r>
            <a:r>
              <a:rPr lang="cs-CZ" sz="2000" dirty="0">
                <a:latin typeface="Garamond" panose="02020404030301010803" pitchFamily="18" charset="0"/>
              </a:rPr>
              <a:t>pokud by věřitel nedosáhl vynucení své pohledávky soudního cestou, nemá zásadně ani právo takovou pohledávku započíst.</a:t>
            </a:r>
          </a:p>
          <a:p>
            <a:r>
              <a:rPr lang="cs-CZ" sz="2000" dirty="0">
                <a:latin typeface="Garamond" panose="02020404030301010803" pitchFamily="18" charset="0"/>
              </a:rPr>
              <a:t>a) </a:t>
            </a:r>
            <a:r>
              <a:rPr lang="cs-CZ" sz="2000" b="1" dirty="0">
                <a:latin typeface="Garamond" panose="02020404030301010803" pitchFamily="18" charset="0"/>
              </a:rPr>
              <a:t>Pohledávky, které nelze uplatnit před soudem (naturální práva)</a:t>
            </a:r>
          </a:p>
          <a:p>
            <a:r>
              <a:rPr lang="cs-CZ" sz="2000" dirty="0">
                <a:latin typeface="Garamond" panose="02020404030301010803" pitchFamily="18" charset="0"/>
              </a:rPr>
              <a:t>- pohledávky, které jsou nevymahatelné (nemají nárok), např. </a:t>
            </a:r>
            <a:r>
              <a:rPr lang="x-none" sz="2000" dirty="0">
                <a:latin typeface="Garamond" panose="02020404030301010803" pitchFamily="18" charset="0"/>
              </a:rPr>
              <a:t>pohledávk</a:t>
            </a:r>
            <a:r>
              <a:rPr lang="cs-CZ" sz="2000" dirty="0">
                <a:latin typeface="Garamond" panose="02020404030301010803" pitchFamily="18" charset="0"/>
              </a:rPr>
              <a:t>y na výhru </a:t>
            </a:r>
            <a:r>
              <a:rPr lang="x-none" sz="2000" dirty="0">
                <a:latin typeface="Garamond" panose="02020404030301010803" pitchFamily="18" charset="0"/>
              </a:rPr>
              <a:t>ze </a:t>
            </a:r>
            <a:r>
              <a:rPr lang="cs-CZ" sz="2000" dirty="0">
                <a:latin typeface="Garamond" panose="02020404030301010803" pitchFamily="18" charset="0"/>
              </a:rPr>
              <a:t>sázky, hry či losu, výjimkou jsou pohledávky na výhru ze </a:t>
            </a:r>
            <a:r>
              <a:rPr lang="x-none" sz="2000" dirty="0">
                <a:latin typeface="Garamond" panose="02020404030301010803" pitchFamily="18" charset="0"/>
              </a:rPr>
              <a:t>hr</a:t>
            </a:r>
            <a:r>
              <a:rPr lang="cs-CZ" sz="2000" dirty="0">
                <a:latin typeface="Garamond" panose="02020404030301010803" pitchFamily="18" charset="0"/>
              </a:rPr>
              <a:t>y</a:t>
            </a:r>
            <a:r>
              <a:rPr lang="x-none" sz="2000" dirty="0">
                <a:latin typeface="Garamond" panose="02020404030301010803" pitchFamily="18" charset="0"/>
              </a:rPr>
              <a:t> vyžadující pouze zručnost nebo tělesná cvičení obou stran</a:t>
            </a:r>
            <a:r>
              <a:rPr lang="cs-CZ" sz="2000" dirty="0">
                <a:latin typeface="Garamond" panose="02020404030301010803" pitchFamily="18" charset="0"/>
              </a:rPr>
              <a:t> (§ 2873, § 2881 a § 2882), či </a:t>
            </a:r>
            <a:r>
              <a:rPr lang="x-none" sz="2000" dirty="0">
                <a:latin typeface="Garamond" panose="02020404030301010803" pitchFamily="18" charset="0"/>
              </a:rPr>
              <a:t>promlčené pohledávky, proti nimž byla vznesena námitka promlčen</a:t>
            </a:r>
            <a:r>
              <a:rPr lang="cs-CZ" sz="2000" dirty="0">
                <a:latin typeface="Garamond" panose="02020404030301010803" pitchFamily="18" charset="0"/>
              </a:rPr>
              <a:t>í.</a:t>
            </a:r>
          </a:p>
          <a:p>
            <a:pPr marL="0" indent="0">
              <a:buNone/>
            </a:pPr>
            <a:endParaRPr lang="cs-CZ" sz="2000"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475013"/>
            <a:ext cx="8082321" cy="5854535"/>
          </a:xfrm>
        </p:spPr>
        <p:txBody>
          <a:bodyPr/>
          <a:lstStyle/>
          <a:p>
            <a:r>
              <a:rPr lang="cs-CZ" sz="2000" b="1" dirty="0">
                <a:latin typeface="Garamond" panose="02020404030301010803" pitchFamily="18" charset="0"/>
              </a:rPr>
              <a:t>b) Pohledávky nejisté nebo neurčité</a:t>
            </a:r>
          </a:p>
          <a:p>
            <a:pPr>
              <a:spcBef>
                <a:spcPts val="0"/>
              </a:spcBef>
            </a:pPr>
            <a:r>
              <a:rPr lang="cs-CZ" sz="2000" dirty="0">
                <a:latin typeface="Garamond" panose="02020404030301010803" pitchFamily="18" charset="0"/>
              </a:rPr>
              <a:t>- pojem nejisté či neurčité pohledávky je nový, jeho význam se zatím hledá </a:t>
            </a:r>
          </a:p>
          <a:p>
            <a:pPr>
              <a:spcBef>
                <a:spcPts val="0"/>
              </a:spcBef>
            </a:pPr>
            <a:r>
              <a:rPr lang="cs-CZ" sz="2000" dirty="0">
                <a:latin typeface="Garamond" panose="02020404030301010803" pitchFamily="18" charset="0"/>
              </a:rPr>
              <a:t>- mohlo by jít např. o pohledávky, u kterých by dlužníkovi bylo znemožněno v důsledku započtení využít určitý zákonem stanovený způsob ochrany - např. pohledávky promlčené, u kterých ještě nebyla vznesena námitka promlčení, pohledávky, u kterých může dlužník uplatnit námitku nesplněné smlouvy (srov. § 1911 a § 1912), či pohledávka vůči ručiteli, pokud věřitel zavinil, že pohledávka nemůže být uspokojena dlužníkem (§ 2002).</a:t>
            </a:r>
          </a:p>
          <a:p>
            <a:pPr>
              <a:spcBef>
                <a:spcPts val="0"/>
              </a:spcBef>
            </a:pPr>
            <a:r>
              <a:rPr lang="cs-CZ" sz="2000" dirty="0">
                <a:latin typeface="Garamond" panose="02020404030301010803" pitchFamily="18" charset="0"/>
              </a:rPr>
              <a:t>- sporné je, zda nejistou či neurčitou pohledávkou mohou (mají) být i pohledávky tzv. nelikvidní, resp. „nezjištěné“ (</a:t>
            </a:r>
            <a:r>
              <a:rPr lang="cs-CZ" sz="2000" dirty="0" err="1">
                <a:latin typeface="Garamond" panose="02020404030301010803" pitchFamily="18" charset="0"/>
              </a:rPr>
              <a:t>unascertained</a:t>
            </a:r>
            <a:r>
              <a:rPr lang="cs-CZ" sz="2000" dirty="0">
                <a:latin typeface="Garamond" panose="02020404030301010803" pitchFamily="18" charset="0"/>
              </a:rPr>
              <a:t>)</a:t>
            </a:r>
          </a:p>
          <a:p>
            <a:pPr>
              <a:spcBef>
                <a:spcPts val="0"/>
              </a:spcBef>
            </a:pPr>
            <a:r>
              <a:rPr lang="cs-CZ" sz="2000" dirty="0">
                <a:latin typeface="Garamond" panose="02020404030301010803" pitchFamily="18" charset="0"/>
              </a:rPr>
              <a:t>- likviditu (</a:t>
            </a:r>
            <a:r>
              <a:rPr lang="cs-CZ" sz="2000" dirty="0" err="1">
                <a:latin typeface="Garamond" panose="02020404030301010803" pitchFamily="18" charset="0"/>
              </a:rPr>
              <a:t>liquidity</a:t>
            </a:r>
            <a:r>
              <a:rPr lang="cs-CZ" sz="2000" dirty="0">
                <a:latin typeface="Garamond" panose="02020404030301010803" pitchFamily="18" charset="0"/>
              </a:rPr>
              <a:t>, </a:t>
            </a:r>
            <a:r>
              <a:rPr lang="cs-CZ" sz="2000" dirty="0" err="1">
                <a:latin typeface="Garamond" panose="02020404030301010803" pitchFamily="18" charset="0"/>
              </a:rPr>
              <a:t>ascertainment</a:t>
            </a:r>
            <a:r>
              <a:rPr lang="cs-CZ" sz="2000" dirty="0">
                <a:latin typeface="Garamond" panose="02020404030301010803" pitchFamily="18" charset="0"/>
              </a:rPr>
              <a:t>) lze chápat </a:t>
            </a:r>
            <a:r>
              <a:rPr lang="cs-CZ" sz="2000" dirty="0" err="1">
                <a:latin typeface="Garamond" panose="02020404030301010803" pitchFamily="18" charset="0"/>
              </a:rPr>
              <a:t>hmotněprávně</a:t>
            </a:r>
            <a:r>
              <a:rPr lang="cs-CZ" sz="2000" dirty="0">
                <a:latin typeface="Garamond" panose="02020404030301010803" pitchFamily="18" charset="0"/>
              </a:rPr>
              <a:t> (likvidní je pohledávka, která je zjištěna co do důvodu a výše a popř. není sporná), nebo procesně (likvidní je pohledávka, kterou lze snadno prokázat u soudu)</a:t>
            </a:r>
          </a:p>
          <a:p>
            <a:pPr>
              <a:spcBef>
                <a:spcPts val="0"/>
              </a:spcBef>
            </a:pPr>
            <a:r>
              <a:rPr lang="cs-CZ" sz="2000" dirty="0">
                <a:latin typeface="Garamond" panose="02020404030301010803" pitchFamily="18" charset="0"/>
              </a:rPr>
              <a:t>- zákaz započtení by mohl bránit buď započtení, které by mohlo vyvolat následné spory stran (hmotněprávní likvidita), nebo započtení, které by mohlo nepřiměřeně prodloužit soudní řízení (procesní likvidita)</a:t>
            </a:r>
          </a:p>
          <a:p>
            <a:pPr>
              <a:spcBef>
                <a:spcPts val="0"/>
              </a:spcBef>
            </a:pPr>
            <a:r>
              <a:rPr lang="cs-CZ" sz="2000" dirty="0">
                <a:latin typeface="Garamond" panose="02020404030301010803" pitchFamily="18" charset="0"/>
              </a:rPr>
              <a:t>- jde-li v § 1987 odst. 2 o likviditu, mělo by jít o likviditu hmotněprávní </a:t>
            </a:r>
          </a:p>
          <a:p>
            <a:pPr>
              <a:spcBef>
                <a:spcPts val="0"/>
              </a:spcBef>
            </a:pPr>
            <a:r>
              <a:rPr lang="cs-CZ" sz="1800" dirty="0">
                <a:latin typeface="Garamond" panose="02020404030301010803" pitchFamily="18" charset="0"/>
              </a:rPr>
              <a:t>- srov. ale rozsudek NS 28 </a:t>
            </a:r>
            <a:r>
              <a:rPr lang="cs-CZ" sz="1800" dirty="0" err="1">
                <a:latin typeface="Garamond" panose="02020404030301010803" pitchFamily="18" charset="0"/>
              </a:rPr>
              <a:t>Cdo</a:t>
            </a:r>
            <a:r>
              <a:rPr lang="cs-CZ" sz="1800" dirty="0">
                <a:latin typeface="Garamond" panose="02020404030301010803" pitchFamily="18" charset="0"/>
              </a:rPr>
              <a:t> 5711/2017, který (velmi problematiky) chápe pojem nejistoty pohledávky </a:t>
            </a:r>
            <a:r>
              <a:rPr lang="cs-CZ" sz="1800" dirty="0" err="1">
                <a:latin typeface="Garamond" panose="02020404030301010803" pitchFamily="18" charset="0"/>
              </a:rPr>
              <a:t>hmotněprávně</a:t>
            </a:r>
            <a:r>
              <a:rPr lang="cs-CZ" sz="1800" dirty="0">
                <a:latin typeface="Garamond" panose="02020404030301010803" pitchFamily="18" charset="0"/>
              </a:rPr>
              <a:t>, ale snaží se jej naplnit čistě procesním obsahem.</a:t>
            </a:r>
            <a:endParaRPr lang="cs-CZ" sz="1800" dirty="0"/>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xmlns="" val="2084944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8283"/>
            <a:ext cx="8086635" cy="446049"/>
          </a:xfrm>
        </p:spPr>
        <p:txBody>
          <a:bodyPr/>
          <a:lstStyle/>
          <a:p>
            <a:pPr algn="ctr"/>
            <a:r>
              <a:rPr lang="cs-CZ" dirty="0" smtClean="0">
                <a:latin typeface="Garamond" pitchFamily="18" charset="0"/>
              </a:rPr>
              <a:t>Odstoupení od smlouvy</a:t>
            </a:r>
            <a:endParaRPr lang="cs-CZ" dirty="0">
              <a:latin typeface="Garamond" pitchFamily="18" charset="0"/>
            </a:endParaRPr>
          </a:p>
        </p:txBody>
      </p:sp>
      <p:sp>
        <p:nvSpPr>
          <p:cNvPr id="3" name="Zástupný symbol pro obsah 2"/>
          <p:cNvSpPr>
            <a:spLocks noGrp="1"/>
          </p:cNvSpPr>
          <p:nvPr>
            <p:ph idx="1"/>
          </p:nvPr>
        </p:nvSpPr>
        <p:spPr>
          <a:xfrm>
            <a:off x="509589" y="1282390"/>
            <a:ext cx="8082321" cy="4850123"/>
          </a:xfrm>
        </p:spPr>
        <p:txBody>
          <a:bodyPr/>
          <a:lstStyle/>
          <a:p>
            <a:r>
              <a:rPr lang="cs-CZ" sz="2000" dirty="0" smtClean="0">
                <a:latin typeface="Garamond" panose="02020404030301010803" pitchFamily="18" charset="0"/>
              </a:rPr>
              <a:t>Odstoupení je </a:t>
            </a:r>
            <a:r>
              <a:rPr lang="x-none" sz="2000" smtClean="0">
                <a:latin typeface="Garamond" panose="02020404030301010803" pitchFamily="18" charset="0"/>
              </a:rPr>
              <a:t>jednostrann</a:t>
            </a:r>
            <a:r>
              <a:rPr lang="cs-CZ" sz="2000" dirty="0" smtClean="0">
                <a:latin typeface="Garamond" panose="02020404030301010803" pitchFamily="18" charset="0"/>
              </a:rPr>
              <a:t>é </a:t>
            </a:r>
            <a:r>
              <a:rPr lang="x-none" sz="2000" smtClean="0">
                <a:latin typeface="Garamond" panose="02020404030301010803" pitchFamily="18" charset="0"/>
              </a:rPr>
              <a:t>adresova</a:t>
            </a:r>
            <a:r>
              <a:rPr lang="cs-CZ" sz="2000" dirty="0" err="1" smtClean="0">
                <a:latin typeface="Garamond" panose="02020404030301010803" pitchFamily="18" charset="0"/>
              </a:rPr>
              <a:t>né</a:t>
            </a:r>
            <a:r>
              <a:rPr lang="cs-CZ" sz="2000" dirty="0" smtClean="0">
                <a:latin typeface="Garamond" panose="02020404030301010803" pitchFamily="18" charset="0"/>
              </a:rPr>
              <a:t> </a:t>
            </a:r>
            <a:r>
              <a:rPr lang="x-none" sz="2000" smtClean="0">
                <a:latin typeface="Garamond" panose="02020404030301010803" pitchFamily="18" charset="0"/>
              </a:rPr>
              <a:t>právní jednání</a:t>
            </a:r>
            <a:r>
              <a:rPr lang="cs-CZ" sz="2000" dirty="0" smtClean="0">
                <a:latin typeface="Garamond" panose="02020404030301010803" pitchFamily="18" charset="0"/>
              </a:rPr>
              <a:t>, kterým z důvodu uvedeného ve smlouvě nebo v zákoně dochází k zániku závazku (zásadně) od počátku a k odpadnutí právního důvodu plnění.</a:t>
            </a:r>
          </a:p>
          <a:p>
            <a:r>
              <a:rPr lang="cs-CZ" sz="2000" dirty="0" smtClean="0">
                <a:latin typeface="Garamond" panose="02020404030301010803" pitchFamily="18" charset="0"/>
              </a:rPr>
              <a:t>Předpokladem odstoupení je:</a:t>
            </a:r>
          </a:p>
          <a:p>
            <a:r>
              <a:rPr lang="cs-CZ" sz="2000" dirty="0" smtClean="0">
                <a:latin typeface="Garamond" panose="02020404030301010803" pitchFamily="18" charset="0"/>
              </a:rPr>
              <a:t>a) </a:t>
            </a:r>
            <a:r>
              <a:rPr lang="cs-CZ" sz="2000" i="1" dirty="0" smtClean="0">
                <a:latin typeface="Garamond" panose="02020404030301010803" pitchFamily="18" charset="0"/>
              </a:rPr>
              <a:t>Existující závazek</a:t>
            </a:r>
            <a:r>
              <a:rPr lang="cs-CZ" sz="2000" dirty="0" smtClean="0">
                <a:latin typeface="Garamond" panose="02020404030301010803" pitchFamily="18" charset="0"/>
              </a:rPr>
              <a:t> - </a:t>
            </a:r>
            <a:r>
              <a:rPr lang="cs-CZ" sz="2000" dirty="0" err="1" smtClean="0">
                <a:latin typeface="Garamond" panose="02020404030301010803" pitchFamily="18" charset="0"/>
              </a:rPr>
              <a:t>závazek</a:t>
            </a:r>
            <a:r>
              <a:rPr lang="cs-CZ" sz="2000" dirty="0" smtClean="0">
                <a:latin typeface="Garamond" panose="02020404030301010803" pitchFamily="18" charset="0"/>
              </a:rPr>
              <a:t>, který platně vznikl a dosud nezanikl</a:t>
            </a:r>
          </a:p>
          <a:p>
            <a:r>
              <a:rPr lang="cs-CZ" sz="2000" dirty="0" smtClean="0">
                <a:latin typeface="Garamond" panose="02020404030301010803" pitchFamily="18" charset="0"/>
              </a:rPr>
              <a:t>b) </a:t>
            </a:r>
            <a:r>
              <a:rPr lang="cs-CZ" sz="2000" i="1" dirty="0" smtClean="0">
                <a:latin typeface="Garamond" panose="02020404030301010803" pitchFamily="18" charset="0"/>
              </a:rPr>
              <a:t>Důvod odstoupení</a:t>
            </a:r>
            <a:r>
              <a:rPr lang="cs-CZ" sz="2000" dirty="0" smtClean="0">
                <a:latin typeface="Garamond" panose="02020404030301010803" pitchFamily="18" charset="0"/>
              </a:rPr>
              <a:t> - musí existovat v době odstoupení, tj. v době, kdy odstoupení dojde druhé straně závazku. Odstoupit lze z důvodů </a:t>
            </a:r>
            <a:r>
              <a:rPr lang="cs-CZ" sz="2000" i="1" dirty="0" smtClean="0">
                <a:latin typeface="Garamond" panose="02020404030301010803" pitchFamily="18" charset="0"/>
              </a:rPr>
              <a:t>zákonných</a:t>
            </a:r>
            <a:r>
              <a:rPr lang="cs-CZ" sz="2000" dirty="0" smtClean="0">
                <a:latin typeface="Garamond" panose="02020404030301010803" pitchFamily="18" charset="0"/>
              </a:rPr>
              <a:t> nebo </a:t>
            </a:r>
            <a:r>
              <a:rPr lang="cs-CZ" sz="2000" i="1" dirty="0" smtClean="0">
                <a:latin typeface="Garamond" panose="02020404030301010803" pitchFamily="18" charset="0"/>
              </a:rPr>
              <a:t>smluvních.</a:t>
            </a:r>
          </a:p>
          <a:p>
            <a:r>
              <a:rPr lang="cs-CZ" sz="2000" i="1" dirty="0" smtClean="0">
                <a:latin typeface="Garamond" panose="02020404030301010803" pitchFamily="18" charset="0"/>
              </a:rPr>
              <a:t>c) Odstoupení oprávněné strany</a:t>
            </a:r>
          </a:p>
          <a:p>
            <a:r>
              <a:rPr lang="cs-CZ" sz="2000" i="1" dirty="0" smtClean="0">
                <a:latin typeface="Garamond" panose="02020404030301010803" pitchFamily="18" charset="0"/>
              </a:rPr>
              <a:t>- </a:t>
            </a:r>
            <a:r>
              <a:rPr lang="x-none" sz="2000" smtClean="0">
                <a:latin typeface="Garamond" panose="02020404030301010803" pitchFamily="18" charset="0"/>
              </a:rPr>
              <a:t>jednostrann</a:t>
            </a:r>
            <a:r>
              <a:rPr lang="cs-CZ" sz="2000" dirty="0" smtClean="0">
                <a:latin typeface="Garamond" panose="02020404030301010803" pitchFamily="18" charset="0"/>
              </a:rPr>
              <a:t>é </a:t>
            </a:r>
            <a:r>
              <a:rPr lang="x-none" sz="2000" smtClean="0">
                <a:latin typeface="Garamond" panose="02020404030301010803" pitchFamily="18" charset="0"/>
              </a:rPr>
              <a:t>adresova</a:t>
            </a:r>
            <a:r>
              <a:rPr lang="cs-CZ" sz="2000" dirty="0" err="1" smtClean="0">
                <a:latin typeface="Garamond" panose="02020404030301010803" pitchFamily="18" charset="0"/>
              </a:rPr>
              <a:t>né</a:t>
            </a:r>
            <a:r>
              <a:rPr lang="cs-CZ" sz="2000" dirty="0" smtClean="0">
                <a:latin typeface="Garamond" panose="02020404030301010803" pitchFamily="18" charset="0"/>
              </a:rPr>
              <a:t> </a:t>
            </a:r>
            <a:r>
              <a:rPr lang="x-none" sz="2000" smtClean="0">
                <a:latin typeface="Garamond" panose="02020404030301010803" pitchFamily="18" charset="0"/>
              </a:rPr>
              <a:t>právní jednání </a:t>
            </a:r>
            <a:endParaRPr lang="cs-CZ" sz="2000" dirty="0" smtClean="0">
              <a:latin typeface="Garamond" panose="02020404030301010803" pitchFamily="18" charset="0"/>
            </a:endParaRPr>
          </a:p>
          <a:p>
            <a:r>
              <a:rPr lang="cs-CZ" sz="2000" dirty="0" smtClean="0">
                <a:latin typeface="Garamond" panose="02020404030301010803" pitchFamily="18" charset="0"/>
              </a:rPr>
              <a:t>- vyvolává účinky dojitím druhé straně</a:t>
            </a:r>
          </a:p>
          <a:p>
            <a:r>
              <a:rPr lang="cs-CZ" sz="2000" dirty="0" smtClean="0">
                <a:latin typeface="Garamond" panose="02020404030301010803" pitchFamily="18" charset="0"/>
              </a:rPr>
              <a:t>- sporné je, zda musí být v odstoupení uveden konkrétní důvod odstoupení (většinový názor směřuje k závěru, že to nutné není)</a:t>
            </a:r>
          </a:p>
          <a:p>
            <a:r>
              <a:rPr lang="cs-CZ" sz="2000" dirty="0" smtClean="0">
                <a:latin typeface="Garamond" panose="02020404030301010803" pitchFamily="18" charset="0"/>
              </a:rPr>
              <a:t>- právo odstoupit se promlčuje (NS 30 </a:t>
            </a:r>
            <a:r>
              <a:rPr lang="cs-CZ" sz="2000" dirty="0" err="1" smtClean="0">
                <a:latin typeface="Garamond" panose="02020404030301010803" pitchFamily="18" charset="0"/>
              </a:rPr>
              <a:t>Cdo</a:t>
            </a:r>
            <a:r>
              <a:rPr lang="cs-CZ" sz="2000" dirty="0" smtClean="0">
                <a:latin typeface="Garamond" panose="02020404030301010803" pitchFamily="18" charset="0"/>
              </a:rPr>
              <a:t> 2047/2006)</a:t>
            </a:r>
          </a:p>
          <a:p>
            <a:endParaRPr lang="cs-CZ" sz="20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20740" y="814038"/>
            <a:ext cx="8082321" cy="5408341"/>
          </a:xfrm>
        </p:spPr>
        <p:txBody>
          <a:bodyPr/>
          <a:lstStyle/>
          <a:p>
            <a:r>
              <a:rPr lang="cs-CZ" sz="2000" b="1" dirty="0">
                <a:latin typeface="Garamond" panose="02020404030301010803" pitchFamily="18" charset="0"/>
              </a:rPr>
              <a:t>Zákonné důvody odstoupení</a:t>
            </a:r>
            <a:r>
              <a:rPr lang="cs-CZ" sz="2000" dirty="0">
                <a:latin typeface="Garamond" panose="02020404030301010803" pitchFamily="18" charset="0"/>
              </a:rPr>
              <a:t>:</a:t>
            </a:r>
          </a:p>
          <a:p>
            <a:r>
              <a:rPr lang="cs-CZ" sz="2000" b="1" dirty="0" smtClean="0">
                <a:latin typeface="Garamond" panose="02020404030301010803" pitchFamily="18" charset="0"/>
              </a:rPr>
              <a:t>1) </a:t>
            </a:r>
            <a:r>
              <a:rPr lang="cs-CZ" sz="2000" b="1" dirty="0">
                <a:latin typeface="Garamond" panose="02020404030301010803" pitchFamily="18" charset="0"/>
              </a:rPr>
              <a:t>O</a:t>
            </a:r>
            <a:r>
              <a:rPr lang="cs-CZ" sz="2000" b="1" dirty="0" smtClean="0">
                <a:latin typeface="Garamond" panose="02020404030301010803" pitchFamily="18" charset="0"/>
              </a:rPr>
              <a:t>becná </a:t>
            </a:r>
            <a:r>
              <a:rPr lang="cs-CZ" sz="2000" b="1" dirty="0">
                <a:latin typeface="Garamond" panose="02020404030301010803" pitchFamily="18" charset="0"/>
              </a:rPr>
              <a:t>úprava</a:t>
            </a:r>
            <a:r>
              <a:rPr lang="cs-CZ" sz="2000" dirty="0">
                <a:latin typeface="Garamond" panose="02020404030301010803" pitchFamily="18" charset="0"/>
              </a:rPr>
              <a:t> (§ 2002</a:t>
            </a:r>
            <a:r>
              <a:rPr lang="cs-CZ" sz="2000" dirty="0" smtClean="0">
                <a:latin typeface="Garamond" panose="02020404030301010803" pitchFamily="18" charset="0"/>
              </a:rPr>
              <a:t>)</a:t>
            </a:r>
          </a:p>
          <a:p>
            <a:pPr>
              <a:spcBef>
                <a:spcPts val="600"/>
              </a:spcBef>
            </a:pPr>
            <a:r>
              <a:rPr lang="cs-CZ" sz="2000" b="1" i="1" dirty="0" smtClean="0">
                <a:latin typeface="Garamond" panose="02020404030301010803" pitchFamily="18" charset="0"/>
              </a:rPr>
              <a:t>P</a:t>
            </a:r>
            <a:r>
              <a:rPr lang="cs-CZ" sz="2000" b="1" i="1" dirty="0" smtClean="0">
                <a:latin typeface="Garamond" panose="02020404030301010803" pitchFamily="18" charset="0"/>
              </a:rPr>
              <a:t>odstatné </a:t>
            </a:r>
            <a:r>
              <a:rPr lang="cs-CZ" sz="2000" b="1" i="1" dirty="0">
                <a:latin typeface="Garamond" panose="02020404030301010803" pitchFamily="18" charset="0"/>
              </a:rPr>
              <a:t>porušení </a:t>
            </a:r>
            <a:r>
              <a:rPr lang="cs-CZ" sz="2000" b="1" i="1" dirty="0" smtClean="0">
                <a:latin typeface="Garamond" panose="02020404030301010803" pitchFamily="18" charset="0"/>
              </a:rPr>
              <a:t>smlouvy </a:t>
            </a:r>
            <a:r>
              <a:rPr lang="cs-CZ" sz="2000" dirty="0" smtClean="0">
                <a:latin typeface="Garamond" panose="02020404030301010803" pitchFamily="18" charset="0"/>
              </a:rPr>
              <a:t>- takové </a:t>
            </a:r>
            <a:r>
              <a:rPr lang="cs-CZ" sz="2000" dirty="0" smtClean="0">
                <a:latin typeface="Garamond" panose="02020404030301010803" pitchFamily="18" charset="0"/>
              </a:rPr>
              <a:t>porušení povinnosti, o němž strana porušující smlouvu </a:t>
            </a:r>
            <a:r>
              <a:rPr lang="cs-CZ" sz="2000" i="1" dirty="0" smtClean="0">
                <a:latin typeface="Garamond" panose="02020404030301010803" pitchFamily="18" charset="0"/>
              </a:rPr>
              <a:t>již při uzavření </a:t>
            </a:r>
            <a:r>
              <a:rPr lang="cs-CZ" sz="2000" i="1" dirty="0" smtClean="0">
                <a:latin typeface="Garamond" panose="02020404030301010803" pitchFamily="18" charset="0"/>
              </a:rPr>
              <a:t>smlouvy </a:t>
            </a:r>
            <a:r>
              <a:rPr lang="cs-CZ" sz="2000" dirty="0" smtClean="0">
                <a:latin typeface="Garamond" panose="02020404030301010803" pitchFamily="18" charset="0"/>
              </a:rPr>
              <a:t>(tedy ne až v době porušení) </a:t>
            </a:r>
            <a:r>
              <a:rPr lang="cs-CZ" sz="2000" dirty="0" smtClean="0">
                <a:latin typeface="Garamond" panose="02020404030301010803" pitchFamily="18" charset="0"/>
              </a:rPr>
              <a:t>věděla nebo musela vědět, že by druhá strana </a:t>
            </a:r>
            <a:r>
              <a:rPr lang="cs-CZ" sz="2000" i="1" dirty="0" smtClean="0">
                <a:latin typeface="Garamond" panose="02020404030301010803" pitchFamily="18" charset="0"/>
              </a:rPr>
              <a:t>smlouvu neuzavřela</a:t>
            </a:r>
            <a:r>
              <a:rPr lang="cs-CZ" sz="2000" dirty="0" smtClean="0">
                <a:latin typeface="Garamond" panose="02020404030301010803" pitchFamily="18" charset="0"/>
              </a:rPr>
              <a:t>, pokud by toto porušení </a:t>
            </a:r>
            <a:r>
              <a:rPr lang="cs-CZ" sz="2000" dirty="0" smtClean="0">
                <a:latin typeface="Garamond" panose="02020404030301010803" pitchFamily="18" charset="0"/>
              </a:rPr>
              <a:t>předvídala (tedy, že se plnění tak odlišuje, nebo je tak opožděné, oproti tomu, co bylo sjednáno, že by na něm druhá strana neměla zájem)</a:t>
            </a:r>
            <a:endParaRPr lang="cs-CZ" sz="2000" dirty="0">
              <a:latin typeface="Garamond" panose="02020404030301010803" pitchFamily="18" charset="0"/>
            </a:endParaRPr>
          </a:p>
          <a:p>
            <a:pPr>
              <a:spcBef>
                <a:spcPts val="600"/>
              </a:spcBef>
            </a:pPr>
            <a:r>
              <a:rPr lang="cs-CZ" sz="2000" dirty="0" smtClean="0">
                <a:latin typeface="Garamond" panose="02020404030301010803" pitchFamily="18" charset="0"/>
              </a:rPr>
              <a:t>- nepodstatné porušení zde není důvodem pro odstoupení</a:t>
            </a:r>
          </a:p>
          <a:p>
            <a:pPr>
              <a:spcBef>
                <a:spcPts val="600"/>
              </a:spcBef>
            </a:pPr>
            <a:r>
              <a:rPr lang="cs-CZ" sz="2000" dirty="0" smtClean="0">
                <a:latin typeface="Garamond" panose="02020404030301010803" pitchFamily="18" charset="0"/>
              </a:rPr>
              <a:t>- je třeba odstoupit </a:t>
            </a:r>
            <a:r>
              <a:rPr lang="cs-CZ" sz="2000" i="1" dirty="0" smtClean="0">
                <a:latin typeface="Garamond" panose="02020404030301010803" pitchFamily="18" charset="0"/>
              </a:rPr>
              <a:t>bez </a:t>
            </a:r>
            <a:r>
              <a:rPr lang="cs-CZ" sz="2000" i="1" dirty="0">
                <a:latin typeface="Garamond" panose="02020404030301010803" pitchFamily="18" charset="0"/>
              </a:rPr>
              <a:t>zbytečného </a:t>
            </a:r>
            <a:r>
              <a:rPr lang="cs-CZ" sz="2000" i="1" dirty="0" smtClean="0">
                <a:latin typeface="Garamond" panose="02020404030301010803" pitchFamily="18" charset="0"/>
              </a:rPr>
              <a:t>odkladu</a:t>
            </a:r>
          </a:p>
          <a:p>
            <a:pPr>
              <a:spcBef>
                <a:spcPts val="600"/>
              </a:spcBef>
            </a:pPr>
            <a:r>
              <a:rPr lang="cs-CZ" sz="2000" b="1" i="1" dirty="0" smtClean="0">
                <a:latin typeface="Garamond" panose="02020404030301010803" pitchFamily="18" charset="0"/>
              </a:rPr>
              <a:t>P</a:t>
            </a:r>
            <a:r>
              <a:rPr lang="cs-CZ" sz="2000" b="1" i="1" dirty="0" smtClean="0">
                <a:latin typeface="Garamond" panose="02020404030301010803" pitchFamily="18" charset="0"/>
              </a:rPr>
              <a:t>ředběžné </a:t>
            </a:r>
            <a:r>
              <a:rPr lang="cs-CZ" sz="2000" b="1" i="1" dirty="0">
                <a:latin typeface="Garamond" panose="02020404030301010803" pitchFamily="18" charset="0"/>
              </a:rPr>
              <a:t>odstoupení</a:t>
            </a:r>
            <a:r>
              <a:rPr lang="cs-CZ" sz="2000" b="1" dirty="0">
                <a:latin typeface="Garamond" panose="02020404030301010803" pitchFamily="18" charset="0"/>
              </a:rPr>
              <a:t> </a:t>
            </a:r>
            <a:r>
              <a:rPr lang="cs-CZ" sz="2000" dirty="0" smtClean="0">
                <a:latin typeface="Garamond" panose="02020404030301010803" pitchFamily="18" charset="0"/>
              </a:rPr>
              <a:t>(§ </a:t>
            </a:r>
            <a:r>
              <a:rPr lang="cs-CZ" sz="2000" dirty="0">
                <a:latin typeface="Garamond" panose="02020404030301010803" pitchFamily="18" charset="0"/>
              </a:rPr>
              <a:t>2002 odst. </a:t>
            </a:r>
            <a:r>
              <a:rPr lang="cs-CZ" sz="2000" dirty="0" smtClean="0">
                <a:latin typeface="Garamond" panose="02020404030301010803" pitchFamily="18" charset="0"/>
              </a:rPr>
              <a:t>2) – odstoupit lze již tehdy</a:t>
            </a:r>
            <a:r>
              <a:rPr lang="cs-CZ" sz="2000" dirty="0" smtClean="0">
                <a:latin typeface="Garamond" panose="02020404030301010803" pitchFamily="18" charset="0"/>
              </a:rPr>
              <a:t>, </a:t>
            </a:r>
            <a:r>
              <a:rPr lang="cs-CZ" sz="2000" dirty="0" smtClean="0">
                <a:latin typeface="Garamond" panose="02020404030301010803" pitchFamily="18" charset="0"/>
              </a:rPr>
              <a:t>pokud z </a:t>
            </a:r>
            <a:r>
              <a:rPr lang="cs-CZ" sz="2000" dirty="0" smtClean="0">
                <a:latin typeface="Garamond" panose="02020404030301010803" pitchFamily="18" charset="0"/>
              </a:rPr>
              <a:t>chování druhé </a:t>
            </a:r>
            <a:r>
              <a:rPr lang="cs-CZ" sz="2000" dirty="0" smtClean="0">
                <a:latin typeface="Garamond" panose="02020404030301010803" pitchFamily="18" charset="0"/>
              </a:rPr>
              <a:t>strany </a:t>
            </a:r>
            <a:r>
              <a:rPr lang="cs-CZ" sz="2000" i="1" dirty="0" smtClean="0">
                <a:latin typeface="Garamond" panose="02020404030301010803" pitchFamily="18" charset="0"/>
              </a:rPr>
              <a:t>nepochybně vyplyne</a:t>
            </a:r>
            <a:r>
              <a:rPr lang="cs-CZ" sz="2000" dirty="0" smtClean="0">
                <a:latin typeface="Garamond" panose="02020404030301010803" pitchFamily="18" charset="0"/>
              </a:rPr>
              <a:t>, že poruší smlouvu podstatným </a:t>
            </a:r>
            <a:r>
              <a:rPr lang="cs-CZ" sz="2000" dirty="0" smtClean="0">
                <a:latin typeface="Garamond" panose="02020404030301010803" pitchFamily="18" charset="0"/>
              </a:rPr>
              <a:t>způsobem</a:t>
            </a:r>
          </a:p>
          <a:p>
            <a:pPr>
              <a:spcBef>
                <a:spcPts val="600"/>
              </a:spcBef>
            </a:pPr>
            <a:r>
              <a:rPr lang="cs-CZ" sz="2000" dirty="0" smtClean="0">
                <a:latin typeface="Garamond" panose="02020404030301010803" pitchFamily="18" charset="0"/>
              </a:rPr>
              <a:t>- předpokladem je </a:t>
            </a:r>
            <a:r>
              <a:rPr lang="cs-CZ" sz="2000" i="1" dirty="0" smtClean="0">
                <a:latin typeface="Garamond" panose="02020404030301010803" pitchFamily="18" charset="0"/>
              </a:rPr>
              <a:t>výzva</a:t>
            </a:r>
            <a:r>
              <a:rPr lang="cs-CZ" sz="2000" dirty="0" smtClean="0">
                <a:latin typeface="Garamond" panose="02020404030301010803" pitchFamily="18" charset="0"/>
              </a:rPr>
              <a:t> věřitele (ke splnění či k poskytnutí jistoty)</a:t>
            </a:r>
          </a:p>
          <a:p>
            <a:pPr>
              <a:spcBef>
                <a:spcPts val="600"/>
              </a:spcBef>
            </a:pPr>
            <a:r>
              <a:rPr lang="cs-CZ" sz="2000" dirty="0" smtClean="0">
                <a:latin typeface="Garamond" pitchFamily="18" charset="0"/>
              </a:rPr>
              <a:t>- dlužník nedá jistotu – jistotou se rozumí nejen jistota podle § 2012, ale i jiné opatření</a:t>
            </a:r>
            <a:r>
              <a:rPr lang="cs-CZ" sz="2000" dirty="0" smtClean="0">
                <a:latin typeface="Garamond" pitchFamily="18" charset="0"/>
              </a:rPr>
              <a:t>, v </a:t>
            </a:r>
            <a:r>
              <a:rPr lang="cs-CZ" sz="2000" dirty="0" smtClean="0">
                <a:latin typeface="Garamond" pitchFamily="18" charset="0"/>
              </a:rPr>
              <a:t>jehož důsledku odpadne obava o splnění závazku (např. dlužník prokáže solventnost, připravenost plnit apod.)</a:t>
            </a: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048214"/>
            <a:ext cx="8082321" cy="5207619"/>
          </a:xfrm>
        </p:spPr>
        <p:txBody>
          <a:bodyPr/>
          <a:lstStyle/>
          <a:p>
            <a:r>
              <a:rPr lang="cs-CZ" sz="2000" b="1" dirty="0" smtClean="0">
                <a:latin typeface="Garamond" panose="02020404030301010803" pitchFamily="18" charset="0"/>
              </a:rPr>
              <a:t>2)</a:t>
            </a:r>
            <a:r>
              <a:rPr lang="cs-CZ" sz="2000" dirty="0" smtClean="0">
                <a:latin typeface="Garamond" panose="02020404030301010803" pitchFamily="18" charset="0"/>
              </a:rPr>
              <a:t> </a:t>
            </a:r>
            <a:r>
              <a:rPr lang="cs-CZ" sz="2000" b="1" dirty="0" smtClean="0">
                <a:latin typeface="Garamond" panose="02020404030301010803" pitchFamily="18" charset="0"/>
              </a:rPr>
              <a:t>Porušení </a:t>
            </a:r>
            <a:r>
              <a:rPr lang="cs-CZ" sz="2000" b="1" dirty="0" smtClean="0">
                <a:latin typeface="Garamond" panose="02020404030301010803" pitchFamily="18" charset="0"/>
              </a:rPr>
              <a:t>smlouvy prodlením (§ 1977-1978 </a:t>
            </a:r>
            <a:r>
              <a:rPr lang="cs-CZ" sz="2000" b="1" dirty="0" smtClean="0">
                <a:latin typeface="Garamond" panose="02020404030301010803" pitchFamily="18" charset="0"/>
              </a:rPr>
              <a:t>)</a:t>
            </a:r>
          </a:p>
          <a:p>
            <a:r>
              <a:rPr lang="cs-CZ" sz="2000" dirty="0" smtClean="0">
                <a:latin typeface="Garamond" pitchFamily="18" charset="0"/>
              </a:rPr>
              <a:t>Pro </a:t>
            </a:r>
            <a:r>
              <a:rPr lang="cs-CZ" sz="2000" i="1" dirty="0" smtClean="0">
                <a:latin typeface="Garamond" pitchFamily="18" charset="0"/>
              </a:rPr>
              <a:t>podstatné</a:t>
            </a:r>
            <a:r>
              <a:rPr lang="cs-CZ" sz="2000" dirty="0" smtClean="0">
                <a:latin typeface="Garamond" pitchFamily="18" charset="0"/>
              </a:rPr>
              <a:t> porušení smlouvy – pouze ve lhůtě bez zbytečného odkladu</a:t>
            </a:r>
          </a:p>
          <a:p>
            <a:r>
              <a:rPr lang="cs-CZ" sz="2000" dirty="0" smtClean="0">
                <a:latin typeface="Garamond" pitchFamily="18" charset="0"/>
              </a:rPr>
              <a:t>Pro </a:t>
            </a:r>
            <a:r>
              <a:rPr lang="cs-CZ" sz="2000" i="1" dirty="0" smtClean="0">
                <a:latin typeface="Garamond" pitchFamily="18" charset="0"/>
              </a:rPr>
              <a:t>nepodstatné</a:t>
            </a:r>
            <a:r>
              <a:rPr lang="cs-CZ" sz="2000" dirty="0" smtClean="0">
                <a:latin typeface="Garamond" pitchFamily="18" charset="0"/>
              </a:rPr>
              <a:t> porušení smlouvy </a:t>
            </a:r>
            <a:r>
              <a:rPr lang="cs-CZ" sz="2000" dirty="0" smtClean="0">
                <a:latin typeface="Garamond" pitchFamily="18" charset="0"/>
              </a:rPr>
              <a:t>– pouze, je-li dlužníkovi poskytnuta  dodatečná </a:t>
            </a:r>
            <a:r>
              <a:rPr lang="cs-CZ" sz="2000" i="1" dirty="0" smtClean="0">
                <a:latin typeface="Garamond" pitchFamily="18" charset="0"/>
              </a:rPr>
              <a:t>přiměřená</a:t>
            </a:r>
            <a:r>
              <a:rPr lang="cs-CZ" sz="2000" dirty="0" smtClean="0">
                <a:latin typeface="Garamond" pitchFamily="18" charset="0"/>
              </a:rPr>
              <a:t> lhůta ke splnění (není jasné, zda musí věřitel tuto lhůtu ve výzvě specifikovat, lze soudit, že to spíše nutné není).</a:t>
            </a:r>
          </a:p>
          <a:p>
            <a:r>
              <a:rPr lang="cs-CZ" sz="2000" dirty="0" smtClean="0">
                <a:latin typeface="Garamond" pitchFamily="18" charset="0"/>
              </a:rPr>
              <a:t>- není-li dodatečná lhůta poskytnuta – nemá to vliv na platnost odstoupení, k odstoupení ale dochází až uplynutím lhůty, která by byla přiměřená (§ 1979).</a:t>
            </a:r>
          </a:p>
          <a:p>
            <a:r>
              <a:rPr lang="cs-CZ" sz="2000" b="1" dirty="0" smtClean="0">
                <a:latin typeface="Garamond" pitchFamily="18" charset="0"/>
              </a:rPr>
              <a:t>3) Vadné splnění</a:t>
            </a:r>
            <a:endParaRPr lang="cs-CZ" sz="2000" dirty="0" smtClean="0">
              <a:latin typeface="Garamond" pitchFamily="18" charset="0"/>
            </a:endParaRPr>
          </a:p>
          <a:p>
            <a:r>
              <a:rPr lang="cs-CZ" sz="2000" dirty="0" smtClean="0">
                <a:latin typeface="Garamond" pitchFamily="18" charset="0"/>
              </a:rPr>
              <a:t>- obecně, je-li plněno vadně (nikoli řádně) za úplatu (§ </a:t>
            </a:r>
            <a:r>
              <a:rPr lang="cs-CZ" sz="2000" dirty="0" smtClean="0">
                <a:latin typeface="Garamond" pitchFamily="18" charset="0"/>
              </a:rPr>
              <a:t>1914 odst. 2, § 1923</a:t>
            </a:r>
            <a:r>
              <a:rPr lang="cs-CZ" sz="2000" dirty="0" smtClean="0">
                <a:latin typeface="Garamond" pitchFamily="18" charset="0"/>
              </a:rPr>
              <a:t>) - není zde hledisko podstatného porušení smlouvy, ale to, zda jde o vadu neodstranitelnou bránící řádnému užívání věci</a:t>
            </a:r>
          </a:p>
          <a:p>
            <a:r>
              <a:rPr lang="cs-CZ" sz="2000" dirty="0" smtClean="0">
                <a:latin typeface="Garamond" pitchFamily="18" charset="0"/>
              </a:rPr>
              <a:t>- ve zvláštních případech – např. u kupní smlouvy (§ 2099), u smlouvy o dílo (§ 2615), zde opět hledisko podstatného porušení smlouvy (§ 2106, § 2615 odst. 2)</a:t>
            </a:r>
          </a:p>
          <a:p>
            <a:r>
              <a:rPr lang="cs-CZ" sz="2000" b="1" dirty="0" smtClean="0">
                <a:latin typeface="Garamond" pitchFamily="18" charset="0"/>
              </a:rPr>
              <a:t>4) V dalších případech </a:t>
            </a:r>
            <a:r>
              <a:rPr lang="cs-CZ" sz="2000" dirty="0" smtClean="0">
                <a:latin typeface="Garamond" pitchFamily="18" charset="0"/>
              </a:rPr>
              <a:t>– stanoveny zvláště zákonem (např. § 2394, 2400 ad.) </a:t>
            </a:r>
            <a:endParaRPr lang="cs-CZ" sz="2000" dirty="0" smtClean="0">
              <a:latin typeface="Garamond" pitchFamily="18" charset="0"/>
            </a:endParaRPr>
          </a:p>
          <a:p>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037062"/>
            <a:ext cx="8082321" cy="5163015"/>
          </a:xfrm>
        </p:spPr>
        <p:txBody>
          <a:bodyPr/>
          <a:lstStyle/>
          <a:p>
            <a:pPr lvl="1">
              <a:buNone/>
            </a:pPr>
            <a:r>
              <a:rPr lang="cs-CZ" sz="2000" b="1" dirty="0" smtClean="0">
                <a:latin typeface="Garamond" pitchFamily="18" charset="0"/>
              </a:rPr>
              <a:t>5) Odstoupení bez důvodu</a:t>
            </a:r>
          </a:p>
          <a:p>
            <a:pPr lvl="1">
              <a:buNone/>
            </a:pPr>
            <a:r>
              <a:rPr lang="cs-CZ" sz="2000" dirty="0" smtClean="0">
                <a:latin typeface="Garamond" pitchFamily="18" charset="0"/>
              </a:rPr>
              <a:t>- typické pro spotřebitelské právo</a:t>
            </a:r>
          </a:p>
          <a:p>
            <a:pPr lvl="1">
              <a:buFontTx/>
              <a:buChar char="-"/>
            </a:pPr>
            <a:r>
              <a:rPr lang="cs-CZ" sz="2000" dirty="0" smtClean="0">
                <a:latin typeface="Garamond" pitchFamily="18" charset="0"/>
              </a:rPr>
              <a:t>důvodem pro odstoupení je dát oprávněnému (spotřebiteli) čas na rozmyšlenou („</a:t>
            </a:r>
            <a:r>
              <a:rPr lang="cs-CZ" sz="2000" dirty="0" err="1" smtClean="0">
                <a:latin typeface="Garamond" pitchFamily="18" charset="0"/>
              </a:rPr>
              <a:t>cooling</a:t>
            </a:r>
            <a:r>
              <a:rPr lang="cs-CZ" sz="2000" dirty="0" smtClean="0">
                <a:latin typeface="Garamond" pitchFamily="18" charset="0"/>
              </a:rPr>
              <a:t>-</a:t>
            </a:r>
            <a:r>
              <a:rPr lang="cs-CZ" sz="2000" dirty="0" err="1" smtClean="0">
                <a:latin typeface="Garamond" pitchFamily="18" charset="0"/>
              </a:rPr>
              <a:t>off</a:t>
            </a:r>
            <a:r>
              <a:rPr lang="cs-CZ" sz="2000" dirty="0" smtClean="0">
                <a:latin typeface="Garamond" pitchFamily="18" charset="0"/>
              </a:rPr>
              <a:t>“ period) nebo pro získání dalších informací </a:t>
            </a:r>
          </a:p>
          <a:p>
            <a:pPr lvl="1">
              <a:buFontTx/>
              <a:buChar char="-"/>
            </a:pPr>
            <a:r>
              <a:rPr lang="cs-CZ" sz="2000" dirty="0" smtClean="0">
                <a:latin typeface="Garamond" pitchFamily="18" charset="0"/>
              </a:rPr>
              <a:t>není vázáno na porušení povinnosti druhou stranou</a:t>
            </a:r>
          </a:p>
          <a:p>
            <a:pPr lvl="1">
              <a:buFontTx/>
              <a:buChar char="-"/>
            </a:pPr>
            <a:r>
              <a:rPr lang="cs-CZ" sz="2000" dirty="0" smtClean="0">
                <a:latin typeface="Garamond" pitchFamily="18" charset="0"/>
              </a:rPr>
              <a:t>lhůta pro odstoupení je zachována, pokud spotřebitel v jejím průběhu odešle oznámení o odstoupení (§ 1818)</a:t>
            </a:r>
          </a:p>
          <a:p>
            <a:pPr lvl="1">
              <a:buFontTx/>
              <a:buChar char="-"/>
            </a:pPr>
            <a:r>
              <a:rPr lang="cs-CZ" sz="2000" dirty="0" smtClean="0">
                <a:latin typeface="Garamond" pitchFamily="18" charset="0"/>
              </a:rPr>
              <a:t>např. odstoupení u distančních smluv či smluv uzavíraných mimo obchodní prostory (§ 1829)</a:t>
            </a:r>
          </a:p>
          <a:p>
            <a:pPr lvl="1">
              <a:spcBef>
                <a:spcPts val="1200"/>
              </a:spcBef>
              <a:buNone/>
            </a:pPr>
            <a:r>
              <a:rPr lang="cs-CZ" sz="2000" b="1" dirty="0" smtClean="0">
                <a:latin typeface="Garamond" pitchFamily="18" charset="0"/>
              </a:rPr>
              <a:t>Smluvní důvod</a:t>
            </a:r>
            <a:r>
              <a:rPr lang="cs-CZ" sz="2000" b="1" dirty="0" smtClean="0">
                <a:latin typeface="Garamond" pitchFamily="18" charset="0"/>
              </a:rPr>
              <a:t>y</a:t>
            </a:r>
            <a:r>
              <a:rPr lang="cs-CZ" sz="2000" b="1" dirty="0" smtClean="0">
                <a:latin typeface="Garamond" pitchFamily="18" charset="0"/>
              </a:rPr>
              <a:t> odstoupení</a:t>
            </a:r>
          </a:p>
          <a:p>
            <a:pPr lvl="1">
              <a:buFontTx/>
              <a:buChar char="-"/>
            </a:pPr>
            <a:r>
              <a:rPr lang="cs-CZ" sz="2000" dirty="0" smtClean="0">
                <a:latin typeface="Garamond" pitchFamily="18" charset="0"/>
              </a:rPr>
              <a:t>možnost sjednat důvody pro odstoupení je projevem autonomní vůle účastníků</a:t>
            </a:r>
          </a:p>
          <a:p>
            <a:pPr lvl="1">
              <a:buFontTx/>
              <a:buChar char="-"/>
            </a:pPr>
            <a:r>
              <a:rPr lang="cs-CZ" sz="2000" dirty="0" smtClean="0">
                <a:latin typeface="Garamond" pitchFamily="18" charset="0"/>
              </a:rPr>
              <a:t>obecně nejsou strany v této možnosti omezeny, nemusí jít o sankční důvody</a:t>
            </a:r>
          </a:p>
          <a:p>
            <a:pPr lvl="1">
              <a:buFontTx/>
              <a:buChar char="-"/>
            </a:pPr>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6455" y="791737"/>
            <a:ext cx="8082321" cy="5419492"/>
          </a:xfrm>
        </p:spPr>
        <p:txBody>
          <a:bodyPr/>
          <a:lstStyle/>
          <a:p>
            <a:r>
              <a:rPr lang="cs-CZ" sz="2000" b="1" dirty="0">
                <a:latin typeface="Garamond" panose="02020404030301010803" pitchFamily="18" charset="0"/>
              </a:rPr>
              <a:t>Účinky </a:t>
            </a:r>
            <a:r>
              <a:rPr lang="cs-CZ" sz="2000" b="1" dirty="0" smtClean="0">
                <a:latin typeface="Garamond" panose="02020404030301010803" pitchFamily="18" charset="0"/>
              </a:rPr>
              <a:t>odstoupení (§ 2004)</a:t>
            </a:r>
            <a:endParaRPr lang="cs-CZ" sz="2000" b="1" dirty="0">
              <a:latin typeface="Garamond" panose="02020404030301010803" pitchFamily="18" charset="0"/>
            </a:endParaRPr>
          </a:p>
          <a:p>
            <a:r>
              <a:rPr lang="cs-CZ" sz="2000" dirty="0" smtClean="0">
                <a:latin typeface="Garamond" panose="02020404030301010803" pitchFamily="18" charset="0"/>
              </a:rPr>
              <a:t>1)</a:t>
            </a:r>
            <a:r>
              <a:rPr lang="cs-CZ" sz="2000" dirty="0" smtClean="0">
                <a:latin typeface="Garamond" panose="02020404030301010803" pitchFamily="18" charset="0"/>
              </a:rPr>
              <a:t> S</a:t>
            </a:r>
            <a:r>
              <a:rPr lang="cs-CZ" sz="2000" dirty="0" smtClean="0">
                <a:latin typeface="Garamond" panose="02020404030301010803" pitchFamily="18" charset="0"/>
              </a:rPr>
              <a:t>mlouva (závazkový vztah) se ruší </a:t>
            </a:r>
            <a:r>
              <a:rPr lang="cs-CZ" sz="2000" dirty="0" smtClean="0">
                <a:latin typeface="Garamond" panose="02020404030301010803" pitchFamily="18" charset="0"/>
              </a:rPr>
              <a:t>zásadně </a:t>
            </a:r>
            <a:r>
              <a:rPr lang="cs-CZ" sz="2000" i="1" dirty="0" smtClean="0">
                <a:latin typeface="Garamond" panose="02020404030301010803" pitchFamily="18" charset="0"/>
              </a:rPr>
              <a:t>od </a:t>
            </a:r>
            <a:r>
              <a:rPr lang="cs-CZ" sz="2000" i="1" dirty="0">
                <a:latin typeface="Garamond" panose="02020404030301010803" pitchFamily="18" charset="0"/>
              </a:rPr>
              <a:t>počátku</a:t>
            </a:r>
            <a:r>
              <a:rPr lang="cs-CZ" sz="2000" dirty="0">
                <a:latin typeface="Garamond" panose="02020404030301010803" pitchFamily="18" charset="0"/>
              </a:rPr>
              <a:t> (</a:t>
            </a:r>
            <a:r>
              <a:rPr lang="cs-CZ" sz="2000" i="1" dirty="0">
                <a:latin typeface="Garamond" panose="02020404030301010803" pitchFamily="18" charset="0"/>
              </a:rPr>
              <a:t>ex </a:t>
            </a:r>
            <a:r>
              <a:rPr lang="cs-CZ" sz="2000" i="1" dirty="0" err="1" smtClean="0">
                <a:latin typeface="Garamond" panose="02020404030301010803" pitchFamily="18" charset="0"/>
              </a:rPr>
              <a:t>tunc</a:t>
            </a:r>
            <a:r>
              <a:rPr lang="cs-CZ" sz="2000" dirty="0" smtClean="0">
                <a:latin typeface="Garamond" panose="02020404030301010803" pitchFamily="18" charset="0"/>
              </a:rPr>
              <a:t>)</a:t>
            </a:r>
          </a:p>
          <a:p>
            <a:r>
              <a:rPr lang="cs-CZ" sz="2000" dirty="0" smtClean="0">
                <a:latin typeface="Garamond" panose="02020404030301010803" pitchFamily="18" charset="0"/>
              </a:rPr>
              <a:t>- odpadá </a:t>
            </a:r>
            <a:r>
              <a:rPr lang="cs-CZ" sz="2000" dirty="0">
                <a:latin typeface="Garamond" panose="02020404030301010803" pitchFamily="18" charset="0"/>
              </a:rPr>
              <a:t>právní důvod závazku, strany se vypořádají podle úpravy </a:t>
            </a:r>
            <a:r>
              <a:rPr lang="cs-CZ" sz="2000" dirty="0" smtClean="0">
                <a:latin typeface="Garamond" panose="02020404030301010803" pitchFamily="18" charset="0"/>
              </a:rPr>
              <a:t>bezdůvodného obohacení (§ </a:t>
            </a:r>
            <a:r>
              <a:rPr lang="cs-CZ" sz="2000" dirty="0">
                <a:latin typeface="Garamond" panose="02020404030301010803" pitchFamily="18" charset="0"/>
              </a:rPr>
              <a:t>2991 odst. </a:t>
            </a:r>
            <a:r>
              <a:rPr lang="cs-CZ" sz="2000" dirty="0" smtClean="0">
                <a:latin typeface="Garamond" panose="02020404030301010803" pitchFamily="18" charset="0"/>
              </a:rPr>
              <a:t>2)</a:t>
            </a:r>
          </a:p>
          <a:p>
            <a:r>
              <a:rPr lang="cs-CZ" sz="2000" dirty="0" smtClean="0">
                <a:latin typeface="Garamond" panose="02020404030301010803" pitchFamily="18" charset="0"/>
              </a:rPr>
              <a:t>- mají-li si strany vrátit plnění vzájemně, nastupuje zvláštní úprava promlčení (§ 610 odst. 2 - soud </a:t>
            </a:r>
            <a:r>
              <a:rPr lang="cs-CZ" sz="2000" dirty="0" smtClean="0">
                <a:latin typeface="Garamond" panose="02020404030301010803" pitchFamily="18" charset="0"/>
              </a:rPr>
              <a:t>přihlédne </a:t>
            </a:r>
            <a:r>
              <a:rPr lang="cs-CZ" sz="2000" dirty="0" smtClean="0">
                <a:latin typeface="Garamond" panose="02020404030301010803" pitchFamily="18" charset="0"/>
              </a:rPr>
              <a:t>k </a:t>
            </a:r>
            <a:r>
              <a:rPr lang="cs-CZ" sz="2000" dirty="0" smtClean="0">
                <a:latin typeface="Garamond" panose="02020404030301010803" pitchFamily="18" charset="0"/>
              </a:rPr>
              <a:t>námitce promlčení, jen pokud by promlčení mohla namítnout i druhá </a:t>
            </a:r>
            <a:r>
              <a:rPr lang="cs-CZ" sz="2000" dirty="0" smtClean="0">
                <a:latin typeface="Garamond" panose="02020404030301010803" pitchFamily="18" charset="0"/>
              </a:rPr>
              <a:t>strana</a:t>
            </a:r>
            <a:r>
              <a:rPr lang="cs-CZ" sz="2000" dirty="0" smtClean="0">
                <a:latin typeface="Garamond" panose="02020404030301010803" pitchFamily="18" charset="0"/>
              </a:rPr>
              <a:t>)</a:t>
            </a:r>
            <a:endParaRPr lang="cs-CZ" sz="2000" dirty="0" smtClean="0">
              <a:latin typeface="Garamond" panose="02020404030301010803" pitchFamily="18" charset="0"/>
            </a:endParaRPr>
          </a:p>
          <a:p>
            <a:r>
              <a:rPr lang="cs-CZ" sz="2000" dirty="0" smtClean="0">
                <a:latin typeface="Garamond" panose="02020404030301010803" pitchFamily="18" charset="0"/>
              </a:rPr>
              <a:t>Smlouva se ruší </a:t>
            </a:r>
            <a:r>
              <a:rPr lang="cs-CZ" sz="2000" i="1" dirty="0" smtClean="0">
                <a:latin typeface="Garamond" panose="02020404030301010803" pitchFamily="18" charset="0"/>
              </a:rPr>
              <a:t>od </a:t>
            </a:r>
            <a:r>
              <a:rPr lang="cs-CZ" sz="2000" i="1" dirty="0">
                <a:latin typeface="Garamond" panose="02020404030301010803" pitchFamily="18" charset="0"/>
              </a:rPr>
              <a:t>okamžiku odstoupení</a:t>
            </a:r>
            <a:r>
              <a:rPr lang="cs-CZ" sz="2000" dirty="0">
                <a:latin typeface="Garamond" panose="02020404030301010803" pitchFamily="18" charset="0"/>
              </a:rPr>
              <a:t> (</a:t>
            </a:r>
            <a:r>
              <a:rPr lang="cs-CZ" sz="2000" i="1" dirty="0">
                <a:latin typeface="Garamond" panose="02020404030301010803" pitchFamily="18" charset="0"/>
              </a:rPr>
              <a:t>ex </a:t>
            </a:r>
            <a:r>
              <a:rPr lang="cs-CZ" sz="2000" i="1" dirty="0" err="1" smtClean="0">
                <a:latin typeface="Garamond" panose="02020404030301010803" pitchFamily="18" charset="0"/>
              </a:rPr>
              <a:t>nunc</a:t>
            </a:r>
            <a:r>
              <a:rPr lang="cs-CZ" sz="2000" dirty="0" smtClean="0">
                <a:latin typeface="Garamond" panose="02020404030301010803" pitchFamily="18" charset="0"/>
              </a:rPr>
              <a:t>), bylo-li již plněno a takové plnění má pro věřitele význam.</a:t>
            </a:r>
          </a:p>
          <a:p>
            <a:r>
              <a:rPr lang="cs-CZ" sz="2000" dirty="0" smtClean="0">
                <a:latin typeface="Garamond" panose="02020404030301010803" pitchFamily="18" charset="0"/>
              </a:rPr>
              <a:t>Tak je tomu u částečného </a:t>
            </a:r>
            <a:r>
              <a:rPr lang="cs-CZ" sz="2000" dirty="0">
                <a:latin typeface="Garamond" panose="02020404030301010803" pitchFamily="18" charset="0"/>
              </a:rPr>
              <a:t>plnění, </a:t>
            </a:r>
            <a:r>
              <a:rPr lang="cs-CZ" sz="2000" dirty="0" smtClean="0">
                <a:latin typeface="Garamond" panose="02020404030301010803" pitchFamily="18" charset="0"/>
              </a:rPr>
              <a:t>opakovaného </a:t>
            </a:r>
            <a:r>
              <a:rPr lang="cs-CZ" sz="2000" dirty="0">
                <a:latin typeface="Garamond" panose="02020404030301010803" pitchFamily="18" charset="0"/>
              </a:rPr>
              <a:t>dílčí plnění, </a:t>
            </a:r>
            <a:r>
              <a:rPr lang="cs-CZ" sz="2000" dirty="0" smtClean="0">
                <a:latin typeface="Garamond" panose="02020404030301010803" pitchFamily="18" charset="0"/>
              </a:rPr>
              <a:t>nepřetržité </a:t>
            </a:r>
            <a:r>
              <a:rPr lang="cs-CZ" sz="2000" dirty="0">
                <a:latin typeface="Garamond" panose="02020404030301010803" pitchFamily="18" charset="0"/>
              </a:rPr>
              <a:t>či </a:t>
            </a:r>
            <a:r>
              <a:rPr lang="cs-CZ" sz="2000" dirty="0" smtClean="0">
                <a:latin typeface="Garamond" panose="02020404030301010803" pitchFamily="18" charset="0"/>
              </a:rPr>
              <a:t>opakované </a:t>
            </a:r>
            <a:r>
              <a:rPr lang="cs-CZ" sz="2000" dirty="0">
                <a:latin typeface="Garamond" panose="02020404030301010803" pitchFamily="18" charset="0"/>
              </a:rPr>
              <a:t>činnost (§ 2004 odst. 2 a </a:t>
            </a:r>
            <a:r>
              <a:rPr lang="cs-CZ" sz="2000" dirty="0" smtClean="0">
                <a:latin typeface="Garamond" panose="02020404030301010803" pitchFamily="18" charset="0"/>
              </a:rPr>
              <a:t>3).</a:t>
            </a:r>
            <a:r>
              <a:rPr lang="cs-CZ" sz="2000" dirty="0" smtClean="0">
                <a:latin typeface="Garamond" panose="02020404030301010803" pitchFamily="18" charset="0"/>
              </a:rPr>
              <a:t> </a:t>
            </a:r>
          </a:p>
          <a:p>
            <a:r>
              <a:rPr lang="cs-CZ" sz="2000" dirty="0" smtClean="0">
                <a:latin typeface="Garamond" panose="02020404030301010803" pitchFamily="18" charset="0"/>
              </a:rPr>
              <a:t>2) Zásadně se ruší celý </a:t>
            </a:r>
            <a:r>
              <a:rPr lang="cs-CZ" sz="2000" dirty="0">
                <a:latin typeface="Garamond" panose="02020404030301010803" pitchFamily="18" charset="0"/>
              </a:rPr>
              <a:t>obsah </a:t>
            </a:r>
            <a:r>
              <a:rPr lang="cs-CZ" sz="2000" dirty="0" smtClean="0">
                <a:latin typeface="Garamond" panose="02020404030301010803" pitchFamily="18" charset="0"/>
              </a:rPr>
              <a:t>závazku (§ 2005),</a:t>
            </a:r>
          </a:p>
          <a:p>
            <a:pPr>
              <a:spcBef>
                <a:spcPts val="0"/>
              </a:spcBef>
            </a:pPr>
            <a:r>
              <a:rPr lang="cs-CZ" sz="2000" dirty="0" smtClean="0">
                <a:latin typeface="Garamond" panose="02020404030301010803" pitchFamily="18" charset="0"/>
              </a:rPr>
              <a:t>- </a:t>
            </a:r>
            <a:r>
              <a:rPr lang="cs-CZ" sz="2000" dirty="0" smtClean="0">
                <a:latin typeface="Garamond" panose="02020404030301010803" pitchFamily="18" charset="0"/>
              </a:rPr>
              <a:t>výjimky:</a:t>
            </a:r>
          </a:p>
          <a:p>
            <a:pPr lvl="1">
              <a:spcBef>
                <a:spcPts val="0"/>
              </a:spcBef>
            </a:pPr>
            <a:r>
              <a:rPr lang="cs-CZ" sz="2000" dirty="0" smtClean="0">
                <a:latin typeface="Garamond" panose="02020404030301010803" pitchFamily="18" charset="0"/>
              </a:rPr>
              <a:t>- nejsou </a:t>
            </a:r>
            <a:r>
              <a:rPr lang="cs-CZ" sz="2000" dirty="0">
                <a:latin typeface="Garamond" panose="02020404030301010803" pitchFamily="18" charset="0"/>
              </a:rPr>
              <a:t>dotčena práva třetích osob nabytá v dobré </a:t>
            </a:r>
            <a:r>
              <a:rPr lang="cs-CZ" sz="2000" dirty="0" smtClean="0">
                <a:latin typeface="Garamond" panose="02020404030301010803" pitchFamily="18" charset="0"/>
              </a:rPr>
              <a:t>víře</a:t>
            </a:r>
            <a:endParaRPr lang="cs-CZ" sz="2000" dirty="0">
              <a:latin typeface="Garamond" panose="02020404030301010803" pitchFamily="18" charset="0"/>
            </a:endParaRPr>
          </a:p>
          <a:p>
            <a:pPr lvl="1">
              <a:spcBef>
                <a:spcPts val="0"/>
              </a:spcBef>
            </a:pPr>
            <a:r>
              <a:rPr lang="cs-CZ" sz="2000" dirty="0" smtClean="0">
                <a:latin typeface="Garamond" panose="02020404030301010803" pitchFamily="18" charset="0"/>
              </a:rPr>
              <a:t>- </a:t>
            </a:r>
            <a:r>
              <a:rPr lang="cs-CZ" sz="2000" dirty="0">
                <a:latin typeface="Garamond" panose="02020404030301010803" pitchFamily="18" charset="0"/>
              </a:rPr>
              <a:t>práva, která mají trvat i po ukončení </a:t>
            </a:r>
            <a:r>
              <a:rPr lang="cs-CZ" sz="2000" dirty="0" smtClean="0">
                <a:latin typeface="Garamond" panose="02020404030301010803" pitchFamily="18" charset="0"/>
              </a:rPr>
              <a:t>závazku (právo na náhradu škody, smluvní pokutu, povinnost mlčenlivosti </a:t>
            </a:r>
            <a:r>
              <a:rPr lang="cs-CZ" sz="2000" smtClean="0">
                <a:latin typeface="Garamond" panose="02020404030301010803" pitchFamily="18" charset="0"/>
              </a:rPr>
              <a:t>apod.).</a:t>
            </a:r>
            <a:endParaRPr lang="cs-CZ" sz="2000" dirty="0">
              <a:latin typeface="Garamond" panose="02020404030301010803" pitchFamily="18" charset="0"/>
            </a:endParaRPr>
          </a:p>
          <a:p>
            <a:pPr lvl="1">
              <a:buNone/>
            </a:pPr>
            <a:endParaRPr lang="cs-CZ"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91737"/>
            <a:ext cx="8086635" cy="468351"/>
          </a:xfrm>
        </p:spPr>
        <p:txBody>
          <a:bodyPr/>
          <a:lstStyle/>
          <a:p>
            <a:pPr algn="ctr"/>
            <a:r>
              <a:rPr lang="cs-CZ" dirty="0" smtClean="0"/>
              <a:t>Výpověď</a:t>
            </a:r>
            <a:endParaRPr lang="cs-CZ" dirty="0"/>
          </a:p>
        </p:txBody>
      </p:sp>
      <p:sp>
        <p:nvSpPr>
          <p:cNvPr id="3" name="Zástupný symbol pro obsah 2"/>
          <p:cNvSpPr>
            <a:spLocks noGrp="1"/>
          </p:cNvSpPr>
          <p:nvPr>
            <p:ph idx="1"/>
          </p:nvPr>
        </p:nvSpPr>
        <p:spPr>
          <a:xfrm>
            <a:off x="509589" y="1237785"/>
            <a:ext cx="8082321" cy="5051504"/>
          </a:xfrm>
        </p:spPr>
        <p:txBody>
          <a:bodyPr/>
          <a:lstStyle/>
          <a:p>
            <a:pPr>
              <a:spcBef>
                <a:spcPts val="0"/>
              </a:spcBef>
            </a:pPr>
            <a:r>
              <a:rPr lang="cs-CZ" sz="2000" dirty="0" smtClean="0">
                <a:latin typeface="Garamond" pitchFamily="18" charset="0"/>
              </a:rPr>
              <a:t>Výp</a:t>
            </a:r>
            <a:r>
              <a:rPr lang="cs-CZ" sz="2000" dirty="0" smtClean="0">
                <a:latin typeface="Garamond" pitchFamily="18" charset="0"/>
              </a:rPr>
              <a:t>o</a:t>
            </a:r>
            <a:r>
              <a:rPr lang="cs-CZ" sz="2000" dirty="0" smtClean="0">
                <a:latin typeface="Garamond" pitchFamily="18" charset="0"/>
              </a:rPr>
              <a:t>věď je jednostranné adresované právní jednání, </a:t>
            </a:r>
            <a:r>
              <a:rPr lang="cs-CZ" sz="2000" dirty="0" smtClean="0">
                <a:latin typeface="Garamond" pitchFamily="18" charset="0"/>
              </a:rPr>
              <a:t>kterým dochází k zániku </a:t>
            </a:r>
            <a:r>
              <a:rPr lang="cs-CZ" sz="2000" dirty="0" smtClean="0">
                <a:latin typeface="Garamond" pitchFamily="18" charset="0"/>
              </a:rPr>
              <a:t>závazku (závazkového vztahu).</a:t>
            </a:r>
          </a:p>
          <a:p>
            <a:pPr>
              <a:spcBef>
                <a:spcPts val="0"/>
              </a:spcBef>
            </a:pPr>
            <a:r>
              <a:rPr lang="cs-CZ" sz="2000" dirty="0" smtClean="0">
                <a:latin typeface="Garamond" pitchFamily="18" charset="0"/>
              </a:rPr>
              <a:t>Základní odlišností od odstoupení je, že výpověď působí </a:t>
            </a:r>
            <a:r>
              <a:rPr lang="cs-CZ" sz="2000" i="1" dirty="0" smtClean="0">
                <a:latin typeface="Garamond" pitchFamily="18" charset="0"/>
              </a:rPr>
              <a:t>ex </a:t>
            </a:r>
            <a:r>
              <a:rPr lang="cs-CZ" sz="2000" i="1" dirty="0" err="1" smtClean="0">
                <a:latin typeface="Garamond" pitchFamily="18" charset="0"/>
              </a:rPr>
              <a:t>nunc</a:t>
            </a:r>
            <a:r>
              <a:rPr lang="cs-CZ" sz="2000" dirty="0" smtClean="0">
                <a:latin typeface="Garamond" pitchFamily="18" charset="0"/>
              </a:rPr>
              <a:t>, výpovědí neodpadá právní důvod pro dříve poskytnutá plnění. </a:t>
            </a:r>
          </a:p>
          <a:p>
            <a:pPr>
              <a:spcBef>
                <a:spcPts val="0"/>
              </a:spcBef>
            </a:pPr>
            <a:r>
              <a:rPr lang="cs-CZ" sz="2000" dirty="0" smtClean="0">
                <a:latin typeface="Garamond" pitchFamily="18" charset="0"/>
              </a:rPr>
              <a:t>Závazek zaniká:</a:t>
            </a:r>
          </a:p>
          <a:p>
            <a:pPr>
              <a:spcBef>
                <a:spcPts val="0"/>
              </a:spcBef>
            </a:pPr>
            <a:r>
              <a:rPr lang="cs-CZ" sz="2000" dirty="0" smtClean="0">
                <a:latin typeface="Garamond" pitchFamily="18" charset="0"/>
              </a:rPr>
              <a:t>- </a:t>
            </a:r>
            <a:r>
              <a:rPr lang="cs-CZ" sz="2000" i="1" dirty="0" smtClean="0">
                <a:latin typeface="Garamond" pitchFamily="18" charset="0"/>
              </a:rPr>
              <a:t>uplynutím výpovědní doby</a:t>
            </a:r>
          </a:p>
          <a:p>
            <a:pPr>
              <a:spcBef>
                <a:spcPts val="0"/>
              </a:spcBef>
            </a:pPr>
            <a:r>
              <a:rPr lang="cs-CZ" sz="2000" dirty="0" smtClean="0">
                <a:latin typeface="Garamond" pitchFamily="18" charset="0"/>
              </a:rPr>
              <a:t>- není-li výpovědní doba, pak </a:t>
            </a:r>
            <a:r>
              <a:rPr lang="cs-CZ" sz="2000" i="1" dirty="0" smtClean="0">
                <a:latin typeface="Garamond" pitchFamily="18" charset="0"/>
              </a:rPr>
              <a:t>účinností výpovědi</a:t>
            </a:r>
            <a:r>
              <a:rPr lang="cs-CZ" sz="2000" dirty="0" smtClean="0">
                <a:latin typeface="Garamond" pitchFamily="18" charset="0"/>
              </a:rPr>
              <a:t> (tj. okamžikem, kdy výpověď dojde druhé straně) </a:t>
            </a:r>
          </a:p>
          <a:p>
            <a:pPr>
              <a:spcBef>
                <a:spcPts val="0"/>
              </a:spcBef>
            </a:pPr>
            <a:r>
              <a:rPr lang="cs-CZ" sz="2000" dirty="0" smtClean="0">
                <a:latin typeface="Garamond" pitchFamily="18" charset="0"/>
              </a:rPr>
              <a:t>Vypovědět lze závazky:</a:t>
            </a:r>
          </a:p>
          <a:p>
            <a:pPr>
              <a:spcBef>
                <a:spcPts val="0"/>
              </a:spcBef>
            </a:pPr>
            <a:r>
              <a:rPr lang="cs-CZ" sz="2000" dirty="0" smtClean="0">
                <a:latin typeface="Garamond" pitchFamily="18" charset="0"/>
              </a:rPr>
              <a:t>- na dobu </a:t>
            </a:r>
            <a:r>
              <a:rPr lang="cs-CZ" sz="2000" i="1" dirty="0" smtClean="0">
                <a:latin typeface="Garamond" pitchFamily="18" charset="0"/>
              </a:rPr>
              <a:t>neurčitou </a:t>
            </a:r>
          </a:p>
          <a:p>
            <a:pPr lvl="1">
              <a:spcBef>
                <a:spcPts val="0"/>
              </a:spcBef>
            </a:pPr>
            <a:r>
              <a:rPr lang="cs-CZ" sz="2000" dirty="0" smtClean="0">
                <a:latin typeface="Garamond" pitchFamily="18" charset="0"/>
              </a:rPr>
              <a:t>-</a:t>
            </a:r>
            <a:r>
              <a:rPr lang="cs-CZ" sz="2000" dirty="0" smtClean="0">
                <a:latin typeface="Garamond" pitchFamily="18" charset="0"/>
              </a:rPr>
              <a:t> </a:t>
            </a:r>
            <a:r>
              <a:rPr lang="cs-CZ" sz="2000" dirty="0" smtClean="0">
                <a:latin typeface="Garamond" pitchFamily="18" charset="0"/>
              </a:rPr>
              <a:t>ze zákona </a:t>
            </a:r>
            <a:r>
              <a:rPr lang="cs-CZ" sz="2000" dirty="0" smtClean="0">
                <a:latin typeface="Garamond" pitchFamily="18" charset="0"/>
              </a:rPr>
              <a:t>závazky k </a:t>
            </a:r>
            <a:r>
              <a:rPr lang="cs-CZ" sz="2000" dirty="0" smtClean="0">
                <a:latin typeface="Garamond" pitchFamily="18" charset="0"/>
              </a:rPr>
              <a:t>nepřetržité nebo opakované činnosti, anebo </a:t>
            </a:r>
            <a:r>
              <a:rPr lang="cs-CZ" sz="2000" dirty="0" smtClean="0">
                <a:latin typeface="Garamond" pitchFamily="18" charset="0"/>
              </a:rPr>
              <a:t>ke strpění takové činnosti, ledaže jde o činnost časově neomezenou (§ 1999)</a:t>
            </a:r>
          </a:p>
          <a:p>
            <a:pPr lvl="1">
              <a:spcBef>
                <a:spcPts val="0"/>
              </a:spcBef>
            </a:pPr>
            <a:r>
              <a:rPr lang="cs-CZ" sz="2000" dirty="0" smtClean="0">
                <a:latin typeface="Garamond" pitchFamily="18" charset="0"/>
              </a:rPr>
              <a:t>- výpověď zde nahrazuje zánik uplynutím doby (jinak by takové závazky neměly jak zaniknout)</a:t>
            </a:r>
          </a:p>
          <a:p>
            <a:pPr>
              <a:spcBef>
                <a:spcPts val="0"/>
              </a:spcBef>
            </a:pPr>
            <a:r>
              <a:rPr lang="cs-CZ" sz="2000" dirty="0" smtClean="0">
                <a:latin typeface="Garamond" pitchFamily="18" charset="0"/>
              </a:rPr>
              <a:t>- </a:t>
            </a:r>
            <a:r>
              <a:rPr lang="cs-CZ" sz="2000" dirty="0" smtClean="0">
                <a:latin typeface="Garamond" pitchFamily="18" charset="0"/>
              </a:rPr>
              <a:t>na dobu </a:t>
            </a:r>
            <a:r>
              <a:rPr lang="cs-CZ" sz="2000" i="1" dirty="0" smtClean="0">
                <a:latin typeface="Garamond" pitchFamily="18" charset="0"/>
              </a:rPr>
              <a:t>určitou</a:t>
            </a:r>
            <a:r>
              <a:rPr lang="cs-CZ" sz="2000" dirty="0" smtClean="0">
                <a:latin typeface="Garamond" pitchFamily="18" charset="0"/>
              </a:rPr>
              <a:t> – je-li to sjednáno, ze zákona i závazky na nepřiměřeně dlouhou dobu (§ 2000).</a:t>
            </a:r>
            <a:endParaRPr lang="cs-CZ" sz="2000" dirty="0" smtClean="0">
              <a:latin typeface="Garamond" pitchFamily="18" charset="0"/>
            </a:endParaRPr>
          </a:p>
          <a:p>
            <a:pPr>
              <a:spcBef>
                <a:spcPts val="0"/>
              </a:spcBef>
            </a:pPr>
            <a:endParaRPr lang="cs-CZ" sz="2000" dirty="0">
              <a:latin typeface="Garamond" pitchFamily="18" charset="0"/>
            </a:endParaRPr>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48600"/>
            <a:ext cx="8086635" cy="457201"/>
          </a:xfrm>
        </p:spPr>
        <p:txBody>
          <a:bodyPr/>
          <a:lstStyle/>
          <a:p>
            <a:pPr algn="ctr"/>
            <a:r>
              <a:rPr lang="cs-CZ" dirty="0">
                <a:latin typeface="Garamond" panose="02020404030301010803" pitchFamily="18" charset="0"/>
              </a:rPr>
              <a:t>Zánik dohodou</a:t>
            </a:r>
          </a:p>
        </p:txBody>
      </p:sp>
      <p:sp>
        <p:nvSpPr>
          <p:cNvPr id="3" name="Zástupný symbol pro obsah 2"/>
          <p:cNvSpPr>
            <a:spLocks noGrp="1"/>
          </p:cNvSpPr>
          <p:nvPr>
            <p:ph idx="1"/>
          </p:nvPr>
        </p:nvSpPr>
        <p:spPr>
          <a:xfrm>
            <a:off x="509589" y="1376624"/>
            <a:ext cx="8082321" cy="4461467"/>
          </a:xfrm>
        </p:spPr>
        <p:txBody>
          <a:bodyPr/>
          <a:lstStyle/>
          <a:p>
            <a:r>
              <a:rPr lang="cs-CZ" sz="2200" b="1" dirty="0">
                <a:latin typeface="Garamond" panose="02020404030301010803" pitchFamily="18" charset="0"/>
              </a:rPr>
              <a:t>Dohody, které závazek ruší a nahrazují novým závazkem </a:t>
            </a:r>
          </a:p>
          <a:p>
            <a:r>
              <a:rPr lang="cs-CZ" sz="2000" b="1" dirty="0">
                <a:latin typeface="Garamond" panose="02020404030301010803" pitchFamily="18" charset="0"/>
              </a:rPr>
              <a:t>1) Novace</a:t>
            </a:r>
            <a:r>
              <a:rPr lang="cs-CZ" sz="2000" dirty="0">
                <a:latin typeface="Garamond" panose="02020404030301010803" pitchFamily="18" charset="0"/>
              </a:rPr>
              <a:t> (§ 1902) – viz přednáška „Změna závazků“</a:t>
            </a:r>
          </a:p>
          <a:p>
            <a:r>
              <a:rPr lang="cs-CZ" sz="2000" b="1" dirty="0">
                <a:latin typeface="Garamond" panose="02020404030301010803" pitchFamily="18" charset="0"/>
              </a:rPr>
              <a:t>2) Narovnání</a:t>
            </a:r>
            <a:r>
              <a:rPr lang="cs-CZ" sz="2000" dirty="0">
                <a:latin typeface="Garamond" panose="02020404030301010803" pitchFamily="18" charset="0"/>
              </a:rPr>
              <a:t> (§ 1903) – viz přednáška „Změna závazků“</a:t>
            </a:r>
          </a:p>
          <a:p>
            <a:pPr>
              <a:spcBef>
                <a:spcPts val="1200"/>
              </a:spcBef>
            </a:pPr>
            <a:r>
              <a:rPr lang="cs-CZ" sz="2200" b="1" dirty="0">
                <a:latin typeface="Garamond" panose="02020404030301010803" pitchFamily="18" charset="0"/>
              </a:rPr>
              <a:t>Dohody, které závazek ruší, aniž by současně zakládaly nový závazek </a:t>
            </a:r>
          </a:p>
          <a:p>
            <a:r>
              <a:rPr lang="cs-CZ" sz="2000" b="1" dirty="0">
                <a:latin typeface="Garamond" panose="02020404030301010803" pitchFamily="18" charset="0"/>
              </a:rPr>
              <a:t>3) Dohoda o započtení </a:t>
            </a:r>
            <a:r>
              <a:rPr lang="cs-CZ" sz="2000" dirty="0">
                <a:latin typeface="Garamond" panose="02020404030301010803" pitchFamily="18" charset="0"/>
              </a:rPr>
              <a:t>(§ 1991)</a:t>
            </a:r>
          </a:p>
          <a:p>
            <a:r>
              <a:rPr lang="cs-CZ" sz="2000" dirty="0">
                <a:latin typeface="Garamond" panose="02020404030301010803" pitchFamily="18" charset="0"/>
              </a:rPr>
              <a:t>- viz výše, neuplatní se zde zákazy stanovené pro jednostranné započtení, s výjimkou pohledávek na výživné pro nezletilého, který není plně svéprávný </a:t>
            </a:r>
          </a:p>
          <a:p>
            <a:r>
              <a:rPr lang="cs-CZ" sz="2000" b="1" dirty="0">
                <a:latin typeface="Garamond" panose="02020404030301010803" pitchFamily="18" charset="0"/>
              </a:rPr>
              <a:t>4) Dohoda o zrušení závazku (</a:t>
            </a:r>
            <a:r>
              <a:rPr lang="cs-CZ" sz="2000" b="1" dirty="0" err="1">
                <a:latin typeface="Garamond" panose="02020404030301010803" pitchFamily="18" charset="0"/>
              </a:rPr>
              <a:t>dissoluce</a:t>
            </a:r>
            <a:r>
              <a:rPr lang="cs-CZ" sz="2000" b="1" dirty="0">
                <a:latin typeface="Garamond" panose="02020404030301010803" pitchFamily="18" charset="0"/>
              </a:rPr>
              <a:t>) </a:t>
            </a:r>
            <a:r>
              <a:rPr lang="cs-CZ" sz="2000" dirty="0">
                <a:latin typeface="Garamond" panose="02020404030301010803" pitchFamily="18" charset="0"/>
              </a:rPr>
              <a:t>(§ 1981)</a:t>
            </a:r>
          </a:p>
          <a:p>
            <a:pPr marL="457200" lvl="1" indent="0">
              <a:spcBef>
                <a:spcPts val="0"/>
              </a:spcBef>
              <a:buNone/>
            </a:pPr>
            <a:r>
              <a:rPr lang="cs-CZ" sz="2000" dirty="0">
                <a:latin typeface="Garamond" panose="02020404030301010803" pitchFamily="18" charset="0"/>
              </a:rPr>
              <a:t>- touto dohodou strany ruší své vzájemné závazky (např. u kupní smlouvy současně povinnost převést vlastnické právo k věci i povinnost zaplatit kupní cenu)</a:t>
            </a:r>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93AA9CF7-EA5B-4887-A67A-E4FA5EF3FD4C}"/>
              </a:ext>
            </a:extLst>
          </p:cNvPr>
          <p:cNvSpPr>
            <a:spLocks noGrp="1"/>
          </p:cNvSpPr>
          <p:nvPr>
            <p:ph idx="1"/>
          </p:nvPr>
        </p:nvSpPr>
        <p:spPr>
          <a:xfrm>
            <a:off x="509589" y="802887"/>
            <a:ext cx="8082321" cy="5329625"/>
          </a:xfrm>
        </p:spPr>
        <p:txBody>
          <a:bodyPr/>
          <a:lstStyle/>
          <a:p>
            <a:r>
              <a:rPr lang="cs-CZ" sz="2000" dirty="0">
                <a:latin typeface="Garamond" panose="02020404030301010803" pitchFamily="18" charset="0"/>
              </a:rPr>
              <a:t> </a:t>
            </a:r>
            <a:r>
              <a:rPr lang="cs-CZ" sz="2000" b="1" dirty="0">
                <a:latin typeface="Garamond" panose="02020404030301010803" pitchFamily="18" charset="0"/>
              </a:rPr>
              <a:t>Prominutí dluhu </a:t>
            </a:r>
            <a:r>
              <a:rPr lang="cs-CZ" sz="2000" dirty="0">
                <a:latin typeface="Garamond" panose="02020404030301010803" pitchFamily="18" charset="0"/>
              </a:rPr>
              <a:t>(§ 1995 - § 1997)</a:t>
            </a:r>
          </a:p>
          <a:p>
            <a:pPr lvl="1">
              <a:spcBef>
                <a:spcPts val="0"/>
              </a:spcBef>
            </a:pPr>
            <a:r>
              <a:rPr lang="cs-CZ" sz="2000" dirty="0">
                <a:latin typeface="Garamond" panose="02020404030301010803" pitchFamily="18" charset="0"/>
              </a:rPr>
              <a:t>- i v tomto případě jde o zánik </a:t>
            </a:r>
            <a:r>
              <a:rPr lang="cs-CZ" sz="2000" dirty="0" smtClean="0">
                <a:latin typeface="Garamond" panose="02020404030301010803" pitchFamily="18" charset="0"/>
              </a:rPr>
              <a:t>závazku dohodou </a:t>
            </a:r>
            <a:r>
              <a:rPr lang="cs-CZ" sz="2000" dirty="0">
                <a:latin typeface="Garamond" panose="02020404030301010803" pitchFamily="18" charset="0"/>
              </a:rPr>
              <a:t>(ne jednostranně)</a:t>
            </a:r>
          </a:p>
          <a:p>
            <a:pPr lvl="1">
              <a:spcBef>
                <a:spcPts val="0"/>
              </a:spcBef>
            </a:pPr>
            <a:r>
              <a:rPr lang="cs-CZ" sz="2000" dirty="0">
                <a:latin typeface="Garamond" panose="02020404030301010803" pitchFamily="18" charset="0"/>
              </a:rPr>
              <a:t>- ruší se ale závazek jen jedné strany (např. jenom povinnost zaplatit kupní cenu, povinnost vrátit zápůjčku apod.)</a:t>
            </a:r>
          </a:p>
          <a:p>
            <a:pPr lvl="1">
              <a:spcBef>
                <a:spcPts val="0"/>
              </a:spcBef>
            </a:pPr>
            <a:r>
              <a:rPr lang="cs-CZ" sz="2000" dirty="0">
                <a:latin typeface="Garamond" panose="02020404030301010803" pitchFamily="18" charset="0"/>
              </a:rPr>
              <a:t>Prominutí dluhu je dlužníkovi na prospěch, proto se předpokládá, že bude s uzavřením dohody souhlasit.</a:t>
            </a:r>
          </a:p>
          <a:p>
            <a:pPr lvl="1">
              <a:spcBef>
                <a:spcPts val="0"/>
              </a:spcBef>
            </a:pPr>
            <a:r>
              <a:rPr lang="cs-CZ" sz="2000" dirty="0">
                <a:latin typeface="Garamond" panose="02020404030301010803" pitchFamily="18" charset="0"/>
              </a:rPr>
              <a:t>Zákon proto upravuje zjednodušený způsob sjednání dohody – pokud věřitel dlužníkovi „promine dluh“ (tj. </a:t>
            </a:r>
            <a:r>
              <a:rPr lang="cs-CZ" sz="2000" b="1" dirty="0">
                <a:latin typeface="Garamond" panose="02020404030301010803" pitchFamily="18" charset="0"/>
              </a:rPr>
              <a:t>projeví vůli dluh prominout</a:t>
            </a:r>
            <a:r>
              <a:rPr lang="cs-CZ" sz="2000" dirty="0">
                <a:latin typeface="Garamond" panose="02020404030301010803" pitchFamily="18" charset="0"/>
              </a:rPr>
              <a:t>), nastupuje </a:t>
            </a:r>
            <a:r>
              <a:rPr lang="cs-CZ" sz="2000" i="1" dirty="0">
                <a:latin typeface="Garamond" panose="02020404030301010803" pitchFamily="18" charset="0"/>
              </a:rPr>
              <a:t>domněnku dlužníkova souhlasu</a:t>
            </a:r>
            <a:r>
              <a:rPr lang="cs-CZ" sz="2000" dirty="0">
                <a:latin typeface="Garamond" panose="02020404030301010803" pitchFamily="18" charset="0"/>
              </a:rPr>
              <a:t> (a uzavření dohody o prominutí dluhu).</a:t>
            </a:r>
          </a:p>
          <a:p>
            <a:pPr lvl="1">
              <a:spcBef>
                <a:spcPts val="0"/>
              </a:spcBef>
            </a:pPr>
            <a:r>
              <a:rPr lang="cs-CZ" sz="2000" dirty="0">
                <a:latin typeface="Garamond" panose="02020404030301010803" pitchFamily="18" charset="0"/>
              </a:rPr>
              <a:t>Domněnka se neuplatní pouze tehdy, pokud dlužník projeví nesouhlas </a:t>
            </a:r>
            <a:r>
              <a:rPr lang="cs-CZ" sz="2000" i="1" dirty="0">
                <a:latin typeface="Garamond" panose="02020404030301010803" pitchFamily="18" charset="0"/>
              </a:rPr>
              <a:t>výslovně</a:t>
            </a:r>
            <a:r>
              <a:rPr lang="cs-CZ" sz="2000" dirty="0">
                <a:latin typeface="Garamond" panose="02020404030301010803" pitchFamily="18" charset="0"/>
              </a:rPr>
              <a:t> nebo tím, že </a:t>
            </a:r>
            <a:r>
              <a:rPr lang="cs-CZ" sz="2000" i="1" dirty="0">
                <a:latin typeface="Garamond" panose="02020404030301010803" pitchFamily="18" charset="0"/>
              </a:rPr>
              <a:t>poskytne</a:t>
            </a:r>
            <a:r>
              <a:rPr lang="cs-CZ" sz="2000" dirty="0">
                <a:latin typeface="Garamond" panose="02020404030301010803" pitchFamily="18" charset="0"/>
              </a:rPr>
              <a:t> věřiteli dlužné </a:t>
            </a:r>
            <a:r>
              <a:rPr lang="cs-CZ" sz="2000" i="1" dirty="0">
                <a:latin typeface="Garamond" panose="02020404030301010803" pitchFamily="18" charset="0"/>
              </a:rPr>
              <a:t>plnění</a:t>
            </a:r>
            <a:r>
              <a:rPr lang="cs-CZ" sz="2000" dirty="0">
                <a:latin typeface="Garamond" panose="02020404030301010803" pitchFamily="18" charset="0"/>
              </a:rPr>
              <a:t>, to vše bez zbytečného odkladu</a:t>
            </a:r>
          </a:p>
          <a:p>
            <a:pPr lvl="1">
              <a:spcBef>
                <a:spcPts val="0"/>
              </a:spcBef>
            </a:pPr>
            <a:r>
              <a:rPr lang="cs-CZ" sz="2000" dirty="0">
                <a:latin typeface="Garamond" panose="02020404030301010803" pitchFamily="18" charset="0"/>
              </a:rPr>
              <a:t>K uzavření dohody může dojít i tak, že věřitel </a:t>
            </a:r>
            <a:r>
              <a:rPr lang="cs-CZ" sz="2000" b="1" dirty="0">
                <a:latin typeface="Garamond" panose="02020404030301010803" pitchFamily="18" charset="0"/>
              </a:rPr>
              <a:t>vydá dlužníku kvitanci nebo mu vrátí dlužní </a:t>
            </a:r>
            <a:r>
              <a:rPr lang="cs-CZ" sz="2000" b="1" dirty="0" smtClean="0">
                <a:latin typeface="Garamond" panose="02020404030301010803" pitchFamily="18" charset="0"/>
              </a:rPr>
              <a:t>úpis </a:t>
            </a:r>
            <a:r>
              <a:rPr lang="cs-CZ" sz="2000" dirty="0" smtClean="0">
                <a:latin typeface="Garamond" panose="02020404030301010803" pitchFamily="18" charset="0"/>
              </a:rPr>
              <a:t>(tj. listiny, které standardně </a:t>
            </a:r>
            <a:r>
              <a:rPr lang="cs-CZ" sz="2000" dirty="0" smtClean="0">
                <a:latin typeface="Garamond" pitchFamily="18" charset="0"/>
              </a:rPr>
              <a:t>potvrzují </a:t>
            </a:r>
            <a:r>
              <a:rPr lang="cs-CZ" sz="2000" dirty="0" smtClean="0">
                <a:latin typeface="Garamond" pitchFamily="18" charset="0"/>
              </a:rPr>
              <a:t>splnění </a:t>
            </a:r>
            <a:r>
              <a:rPr lang="cs-CZ" sz="2000" dirty="0" smtClean="0">
                <a:latin typeface="Garamond" pitchFamily="18" charset="0"/>
              </a:rPr>
              <a:t>dluhu)</a:t>
            </a:r>
            <a:r>
              <a:rPr lang="cs-CZ" sz="2000" dirty="0" smtClean="0">
                <a:latin typeface="Garamond" panose="02020404030301010803" pitchFamily="18" charset="0"/>
              </a:rPr>
              <a:t>, </a:t>
            </a:r>
            <a:r>
              <a:rPr lang="cs-CZ" sz="2000" dirty="0">
                <a:latin typeface="Garamond" panose="02020404030301010803" pitchFamily="18" charset="0"/>
              </a:rPr>
              <a:t>aniž </a:t>
            </a:r>
            <a:r>
              <a:rPr lang="cs-CZ" sz="2000" dirty="0" smtClean="0">
                <a:latin typeface="Garamond" panose="02020404030301010803" pitchFamily="18" charset="0"/>
              </a:rPr>
              <a:t>dlužník dluh </a:t>
            </a:r>
            <a:r>
              <a:rPr lang="cs-CZ" sz="2000" dirty="0">
                <a:latin typeface="Garamond" panose="02020404030301010803" pitchFamily="18" charset="0"/>
              </a:rPr>
              <a:t>splnil – i zde nastupuje stejná domněnka souhlasu a možnosti vyjádření nesouhlasu dlužníkem.</a:t>
            </a:r>
          </a:p>
          <a:p>
            <a:endParaRPr lang="cs-CZ" dirty="0"/>
          </a:p>
        </p:txBody>
      </p:sp>
      <p:sp>
        <p:nvSpPr>
          <p:cNvPr id="4" name="Zástupný symbol pro zápatí 3">
            <a:extLst>
              <a:ext uri="{FF2B5EF4-FFF2-40B4-BE49-F238E27FC236}">
                <a16:creationId xmlns:a16="http://schemas.microsoft.com/office/drawing/2014/main" xmlns="" id="{F8D7DEF8-A672-43CA-99B8-936BF78C3B89}"/>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a:extLst>
              <a:ext uri="{FF2B5EF4-FFF2-40B4-BE49-F238E27FC236}">
                <a16:creationId xmlns:a16="http://schemas.microsoft.com/office/drawing/2014/main" xmlns="" id="{6C1B1B0F-9549-45C0-B679-B76D54D3CD42}"/>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xmlns="" val="695016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43149"/>
            <a:ext cx="8086635" cy="558140"/>
          </a:xfrm>
        </p:spPr>
        <p:txBody>
          <a:bodyPr/>
          <a:lstStyle/>
          <a:p>
            <a:pPr algn="ctr"/>
            <a:r>
              <a:rPr lang="cs-CZ" sz="2800" dirty="0">
                <a:latin typeface="Garamond" panose="02020404030301010803" pitchFamily="18" charset="0"/>
              </a:rPr>
              <a:t>Zánik závazků</a:t>
            </a:r>
          </a:p>
        </p:txBody>
      </p:sp>
      <p:sp>
        <p:nvSpPr>
          <p:cNvPr id="3" name="Zástupný symbol pro obsah 2"/>
          <p:cNvSpPr>
            <a:spLocks noGrp="1"/>
          </p:cNvSpPr>
          <p:nvPr>
            <p:ph idx="1"/>
          </p:nvPr>
        </p:nvSpPr>
        <p:spPr>
          <a:xfrm>
            <a:off x="509589" y="1496291"/>
            <a:ext cx="8082321" cy="4892634"/>
          </a:xfrm>
        </p:spPr>
        <p:txBody>
          <a:bodyPr/>
          <a:lstStyle/>
          <a:p>
            <a:r>
              <a:rPr lang="cs-CZ" sz="2200" b="1" dirty="0">
                <a:latin typeface="Garamond" panose="02020404030301010803" pitchFamily="18" charset="0"/>
              </a:rPr>
              <a:t>1) Jednostranným jednáním:</a:t>
            </a:r>
            <a:endParaRPr lang="cs-CZ" sz="2200" dirty="0">
              <a:latin typeface="Garamond" panose="02020404030301010803" pitchFamily="18" charset="0"/>
            </a:endParaRPr>
          </a:p>
          <a:p>
            <a:r>
              <a:rPr lang="cs-CZ" sz="2000" dirty="0">
                <a:latin typeface="Garamond" panose="02020404030301010803" pitchFamily="18" charset="0"/>
              </a:rPr>
              <a:t>- splnění (§ 1908 - § 1967)</a:t>
            </a:r>
          </a:p>
          <a:p>
            <a:r>
              <a:rPr lang="cs-CZ" sz="2000" dirty="0">
                <a:latin typeface="Garamond" panose="02020404030301010803" pitchFamily="18" charset="0"/>
              </a:rPr>
              <a:t>- náhradní splnění (§ 1953)</a:t>
            </a:r>
          </a:p>
          <a:p>
            <a:r>
              <a:rPr lang="cs-CZ" sz="2000" dirty="0">
                <a:latin typeface="Garamond" panose="02020404030301010803" pitchFamily="18" charset="0"/>
              </a:rPr>
              <a:t>- odstoupení od smlouvy (§ 1977 - § 1979 a § 2002 - § 2005)</a:t>
            </a:r>
          </a:p>
          <a:p>
            <a:r>
              <a:rPr lang="cs-CZ" sz="2000" dirty="0">
                <a:latin typeface="Garamond" panose="02020404030301010803" pitchFamily="18" charset="0"/>
              </a:rPr>
              <a:t>- zaplacení odstupného (§ 1992)</a:t>
            </a:r>
          </a:p>
          <a:p>
            <a:r>
              <a:rPr lang="cs-CZ" sz="2000" dirty="0">
                <a:latin typeface="Garamond" panose="02020404030301010803" pitchFamily="18" charset="0"/>
              </a:rPr>
              <a:t>- výpověď (§ 1998 - § 2000)</a:t>
            </a:r>
          </a:p>
          <a:p>
            <a:r>
              <a:rPr lang="cs-CZ" sz="2000" dirty="0">
                <a:latin typeface="Garamond" panose="02020404030301010803" pitchFamily="18" charset="0"/>
              </a:rPr>
              <a:t>- započtení (§ 1982 - § 1990) </a:t>
            </a:r>
          </a:p>
          <a:p>
            <a:r>
              <a:rPr lang="cs-CZ" sz="2200" b="1" dirty="0">
                <a:latin typeface="Garamond" panose="02020404030301010803" pitchFamily="18" charset="0"/>
              </a:rPr>
              <a:t>2) Dohodou:</a:t>
            </a:r>
            <a:endParaRPr lang="cs-CZ" sz="2200" dirty="0">
              <a:latin typeface="Garamond" panose="02020404030301010803" pitchFamily="18" charset="0"/>
            </a:endParaRPr>
          </a:p>
          <a:p>
            <a:r>
              <a:rPr lang="cs-CZ" sz="2000" dirty="0">
                <a:latin typeface="Garamond" panose="02020404030301010803" pitchFamily="18" charset="0"/>
              </a:rPr>
              <a:t>- novace (§ 1902)</a:t>
            </a:r>
          </a:p>
          <a:p>
            <a:r>
              <a:rPr lang="cs-CZ" sz="2000" dirty="0">
                <a:latin typeface="Garamond" panose="02020404030301010803" pitchFamily="18" charset="0"/>
              </a:rPr>
              <a:t>- narovnání (§ 1903)</a:t>
            </a:r>
          </a:p>
          <a:p>
            <a:r>
              <a:rPr lang="cs-CZ" sz="2000" dirty="0">
                <a:latin typeface="Garamond" panose="02020404030301010803" pitchFamily="18" charset="0"/>
              </a:rPr>
              <a:t>- zrušení závazku (§ 1981)</a:t>
            </a:r>
          </a:p>
          <a:p>
            <a:r>
              <a:rPr lang="cs-CZ" sz="2000" dirty="0">
                <a:latin typeface="Garamond" panose="02020404030301010803" pitchFamily="18" charset="0"/>
              </a:rPr>
              <a:t>- prominutí dluhu (§ 1995 - § 1997)</a:t>
            </a:r>
          </a:p>
          <a:p>
            <a:r>
              <a:rPr lang="cs-CZ" sz="2000" dirty="0">
                <a:latin typeface="Garamond" panose="02020404030301010803" pitchFamily="18" charset="0"/>
              </a:rPr>
              <a:t>- započtení (§ 1991)</a:t>
            </a:r>
          </a:p>
          <a:p>
            <a:endParaRPr lang="cs-CZ" sz="2000" dirty="0">
              <a:latin typeface="Garamond" panose="02020404030301010803" pitchFamily="18" charset="0"/>
            </a:endParaRPr>
          </a:p>
          <a:p>
            <a:endParaRPr lang="cs-CZ"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91737"/>
            <a:ext cx="8086635" cy="524107"/>
          </a:xfrm>
        </p:spPr>
        <p:txBody>
          <a:bodyPr/>
          <a:lstStyle/>
          <a:p>
            <a:pPr algn="ctr"/>
            <a:r>
              <a:rPr lang="cs-CZ" dirty="0">
                <a:latin typeface="Garamond" panose="02020404030301010803" pitchFamily="18" charset="0"/>
              </a:rPr>
              <a:t>Další způsoby zániku závazku</a:t>
            </a:r>
          </a:p>
        </p:txBody>
      </p:sp>
      <p:sp>
        <p:nvSpPr>
          <p:cNvPr id="3" name="Zástupný symbol pro obsah 2"/>
          <p:cNvSpPr>
            <a:spLocks noGrp="1"/>
          </p:cNvSpPr>
          <p:nvPr>
            <p:ph idx="1"/>
          </p:nvPr>
        </p:nvSpPr>
        <p:spPr>
          <a:xfrm>
            <a:off x="509589" y="1449660"/>
            <a:ext cx="8082321" cy="4348240"/>
          </a:xfrm>
        </p:spPr>
        <p:txBody>
          <a:bodyPr/>
          <a:lstStyle/>
          <a:p>
            <a:r>
              <a:rPr lang="cs-CZ" sz="2200" b="1" dirty="0">
                <a:latin typeface="Garamond" panose="02020404030301010803" pitchFamily="18" charset="0"/>
              </a:rPr>
              <a:t>Smrt dlužníka nebo věřitele (§ 2009)</a:t>
            </a:r>
            <a:endParaRPr lang="cs-CZ" sz="2200" dirty="0">
              <a:latin typeface="Garamond" panose="02020404030301010803" pitchFamily="18" charset="0"/>
            </a:endParaRPr>
          </a:p>
          <a:p>
            <a:r>
              <a:rPr lang="cs-CZ" sz="2000" dirty="0">
                <a:latin typeface="Garamond" panose="02020404030301010803" pitchFamily="18" charset="0"/>
              </a:rPr>
              <a:t>Uplatní se jen u člověka (fyzické osoby)</a:t>
            </a:r>
          </a:p>
          <a:p>
            <a:r>
              <a:rPr lang="cs-CZ" sz="2000" dirty="0">
                <a:latin typeface="Garamond" panose="02020404030301010803" pitchFamily="18" charset="0"/>
              </a:rPr>
              <a:t>Zanikají pouze </a:t>
            </a:r>
            <a:r>
              <a:rPr lang="cs-CZ" sz="2000" i="1" dirty="0">
                <a:latin typeface="Garamond" panose="02020404030301010803" pitchFamily="18" charset="0"/>
              </a:rPr>
              <a:t>majetková</a:t>
            </a:r>
            <a:r>
              <a:rPr lang="cs-CZ" sz="2000" dirty="0">
                <a:latin typeface="Garamond" panose="02020404030301010803" pitchFamily="18" charset="0"/>
              </a:rPr>
              <a:t> práva a povinnosti </a:t>
            </a:r>
            <a:r>
              <a:rPr lang="cs-CZ" sz="2000" i="1" dirty="0">
                <a:latin typeface="Garamond" panose="02020404030301010803" pitchFamily="18" charset="0"/>
              </a:rPr>
              <a:t>vázaná na osobu</a:t>
            </a:r>
            <a:r>
              <a:rPr lang="cs-CZ" sz="2000" dirty="0">
                <a:latin typeface="Garamond" panose="02020404030301010803" pitchFamily="18" charset="0"/>
              </a:rPr>
              <a:t>:</a:t>
            </a:r>
          </a:p>
          <a:p>
            <a:r>
              <a:rPr lang="cs-CZ" sz="2000" dirty="0">
                <a:latin typeface="Garamond" panose="02020404030301010803" pitchFamily="18" charset="0"/>
              </a:rPr>
              <a:t>- </a:t>
            </a:r>
            <a:r>
              <a:rPr lang="cs-CZ" sz="2000" i="1" dirty="0">
                <a:latin typeface="Garamond" panose="02020404030301010803" pitchFamily="18" charset="0"/>
              </a:rPr>
              <a:t>dlužníka</a:t>
            </a:r>
            <a:r>
              <a:rPr lang="cs-CZ" sz="2000" dirty="0">
                <a:latin typeface="Garamond" panose="02020404030301010803" pitchFamily="18" charset="0"/>
              </a:rPr>
              <a:t> – povinnosti, u kterých plnění spočívá na zvláštních vlastnostech, schopnostech, odbornosti či kvalifikaci dlužníka, jimiž jiné osoby nedisponují - </a:t>
            </a:r>
            <a:r>
              <a:rPr lang="cs-CZ" sz="2000" i="1" dirty="0">
                <a:latin typeface="Garamond" panose="02020404030301010803" pitchFamily="18" charset="0"/>
              </a:rPr>
              <a:t>věřitele</a:t>
            </a:r>
            <a:r>
              <a:rPr lang="cs-CZ" sz="2000" dirty="0">
                <a:latin typeface="Garamond" panose="02020404030301010803" pitchFamily="18" charset="0"/>
              </a:rPr>
              <a:t> - práva, která mají být splněna pouze věřiteli pro jejich úzký vztah k jeho osobě, kdy plnění osobě odlišné od věřitele ztrácí věcné opodstatnění (typicky právo na náhradu nemajetkové újmy)</a:t>
            </a:r>
          </a:p>
          <a:p>
            <a:r>
              <a:rPr lang="cs-CZ" sz="2000" dirty="0">
                <a:latin typeface="Garamond" panose="02020404030301010803" pitchFamily="18" charset="0"/>
              </a:rPr>
              <a:t>Uvedená práva však </a:t>
            </a:r>
            <a:r>
              <a:rPr lang="cs-CZ" sz="2000" b="1" dirty="0">
                <a:latin typeface="Garamond" panose="02020404030301010803" pitchFamily="18" charset="0"/>
              </a:rPr>
              <a:t>nezanikají</a:t>
            </a:r>
            <a:r>
              <a:rPr lang="cs-CZ" sz="2000" dirty="0">
                <a:latin typeface="Garamond" panose="02020404030301010803" pitchFamily="18" charset="0"/>
              </a:rPr>
              <a:t>, pokud byla za života zůstavitele </a:t>
            </a:r>
            <a:r>
              <a:rPr lang="cs-CZ" sz="2000" i="1" dirty="0">
                <a:latin typeface="Garamond" panose="02020404030301010803" pitchFamily="18" charset="0"/>
              </a:rPr>
              <a:t>uplatněna u orgánu veřejné moci</a:t>
            </a:r>
            <a:r>
              <a:rPr lang="cs-CZ" sz="2000" dirty="0">
                <a:latin typeface="Garamond" panose="02020404030301010803" pitchFamily="18" charset="0"/>
              </a:rPr>
              <a:t> (typicky v soudním či rozhodčím řízení), anebo pokud došlo k jejich </a:t>
            </a:r>
            <a:r>
              <a:rPr lang="cs-CZ" sz="2000" i="1" dirty="0">
                <a:latin typeface="Garamond" panose="02020404030301010803" pitchFamily="18" charset="0"/>
              </a:rPr>
              <a:t>uznání</a:t>
            </a:r>
            <a:r>
              <a:rPr lang="cs-CZ" sz="2000" dirty="0">
                <a:latin typeface="Garamond" panose="02020404030301010803" pitchFamily="18" charset="0"/>
              </a:rPr>
              <a:t> (§ 2053). Stane-li se tak, ztrácí povahu osobních majetkových práv a smrtí člověka nezanikají.</a:t>
            </a:r>
          </a:p>
          <a:p>
            <a:endParaRPr lang="cs-CZ"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1F831C77-57F5-49ED-8B2E-2FF9EE56B095}"/>
              </a:ext>
            </a:extLst>
          </p:cNvPr>
          <p:cNvSpPr>
            <a:spLocks noGrp="1"/>
          </p:cNvSpPr>
          <p:nvPr>
            <p:ph idx="1"/>
          </p:nvPr>
        </p:nvSpPr>
        <p:spPr>
          <a:xfrm>
            <a:off x="509589" y="1205802"/>
            <a:ext cx="8082321" cy="4926711"/>
          </a:xfrm>
        </p:spPr>
        <p:txBody>
          <a:bodyPr/>
          <a:lstStyle/>
          <a:p>
            <a:r>
              <a:rPr lang="cs-CZ" sz="2200" b="1" dirty="0">
                <a:latin typeface="Garamond" panose="02020404030301010803" pitchFamily="18" charset="0"/>
              </a:rPr>
              <a:t>Splynutí (§ 1993)</a:t>
            </a:r>
            <a:endParaRPr lang="cs-CZ" sz="2200" dirty="0">
              <a:latin typeface="Garamond" panose="02020404030301010803" pitchFamily="18" charset="0"/>
            </a:endParaRPr>
          </a:p>
          <a:p>
            <a:r>
              <a:rPr lang="cs-CZ" sz="2000" dirty="0">
                <a:latin typeface="Garamond" panose="02020404030301010803" pitchFamily="18" charset="0"/>
              </a:rPr>
              <a:t>Základem splynutí je teze, že nikdo nemůže mít právo či povinnost k sobě samému. Pokud se </a:t>
            </a:r>
            <a:r>
              <a:rPr lang="cs-CZ" sz="2000" dirty="0" smtClean="0">
                <a:latin typeface="Garamond" panose="02020404030301010803" pitchFamily="18" charset="0"/>
              </a:rPr>
              <a:t>jediná </a:t>
            </a:r>
            <a:r>
              <a:rPr lang="cs-CZ" sz="2000" dirty="0">
                <a:latin typeface="Garamond" panose="02020404030301010803" pitchFamily="18" charset="0"/>
              </a:rPr>
              <a:t>osoba stane současně oprávněným (věřitelem) a současně i povinným (dlužníkem), právo i odpovídající povinnost zanikají splynutím.</a:t>
            </a:r>
          </a:p>
          <a:p>
            <a:r>
              <a:rPr lang="cs-CZ" sz="2000" dirty="0">
                <a:latin typeface="Garamond" panose="02020404030301010803" pitchFamily="18" charset="0"/>
              </a:rPr>
              <a:t>Ke splynutí může dojít:</a:t>
            </a:r>
          </a:p>
          <a:p>
            <a:r>
              <a:rPr lang="cs-CZ" sz="2000" dirty="0">
                <a:latin typeface="Garamond" panose="02020404030301010803" pitchFamily="18" charset="0"/>
              </a:rPr>
              <a:t>- při </a:t>
            </a:r>
            <a:r>
              <a:rPr lang="cs-CZ" sz="2000" i="1" dirty="0">
                <a:latin typeface="Garamond" panose="02020404030301010803" pitchFamily="18" charset="0"/>
              </a:rPr>
              <a:t>univerzální </a:t>
            </a:r>
            <a:r>
              <a:rPr lang="cs-CZ" sz="2000" dirty="0">
                <a:latin typeface="Garamond" panose="02020404030301010803" pitchFamily="18" charset="0"/>
              </a:rPr>
              <a:t>sukcesi – u fyzických osob při dědění (dlužník stane dědicem svého věřitele nebo věřitel dědicem svého dlužníka), u právnických osob, pokud právnická osoba zaniká a její jmění přechází na právního nástupce (např. při fúzi či rozdělení, srov. § 178 a § 179).</a:t>
            </a:r>
          </a:p>
          <a:p>
            <a:r>
              <a:rPr lang="cs-CZ" sz="2000" dirty="0">
                <a:latin typeface="Garamond" panose="02020404030301010803" pitchFamily="18" charset="0"/>
              </a:rPr>
              <a:t>- při </a:t>
            </a:r>
            <a:r>
              <a:rPr lang="cs-CZ" sz="2000" i="1" dirty="0">
                <a:latin typeface="Garamond" panose="02020404030301010803" pitchFamily="18" charset="0"/>
              </a:rPr>
              <a:t>singulární</a:t>
            </a:r>
            <a:r>
              <a:rPr lang="cs-CZ" sz="2000" dirty="0">
                <a:latin typeface="Garamond" panose="02020404030301010803" pitchFamily="18" charset="0"/>
              </a:rPr>
              <a:t> sukcesi – např. pokud nájemce nabude vlastnictví k pronajaté věci</a:t>
            </a:r>
          </a:p>
          <a:p>
            <a:r>
              <a:rPr lang="cs-CZ" sz="2000" dirty="0">
                <a:latin typeface="Garamond" panose="02020404030301010803" pitchFamily="18" charset="0"/>
              </a:rPr>
              <a:t>Zákon může vytvořit legální konstrukci, podle níž právo splynutím nezaniká (srov. § 1301, podle něhož k zániku </a:t>
            </a:r>
            <a:r>
              <a:rPr lang="cs-CZ" sz="2000" dirty="0" smtClean="0">
                <a:latin typeface="Garamond" panose="02020404030301010803" pitchFamily="18" charset="0"/>
              </a:rPr>
              <a:t>služebnosti </a:t>
            </a:r>
            <a:r>
              <a:rPr lang="cs-CZ" sz="2000" dirty="0">
                <a:latin typeface="Garamond" panose="02020404030301010803" pitchFamily="18" charset="0"/>
              </a:rPr>
              <a:t>nedochází splynutím vlastníka panující a služebné věci u pozemkové služebnosti)</a:t>
            </a:r>
          </a:p>
        </p:txBody>
      </p:sp>
      <p:sp>
        <p:nvSpPr>
          <p:cNvPr id="4" name="Zástupný symbol pro zápatí 3">
            <a:extLst>
              <a:ext uri="{FF2B5EF4-FFF2-40B4-BE49-F238E27FC236}">
                <a16:creationId xmlns:a16="http://schemas.microsoft.com/office/drawing/2014/main" xmlns="" id="{C727A2E1-6B0D-47A8-851C-1CB19BC6120B}"/>
              </a:ext>
            </a:extLst>
          </p:cNvPr>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a:extLst>
              <a:ext uri="{FF2B5EF4-FFF2-40B4-BE49-F238E27FC236}">
                <a16:creationId xmlns:a16="http://schemas.microsoft.com/office/drawing/2014/main" xmlns="" id="{C29D4483-C8AA-4984-B748-3D730A0B0F0D}"/>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xmlns="" val="1061841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8D0CB361-2275-45FA-A250-D4C6CF11DD9C}"/>
              </a:ext>
            </a:extLst>
          </p:cNvPr>
          <p:cNvSpPr>
            <a:spLocks noGrp="1"/>
          </p:cNvSpPr>
          <p:nvPr>
            <p:ph idx="1"/>
          </p:nvPr>
        </p:nvSpPr>
        <p:spPr>
          <a:xfrm>
            <a:off x="509589" y="1306285"/>
            <a:ext cx="8082321" cy="4421275"/>
          </a:xfrm>
        </p:spPr>
        <p:txBody>
          <a:bodyPr/>
          <a:lstStyle/>
          <a:p>
            <a:r>
              <a:rPr lang="cs-CZ" b="1" dirty="0">
                <a:latin typeface="Garamond" panose="02020404030301010803" pitchFamily="18" charset="0"/>
              </a:rPr>
              <a:t>Zánik závazku z fixní smlouvy (§ 1980)</a:t>
            </a:r>
            <a:endParaRPr lang="cs-CZ" dirty="0">
              <a:latin typeface="Garamond" panose="02020404030301010803" pitchFamily="18" charset="0"/>
            </a:endParaRPr>
          </a:p>
          <a:p>
            <a:r>
              <a:rPr lang="cs-CZ" sz="2000" dirty="0">
                <a:latin typeface="Garamond" panose="02020404030301010803" pitchFamily="18" charset="0"/>
              </a:rPr>
              <a:t>Fixní smlouva je charakteristická tím, že přesně stanovenou dobu plnění, přičemž věřitel nemůže mít na opožděném plnění zájem (např. zhotovení svatebního dortu na svatební hostinu, ohňostroj konaný při určité slavnostní příležitosti apod.).</a:t>
            </a:r>
          </a:p>
          <a:p>
            <a:r>
              <a:rPr lang="cs-CZ" sz="2000" dirty="0">
                <a:latin typeface="Garamond" panose="02020404030301010803" pitchFamily="18" charset="0"/>
              </a:rPr>
              <a:t>Závazek zaniká samotným </a:t>
            </a:r>
            <a:r>
              <a:rPr lang="cs-CZ" sz="2000" i="1" dirty="0">
                <a:latin typeface="Garamond" panose="02020404030301010803" pitchFamily="18" charset="0"/>
              </a:rPr>
              <a:t>počátkem prodlení dlužníka</a:t>
            </a:r>
            <a:r>
              <a:rPr lang="cs-CZ" sz="2000" dirty="0">
                <a:latin typeface="Garamond" panose="02020404030301010803" pitchFamily="18" charset="0"/>
              </a:rPr>
              <a:t>, ledaže věřitel dlužníku bez zbytečného odkladu oznámí, že na splnění smlouvy trvá.</a:t>
            </a:r>
          </a:p>
          <a:p>
            <a:r>
              <a:rPr lang="cs-CZ" sz="2000" dirty="0">
                <a:latin typeface="Garamond" panose="02020404030301010803" pitchFamily="18" charset="0"/>
              </a:rPr>
              <a:t>Prodlením dlužníka nastávají tytéž účinky, jako by věřitel od smlouvy </a:t>
            </a:r>
            <a:r>
              <a:rPr lang="cs-CZ" sz="2000" b="1" dirty="0">
                <a:latin typeface="Garamond" panose="02020404030301010803" pitchFamily="18" charset="0"/>
              </a:rPr>
              <a:t>odstoupil</a:t>
            </a:r>
            <a:r>
              <a:rPr lang="cs-CZ" sz="2000" dirty="0">
                <a:latin typeface="Garamond" panose="02020404030301010803" pitchFamily="18" charset="0"/>
              </a:rPr>
              <a:t>, závazek se tedy zrušuje </a:t>
            </a:r>
            <a:r>
              <a:rPr lang="cs-CZ" sz="2000" i="1" dirty="0">
                <a:latin typeface="Garamond" panose="02020404030301010803" pitchFamily="18" charset="0"/>
              </a:rPr>
              <a:t>od počátku</a:t>
            </a:r>
            <a:r>
              <a:rPr lang="cs-CZ" sz="2000" dirty="0">
                <a:latin typeface="Garamond" panose="02020404030301010803" pitchFamily="18" charset="0"/>
              </a:rPr>
              <a:t> (s výjimkami u plnění částečného, nepřetržitého, opakovaného či postupného, § 2002).</a:t>
            </a:r>
          </a:p>
        </p:txBody>
      </p:sp>
      <p:sp>
        <p:nvSpPr>
          <p:cNvPr id="4" name="Zástupný symbol pro zápatí 3">
            <a:extLst>
              <a:ext uri="{FF2B5EF4-FFF2-40B4-BE49-F238E27FC236}">
                <a16:creationId xmlns:a16="http://schemas.microsoft.com/office/drawing/2014/main" xmlns="" id="{13C332AE-1EAB-40DE-B747-1A7C19085C74}"/>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a:extLst>
              <a:ext uri="{FF2B5EF4-FFF2-40B4-BE49-F238E27FC236}">
                <a16:creationId xmlns:a16="http://schemas.microsoft.com/office/drawing/2014/main" xmlns="" id="{FB233659-EE3E-4379-B062-11D5A65EA9AF}"/>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xmlns="" val="3273719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271240"/>
            <a:ext cx="8082321" cy="4861274"/>
          </a:xfrm>
        </p:spPr>
        <p:txBody>
          <a:bodyPr/>
          <a:lstStyle/>
          <a:p>
            <a:r>
              <a:rPr lang="cs-CZ" b="1" dirty="0" smtClean="0">
                <a:latin typeface="Garamond" pitchFamily="18" charset="0"/>
              </a:rPr>
              <a:t>Uplynutím doby</a:t>
            </a:r>
            <a:endParaRPr lang="cs-CZ" b="1" dirty="0" smtClean="0">
              <a:latin typeface="Garamond" pitchFamily="18" charset="0"/>
            </a:endParaRPr>
          </a:p>
          <a:p>
            <a:r>
              <a:rPr lang="cs-CZ" sz="2000" dirty="0" smtClean="0">
                <a:latin typeface="Garamond" pitchFamily="18" charset="0"/>
              </a:rPr>
              <a:t>Je-li právo (např. nájem) </a:t>
            </a:r>
            <a:r>
              <a:rPr lang="cs-CZ" sz="2000" dirty="0" smtClean="0">
                <a:latin typeface="Garamond" pitchFamily="18" charset="0"/>
              </a:rPr>
              <a:t>omezeno na </a:t>
            </a:r>
            <a:r>
              <a:rPr lang="cs-CZ" sz="2000" i="1" dirty="0" smtClean="0">
                <a:latin typeface="Garamond" pitchFamily="18" charset="0"/>
              </a:rPr>
              <a:t>určitou dobu</a:t>
            </a:r>
            <a:r>
              <a:rPr lang="cs-CZ" sz="2000" dirty="0" smtClean="0">
                <a:latin typeface="Garamond" pitchFamily="18" charset="0"/>
              </a:rPr>
              <a:t>, pak uplynutím této doby </a:t>
            </a:r>
            <a:r>
              <a:rPr lang="cs-CZ" sz="2000" dirty="0" smtClean="0">
                <a:latin typeface="Garamond" pitchFamily="18" charset="0"/>
              </a:rPr>
              <a:t>zaniká (bez dalšího) (§ 603).</a:t>
            </a:r>
          </a:p>
          <a:p>
            <a:r>
              <a:rPr lang="cs-CZ" sz="2000" dirty="0" smtClean="0">
                <a:latin typeface="Garamond" pitchFamily="18" charset="0"/>
              </a:rPr>
              <a:t>- uplatní se pouze u práv, která jsou závislá na plynutí času (ne tedy např. vlastnické právo)</a:t>
            </a:r>
          </a:p>
          <a:p>
            <a:r>
              <a:rPr lang="cs-CZ" sz="2000" dirty="0" smtClean="0">
                <a:latin typeface="Garamond" pitchFamily="18" charset="0"/>
              </a:rPr>
              <a:t>- jedná se uplynutí </a:t>
            </a:r>
            <a:r>
              <a:rPr lang="cs-CZ" sz="2000" i="1" dirty="0" smtClean="0">
                <a:latin typeface="Garamond" pitchFamily="18" charset="0"/>
              </a:rPr>
              <a:t>doby</a:t>
            </a:r>
            <a:r>
              <a:rPr lang="cs-CZ" sz="2000" dirty="0" smtClean="0">
                <a:latin typeface="Garamond" pitchFamily="18" charset="0"/>
              </a:rPr>
              <a:t>, ne lhůty (pokud </a:t>
            </a:r>
            <a:r>
              <a:rPr lang="cs-CZ" sz="2000" dirty="0" smtClean="0">
                <a:latin typeface="Garamond" pitchFamily="18" charset="0"/>
              </a:rPr>
              <a:t>tedy připadne poslední den doby trvání práva na sobotu, neděli či svátek, zanikne právo tímto dnem, nikoli až pracovním dnem nejblíže </a:t>
            </a:r>
            <a:r>
              <a:rPr lang="cs-CZ" sz="2000" dirty="0" smtClean="0">
                <a:latin typeface="Garamond" pitchFamily="18" charset="0"/>
              </a:rPr>
              <a:t>následujícím, srov. § 607)</a:t>
            </a:r>
            <a:endParaRPr lang="cs-CZ" sz="2000" dirty="0" smtClean="0">
              <a:latin typeface="Garamond" pitchFamily="18" charset="0"/>
            </a:endParaRPr>
          </a:p>
          <a:p>
            <a:r>
              <a:rPr lang="cs-CZ" sz="2000" dirty="0" smtClean="0">
                <a:latin typeface="Garamond" pitchFamily="18" charset="0"/>
              </a:rPr>
              <a:t>- nutno odlišovat od prekluze, kterou se </a:t>
            </a:r>
            <a:r>
              <a:rPr lang="cs-CZ" sz="2000" dirty="0" smtClean="0">
                <a:latin typeface="Garamond" pitchFamily="18" charset="0"/>
              </a:rPr>
              <a:t>rozumí zánik práva jeho neuplatněním ve stanovené </a:t>
            </a:r>
            <a:r>
              <a:rPr lang="cs-CZ" sz="2000" dirty="0" smtClean="0">
                <a:latin typeface="Garamond" pitchFamily="18" charset="0"/>
              </a:rPr>
              <a:t>lhůtě (§</a:t>
            </a:r>
            <a:r>
              <a:rPr lang="cs-CZ" sz="2000" dirty="0" smtClean="0">
                <a:latin typeface="Garamond" pitchFamily="18" charset="0"/>
              </a:rPr>
              <a:t> 654). K zániku práva uplynutím doby dochází proto, že trvání práva bylo na tuto dobu časově </a:t>
            </a:r>
            <a:r>
              <a:rPr lang="cs-CZ" sz="2000" dirty="0" smtClean="0">
                <a:latin typeface="Garamond" pitchFamily="18" charset="0"/>
              </a:rPr>
              <a:t>omezeno, </a:t>
            </a:r>
            <a:r>
              <a:rPr lang="cs-CZ" sz="2000" dirty="0" smtClean="0">
                <a:latin typeface="Garamond" pitchFamily="18" charset="0"/>
              </a:rPr>
              <a:t>zda bylo právo v této době také vykonáno, se zánikem práva nijak </a:t>
            </a:r>
            <a:r>
              <a:rPr lang="cs-CZ" sz="2000" dirty="0" smtClean="0">
                <a:latin typeface="Garamond" pitchFamily="18" charset="0"/>
              </a:rPr>
              <a:t>nesouvisí (právo </a:t>
            </a:r>
            <a:r>
              <a:rPr lang="cs-CZ" sz="2000" dirty="0" smtClean="0">
                <a:latin typeface="Garamond" pitchFamily="18" charset="0"/>
              </a:rPr>
              <a:t>zanikne, ať bylo vykonáno či </a:t>
            </a:r>
            <a:r>
              <a:rPr lang="cs-CZ" sz="2000" dirty="0" smtClean="0">
                <a:latin typeface="Garamond" pitchFamily="18" charset="0"/>
              </a:rPr>
              <a:t>nikoliv).</a:t>
            </a:r>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1638795"/>
            <a:ext cx="8082321" cy="4493718"/>
          </a:xfrm>
        </p:spPr>
        <p:txBody>
          <a:bodyPr/>
          <a:lstStyle/>
          <a:p>
            <a:r>
              <a:rPr lang="cs-CZ" sz="2200" b="1" dirty="0">
                <a:latin typeface="Garamond" panose="02020404030301010803" pitchFamily="18" charset="0"/>
              </a:rPr>
              <a:t>3) Odpadnutím některé ze stran:</a:t>
            </a:r>
            <a:endParaRPr lang="cs-CZ" sz="2200" dirty="0">
              <a:latin typeface="Garamond" panose="02020404030301010803" pitchFamily="18" charset="0"/>
            </a:endParaRPr>
          </a:p>
          <a:p>
            <a:r>
              <a:rPr lang="cs-CZ" sz="2000" dirty="0">
                <a:latin typeface="Garamond" panose="02020404030301010803" pitchFamily="18" charset="0"/>
              </a:rPr>
              <a:t>- splynutí (§ 1993)</a:t>
            </a:r>
          </a:p>
          <a:p>
            <a:r>
              <a:rPr lang="cs-CZ" sz="2000" dirty="0">
                <a:latin typeface="Garamond" panose="02020404030301010803" pitchFamily="18" charset="0"/>
              </a:rPr>
              <a:t>- smrt dlužníka či věřitele (§ 2009)</a:t>
            </a:r>
          </a:p>
          <a:p>
            <a:endParaRPr lang="cs-CZ" sz="2000" dirty="0">
              <a:latin typeface="Garamond" panose="02020404030301010803" pitchFamily="18" charset="0"/>
            </a:endParaRPr>
          </a:p>
          <a:p>
            <a:r>
              <a:rPr lang="cs-CZ" sz="2200" b="1" dirty="0">
                <a:latin typeface="Garamond" panose="02020404030301010803" pitchFamily="18" charset="0"/>
              </a:rPr>
              <a:t>4) Jiné způsoby:</a:t>
            </a:r>
            <a:endParaRPr lang="cs-CZ" sz="2200" dirty="0">
              <a:latin typeface="Garamond" panose="02020404030301010803" pitchFamily="18" charset="0"/>
            </a:endParaRPr>
          </a:p>
          <a:p>
            <a:r>
              <a:rPr lang="cs-CZ" sz="2000" dirty="0">
                <a:latin typeface="Garamond" panose="02020404030301010803" pitchFamily="18" charset="0"/>
              </a:rPr>
              <a:t>- prekluze (§ 654)</a:t>
            </a:r>
          </a:p>
          <a:p>
            <a:r>
              <a:rPr lang="cs-CZ" sz="2000" dirty="0">
                <a:latin typeface="Garamond" panose="02020404030301010803" pitchFamily="18" charset="0"/>
              </a:rPr>
              <a:t>- uplynutí doby (§ 603)</a:t>
            </a:r>
          </a:p>
          <a:p>
            <a:r>
              <a:rPr lang="cs-CZ" sz="2000" dirty="0">
                <a:latin typeface="Garamond" panose="02020404030301010803" pitchFamily="18" charset="0"/>
              </a:rPr>
              <a:t>- prodlení u fixního závazku (§ 1980)</a:t>
            </a:r>
          </a:p>
          <a:p>
            <a:r>
              <a:rPr lang="cs-CZ" sz="2000" dirty="0">
                <a:latin typeface="Garamond" panose="02020404030301010803" pitchFamily="18" charset="0"/>
              </a:rPr>
              <a:t>- nemožnost plnění (§ 2006 - § 2008)</a:t>
            </a:r>
          </a:p>
          <a:p>
            <a:endParaRPr lang="cs-CZ" sz="2000" dirty="0">
              <a:latin typeface="Garamond" panose="02020404030301010803" pitchFamily="18" charset="0"/>
            </a:endParaRPr>
          </a:p>
          <a:p>
            <a:endParaRPr lang="cs-CZ" sz="2200"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3869" y="760021"/>
            <a:ext cx="8086635" cy="439387"/>
          </a:xfrm>
        </p:spPr>
        <p:txBody>
          <a:bodyPr/>
          <a:lstStyle/>
          <a:p>
            <a:pPr algn="ctr"/>
            <a:r>
              <a:rPr lang="cs-CZ" dirty="0">
                <a:latin typeface="Garamond" panose="02020404030301010803" pitchFamily="18" charset="0"/>
              </a:rPr>
              <a:t>Započtení</a:t>
            </a:r>
          </a:p>
        </p:txBody>
      </p:sp>
      <p:sp>
        <p:nvSpPr>
          <p:cNvPr id="3" name="Zástupný symbol pro obsah 2"/>
          <p:cNvSpPr>
            <a:spLocks noGrp="1"/>
          </p:cNvSpPr>
          <p:nvPr>
            <p:ph idx="1"/>
          </p:nvPr>
        </p:nvSpPr>
        <p:spPr>
          <a:xfrm>
            <a:off x="509589" y="1211283"/>
            <a:ext cx="8082321" cy="5134653"/>
          </a:xfrm>
        </p:spPr>
        <p:txBody>
          <a:bodyPr/>
          <a:lstStyle/>
          <a:p>
            <a:pPr algn="just"/>
            <a:r>
              <a:rPr lang="cs-CZ" sz="2000" b="1" dirty="0">
                <a:latin typeface="Garamond" panose="02020404030301010803" pitchFamily="18" charset="0"/>
              </a:rPr>
              <a:t>Pojem</a:t>
            </a:r>
          </a:p>
          <a:p>
            <a:pPr algn="just"/>
            <a:r>
              <a:rPr lang="cs-CZ" sz="2000" dirty="0">
                <a:latin typeface="Garamond" panose="02020404030301010803" pitchFamily="18" charset="0"/>
              </a:rPr>
              <a:t>Započtení je způsob zániku závazků, jehož podstatou je vyrovnání (odečtení) vzájemných zastupitelných pohledávek stran, a to v rozsahu, ve kterém se tyto pohledávky kryjí.</a:t>
            </a:r>
          </a:p>
          <a:p>
            <a:pPr algn="just"/>
            <a:r>
              <a:rPr lang="cs-CZ" sz="2000" b="1" dirty="0">
                <a:latin typeface="Garamond" panose="02020404030301010803" pitchFamily="18" charset="0"/>
              </a:rPr>
              <a:t>Funkce</a:t>
            </a:r>
          </a:p>
          <a:p>
            <a:pPr algn="just"/>
            <a:r>
              <a:rPr lang="cs-CZ" sz="2000" dirty="0">
                <a:latin typeface="Garamond" panose="02020404030301010803" pitchFamily="18" charset="0"/>
              </a:rPr>
              <a:t>1) </a:t>
            </a:r>
            <a:r>
              <a:rPr lang="cs-CZ" sz="2000" b="1" dirty="0" err="1">
                <a:latin typeface="Garamond" panose="02020404030301010803" pitchFamily="18" charset="0"/>
              </a:rPr>
              <a:t>Ná</a:t>
            </a:r>
            <a:r>
              <a:rPr lang="x-none" sz="2000" b="1" dirty="0">
                <a:latin typeface="Garamond" panose="02020404030301010803" pitchFamily="18" charset="0"/>
              </a:rPr>
              <a:t>hra</a:t>
            </a:r>
            <a:r>
              <a:rPr lang="cs-CZ" sz="2000" b="1" dirty="0">
                <a:latin typeface="Garamond" panose="02020404030301010803" pitchFamily="18" charset="0"/>
              </a:rPr>
              <a:t>da </a:t>
            </a:r>
            <a:r>
              <a:rPr lang="x-none" sz="2000" b="1" dirty="0">
                <a:latin typeface="Garamond" panose="02020404030301010803" pitchFamily="18" charset="0"/>
              </a:rPr>
              <a:t>splnění</a:t>
            </a:r>
            <a:endParaRPr lang="cs-CZ" sz="2000" dirty="0">
              <a:latin typeface="Garamond" panose="02020404030301010803" pitchFamily="18" charset="0"/>
            </a:endParaRPr>
          </a:p>
          <a:p>
            <a:pPr algn="just"/>
            <a:r>
              <a:rPr lang="cs-CZ" sz="2000" dirty="0">
                <a:latin typeface="Garamond" panose="02020404030301010803" pitchFamily="18" charset="0"/>
              </a:rPr>
              <a:t>- zánik vzájemných pohledávek, aniž by bylo nutné přistoupit k výměně vzájemných plnění </a:t>
            </a:r>
          </a:p>
          <a:p>
            <a:pPr algn="just"/>
            <a:r>
              <a:rPr lang="cs-CZ" sz="2000" dirty="0">
                <a:latin typeface="Garamond" panose="02020404030301010803" pitchFamily="18" charset="0"/>
              </a:rPr>
              <a:t>- nižší náklady než by bylo třeba vynaložit na vzájemné splnění</a:t>
            </a:r>
          </a:p>
          <a:p>
            <a:pPr algn="just"/>
            <a:r>
              <a:rPr lang="cs-CZ" sz="2000" dirty="0">
                <a:latin typeface="Garamond" panose="02020404030301010803" pitchFamily="18" charset="0"/>
              </a:rPr>
              <a:t>- </a:t>
            </a:r>
            <a:r>
              <a:rPr lang="x-none" sz="2000" dirty="0">
                <a:latin typeface="Garamond" panose="02020404030301010803" pitchFamily="18" charset="0"/>
              </a:rPr>
              <a:t> zánik závazku s uspokojením věřitele (cum satisfactione creditoris)</a:t>
            </a:r>
            <a:endParaRPr lang="cs-CZ" sz="2000" dirty="0">
              <a:latin typeface="Garamond" panose="02020404030301010803" pitchFamily="18" charset="0"/>
            </a:endParaRPr>
          </a:p>
          <a:p>
            <a:pPr algn="just"/>
            <a:r>
              <a:rPr lang="cs-CZ" sz="2000" dirty="0">
                <a:latin typeface="Garamond" panose="02020404030301010803" pitchFamily="18" charset="0"/>
              </a:rPr>
              <a:t>2) </a:t>
            </a:r>
            <a:r>
              <a:rPr lang="cs-CZ" sz="2000" b="1" dirty="0">
                <a:latin typeface="Garamond" panose="02020404030301010803" pitchFamily="18" charset="0"/>
              </a:rPr>
              <a:t>Soukromé vynucení </a:t>
            </a:r>
            <a:r>
              <a:rPr lang="x-none" sz="2000" b="1" dirty="0">
                <a:latin typeface="Garamond" panose="02020404030301010803" pitchFamily="18" charset="0"/>
              </a:rPr>
              <a:t>započítávané pohledávky</a:t>
            </a:r>
            <a:endParaRPr lang="cs-CZ" sz="2000" dirty="0">
              <a:latin typeface="Garamond" panose="02020404030301010803" pitchFamily="18" charset="0"/>
            </a:endParaRPr>
          </a:p>
          <a:p>
            <a:pPr algn="just"/>
            <a:r>
              <a:rPr lang="cs-CZ" sz="2000" dirty="0">
                <a:latin typeface="Garamond" panose="02020404030301010803" pitchFamily="18" charset="0"/>
              </a:rPr>
              <a:t>- u jednostranného započtení</a:t>
            </a:r>
          </a:p>
          <a:p>
            <a:pPr algn="just"/>
            <a:r>
              <a:rPr lang="cs-CZ" sz="2000" dirty="0">
                <a:latin typeface="Garamond" panose="02020404030301010803" pitchFamily="18" charset="0"/>
              </a:rPr>
              <a:t>- započtením dosahuje </a:t>
            </a:r>
            <a:r>
              <a:rPr lang="x-none" sz="2000" dirty="0">
                <a:latin typeface="Garamond" panose="02020404030301010803" pitchFamily="18" charset="0"/>
              </a:rPr>
              <a:t>věřitel ve svém důsledku uspokojení vlastní pohledávky z dlužníkova majetku</a:t>
            </a:r>
            <a:r>
              <a:rPr lang="cs-CZ" sz="2000" dirty="0">
                <a:latin typeface="Garamond" panose="02020404030301010803" pitchFamily="18" charset="0"/>
              </a:rPr>
              <a:t>, tj. vynucuje svoji pohledávku bez soudního řízení.</a:t>
            </a:r>
          </a:p>
          <a:p>
            <a:endParaRPr lang="cs-CZ" sz="2000" dirty="0">
              <a:latin typeface="Garamond" panose="02020404030301010803" pitchFamily="18" charset="0"/>
            </a:endParaRPr>
          </a:p>
          <a:p>
            <a:endParaRPr lang="cs-CZ"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997527"/>
            <a:ext cx="8086635" cy="415637"/>
          </a:xfrm>
        </p:spPr>
        <p:txBody>
          <a:bodyPr/>
          <a:lstStyle/>
          <a:p>
            <a:pPr algn="ctr"/>
            <a:r>
              <a:rPr lang="cs-CZ" dirty="0">
                <a:latin typeface="Garamond" panose="02020404030301010803" pitchFamily="18" charset="0"/>
              </a:rPr>
              <a:t>Způsoby započtení</a:t>
            </a:r>
          </a:p>
        </p:txBody>
      </p:sp>
      <p:sp>
        <p:nvSpPr>
          <p:cNvPr id="3" name="Zástupný symbol pro obsah 2"/>
          <p:cNvSpPr>
            <a:spLocks noGrp="1"/>
          </p:cNvSpPr>
          <p:nvPr>
            <p:ph idx="1"/>
          </p:nvPr>
        </p:nvSpPr>
        <p:spPr>
          <a:xfrm>
            <a:off x="509589" y="1413164"/>
            <a:ext cx="8082321" cy="4904509"/>
          </a:xfrm>
        </p:spPr>
        <p:txBody>
          <a:bodyPr/>
          <a:lstStyle/>
          <a:p>
            <a:r>
              <a:rPr lang="cs-CZ" sz="2000" b="1" dirty="0">
                <a:latin typeface="Garamond" panose="02020404030301010803" pitchFamily="18" charset="0"/>
              </a:rPr>
              <a:t>1. </a:t>
            </a:r>
            <a:r>
              <a:rPr lang="cs-CZ" sz="2000" dirty="0">
                <a:latin typeface="Garamond" panose="02020404030301010803" pitchFamily="18" charset="0"/>
              </a:rPr>
              <a:t>J</a:t>
            </a:r>
            <a:r>
              <a:rPr lang="x-none" sz="2000" b="1" dirty="0">
                <a:latin typeface="Garamond" panose="02020404030301010803" pitchFamily="18" charset="0"/>
              </a:rPr>
              <a:t>ednostranné</a:t>
            </a:r>
            <a:r>
              <a:rPr lang="x-none" sz="2000" dirty="0">
                <a:latin typeface="Garamond" panose="02020404030301010803" pitchFamily="18" charset="0"/>
              </a:rPr>
              <a:t> </a:t>
            </a:r>
            <a:r>
              <a:rPr lang="cs-CZ" sz="2000" b="1" dirty="0">
                <a:latin typeface="Garamond" panose="02020404030301010803" pitchFamily="18" charset="0"/>
              </a:rPr>
              <a:t>započtení</a:t>
            </a:r>
            <a:r>
              <a:rPr lang="cs-CZ" sz="2000" dirty="0">
                <a:latin typeface="Garamond" panose="02020404030301010803" pitchFamily="18" charset="0"/>
              </a:rPr>
              <a:t> </a:t>
            </a:r>
            <a:r>
              <a:rPr lang="x-none" sz="2000" i="1" dirty="0">
                <a:latin typeface="Garamond" panose="02020404030301010803" pitchFamily="18" charset="0"/>
              </a:rPr>
              <a:t>(compensatio necessaria)</a:t>
            </a:r>
            <a:r>
              <a:rPr lang="x-none" sz="2000" dirty="0">
                <a:latin typeface="Garamond" panose="02020404030301010803" pitchFamily="18" charset="0"/>
              </a:rPr>
              <a:t>.</a:t>
            </a:r>
            <a:endParaRPr lang="cs-CZ" sz="2000" dirty="0">
              <a:latin typeface="Garamond" panose="02020404030301010803" pitchFamily="18" charset="0"/>
            </a:endParaRPr>
          </a:p>
          <a:p>
            <a:r>
              <a:rPr lang="cs-CZ" sz="2000" dirty="0">
                <a:latin typeface="Garamond" panose="02020404030301010803" pitchFamily="18" charset="0"/>
              </a:rPr>
              <a:t>- </a:t>
            </a:r>
            <a:r>
              <a:rPr lang="x-none" sz="2000" dirty="0">
                <a:latin typeface="Garamond" panose="02020404030301010803" pitchFamily="18" charset="0"/>
              </a:rPr>
              <a:t>jednostrann</a:t>
            </a:r>
            <a:r>
              <a:rPr lang="cs-CZ" sz="2000" dirty="0" err="1">
                <a:latin typeface="Garamond" panose="02020404030301010803" pitchFamily="18" charset="0"/>
              </a:rPr>
              <a:t>ým</a:t>
            </a:r>
            <a:r>
              <a:rPr lang="x-none" sz="2000" dirty="0">
                <a:latin typeface="Garamond" panose="02020404030301010803" pitchFamily="18" charset="0"/>
              </a:rPr>
              <a:t> adresovan</a:t>
            </a:r>
            <a:r>
              <a:rPr lang="cs-CZ" sz="2000" dirty="0" err="1">
                <a:latin typeface="Garamond" panose="02020404030301010803" pitchFamily="18" charset="0"/>
              </a:rPr>
              <a:t>ým</a:t>
            </a:r>
            <a:r>
              <a:rPr lang="x-none" sz="2000" dirty="0">
                <a:latin typeface="Garamond" panose="02020404030301010803" pitchFamily="18" charset="0"/>
              </a:rPr>
              <a:t> právní</a:t>
            </a:r>
            <a:r>
              <a:rPr lang="cs-CZ" sz="2000" dirty="0">
                <a:latin typeface="Garamond" panose="02020404030301010803" pitchFamily="18" charset="0"/>
              </a:rPr>
              <a:t>m</a:t>
            </a:r>
            <a:r>
              <a:rPr lang="x-none" sz="2000" dirty="0">
                <a:latin typeface="Garamond" panose="02020404030301010803" pitchFamily="18" charset="0"/>
              </a:rPr>
              <a:t> jednání</a:t>
            </a:r>
            <a:r>
              <a:rPr lang="cs-CZ" sz="2000" dirty="0">
                <a:latin typeface="Garamond" panose="02020404030301010803" pitchFamily="18" charset="0"/>
              </a:rPr>
              <a:t>m</a:t>
            </a:r>
          </a:p>
          <a:p>
            <a:r>
              <a:rPr lang="cs-CZ" sz="2000" dirty="0">
                <a:latin typeface="Garamond" panose="02020404030301010803" pitchFamily="18" charset="0"/>
              </a:rPr>
              <a:t>- </a:t>
            </a:r>
            <a:r>
              <a:rPr lang="x-none" sz="2000" dirty="0">
                <a:latin typeface="Garamond" panose="02020404030301010803" pitchFamily="18" charset="0"/>
              </a:rPr>
              <a:t>bez součinnosti druhé strany </a:t>
            </a:r>
            <a:r>
              <a:rPr lang="cs-CZ" sz="2000" dirty="0">
                <a:latin typeface="Garamond" panose="02020404030301010803" pitchFamily="18" charset="0"/>
              </a:rPr>
              <a:t>a</a:t>
            </a:r>
            <a:r>
              <a:rPr lang="x-none" sz="2000" dirty="0">
                <a:latin typeface="Garamond" panose="02020404030301010803" pitchFamily="18" charset="0"/>
              </a:rPr>
              <a:t> bez ohledu na její vůli</a:t>
            </a:r>
            <a:r>
              <a:rPr lang="cs-CZ" sz="2000" dirty="0">
                <a:latin typeface="Garamond" panose="02020404030301010803" pitchFamily="18" charset="0"/>
              </a:rPr>
              <a:t> (event. i proti její vůli)</a:t>
            </a:r>
            <a:endParaRPr lang="cs-CZ" sz="1600" dirty="0">
              <a:latin typeface="Garamond" panose="02020404030301010803" pitchFamily="18" charset="0"/>
            </a:endParaRPr>
          </a:p>
          <a:p>
            <a:r>
              <a:rPr lang="cs-CZ" sz="2000" dirty="0">
                <a:latin typeface="Garamond" panose="02020404030301010803" pitchFamily="18" charset="0"/>
              </a:rPr>
              <a:t>-</a:t>
            </a:r>
            <a:r>
              <a:rPr lang="x-none" sz="2000" dirty="0">
                <a:latin typeface="Garamond" panose="02020404030301010803" pitchFamily="18" charset="0"/>
              </a:rPr>
              <a:t> nesmí být učiněno pod podmínkou nebo s doložením</a:t>
            </a:r>
            <a:r>
              <a:rPr lang="cs-CZ" sz="2000" dirty="0">
                <a:latin typeface="Garamond" panose="02020404030301010803" pitchFamily="18" charset="0"/>
              </a:rPr>
              <a:t> </a:t>
            </a:r>
            <a:r>
              <a:rPr lang="x-none" sz="2000" dirty="0">
                <a:latin typeface="Garamond" panose="02020404030301010803" pitchFamily="18" charset="0"/>
              </a:rPr>
              <a:t>času (§ 1983</a:t>
            </a:r>
            <a:r>
              <a:rPr lang="x-none" sz="1600" dirty="0">
                <a:latin typeface="Garamond" panose="02020404030301010803" pitchFamily="18" charset="0"/>
              </a:rPr>
              <a:t>)</a:t>
            </a:r>
            <a:r>
              <a:rPr lang="cs-CZ" sz="1600" dirty="0">
                <a:latin typeface="Garamond" panose="02020404030301010803" pitchFamily="18" charset="0"/>
              </a:rPr>
              <a:t> (může být sporné, v lit. se objevují poukazy za přílišnou přísnost tohoto omezení, zejm. pokud splnění podmínky závisí výlučně na adresátovi kompenzačního jednání /např. “pokud nesplníte ani v dodatečné lhůtě 5 dnů, započítávám svoji pohledávku …“/)</a:t>
            </a:r>
          </a:p>
          <a:p>
            <a:r>
              <a:rPr lang="cs-CZ" sz="2000" dirty="0">
                <a:latin typeface="Garamond" panose="02020404030301010803" pitchFamily="18" charset="0"/>
              </a:rPr>
              <a:t>- </a:t>
            </a:r>
            <a:r>
              <a:rPr lang="x-none" sz="2000" dirty="0">
                <a:latin typeface="Garamond" panose="02020404030301010803" pitchFamily="18" charset="0"/>
              </a:rPr>
              <a:t>jedna pohledávka je zde započítávána proti pohledávce druhé, </a:t>
            </a:r>
            <a:r>
              <a:rPr lang="cs-CZ" sz="2000" dirty="0">
                <a:latin typeface="Garamond" panose="02020404030301010803" pitchFamily="18" charset="0"/>
              </a:rPr>
              <a:t>proto je třeba odlišovat:</a:t>
            </a:r>
          </a:p>
          <a:p>
            <a:pPr>
              <a:spcBef>
                <a:spcPts val="0"/>
              </a:spcBef>
            </a:pPr>
            <a:r>
              <a:rPr lang="cs-CZ" sz="1800" dirty="0">
                <a:latin typeface="Garamond" panose="02020404030301010803" pitchFamily="18" charset="0"/>
              </a:rPr>
              <a:t>a) </a:t>
            </a:r>
            <a:r>
              <a:rPr lang="x-none" sz="1800" b="1" i="1" dirty="0">
                <a:latin typeface="Garamond" panose="02020404030301010803" pitchFamily="18" charset="0"/>
              </a:rPr>
              <a:t>pohledávku, která se započítává</a:t>
            </a:r>
            <a:r>
              <a:rPr lang="x-none" sz="1800" dirty="0">
                <a:latin typeface="Garamond" panose="02020404030301010803" pitchFamily="18" charset="0"/>
              </a:rPr>
              <a:t> (</a:t>
            </a:r>
            <a:r>
              <a:rPr lang="cs-CZ" sz="1800" i="1" dirty="0">
                <a:latin typeface="Garamond" panose="02020404030301010803" pitchFamily="18" charset="0"/>
              </a:rPr>
              <a:t>aktivní pohledávka </a:t>
            </a:r>
            <a:r>
              <a:rPr lang="cs-CZ" sz="1800" dirty="0">
                <a:latin typeface="Garamond" panose="02020404030301010803" pitchFamily="18" charset="0"/>
              </a:rPr>
              <a:t>či </a:t>
            </a:r>
            <a:r>
              <a:rPr lang="cs-CZ" sz="1800" i="1" dirty="0">
                <a:latin typeface="Garamond" panose="02020404030301010803" pitchFamily="18" charset="0"/>
              </a:rPr>
              <a:t>protipohledávka)</a:t>
            </a:r>
            <a:r>
              <a:rPr lang="cs-CZ" sz="1800" dirty="0">
                <a:latin typeface="Garamond" panose="02020404030301010803" pitchFamily="18" charset="0"/>
              </a:rPr>
              <a:t>. Věřitel aktivní pohledávky je dlužníkem pasivní pohledávky </a:t>
            </a:r>
          </a:p>
          <a:p>
            <a:pPr>
              <a:spcBef>
                <a:spcPts val="0"/>
              </a:spcBef>
            </a:pPr>
            <a:r>
              <a:rPr lang="cs-CZ" sz="1800" dirty="0">
                <a:latin typeface="Garamond" panose="02020404030301010803" pitchFamily="18" charset="0"/>
              </a:rPr>
              <a:t>b) </a:t>
            </a:r>
            <a:r>
              <a:rPr lang="x-none" sz="1800" b="1" i="1" dirty="0">
                <a:latin typeface="Garamond" panose="02020404030301010803" pitchFamily="18" charset="0"/>
              </a:rPr>
              <a:t>pohledávk</a:t>
            </a:r>
            <a:r>
              <a:rPr lang="cs-CZ" sz="1800" b="1" i="1" dirty="0">
                <a:latin typeface="Garamond" panose="02020404030301010803" pitchFamily="18" charset="0"/>
              </a:rPr>
              <a:t>u</a:t>
            </a:r>
            <a:r>
              <a:rPr lang="x-none" sz="1800" b="1" i="1" dirty="0">
                <a:latin typeface="Garamond" panose="02020404030301010803" pitchFamily="18" charset="0"/>
              </a:rPr>
              <a:t>, proti níž se započítává</a:t>
            </a:r>
            <a:r>
              <a:rPr lang="x-none" sz="1800" dirty="0">
                <a:latin typeface="Garamond" panose="02020404030301010803" pitchFamily="18" charset="0"/>
              </a:rPr>
              <a:t> (</a:t>
            </a:r>
            <a:r>
              <a:rPr lang="x-none" sz="1800" i="1" dirty="0">
                <a:latin typeface="Garamond" panose="02020404030301010803" pitchFamily="18" charset="0"/>
              </a:rPr>
              <a:t>pasivní pohledávka</a:t>
            </a:r>
            <a:r>
              <a:rPr lang="x-none" sz="1800" dirty="0">
                <a:latin typeface="Garamond" panose="02020404030301010803" pitchFamily="18" charset="0"/>
              </a:rPr>
              <a:t> či </a:t>
            </a:r>
            <a:r>
              <a:rPr lang="cs-CZ" sz="1800" i="1" dirty="0">
                <a:latin typeface="Garamond" panose="02020404030301010803" pitchFamily="18" charset="0"/>
              </a:rPr>
              <a:t>hlavní pohledávka</a:t>
            </a:r>
            <a:r>
              <a:rPr lang="x-none" sz="1800" dirty="0">
                <a:latin typeface="Garamond" panose="02020404030301010803" pitchFamily="18" charset="0"/>
              </a:rPr>
              <a:t>).</a:t>
            </a:r>
            <a:r>
              <a:rPr lang="cs-CZ" sz="1800" dirty="0">
                <a:latin typeface="Garamond" panose="02020404030301010803" pitchFamily="18" charset="0"/>
              </a:rPr>
              <a:t> Věřitel pasivní pohledávky je dlužníkem aktivní pohledávky</a:t>
            </a:r>
          </a:p>
          <a:p>
            <a:r>
              <a:rPr lang="cs-CZ" sz="2000" b="1" dirty="0">
                <a:latin typeface="Garamond" panose="02020404030301010803" pitchFamily="18" charset="0"/>
              </a:rPr>
              <a:t>2</a:t>
            </a:r>
            <a:r>
              <a:rPr lang="x-none" sz="2000" b="1" dirty="0">
                <a:latin typeface="Garamond" panose="02020404030301010803" pitchFamily="18" charset="0"/>
              </a:rPr>
              <a:t>. Započtení dohodou</a:t>
            </a:r>
            <a:r>
              <a:rPr lang="cs-CZ" sz="2000" b="1" dirty="0">
                <a:latin typeface="Garamond" panose="02020404030301010803" pitchFamily="18" charset="0"/>
              </a:rPr>
              <a:t> </a:t>
            </a:r>
            <a:r>
              <a:rPr lang="x-none" sz="2000" i="1" dirty="0">
                <a:latin typeface="Garamond" panose="02020404030301010803" pitchFamily="18" charset="0"/>
              </a:rPr>
              <a:t>(compensatio</a:t>
            </a:r>
            <a:r>
              <a:rPr lang="cs-CZ" sz="2000" i="1" dirty="0">
                <a:latin typeface="Garamond" panose="02020404030301010803" pitchFamily="18" charset="0"/>
              </a:rPr>
              <a:t> </a:t>
            </a:r>
            <a:r>
              <a:rPr lang="cs-CZ" sz="2000" i="1" dirty="0" err="1">
                <a:latin typeface="Garamond" panose="02020404030301010803" pitchFamily="18" charset="0"/>
              </a:rPr>
              <a:t>voluntaria</a:t>
            </a:r>
            <a:r>
              <a:rPr lang="cs-CZ" sz="2000" i="1" dirty="0">
                <a:latin typeface="Garamond" panose="02020404030301010803" pitchFamily="18" charset="0"/>
              </a:rPr>
              <a:t>)</a:t>
            </a:r>
            <a:endParaRPr lang="cs-CZ" sz="2000" dirty="0">
              <a:latin typeface="Garamond" panose="02020404030301010803" pitchFamily="18" charset="0"/>
            </a:endParaRPr>
          </a:p>
          <a:p>
            <a:pPr>
              <a:spcBef>
                <a:spcPts val="0"/>
              </a:spcBef>
            </a:pPr>
            <a:r>
              <a:rPr lang="cs-CZ" sz="2000" dirty="0">
                <a:latin typeface="Garamond" panose="02020404030301010803" pitchFamily="18" charset="0"/>
              </a:rPr>
              <a:t>- </a:t>
            </a:r>
            <a:r>
              <a:rPr lang="x-none" sz="2000" dirty="0">
                <a:latin typeface="Garamond" panose="02020404030301010803" pitchFamily="18" charset="0"/>
              </a:rPr>
              <a:t>dvoustranné právní jednání, kterým účastníci projevují vůli započíst určité vzájemné pohledávky. </a:t>
            </a:r>
            <a:r>
              <a:rPr lang="cs-CZ" sz="2000" dirty="0">
                <a:latin typeface="Garamond" panose="02020404030301010803" pitchFamily="18" charset="0"/>
              </a:rPr>
              <a:t>Výše uvedené rozlišování pohledávek zde ztrácí smysl.</a:t>
            </a:r>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xmlns="" val="1260326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3772"/>
            <a:ext cx="8086635" cy="641268"/>
          </a:xfrm>
        </p:spPr>
        <p:txBody>
          <a:bodyPr/>
          <a:lstStyle/>
          <a:p>
            <a:pPr algn="ctr"/>
            <a:r>
              <a:rPr lang="cs-CZ" dirty="0">
                <a:latin typeface="Garamond" panose="02020404030301010803" pitchFamily="18" charset="0"/>
              </a:rPr>
              <a:t>Předpoklady započtení</a:t>
            </a:r>
          </a:p>
        </p:txBody>
      </p:sp>
      <p:sp>
        <p:nvSpPr>
          <p:cNvPr id="3" name="Zástupný symbol pro obsah 2"/>
          <p:cNvSpPr>
            <a:spLocks noGrp="1"/>
          </p:cNvSpPr>
          <p:nvPr>
            <p:ph idx="1"/>
          </p:nvPr>
        </p:nvSpPr>
        <p:spPr>
          <a:xfrm>
            <a:off x="509589" y="1448790"/>
            <a:ext cx="8082321" cy="4975761"/>
          </a:xfrm>
        </p:spPr>
        <p:txBody>
          <a:bodyPr/>
          <a:lstStyle/>
          <a:p>
            <a:r>
              <a:rPr lang="cs-CZ" sz="2000" b="1" dirty="0">
                <a:latin typeface="Garamond" panose="02020404030301010803" pitchFamily="18" charset="0"/>
              </a:rPr>
              <a:t>1. Existence pohledávek</a:t>
            </a:r>
          </a:p>
          <a:p>
            <a:r>
              <a:rPr lang="cs-CZ" sz="2000" dirty="0">
                <a:latin typeface="Garamond" panose="02020404030301010803" pitchFamily="18" charset="0"/>
              </a:rPr>
              <a:t>V době, kdy je provedeno kompenzační jednání, musí pohledávky</a:t>
            </a:r>
          </a:p>
          <a:p>
            <a:r>
              <a:rPr lang="cs-CZ" sz="2000" dirty="0">
                <a:latin typeface="Garamond" panose="02020404030301010803" pitchFamily="18" charset="0"/>
              </a:rPr>
              <a:t>- </a:t>
            </a:r>
            <a:r>
              <a:rPr lang="cs-CZ" sz="2000" i="1" dirty="0">
                <a:latin typeface="Garamond" panose="02020404030301010803" pitchFamily="18" charset="0"/>
              </a:rPr>
              <a:t>existovat</a:t>
            </a:r>
            <a:r>
              <a:rPr lang="cs-CZ" sz="2000" dirty="0">
                <a:latin typeface="Garamond" panose="02020404030301010803" pitchFamily="18" charset="0"/>
              </a:rPr>
              <a:t> - ne pohledávky, co již zanikly (byť má započtení zpětné účinky), ani pohledávky, co ještě nevznikly (budoucí, vázané na splnění odkládací podmínky)</a:t>
            </a:r>
          </a:p>
          <a:p>
            <a:r>
              <a:rPr lang="cs-CZ" sz="2000" dirty="0">
                <a:latin typeface="Garamond" panose="02020404030301010803" pitchFamily="18" charset="0"/>
              </a:rPr>
              <a:t>- mít </a:t>
            </a:r>
            <a:r>
              <a:rPr lang="cs-CZ" sz="2000" i="1" dirty="0">
                <a:latin typeface="Garamond" panose="02020404030301010803" pitchFamily="18" charset="0"/>
              </a:rPr>
              <a:t>určitelnou výši</a:t>
            </a:r>
            <a:r>
              <a:rPr lang="cs-CZ" sz="2000" dirty="0">
                <a:latin typeface="Garamond" panose="02020404030301010803" pitchFamily="18" charset="0"/>
              </a:rPr>
              <a:t> – ne tedy např. pohledávky, u kterých má být konkrétní výše předmětu plnění teprve určena (stranami, třetí osobou, soudem), či pohledávky z alternativních závazků před provedením volby (srov. § 1926)</a:t>
            </a:r>
          </a:p>
          <a:p>
            <a:r>
              <a:rPr lang="cs-CZ" sz="2000" b="1" dirty="0">
                <a:latin typeface="Garamond" panose="02020404030301010803" pitchFamily="18" charset="0"/>
              </a:rPr>
              <a:t>2. Vzájemnost pohledávek</a:t>
            </a:r>
          </a:p>
          <a:p>
            <a:pPr algn="just"/>
            <a:r>
              <a:rPr lang="cs-CZ" sz="2000" dirty="0">
                <a:latin typeface="Garamond" panose="02020404030301010803" pitchFamily="18" charset="0"/>
              </a:rPr>
              <a:t>- je dána, je-li věřitel jedné pohledávky současně dlužníkem pohledávky druhé a naopak</a:t>
            </a:r>
          </a:p>
          <a:p>
            <a:r>
              <a:rPr lang="cs-CZ" sz="2000" dirty="0">
                <a:latin typeface="Garamond" panose="02020404030301010803" pitchFamily="18" charset="0"/>
              </a:rPr>
              <a:t>- </a:t>
            </a:r>
            <a:r>
              <a:rPr lang="cs-CZ" sz="2000" i="1" dirty="0">
                <a:latin typeface="Garamond" panose="02020404030301010803" pitchFamily="18" charset="0"/>
              </a:rPr>
              <a:t>výjimky</a:t>
            </a:r>
            <a:r>
              <a:rPr lang="cs-CZ" sz="2000" dirty="0">
                <a:latin typeface="Garamond" panose="02020404030301010803" pitchFamily="18" charset="0"/>
              </a:rPr>
              <a:t> může stanovit zákon, např. dlužník může použít k započtení proti postupníkovi pohledávky, které měl v době postoupení proti postupiteli (§ 1884 odst. 1), </a:t>
            </a:r>
            <a:r>
              <a:rPr lang="x-none" sz="2000">
                <a:latin typeface="Garamond" panose="02020404030301010803" pitchFamily="18" charset="0"/>
              </a:rPr>
              <a:t>solidární dlužník </a:t>
            </a:r>
            <a:r>
              <a:rPr lang="cs-CZ" sz="2000" dirty="0">
                <a:latin typeface="Garamond" panose="02020404030301010803" pitchFamily="18" charset="0"/>
              </a:rPr>
              <a:t>může </a:t>
            </a:r>
            <a:r>
              <a:rPr lang="x-none" sz="2000">
                <a:latin typeface="Garamond" panose="02020404030301010803" pitchFamily="18" charset="0"/>
              </a:rPr>
              <a:t>započíst proti věřiteli pohledávku jiného spoludlužníka</a:t>
            </a:r>
            <a:r>
              <a:rPr lang="cs-CZ" sz="2000" dirty="0">
                <a:latin typeface="Garamond" panose="02020404030301010803" pitchFamily="18" charset="0"/>
              </a:rPr>
              <a:t> </a:t>
            </a:r>
            <a:r>
              <a:rPr lang="x-none" sz="2000">
                <a:latin typeface="Garamond" panose="02020404030301010803" pitchFamily="18" charset="0"/>
              </a:rPr>
              <a:t>do výše </a:t>
            </a:r>
            <a:r>
              <a:rPr lang="cs-CZ" sz="2000" dirty="0">
                <a:latin typeface="Garamond" panose="02020404030301010803" pitchFamily="18" charset="0"/>
              </a:rPr>
              <a:t>jeho </a:t>
            </a:r>
            <a:r>
              <a:rPr lang="x-none" sz="2000">
                <a:latin typeface="Garamond" panose="02020404030301010803" pitchFamily="18" charset="0"/>
              </a:rPr>
              <a:t>podílu na dluhu (§ 1984 odst. 1).</a:t>
            </a:r>
            <a:r>
              <a:rPr lang="x-none" sz="2000"/>
              <a:t> </a:t>
            </a:r>
            <a:endParaRPr lang="cs-CZ" sz="2000" dirty="0"/>
          </a:p>
          <a:p>
            <a:pPr algn="just"/>
            <a:endParaRPr lang="cs-CZ" sz="2000" dirty="0">
              <a:latin typeface="Garamond" panose="02020404030301010803" pitchFamily="18" charset="0"/>
            </a:endParaRP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xmlns="" val="385469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09589" y="926275"/>
            <a:ext cx="8082321" cy="5206238"/>
          </a:xfrm>
        </p:spPr>
        <p:txBody>
          <a:bodyPr/>
          <a:lstStyle/>
          <a:p>
            <a:r>
              <a:rPr lang="cs-CZ" sz="2000" b="1" dirty="0">
                <a:latin typeface="Garamond" panose="02020404030301010803" pitchFamily="18" charset="0"/>
              </a:rPr>
              <a:t>3. Stejný druh pohledávek</a:t>
            </a:r>
          </a:p>
          <a:p>
            <a:r>
              <a:rPr lang="cs-CZ" sz="2000" dirty="0">
                <a:latin typeface="Garamond" panose="02020404030301010803" pitchFamily="18" charset="0"/>
              </a:rPr>
              <a:t>- obvykle pohledávky peněžní</a:t>
            </a:r>
          </a:p>
          <a:p>
            <a:r>
              <a:rPr lang="cs-CZ" sz="2000" dirty="0">
                <a:latin typeface="Garamond" panose="02020404030301010803" pitchFamily="18" charset="0"/>
              </a:rPr>
              <a:t>- mohou být i jiné druhově určené pohledávky, jsou-li jednotlivá plnění v plném rozsahu vzájemně zaměnitelná</a:t>
            </a:r>
          </a:p>
          <a:p>
            <a:r>
              <a:rPr lang="cs-CZ" sz="2000" b="1" dirty="0">
                <a:latin typeface="Garamond" panose="02020404030301010803" pitchFamily="18" charset="0"/>
              </a:rPr>
              <a:t>4. Splatnost aktivní pohledávky (protipohledávky)</a:t>
            </a:r>
          </a:p>
          <a:p>
            <a:r>
              <a:rPr lang="cs-CZ" sz="2000" dirty="0">
                <a:latin typeface="Garamond" panose="02020404030301010803" pitchFamily="18" charset="0"/>
              </a:rPr>
              <a:t>- splatnost představuje dobu, kdy je dlužník aktivní pohledávky povinen (musí, jinak se dostane do prodlení a věřitel může vymáhat soudně) svůj dluh splnit</a:t>
            </a:r>
          </a:p>
          <a:p>
            <a:pPr>
              <a:spcBef>
                <a:spcPts val="0"/>
              </a:spcBef>
            </a:pPr>
            <a:r>
              <a:rPr lang="cs-CZ" sz="2000" dirty="0">
                <a:latin typeface="Garamond" panose="02020404030301010803" pitchFamily="18" charset="0"/>
              </a:rPr>
              <a:t>- jednostranné započtení představuje soukromé vynucení aktivní pohledávky, proto musí být aktivní pohledávka splatná</a:t>
            </a:r>
            <a:endParaRPr lang="cs-CZ" sz="2000" b="1" dirty="0">
              <a:latin typeface="Garamond" panose="02020404030301010803" pitchFamily="18" charset="0"/>
            </a:endParaRPr>
          </a:p>
          <a:p>
            <a:r>
              <a:rPr lang="cs-CZ" sz="2000" b="1" dirty="0">
                <a:latin typeface="Garamond" panose="02020404030301010803" pitchFamily="18" charset="0"/>
              </a:rPr>
              <a:t>5) Splnitelnost pasivní pohledávky (hlavní pohledávky)</a:t>
            </a:r>
          </a:p>
          <a:p>
            <a:r>
              <a:rPr lang="cs-CZ" sz="2000" dirty="0">
                <a:latin typeface="Garamond" panose="02020404030301010803" pitchFamily="18" charset="0"/>
              </a:rPr>
              <a:t>- splnitelnost představuje dobu, kdy je dlužník oprávněn (může, ale ještě nemusí) závazek splnit a věřiteli je povinen plnění přijmout</a:t>
            </a:r>
          </a:p>
          <a:p>
            <a:r>
              <a:rPr lang="cs-CZ" sz="2000" dirty="0">
                <a:latin typeface="Garamond" panose="02020404030301010803" pitchFamily="18" charset="0"/>
              </a:rPr>
              <a:t>- u pasivní pohledávky není nutná splatnost, protože může-li dlužník pasivní pohledávky (tj. započítávající věřitel aktivní pohledávky) svůj dluh splnit, může namísto splnění provést započtení</a:t>
            </a: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Tree>
    <p:extLst>
      <p:ext uri="{BB962C8B-B14F-4D97-AF65-F5344CB8AC3E}">
        <p14:creationId xmlns:p14="http://schemas.microsoft.com/office/powerpoint/2010/main" xmlns="" val="222523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558140"/>
            <a:ext cx="8086635" cy="581891"/>
          </a:xfrm>
        </p:spPr>
        <p:txBody>
          <a:bodyPr/>
          <a:lstStyle/>
          <a:p>
            <a:pPr algn="ctr"/>
            <a:r>
              <a:rPr lang="cs-CZ" dirty="0">
                <a:latin typeface="Garamond" panose="02020404030301010803" pitchFamily="18" charset="0"/>
              </a:rPr>
              <a:t>Účinky započtení</a:t>
            </a:r>
            <a:endParaRPr lang="cs-CZ" dirty="0"/>
          </a:p>
        </p:txBody>
      </p:sp>
      <p:sp>
        <p:nvSpPr>
          <p:cNvPr id="3" name="Zástupný symbol pro obsah 2"/>
          <p:cNvSpPr>
            <a:spLocks noGrp="1"/>
          </p:cNvSpPr>
          <p:nvPr>
            <p:ph idx="1"/>
          </p:nvPr>
        </p:nvSpPr>
        <p:spPr>
          <a:xfrm>
            <a:off x="509589" y="1256043"/>
            <a:ext cx="8082321" cy="4742823"/>
          </a:xfrm>
        </p:spPr>
        <p:txBody>
          <a:bodyPr/>
          <a:lstStyle/>
          <a:p>
            <a:r>
              <a:rPr lang="cs-CZ" sz="2000" dirty="0">
                <a:latin typeface="Garamond" panose="02020404030301010803" pitchFamily="18" charset="0"/>
              </a:rPr>
              <a:t>V českém právu platí </a:t>
            </a:r>
            <a:r>
              <a:rPr lang="cs-CZ" sz="2000" b="1" dirty="0">
                <a:latin typeface="Garamond" panose="02020404030301010803" pitchFamily="18" charset="0"/>
              </a:rPr>
              <a:t>zpětné (retrospektivní) účinky započtení</a:t>
            </a:r>
            <a:r>
              <a:rPr lang="cs-CZ" sz="2000" dirty="0">
                <a:latin typeface="Garamond" panose="02020404030301010803" pitchFamily="18" charset="0"/>
              </a:rPr>
              <a:t> (</a:t>
            </a:r>
            <a:r>
              <a:rPr lang="cs-CZ" sz="2000" i="1" dirty="0">
                <a:latin typeface="Garamond" panose="02020404030301010803" pitchFamily="18" charset="0"/>
              </a:rPr>
              <a:t>ex </a:t>
            </a:r>
            <a:r>
              <a:rPr lang="cs-CZ" sz="2000" i="1" dirty="0" err="1">
                <a:latin typeface="Garamond" panose="02020404030301010803" pitchFamily="18" charset="0"/>
              </a:rPr>
              <a:t>tunc</a:t>
            </a:r>
            <a:r>
              <a:rPr lang="cs-CZ" sz="2000" dirty="0">
                <a:latin typeface="Garamond" panose="02020404030301010803" pitchFamily="18" charset="0"/>
              </a:rPr>
              <a:t>).</a:t>
            </a:r>
          </a:p>
          <a:p>
            <a:r>
              <a:rPr lang="cs-CZ" sz="2000" dirty="0">
                <a:latin typeface="Garamond" panose="02020404030301010803" pitchFamily="18" charset="0"/>
              </a:rPr>
              <a:t>Pohledávky zanikají zpětně k okamžiku, kdy se </a:t>
            </a:r>
            <a:r>
              <a:rPr lang="cs-CZ" sz="2000" b="1" dirty="0">
                <a:latin typeface="Garamond" panose="02020404030301010803" pitchFamily="18" charset="0"/>
              </a:rPr>
              <a:t>obě pohledávky staly způsobilými k započtení</a:t>
            </a:r>
            <a:r>
              <a:rPr lang="cs-CZ" sz="2000" dirty="0">
                <a:latin typeface="Garamond" panose="02020404030301010803" pitchFamily="18" charset="0"/>
              </a:rPr>
              <a:t> (§ 1982 odst. 1).</a:t>
            </a:r>
          </a:p>
          <a:p>
            <a:r>
              <a:rPr lang="cs-CZ" sz="2000" i="1" dirty="0">
                <a:latin typeface="Garamond" panose="02020404030301010803" pitchFamily="18" charset="0"/>
              </a:rPr>
              <a:t>Odůvodnění:</a:t>
            </a:r>
            <a:r>
              <a:rPr lang="cs-CZ" sz="2000" dirty="0">
                <a:latin typeface="Garamond" panose="02020404030301010803" pitchFamily="18" charset="0"/>
              </a:rPr>
              <a:t> Jsou-li strany povinny poskytnout si vzájemně v určité době totéž plnění, nemůže žádné z nich od tohoto okamžiku dlužné plnění chybět.</a:t>
            </a:r>
          </a:p>
          <a:p>
            <a:r>
              <a:rPr lang="cs-CZ" sz="2000" i="1" dirty="0">
                <a:latin typeface="Garamond" panose="02020404030301010803" pitchFamily="18" charset="0"/>
              </a:rPr>
              <a:t>Následky</a:t>
            </a:r>
            <a:r>
              <a:rPr lang="cs-CZ" sz="2000" dirty="0">
                <a:latin typeface="Garamond" panose="02020404030301010803" pitchFamily="18" charset="0"/>
              </a:rPr>
              <a:t>: Zpětně zanikají:</a:t>
            </a:r>
          </a:p>
          <a:p>
            <a:pPr>
              <a:spcBef>
                <a:spcPts val="0"/>
              </a:spcBef>
            </a:pPr>
            <a:r>
              <a:rPr lang="cs-CZ" sz="2000" dirty="0">
                <a:latin typeface="Garamond" panose="02020404030301010803" pitchFamily="18" charset="0"/>
              </a:rPr>
              <a:t>- pohledávky v rozsahu, ve kterém se kryjí – je-li započteno více pohledávek, postupuje se při učení pořadí započítávaných pohledávek obdobně jako při splnění (1982 odst. 2, § 1932 a § 1933)</a:t>
            </a:r>
          </a:p>
          <a:p>
            <a:pPr>
              <a:spcBef>
                <a:spcPts val="0"/>
              </a:spcBef>
            </a:pPr>
            <a:r>
              <a:rPr lang="cs-CZ" sz="2000" dirty="0">
                <a:latin typeface="Garamond" panose="02020404030301010803" pitchFamily="18" charset="0"/>
              </a:rPr>
              <a:t>- příslušenství pohledávek (k okamžiku účinků započtení zanikají úroky, které v mezidobí přirostly)</a:t>
            </a:r>
          </a:p>
          <a:p>
            <a:pPr>
              <a:spcBef>
                <a:spcPts val="0"/>
              </a:spcBef>
            </a:pPr>
            <a:r>
              <a:rPr lang="cs-CZ" sz="2000" dirty="0">
                <a:latin typeface="Garamond" panose="02020404030301010803" pitchFamily="18" charset="0"/>
              </a:rPr>
              <a:t>- následky prodlení (zpětně zaniklá prodlení, k němuž došlo od doby účinků započtení, tedy i úroky z prodlení, smluvní pokuta, náhrada škody)</a:t>
            </a:r>
          </a:p>
          <a:p>
            <a:pPr>
              <a:spcBef>
                <a:spcPts val="600"/>
              </a:spcBef>
            </a:pPr>
            <a:r>
              <a:rPr lang="cs-CZ" sz="2000" dirty="0">
                <a:latin typeface="Garamond" panose="02020404030301010803" pitchFamily="18" charset="0"/>
              </a:rPr>
              <a:t>Započtení tedy </a:t>
            </a:r>
            <a:r>
              <a:rPr lang="cs-CZ" sz="2000" b="1" dirty="0">
                <a:latin typeface="Garamond" panose="02020404030301010803" pitchFamily="18" charset="0"/>
              </a:rPr>
              <a:t>nemá</a:t>
            </a:r>
            <a:r>
              <a:rPr lang="cs-CZ" sz="2000" dirty="0">
                <a:latin typeface="Garamond" panose="02020404030301010803" pitchFamily="18" charset="0"/>
              </a:rPr>
              <a:t> stejné účinky jako splnění.</a:t>
            </a:r>
          </a:p>
          <a:p>
            <a:endParaRPr lang="cs-CZ"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xmlns="" val="1919405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69796"/>
            <a:ext cx="8086635" cy="490654"/>
          </a:xfrm>
        </p:spPr>
        <p:txBody>
          <a:bodyPr/>
          <a:lstStyle/>
          <a:p>
            <a:pPr algn="ctr"/>
            <a:r>
              <a:rPr lang="cs-CZ" dirty="0">
                <a:latin typeface="Garamond" panose="02020404030301010803" pitchFamily="18" charset="0"/>
              </a:rPr>
              <a:t>Zákazy započtení</a:t>
            </a:r>
            <a:endParaRPr lang="cs-CZ" dirty="0"/>
          </a:p>
        </p:txBody>
      </p:sp>
      <p:sp>
        <p:nvSpPr>
          <p:cNvPr id="3" name="Zástupný symbol pro obsah 2"/>
          <p:cNvSpPr>
            <a:spLocks noGrp="1"/>
          </p:cNvSpPr>
          <p:nvPr>
            <p:ph idx="1"/>
          </p:nvPr>
        </p:nvSpPr>
        <p:spPr>
          <a:xfrm>
            <a:off x="509589" y="1591294"/>
            <a:ext cx="8082321" cy="4541219"/>
          </a:xfrm>
        </p:spPr>
        <p:txBody>
          <a:bodyPr/>
          <a:lstStyle/>
          <a:p>
            <a:r>
              <a:rPr lang="cs-CZ" b="1" dirty="0">
                <a:latin typeface="Garamond" panose="02020404030301010803" pitchFamily="18" charset="0"/>
              </a:rPr>
              <a:t>Pasivní pohledávky</a:t>
            </a:r>
            <a:r>
              <a:rPr lang="cs-CZ" dirty="0">
                <a:latin typeface="Garamond" panose="02020404030301010803" pitchFamily="18" charset="0"/>
              </a:rPr>
              <a:t> (§ 1988)</a:t>
            </a:r>
            <a:endParaRPr lang="cs-CZ" b="1" dirty="0">
              <a:latin typeface="Garamond" panose="02020404030301010803" pitchFamily="18" charset="0"/>
            </a:endParaRPr>
          </a:p>
          <a:p>
            <a:r>
              <a:rPr lang="cs-CZ" sz="2000" dirty="0">
                <a:latin typeface="Garamond" panose="02020404030301010803" pitchFamily="18" charset="0"/>
              </a:rPr>
              <a:t>Jde o zákazy u pohledávek, proti kterým nelze započíst.</a:t>
            </a:r>
          </a:p>
          <a:p>
            <a:r>
              <a:rPr lang="cs-CZ" sz="2000" dirty="0">
                <a:latin typeface="Garamond" panose="02020404030301010803" pitchFamily="18" charset="0"/>
              </a:rPr>
              <a:t>K započtení dochází bez faktického poskytnutí plnění, proto zákon u pasivních pohledávek vylučuje ze započtené takové pohledávky, u kterých existuje obecný zájem na tom, aby jejich předmět dlužník </a:t>
            </a:r>
            <a:r>
              <a:rPr lang="cs-CZ" sz="2000" b="1" i="1" dirty="0">
                <a:latin typeface="Garamond" panose="02020404030301010803" pitchFamily="18" charset="0"/>
              </a:rPr>
              <a:t>fakticky obdržel </a:t>
            </a:r>
            <a:r>
              <a:rPr lang="cs-CZ" sz="2000" dirty="0">
                <a:latin typeface="Garamond" panose="02020404030301010803" pitchFamily="18" charset="0"/>
              </a:rPr>
              <a:t>a mohl se sám rozhodnout, jak s ním naloží.</a:t>
            </a:r>
          </a:p>
          <a:p>
            <a:r>
              <a:rPr lang="cs-CZ" sz="2000" dirty="0">
                <a:latin typeface="Garamond" panose="02020404030301010803" pitchFamily="18" charset="0"/>
              </a:rPr>
              <a:t>a) </a:t>
            </a:r>
            <a:r>
              <a:rPr lang="cs-CZ" sz="2000" b="1" dirty="0">
                <a:latin typeface="Garamond" panose="02020404030301010803" pitchFamily="18" charset="0"/>
              </a:rPr>
              <a:t>Pohledávky výživného pro nezletilého, který není plně svéprávný</a:t>
            </a:r>
          </a:p>
          <a:p>
            <a:r>
              <a:rPr lang="cs-CZ" sz="2000" dirty="0">
                <a:latin typeface="Garamond" panose="02020404030301010803" pitchFamily="18" charset="0"/>
              </a:rPr>
              <a:t>- tyto pohledávky nelze započítat ani dohodou stran (§ 1991), jsou tedy vyloučeny z jakéhokoli započtení</a:t>
            </a:r>
            <a:endParaRPr lang="cs-CZ" sz="2000" b="1" dirty="0">
              <a:latin typeface="Garamond" panose="02020404030301010803" pitchFamily="18" charset="0"/>
            </a:endParaRPr>
          </a:p>
          <a:p>
            <a:r>
              <a:rPr lang="cs-CZ" sz="2000" dirty="0">
                <a:latin typeface="Garamond" panose="02020404030301010803" pitchFamily="18" charset="0"/>
              </a:rPr>
              <a:t>b) </a:t>
            </a:r>
            <a:r>
              <a:rPr lang="cs-CZ" sz="2000" b="1" dirty="0">
                <a:latin typeface="Garamond" panose="02020404030301010803" pitchFamily="18" charset="0"/>
              </a:rPr>
              <a:t>Pohledávky na náhradu újmy způsobené na zdraví</a:t>
            </a:r>
          </a:p>
          <a:p>
            <a:r>
              <a:rPr lang="cs-CZ" sz="2000" dirty="0">
                <a:latin typeface="Garamond" panose="02020404030301010803" pitchFamily="18" charset="0"/>
              </a:rPr>
              <a:t>- výjimka: </a:t>
            </a:r>
            <a:r>
              <a:rPr lang="cs-CZ" sz="2000" i="1" dirty="0">
                <a:latin typeface="Garamond" panose="02020404030301010803" pitchFamily="18" charset="0"/>
              </a:rPr>
              <a:t>vzájemné pohledávky téhož druhu</a:t>
            </a:r>
            <a:r>
              <a:rPr lang="cs-CZ" sz="2000" dirty="0">
                <a:latin typeface="Garamond" panose="02020404030301010803" pitchFamily="18" charset="0"/>
              </a:rPr>
              <a:t>, tj. jsou-li obě započítávané pohledávky pohledávkami na náhradu újmy na zdraví, lze je započíst</a:t>
            </a:r>
          </a:p>
          <a:p>
            <a:endParaRPr lang="cs-CZ" sz="2000" dirty="0">
              <a:latin typeface="Garamond" panose="02020404030301010803" pitchFamily="18" charset="0"/>
            </a:endParaRPr>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xmlns="" val="537984439"/>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1492</TotalTime>
  <Words>2380</Words>
  <Application>Microsoft Office PowerPoint</Application>
  <PresentationFormat>Předvádění na obrazovce (4:3)</PresentationFormat>
  <Paragraphs>231</Paragraphs>
  <Slides>23</Slides>
  <Notes>0</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Prezentace_MU_CZ</vt:lpstr>
      <vt:lpstr>OPH III – přednáška   Další způsoby zániku závazků  25. 3. 2020              Jiří Handlar</vt:lpstr>
      <vt:lpstr>Zánik závazků</vt:lpstr>
      <vt:lpstr>Snímek 3</vt:lpstr>
      <vt:lpstr>Započtení</vt:lpstr>
      <vt:lpstr>Způsoby započtení</vt:lpstr>
      <vt:lpstr>Předpoklady započtení</vt:lpstr>
      <vt:lpstr>Snímek 7</vt:lpstr>
      <vt:lpstr>Účinky započtení</vt:lpstr>
      <vt:lpstr>Zákazy započtení</vt:lpstr>
      <vt:lpstr>Snímek 10</vt:lpstr>
      <vt:lpstr>Snímek 11</vt:lpstr>
      <vt:lpstr>Odstoupení od smlouvy</vt:lpstr>
      <vt:lpstr>Snímek 13</vt:lpstr>
      <vt:lpstr>Snímek 14</vt:lpstr>
      <vt:lpstr>Snímek 15</vt:lpstr>
      <vt:lpstr>Snímek 16</vt:lpstr>
      <vt:lpstr>Výpověď</vt:lpstr>
      <vt:lpstr>Zánik dohodou</vt:lpstr>
      <vt:lpstr>Snímek 19</vt:lpstr>
      <vt:lpstr>Další způsoby zániku závazku</vt:lpstr>
      <vt:lpstr>Snímek 21</vt:lpstr>
      <vt:lpstr>Snímek 22</vt:lpstr>
      <vt:lpstr>Snímek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Handlar Jiří JUDr.</dc:creator>
  <cp:lastModifiedBy>Jiri</cp:lastModifiedBy>
  <cp:revision>141</cp:revision>
  <cp:lastPrinted>1601-01-01T00:00:00Z</cp:lastPrinted>
  <dcterms:created xsi:type="dcterms:W3CDTF">2015-11-23T07:04:47Z</dcterms:created>
  <dcterms:modified xsi:type="dcterms:W3CDTF">2020-03-27T04:40:12Z</dcterms:modified>
</cp:coreProperties>
</file>